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1AECDCE-DC7A-4EDE-BB1D-3557204247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7</a:t>
            </a:r>
            <a:r>
              <a:rPr b="0" lang="en-US" sz="3200" spc="-1" strike="noStrike">
                <a:latin typeface="Arial"/>
                <a:ea typeface="Arial"/>
              </a:rPr>
              <a:t>—Arrays and References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Copying an Array (1)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5800" y="1234440"/>
            <a:ext cx="6360840" cy="100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double[] a = new double[3];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double[] b = a;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295040" y="170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0.0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8571600" y="170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0.0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7933320" y="170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0.0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03" name="TextShape 6"/>
          <p:cNvSpPr txBox="1"/>
          <p:nvPr/>
        </p:nvSpPr>
        <p:spPr>
          <a:xfrm>
            <a:off x="7416720" y="221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TextShape 7"/>
          <p:cNvSpPr txBox="1"/>
          <p:nvPr/>
        </p:nvSpPr>
        <p:spPr>
          <a:xfrm>
            <a:off x="8065080" y="221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TextShape 8"/>
          <p:cNvSpPr txBox="1"/>
          <p:nvPr/>
        </p:nvSpPr>
        <p:spPr>
          <a:xfrm>
            <a:off x="8713080" y="221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6089040" y="144432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0"/>
          <p:cNvSpPr/>
          <p:nvPr/>
        </p:nvSpPr>
        <p:spPr>
          <a:xfrm>
            <a:off x="6317640" y="1546200"/>
            <a:ext cx="977400" cy="389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11"/>
          <p:cNvSpPr txBox="1"/>
          <p:nvPr/>
        </p:nvSpPr>
        <p:spPr>
          <a:xfrm>
            <a:off x="5733360" y="1410120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6087600" y="219708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13"/>
          <p:cNvSpPr txBox="1"/>
          <p:nvPr/>
        </p:nvSpPr>
        <p:spPr>
          <a:xfrm>
            <a:off x="5731920" y="2162880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Line 14"/>
          <p:cNvSpPr/>
          <p:nvPr/>
        </p:nvSpPr>
        <p:spPr>
          <a:xfrm flipV="1">
            <a:off x="6316200" y="2030040"/>
            <a:ext cx="978840" cy="2966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15"/>
          <p:cNvSpPr txBox="1"/>
          <p:nvPr/>
        </p:nvSpPr>
        <p:spPr>
          <a:xfrm>
            <a:off x="6400800" y="3657600"/>
            <a:ext cx="2785320" cy="1023480"/>
          </a:xfrm>
          <a:prstGeom prst="rect">
            <a:avLst/>
          </a:prstGeom>
          <a:solidFill>
            <a:srgbClr val="eeeeee"/>
          </a:solidFill>
          <a:ln w="12600">
            <a:solidFill>
              <a:srgbClr val="000000"/>
            </a:solidFill>
            <a:custDash>
              <a:ds d="100000" sp="300000"/>
              <a:ds d="100000" sp="300000"/>
            </a:custDash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Courier New"/>
              </a:rPr>
              <a:t>a</a:t>
            </a:r>
            <a:r>
              <a:rPr b="0" lang="en-US" sz="1600" spc="-1" strike="noStrike">
                <a:latin typeface="Arial"/>
              </a:rPr>
              <a:t> and </a:t>
            </a:r>
            <a:r>
              <a:rPr b="0" lang="en-US" sz="1600" spc="-1" strike="noStrike">
                <a:latin typeface="Courier New"/>
              </a:rPr>
              <a:t>b</a:t>
            </a:r>
            <a:r>
              <a:rPr b="0" lang="en-US" sz="1600" spc="-1" strike="noStrike">
                <a:latin typeface="Arial"/>
              </a:rPr>
              <a:t> are references to the same area of memory—the area containing the array elements.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Copying an Array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85800" y="1234440"/>
            <a:ext cx="6360840" cy="17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double[] a = new double[3];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double[] b = a;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b[1] = 3.4;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System.out.println(a[1]); // prints 3.4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295040" y="170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0.0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8571600" y="170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0.0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7933320" y="170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3.4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7416720" y="221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" name="TextShape 7"/>
          <p:cNvSpPr txBox="1"/>
          <p:nvPr/>
        </p:nvSpPr>
        <p:spPr>
          <a:xfrm>
            <a:off x="8065080" y="221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TextShape 8"/>
          <p:cNvSpPr txBox="1"/>
          <p:nvPr/>
        </p:nvSpPr>
        <p:spPr>
          <a:xfrm>
            <a:off x="8713080" y="221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6089040" y="144432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0"/>
          <p:cNvSpPr/>
          <p:nvPr/>
        </p:nvSpPr>
        <p:spPr>
          <a:xfrm>
            <a:off x="6317640" y="1546200"/>
            <a:ext cx="977400" cy="38988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11"/>
          <p:cNvSpPr txBox="1"/>
          <p:nvPr/>
        </p:nvSpPr>
        <p:spPr>
          <a:xfrm>
            <a:off x="5733360" y="1410120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12"/>
          <p:cNvSpPr/>
          <p:nvPr/>
        </p:nvSpPr>
        <p:spPr>
          <a:xfrm>
            <a:off x="6087600" y="219708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13"/>
          <p:cNvSpPr txBox="1"/>
          <p:nvPr/>
        </p:nvSpPr>
        <p:spPr>
          <a:xfrm>
            <a:off x="5731920" y="2162880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Line 14"/>
          <p:cNvSpPr/>
          <p:nvPr/>
        </p:nvSpPr>
        <p:spPr>
          <a:xfrm flipV="1">
            <a:off x="6316200" y="2030040"/>
            <a:ext cx="978840" cy="2966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15"/>
          <p:cNvSpPr txBox="1"/>
          <p:nvPr/>
        </p:nvSpPr>
        <p:spPr>
          <a:xfrm>
            <a:off x="6400800" y="3657600"/>
            <a:ext cx="2785320" cy="1041480"/>
          </a:xfrm>
          <a:prstGeom prst="rect">
            <a:avLst/>
          </a:prstGeom>
          <a:solidFill>
            <a:srgbClr val="eeeeee"/>
          </a:solidFill>
          <a:ln w="12600">
            <a:solidFill>
              <a:srgbClr val="000000"/>
            </a:solidFill>
            <a:custDash>
              <a:ds d="100000" sp="300000"/>
              <a:ds d="100000" sp="300000"/>
            </a:custDash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Changing an element in </a:t>
            </a:r>
            <a:r>
              <a:rPr b="0" lang="en-US" sz="1600" spc="-1" strike="noStrike">
                <a:latin typeface="Courier New"/>
              </a:rPr>
              <a:t>b</a:t>
            </a:r>
            <a:r>
              <a:rPr b="0" lang="en-US" sz="1600" spc="-1" strike="noStrike">
                <a:latin typeface="Arial"/>
              </a:rPr>
              <a:t> changes the array contents, which are the same items referred to by </a:t>
            </a:r>
            <a:r>
              <a:rPr b="0" lang="en-US" sz="1600" spc="-1" strike="noStrike">
                <a:latin typeface="Courier New"/>
              </a:rPr>
              <a:t>a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Copying an Array (3)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5800" y="1234440"/>
            <a:ext cx="6360840" cy="207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double[] a = {1.2, 3.4, 5.6};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double[] b = new double[a.length];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for (int i = 0; i &lt; a.length; i++){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</a:t>
            </a:r>
            <a:r>
              <a:rPr b="0" lang="en-US" sz="2000" spc="-1" strike="noStrike">
                <a:latin typeface="Courier New"/>
              </a:rPr>
              <a:t>b[i] = a[i];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55040" y="134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1.2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931600" y="134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5.6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8293320" y="134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3.4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33" name="TextShape 6"/>
          <p:cNvSpPr txBox="1"/>
          <p:nvPr/>
        </p:nvSpPr>
        <p:spPr>
          <a:xfrm>
            <a:off x="7776720" y="185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TextShape 7"/>
          <p:cNvSpPr txBox="1"/>
          <p:nvPr/>
        </p:nvSpPr>
        <p:spPr>
          <a:xfrm>
            <a:off x="8425080" y="185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TextShape 8"/>
          <p:cNvSpPr txBox="1"/>
          <p:nvPr/>
        </p:nvSpPr>
        <p:spPr>
          <a:xfrm>
            <a:off x="9073080" y="185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6989040" y="144432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10"/>
          <p:cNvSpPr txBox="1"/>
          <p:nvPr/>
        </p:nvSpPr>
        <p:spPr>
          <a:xfrm>
            <a:off x="6633360" y="1410120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6962760" y="245988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12"/>
          <p:cNvSpPr txBox="1"/>
          <p:nvPr/>
        </p:nvSpPr>
        <p:spPr>
          <a:xfrm>
            <a:off x="6607080" y="2425680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Line 13"/>
          <p:cNvSpPr/>
          <p:nvPr/>
        </p:nvSpPr>
        <p:spPr>
          <a:xfrm>
            <a:off x="7214760" y="2584440"/>
            <a:ext cx="440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14"/>
          <p:cNvSpPr txBox="1"/>
          <p:nvPr/>
        </p:nvSpPr>
        <p:spPr>
          <a:xfrm>
            <a:off x="6400800" y="3657600"/>
            <a:ext cx="2785320" cy="1682640"/>
          </a:xfrm>
          <a:prstGeom prst="rect">
            <a:avLst/>
          </a:prstGeom>
          <a:solidFill>
            <a:srgbClr val="eeeeee"/>
          </a:solidFill>
          <a:ln w="12600">
            <a:solidFill>
              <a:srgbClr val="000000"/>
            </a:solidFill>
            <a:custDash>
              <a:ds d="100000" sp="300000"/>
              <a:ds d="100000" sp="300000"/>
            </a:custDash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By creating a new array, you create a reference to a different area of memory.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The loop copies the values from one area of memory to the other.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CustomShape 15"/>
          <p:cNvSpPr/>
          <p:nvPr/>
        </p:nvSpPr>
        <p:spPr>
          <a:xfrm>
            <a:off x="7655040" y="23475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1.2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43" name="CustomShape 16"/>
          <p:cNvSpPr/>
          <p:nvPr/>
        </p:nvSpPr>
        <p:spPr>
          <a:xfrm>
            <a:off x="8931600" y="23475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5.6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44" name="CustomShape 17"/>
          <p:cNvSpPr/>
          <p:nvPr/>
        </p:nvSpPr>
        <p:spPr>
          <a:xfrm>
            <a:off x="8293320" y="23475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3.4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45" name="TextShape 18"/>
          <p:cNvSpPr txBox="1"/>
          <p:nvPr/>
        </p:nvSpPr>
        <p:spPr>
          <a:xfrm>
            <a:off x="7776720" y="28548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TextShape 19"/>
          <p:cNvSpPr txBox="1"/>
          <p:nvPr/>
        </p:nvSpPr>
        <p:spPr>
          <a:xfrm>
            <a:off x="8425080" y="28548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TextShape 20"/>
          <p:cNvSpPr txBox="1"/>
          <p:nvPr/>
        </p:nvSpPr>
        <p:spPr>
          <a:xfrm>
            <a:off x="9073080" y="28548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Line 21"/>
          <p:cNvSpPr/>
          <p:nvPr/>
        </p:nvSpPr>
        <p:spPr>
          <a:xfrm>
            <a:off x="7211880" y="1540440"/>
            <a:ext cx="440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Copying an Array (4)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85800" y="1234440"/>
            <a:ext cx="6360840" cy="307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double[] a = {1.2, 3.4, 5.6};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double[] b = new double[a.length];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for (int i = 0; i &lt; a.length; i++){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   </a:t>
            </a:r>
            <a:r>
              <a:rPr b="0" lang="en-US" sz="2000" spc="-1" strike="noStrike">
                <a:latin typeface="Courier New"/>
              </a:rPr>
              <a:t>b[i] = a[i];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b[1] = 9.2;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000" spc="-1" strike="noStrike">
                <a:latin typeface="Courier New"/>
              </a:rPr>
              <a:t>System.out.println(a[1]); // 3.4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655040" y="134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1.2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8931600" y="134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5.6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8293320" y="134280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3.4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7776720" y="185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425080" y="185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TextShape 8"/>
          <p:cNvSpPr txBox="1"/>
          <p:nvPr/>
        </p:nvSpPr>
        <p:spPr>
          <a:xfrm>
            <a:off x="9073080" y="185004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6989040" y="144432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10"/>
          <p:cNvSpPr txBox="1"/>
          <p:nvPr/>
        </p:nvSpPr>
        <p:spPr>
          <a:xfrm>
            <a:off x="6633360" y="1410120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6962760" y="245988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12"/>
          <p:cNvSpPr txBox="1"/>
          <p:nvPr/>
        </p:nvSpPr>
        <p:spPr>
          <a:xfrm>
            <a:off x="6607080" y="2425680"/>
            <a:ext cx="279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Line 13"/>
          <p:cNvSpPr/>
          <p:nvPr/>
        </p:nvSpPr>
        <p:spPr>
          <a:xfrm>
            <a:off x="7214760" y="2584440"/>
            <a:ext cx="440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14"/>
          <p:cNvSpPr txBox="1"/>
          <p:nvPr/>
        </p:nvSpPr>
        <p:spPr>
          <a:xfrm>
            <a:off x="6400800" y="3657600"/>
            <a:ext cx="2785320" cy="1041480"/>
          </a:xfrm>
          <a:prstGeom prst="rect">
            <a:avLst/>
          </a:prstGeom>
          <a:solidFill>
            <a:srgbClr val="eeeeee"/>
          </a:solidFill>
          <a:ln w="12600">
            <a:solidFill>
              <a:srgbClr val="000000"/>
            </a:solidFill>
            <a:custDash>
              <a:ds d="100000" sp="300000"/>
              <a:ds d="100000" sp="300000"/>
            </a:custDash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600" spc="-1" strike="noStrike">
                <a:latin typeface="Arial"/>
              </a:rPr>
              <a:t>Now, changes to </a:t>
            </a:r>
            <a:r>
              <a:rPr b="0" lang="en-US" sz="1600" spc="-1" strike="noStrike">
                <a:latin typeface="Courier New"/>
              </a:rPr>
              <a:t>b</a:t>
            </a:r>
            <a:r>
              <a:rPr b="0" lang="en-US" sz="1600" spc="-1" strike="noStrike">
                <a:latin typeface="Arial"/>
              </a:rPr>
              <a:t> will not change </a:t>
            </a:r>
            <a:r>
              <a:rPr b="0" lang="en-US" sz="1600" spc="-1" strike="noStrike">
                <a:latin typeface="Courier New"/>
              </a:rPr>
              <a:t>a</a:t>
            </a:r>
            <a:r>
              <a:rPr b="0" lang="en-US" sz="1600" spc="-1" strike="noStrike">
                <a:latin typeface="Arial"/>
              </a:rPr>
              <a:t> because it is a copy of the </a:t>
            </a:r>
            <a:r>
              <a:rPr b="0" i="1" lang="en-US" sz="1600" spc="-1" strike="noStrike">
                <a:latin typeface="Arial"/>
              </a:rPr>
              <a:t>values</a:t>
            </a:r>
            <a:r>
              <a:rPr b="0" lang="en-US" sz="1600" spc="-1" strike="noStrike">
                <a:latin typeface="Arial"/>
              </a:rPr>
              <a:t>, not a copy of the reference.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7655040" y="23475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1.2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8931600" y="23475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5.6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65" name="CustomShape 17"/>
          <p:cNvSpPr/>
          <p:nvPr/>
        </p:nvSpPr>
        <p:spPr>
          <a:xfrm>
            <a:off x="8293320" y="23475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9.2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66" name="TextShape 18"/>
          <p:cNvSpPr txBox="1"/>
          <p:nvPr/>
        </p:nvSpPr>
        <p:spPr>
          <a:xfrm>
            <a:off x="7776720" y="28548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TextShape 19"/>
          <p:cNvSpPr txBox="1"/>
          <p:nvPr/>
        </p:nvSpPr>
        <p:spPr>
          <a:xfrm>
            <a:off x="8425080" y="28548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TextShape 20"/>
          <p:cNvSpPr txBox="1"/>
          <p:nvPr/>
        </p:nvSpPr>
        <p:spPr>
          <a:xfrm>
            <a:off x="9073080" y="28548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Line 21"/>
          <p:cNvSpPr/>
          <p:nvPr/>
        </p:nvSpPr>
        <p:spPr>
          <a:xfrm>
            <a:off x="7211880" y="1540440"/>
            <a:ext cx="440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Traversing an Array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282760" y="1659960"/>
            <a:ext cx="5514840" cy="164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int[] arr = {1, 2, 3, 4, 5};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for (int i = 0; i &lt; arr.length; i++)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arr[i] *= arr[i];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2310840" y="3560400"/>
            <a:ext cx="55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This code changes the contents of the array in place.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Searching an Array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55920" y="1659960"/>
            <a:ext cx="8299080" cy="268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static int search(double[] array, double target)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for (int i = 0; i &lt; array.length; i++)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if (array[i] == target) {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    </a:t>
            </a:r>
            <a:r>
              <a:rPr b="0" lang="en-US" sz="1800" spc="-1" strike="noStrike">
                <a:latin typeface="Courier New"/>
              </a:rPr>
              <a:t>return i;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return -1; // not found</a:t>
            </a:r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Random Numbers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71400" y="1172520"/>
            <a:ext cx="8299080" cy="35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import java.util.Random;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import java.util.Arrays;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public class Example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public static void main(String[] args)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Random generator = new Random();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int randomNumbers = new int[5];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for (int i = 0; i &lt; randomNumbers.length; i++) {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    </a:t>
            </a:r>
            <a:r>
              <a:rPr b="0" lang="en-US" sz="1600" spc="-1" strike="noStrike">
                <a:latin typeface="Courier New"/>
              </a:rPr>
              <a:t>randomNumbers[i] = generator.nextInt(100);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System.out.println(Arrays.toString(randomNumbers));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Courier New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903840" y="1093320"/>
            <a:ext cx="2162520" cy="234000"/>
          </a:xfrm>
          <a:prstGeom prst="wedgeRectCallout">
            <a:avLst>
              <a:gd name="adj1" fmla="val -57569"/>
              <a:gd name="adj2" fmla="val 8978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You must import this.</a:t>
            </a:r>
            <a:endParaRPr b="0" i="1" lang="en-US" sz="1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898320" y="1725480"/>
            <a:ext cx="2353320" cy="788400"/>
          </a:xfrm>
          <a:prstGeom prst="wedgeRectCallout">
            <a:avLst>
              <a:gd name="adj1" fmla="val -98925"/>
              <a:gd name="adj2" fmla="val 7669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Create a new </a:t>
            </a:r>
            <a:r>
              <a:rPr b="0" lang="en-US" sz="1400" spc="-1" strike="noStrike">
                <a:latin typeface="Courier New"/>
              </a:rPr>
              <a:t>Random</a:t>
            </a:r>
            <a:endParaRPr b="0" i="1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object, which can</a:t>
            </a:r>
            <a:endParaRPr b="0" i="1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generate random numbers.</a:t>
            </a:r>
            <a:endParaRPr b="0" i="1" lang="en-US" sz="14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7579800" y="4282560"/>
            <a:ext cx="2353320" cy="788400"/>
          </a:xfrm>
          <a:prstGeom prst="wedgeRectCallout">
            <a:avLst>
              <a:gd name="adj1" fmla="val -60870"/>
              <a:gd name="adj2" fmla="val -141555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Generates a random integer</a:t>
            </a:r>
            <a:endParaRPr b="0" i="1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from 0 up to, but not</a:t>
            </a:r>
            <a:endParaRPr b="0" i="1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including, its argument.</a:t>
            </a:r>
            <a:endParaRPr b="0" i="1" lang="en-US" sz="1400" spc="-1" strike="noStrike">
              <a:latin typeface="Arial"/>
            </a:endParaRPr>
          </a:p>
        </p:txBody>
      </p:sp>
      <p:sp>
        <p:nvSpPr>
          <p:cNvPr id="180" name="TextShape 6"/>
          <p:cNvSpPr txBox="1"/>
          <p:nvPr/>
        </p:nvSpPr>
        <p:spPr>
          <a:xfrm>
            <a:off x="1764720" y="4582800"/>
            <a:ext cx="4254840" cy="5324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400" spc="-1" strike="noStrike">
                <a:latin typeface="Arial"/>
              </a:rPr>
              <a:t>The </a:t>
            </a:r>
            <a:r>
              <a:rPr b="0" lang="en-US" sz="1400" spc="-1" strike="noStrike">
                <a:latin typeface="Courier New"/>
              </a:rPr>
              <a:t>nextDouble()</a:t>
            </a:r>
            <a:r>
              <a:rPr b="0" i="1" lang="en-US" sz="1400" spc="-1" strike="noStrike">
                <a:latin typeface="Arial"/>
              </a:rPr>
              <a:t> method will return a random </a:t>
            </a:r>
            <a:r>
              <a:rPr b="0" lang="en-US" sz="1400" spc="-1" strike="noStrike">
                <a:latin typeface="Courier New"/>
              </a:rPr>
              <a:t>double</a:t>
            </a:r>
            <a:r>
              <a:rPr b="0" i="1" lang="en-US" sz="1400" spc="-1" strike="noStrike">
                <a:latin typeface="Arial"/>
              </a:rPr>
              <a:t> in the interval [0.0, 1.0).</a:t>
            </a:r>
            <a:endParaRPr b="0" i="1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Enhanced </a:t>
            </a:r>
            <a:r>
              <a:rPr b="0" lang="en-US" sz="4000" spc="-1" strike="noStrike">
                <a:latin typeface="Courier New"/>
              </a:rPr>
              <a:t>for</a:t>
            </a:r>
            <a:r>
              <a:rPr b="0" lang="en-US" sz="4000" spc="-1" strike="noStrike">
                <a:latin typeface="Arial"/>
              </a:rPr>
              <a:t> Loop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2185920" y="1280520"/>
            <a:ext cx="5209920" cy="261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 values[] = {3, 7, 2, 6};</a:t>
            </a:r>
            <a:endParaRPr b="0" i="1" lang="en-US" sz="2200" spc="-1" strike="noStrike">
              <a:latin typeface="Arial"/>
            </a:endParaRPr>
          </a:p>
          <a:p>
            <a:endParaRPr b="0" i="1" lang="en-US" sz="2200" spc="-1" strike="noStrike">
              <a:latin typeface="Arial"/>
            </a:endParaRPr>
          </a:p>
          <a:p>
            <a:endParaRPr b="0" i="1" lang="en-US" sz="2200" spc="-1" strike="noStrike">
              <a:latin typeface="Arial"/>
            </a:endParaRPr>
          </a:p>
          <a:p>
            <a:endParaRPr b="0" i="1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for (int value : values) {</a:t>
            </a:r>
            <a:endParaRPr b="0" i="1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    </a:t>
            </a:r>
            <a:r>
              <a:rPr b="0" lang="en-US" sz="2200" spc="-1" strike="noStrike">
                <a:latin typeface="Courier New"/>
              </a:rPr>
              <a:t>System.out.println(value);</a:t>
            </a:r>
            <a:endParaRPr b="0" i="1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}</a:t>
            </a:r>
            <a:endParaRPr b="0" i="1" lang="en-US" sz="2200" spc="-1" strike="noStrike">
              <a:latin typeface="Arial"/>
            </a:endParaRPr>
          </a:p>
          <a:p>
            <a:endParaRPr b="0" i="1" lang="en-US" sz="2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700440" y="1897200"/>
            <a:ext cx="1249200" cy="320400"/>
          </a:xfrm>
          <a:prstGeom prst="wedgeRectCallout">
            <a:avLst>
              <a:gd name="adj1" fmla="val -620"/>
              <a:gd name="adj2" fmla="val 15448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index variable</a:t>
            </a:r>
            <a:endParaRPr b="0" i="1" lang="en-US" sz="1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5656680" y="1897200"/>
            <a:ext cx="1249200" cy="320400"/>
          </a:xfrm>
          <a:prstGeom prst="wedgeRectCallout">
            <a:avLst>
              <a:gd name="adj1" fmla="val -68435"/>
              <a:gd name="adj2" fmla="val 16178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array name</a:t>
            </a:r>
            <a:endParaRPr b="0" i="1" lang="en-US" sz="1400" spc="-1" strike="noStrike">
              <a:latin typeface="Arial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4692240" y="3888000"/>
            <a:ext cx="4010400" cy="118692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This version of </a:t>
            </a:r>
            <a:r>
              <a:rPr b="0" lang="en-US" sz="1800" spc="-1" strike="noStrike">
                <a:latin typeface="Courier New"/>
              </a:rPr>
              <a:t>for</a:t>
            </a:r>
            <a:r>
              <a:rPr b="0" i="1" lang="en-US" sz="1800" spc="-1" strike="noStrike">
                <a:latin typeface="Arial"/>
              </a:rPr>
              <a:t> traverses the array, assigning each of the elements in </a:t>
            </a:r>
            <a:r>
              <a:rPr b="0" lang="en-US" sz="1800" spc="-1" strike="noStrike">
                <a:latin typeface="Courier New"/>
              </a:rPr>
              <a:t>values</a:t>
            </a:r>
            <a:r>
              <a:rPr b="0" i="1" lang="en-US" sz="1800" spc="-1" strike="noStrike">
                <a:latin typeface="Arial"/>
              </a:rPr>
              <a:t> to the index variable </a:t>
            </a:r>
            <a:r>
              <a:rPr b="0" lang="en-US" sz="1800" spc="-1" strike="noStrike">
                <a:latin typeface="Courier New"/>
              </a:rPr>
              <a:t>value</a:t>
            </a:r>
            <a:r>
              <a:rPr b="0" lang="en-US" sz="1800" spc="-1" strike="noStrike">
                <a:latin typeface="Arial"/>
              </a:rPr>
              <a:t>.</a:t>
            </a:r>
            <a:endParaRPr b="0" i="1" lang="en-US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2185920" y="1881720"/>
            <a:ext cx="952560" cy="320400"/>
          </a:xfrm>
          <a:prstGeom prst="wedgeRectCallout">
            <a:avLst>
              <a:gd name="adj1" fmla="val 79462"/>
              <a:gd name="adj2" fmla="val 17154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data type</a:t>
            </a:r>
            <a:endParaRPr b="0" i="1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an Array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2755080" y="2583720"/>
            <a:ext cx="456984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Courier New"/>
              </a:rPr>
              <a:t>int[] data = new int[4];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165320" y="1631520"/>
            <a:ext cx="2239920" cy="496440"/>
          </a:xfrm>
          <a:prstGeom prst="wedgeRectCallout">
            <a:avLst>
              <a:gd name="adj1" fmla="val 55398"/>
              <a:gd name="adj2" fmla="val 13159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Square brackets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denote an array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5654160" y="1489680"/>
            <a:ext cx="2239920" cy="496440"/>
          </a:xfrm>
          <a:prstGeom prst="wedgeRectCallout">
            <a:avLst>
              <a:gd name="adj1" fmla="val -54962"/>
              <a:gd name="adj2" fmla="val 160143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</a:t>
            </a:r>
            <a:r>
              <a:rPr b="0" lang="en-US" sz="1600" spc="-1" strike="noStrike">
                <a:latin typeface="Courier New"/>
              </a:rPr>
              <a:t>new</a:t>
            </a:r>
            <a:r>
              <a:rPr b="0" lang="en-US" sz="1600" spc="-1" strike="noStrike">
                <a:latin typeface="Arial"/>
              </a:rPr>
              <a:t> operator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allocates memory.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6794640" y="3323520"/>
            <a:ext cx="2239920" cy="496440"/>
          </a:xfrm>
          <a:prstGeom prst="wedgeRectCallout">
            <a:avLst>
              <a:gd name="adj1" fmla="val -48444"/>
              <a:gd name="adj2" fmla="val -12130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Number of elements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 the array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Initial Values for Array Elements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49" name="Table 2"/>
          <p:cNvGraphicFramePr/>
          <p:nvPr/>
        </p:nvGraphicFramePr>
        <p:xfrm>
          <a:off x="2533680" y="1062720"/>
          <a:ext cx="5075280" cy="359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Arial"/>
                        </a:rPr>
                        <a:t>Data Type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Arial"/>
                        </a:rPr>
                        <a:t>Value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int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0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double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0.0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boolean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false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1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String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2400" spc="-1" strike="noStrike">
                          <a:latin typeface="Courier New"/>
                        </a:rPr>
                        <a:t>null</a:t>
                      </a:r>
                      <a:endParaRPr b="0" lang="en-US" sz="24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Initializing an Array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2878920" y="2282760"/>
            <a:ext cx="4707000" cy="34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int[] numbers = {10, 47, 66, 11};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4731120" y="31503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10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6007680" y="31503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66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5369400" y="31503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47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6645960" y="315036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11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56" name="TextShape 7"/>
          <p:cNvSpPr txBox="1"/>
          <p:nvPr/>
        </p:nvSpPr>
        <p:spPr>
          <a:xfrm>
            <a:off x="4852800" y="36576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TextShape 8"/>
          <p:cNvSpPr txBox="1"/>
          <p:nvPr/>
        </p:nvSpPr>
        <p:spPr>
          <a:xfrm>
            <a:off x="5501160" y="36576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TextShape 9"/>
          <p:cNvSpPr txBox="1"/>
          <p:nvPr/>
        </p:nvSpPr>
        <p:spPr>
          <a:xfrm>
            <a:off x="6149160" y="36576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TextShape 10"/>
          <p:cNvSpPr txBox="1"/>
          <p:nvPr/>
        </p:nvSpPr>
        <p:spPr>
          <a:xfrm>
            <a:off x="6761160" y="365760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" name="CustomShape 11"/>
          <p:cNvSpPr/>
          <p:nvPr/>
        </p:nvSpPr>
        <p:spPr>
          <a:xfrm>
            <a:off x="3525120" y="325188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12"/>
          <p:cNvSpPr/>
          <p:nvPr/>
        </p:nvSpPr>
        <p:spPr>
          <a:xfrm>
            <a:off x="3753720" y="3383640"/>
            <a:ext cx="9774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13"/>
          <p:cNvSpPr txBox="1"/>
          <p:nvPr/>
        </p:nvSpPr>
        <p:spPr>
          <a:xfrm>
            <a:off x="2529360" y="3225240"/>
            <a:ext cx="8740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numbers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7300440" y="1222200"/>
            <a:ext cx="1842480" cy="897840"/>
          </a:xfrm>
          <a:prstGeom prst="wedgeRectCallout">
            <a:avLst>
              <a:gd name="adj1" fmla="val -97898"/>
              <a:gd name="adj2" fmla="val 6647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Java will figure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out how many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elements are in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the array.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Accessing Array Elements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3222360" y="1205280"/>
            <a:ext cx="3838320" cy="37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Courier New"/>
              </a:rPr>
              <a:t>int[] data = new int[4];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388160" y="3414960"/>
            <a:ext cx="1023480" cy="577440"/>
          </a:xfrm>
          <a:prstGeom prst="wedgeRectCallout">
            <a:avLst>
              <a:gd name="adj1" fmla="val 79708"/>
              <a:gd name="adj2" fmla="val -146444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variable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 rot="16200000">
            <a:off x="6105240" y="1839240"/>
            <a:ext cx="212760" cy="3060360"/>
          </a:xfrm>
          <a:custGeom>
            <a:avLst/>
            <a:gdLst/>
            <a:ahLst/>
            <a:rect l="0" t="0" r="r" b="b"/>
            <a:pathLst>
              <a:path w="593" h="8503">
                <a:moveTo>
                  <a:pt x="592" y="0"/>
                </a:moveTo>
                <a:cubicBezTo>
                  <a:pt x="296" y="0"/>
                  <a:pt x="0" y="0"/>
                  <a:pt x="0" y="0"/>
                </a:cubicBezTo>
                <a:lnTo>
                  <a:pt x="0" y="8502"/>
                </a:lnTo>
                <a:cubicBezTo>
                  <a:pt x="0" y="8502"/>
                  <a:pt x="296" y="8502"/>
                  <a:pt x="592" y="850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5"/>
          <p:cNvSpPr/>
          <p:nvPr/>
        </p:nvSpPr>
        <p:spPr>
          <a:xfrm>
            <a:off x="5553000" y="4098960"/>
            <a:ext cx="1094400" cy="577440"/>
          </a:xfrm>
          <a:prstGeom prst="wedgeRectCallout">
            <a:avLst>
              <a:gd name="adj1" fmla="val 2777"/>
              <a:gd name="adj2" fmla="val -15697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indexes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3131280" y="3316320"/>
            <a:ext cx="972720" cy="577440"/>
          </a:xfrm>
          <a:prstGeom prst="wedgeRectCallout">
            <a:avLst>
              <a:gd name="adj1" fmla="val 21842"/>
              <a:gd name="adj2" fmla="val -15921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refers to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" name="CustomShape 7"/>
          <p:cNvSpPr/>
          <p:nvPr/>
        </p:nvSpPr>
        <p:spPr>
          <a:xfrm>
            <a:off x="7975080" y="1388520"/>
            <a:ext cx="1094400" cy="577440"/>
          </a:xfrm>
          <a:prstGeom prst="wedgeRectCallout">
            <a:avLst>
              <a:gd name="adj1" fmla="val -167592"/>
              <a:gd name="adj2" fmla="val 85013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array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elements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823760" y="2127960"/>
            <a:ext cx="6134400" cy="122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Accessing Array Elements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1114560" y="1533960"/>
            <a:ext cx="3472560" cy="210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int[] data = new int[4];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data[0] = 7;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data[1] = data[0] * 2;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data[2]++;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data[3] -= 60;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667560" y="213768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7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7944120" y="213768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1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7305840" y="213768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14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8582400" y="2137680"/>
            <a:ext cx="638280" cy="4258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-60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78" name="TextShape 7"/>
          <p:cNvSpPr txBox="1"/>
          <p:nvPr/>
        </p:nvSpPr>
        <p:spPr>
          <a:xfrm>
            <a:off x="6789240" y="264492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TextShape 8"/>
          <p:cNvSpPr txBox="1"/>
          <p:nvPr/>
        </p:nvSpPr>
        <p:spPr>
          <a:xfrm>
            <a:off x="7437600" y="264492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TextShape 9"/>
          <p:cNvSpPr txBox="1"/>
          <p:nvPr/>
        </p:nvSpPr>
        <p:spPr>
          <a:xfrm>
            <a:off x="8085600" y="264492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TextShape 10"/>
          <p:cNvSpPr txBox="1"/>
          <p:nvPr/>
        </p:nvSpPr>
        <p:spPr>
          <a:xfrm>
            <a:off x="8697600" y="2644920"/>
            <a:ext cx="380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[3]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" name="CustomShape 11"/>
          <p:cNvSpPr/>
          <p:nvPr/>
        </p:nvSpPr>
        <p:spPr>
          <a:xfrm>
            <a:off x="5461560" y="2239200"/>
            <a:ext cx="228600" cy="2286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12"/>
          <p:cNvSpPr/>
          <p:nvPr/>
        </p:nvSpPr>
        <p:spPr>
          <a:xfrm>
            <a:off x="5690160" y="2370960"/>
            <a:ext cx="9774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13"/>
          <p:cNvSpPr txBox="1"/>
          <p:nvPr/>
        </p:nvSpPr>
        <p:spPr>
          <a:xfrm>
            <a:off x="4861800" y="2212560"/>
            <a:ext cx="528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data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Iterating Over Array Elements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114560" y="1533960"/>
            <a:ext cx="4569840" cy="210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int[] data = new int[4];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for (int i = 0; i &lt; 4; i++)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</a:t>
            </a:r>
            <a:r>
              <a:rPr b="0" lang="en-US" sz="1800" spc="-1" strike="noStrike">
                <a:latin typeface="Courier New"/>
              </a:rPr>
              <a:t>System.out.println(data[i]);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537920" y="2012760"/>
            <a:ext cx="947160" cy="493920"/>
          </a:xfrm>
          <a:prstGeom prst="wedgeRectCallout">
            <a:avLst>
              <a:gd name="adj1" fmla="val 100000"/>
              <a:gd name="adj2" fmla="val 8146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start index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at zero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146400" y="1950480"/>
            <a:ext cx="2490480" cy="493920"/>
          </a:xfrm>
          <a:prstGeom prst="wedgeRectCallout">
            <a:avLst>
              <a:gd name="adj1" fmla="val -15212"/>
              <a:gd name="adj2" fmla="val 8772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up to but not including the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number of items in the array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364920" y="3964680"/>
            <a:ext cx="2154960" cy="493920"/>
          </a:xfrm>
          <a:prstGeom prst="wedgeRectCallout">
            <a:avLst>
              <a:gd name="adj1" fmla="val 30773"/>
              <a:gd name="adj2" fmla="val -185541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You can use a variable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as an array index.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TextShape 6"/>
          <p:cNvSpPr txBox="1"/>
          <p:nvPr/>
        </p:nvSpPr>
        <p:spPr>
          <a:xfrm>
            <a:off x="6597360" y="2256480"/>
            <a:ext cx="2784600" cy="90180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custDash>
              <a:ds d="100000" sp="300000"/>
              <a:ds d="100000" sp="300000"/>
            </a:custDash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400" spc="-1" strike="noStrike">
                <a:latin typeface="Arial"/>
              </a:rPr>
              <a:t>Remember, when an array has</a:t>
            </a:r>
            <a:endParaRPr b="0" lang="en-US" sz="1400" spc="-1" strike="noStrike">
              <a:latin typeface="Arial"/>
            </a:endParaRPr>
          </a:p>
          <a:p>
            <a:r>
              <a:rPr b="0" i="1" lang="en-US" sz="1400" spc="-1" strike="noStrike">
                <a:latin typeface="Arial"/>
              </a:rPr>
              <a:t>4 elements, the last element is at index 3, because index numbers start at 0.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Printing an Array’s Contents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56240" y="1229400"/>
            <a:ext cx="6751080" cy="311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public static void printArray(int[] arr)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System.out.print("{" + arr[0]);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for (int i = 1; i &lt; </a:t>
            </a:r>
            <a:r>
              <a:rPr b="0" lang="en-US" sz="2000" spc="-1" strike="noStrike">
                <a:highlight>
                  <a:srgbClr val="ffff00"/>
                </a:highlight>
                <a:latin typeface="Courier New"/>
              </a:rPr>
              <a:t>arr.length</a:t>
            </a:r>
            <a:r>
              <a:rPr b="0" lang="en-US" sz="2000" spc="-1" strike="noStrike">
                <a:latin typeface="Courier New"/>
              </a:rPr>
              <a:t>; i++)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        </a:t>
            </a:r>
            <a:r>
              <a:rPr b="0" lang="en-US" sz="2000" spc="-1" strike="noStrike">
                <a:latin typeface="Courier New"/>
              </a:rPr>
              <a:t>System.out.print(", " + arr[i]);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    </a:t>
            </a:r>
            <a:r>
              <a:rPr b="0" lang="en-US" sz="2000" spc="-1" strike="noStrike">
                <a:latin typeface="Courier New"/>
              </a:rPr>
              <a:t>System.out.println("}");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924320" y="2568600"/>
            <a:ext cx="2030040" cy="1046160"/>
          </a:xfrm>
          <a:prstGeom prst="wedgeRectCallout">
            <a:avLst>
              <a:gd name="adj1" fmla="val -122638"/>
              <a:gd name="adj2" fmla="val -5969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Using the </a:t>
            </a:r>
            <a:r>
              <a:rPr b="0" lang="en-US" sz="1400" spc="-1" strike="noStrike">
                <a:latin typeface="Courier New"/>
              </a:rPr>
              <a:t>length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property allows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the code to work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with an array of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any size.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Printing an Array’s Contents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56240" y="1229400"/>
            <a:ext cx="6360840" cy="19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import java.util.Arrays;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int [] arr = new int[…];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//...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latin typeface="Courier New"/>
              </a:rPr>
              <a:t>System.out.println(Arrays.toString(arr))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731120" y="3286800"/>
            <a:ext cx="2162880" cy="694800"/>
          </a:xfrm>
          <a:prstGeom prst="wedgeRectCallout">
            <a:avLst>
              <a:gd name="adj1" fmla="val -1273"/>
              <a:gd name="adj2" fmla="val -8593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Prints contents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in square brackets.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832360" y="1593000"/>
            <a:ext cx="2162880" cy="694800"/>
          </a:xfrm>
          <a:prstGeom prst="wedgeRectCallout">
            <a:avLst>
              <a:gd name="adj1" fmla="val -92236"/>
              <a:gd name="adj2" fmla="val -55643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Notice this is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Courier New"/>
              </a:rPr>
              <a:t>Array</a:t>
            </a:r>
            <a:r>
              <a:rPr b="1" lang="en-US" sz="1400" spc="-1" strike="noStrike">
                <a:latin typeface="Courier New"/>
              </a:rPr>
              <a:t>s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(plural)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2021-09-18T11:11:36Z</dcterms:modified>
  <cp:revision>750</cp:revision>
  <dc:subject/>
  <dc:title/>
</cp:coreProperties>
</file>