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F25D852-6080-40D9-A9B9-64AFE06C48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br/>
            <a:r>
              <a:rPr b="0" lang="en-US" sz="3600" spc="-1" strike="noStrike">
                <a:latin typeface="Arial"/>
              </a:rPr>
              <a:t>Extra Exercises Book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14</a:t>
            </a:r>
            <a:r>
              <a:rPr b="0" lang="en-US" sz="3200" spc="-1" strike="noStrike">
                <a:latin typeface="Arial"/>
                <a:ea typeface="Arial"/>
              </a:rPr>
              <a:t>—Extending Classes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Using 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59160" y="992520"/>
            <a:ext cx="5195880" cy="431568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>
            <a:off x="7581960" y="2018520"/>
            <a:ext cx="223992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ElectricBicycle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  <a:ea typeface="Noto Sans CJK SC"/>
              </a:rPr>
              <a:t>is-a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Bicycle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94040" y="712440"/>
            <a:ext cx="1911960" cy="703440"/>
          </a:xfrm>
          <a:prstGeom prst="wedgeRectCallout">
            <a:avLst>
              <a:gd name="adj1" fmla="val 81527"/>
              <a:gd name="adj2" fmla="val 9209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Parent class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</a:rPr>
              <a:t>(superclass)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25000" y="2966760"/>
            <a:ext cx="1671480" cy="703440"/>
          </a:xfrm>
          <a:prstGeom prst="wedgeRectCallout">
            <a:avLst>
              <a:gd name="adj1" fmla="val 80314"/>
              <a:gd name="adj2" fmla="val 958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Child class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</a:rPr>
              <a:t>(subclass)</a:t>
            </a:r>
            <a:endParaRPr b="0" i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Using 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581960" y="2018520"/>
            <a:ext cx="223992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A </a:t>
            </a:r>
            <a:r>
              <a:rPr b="0" lang="en-US" sz="1600" spc="-1" strike="noStrike">
                <a:latin typeface="Courier New"/>
                <a:ea typeface="Noto Sans CJK SC"/>
              </a:rPr>
              <a:t>SaleItem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  <a:ea typeface="Noto Sans CJK SC"/>
              </a:rPr>
              <a:t>is-an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Item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133440" y="992160"/>
            <a:ext cx="3840480" cy="441036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/>
          <p:nvPr/>
        </p:nvSpPr>
        <p:spPr>
          <a:xfrm>
            <a:off x="701280" y="2000880"/>
            <a:ext cx="1911960" cy="703440"/>
          </a:xfrm>
          <a:prstGeom prst="wedgeRectCallout">
            <a:avLst>
              <a:gd name="adj1" fmla="val 85162"/>
              <a:gd name="adj2" fmla="val -1148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name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sku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do not have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setters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99600" y="734040"/>
            <a:ext cx="1911960" cy="703440"/>
          </a:xfrm>
          <a:prstGeom prst="wedgeRectCallout">
            <a:avLst>
              <a:gd name="adj1" fmla="val 100486"/>
              <a:gd name="adj2" fmla="val 9275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name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sku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initialized by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constructor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68560" y="3294720"/>
            <a:ext cx="1911960" cy="703440"/>
          </a:xfrm>
          <a:prstGeom prst="wedgeRectCallout">
            <a:avLst>
              <a:gd name="adj1" fmla="val 106435"/>
              <a:gd name="adj2" fmla="val -14068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calculates purchase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price for a given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quantity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Specifying a Child Class (Subclass)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625400" y="1232280"/>
            <a:ext cx="2497320" cy="78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Item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…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625400" y="2184480"/>
            <a:ext cx="4569840" cy="10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SaleItem extends Item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…</a:t>
            </a:r>
            <a:r>
              <a:rPr b="0" lang="en-US" sz="1600" spc="-1" strike="noStrike">
                <a:latin typeface="Courier New"/>
              </a:rPr>
              <a:t>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822640" y="2871000"/>
            <a:ext cx="2924640" cy="1148760"/>
          </a:xfrm>
          <a:prstGeom prst="wedgeRectCallout">
            <a:avLst>
              <a:gd name="adj1" fmla="val -75796"/>
              <a:gd name="adj2" fmla="val -8536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0" lang="en-US" sz="1600" spc="-1" strike="noStrike">
                <a:latin typeface="Courier New"/>
              </a:rPr>
              <a:t>extends</a:t>
            </a:r>
            <a:r>
              <a:rPr b="0" lang="en-US" sz="1600" spc="-1" strike="noStrike">
                <a:latin typeface="Arial"/>
              </a:rPr>
              <a:t> keyword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specifies that </a:t>
            </a:r>
            <a:r>
              <a:rPr b="0" lang="en-US" sz="1600" spc="-1" strike="noStrike">
                <a:latin typeface="Courier New"/>
              </a:rPr>
              <a:t>SaleItem</a:t>
            </a:r>
            <a:r>
              <a:rPr b="0" lang="en-US" sz="1600" spc="-1" strike="noStrike">
                <a:latin typeface="Arial"/>
              </a:rPr>
              <a:t>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subclass of 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Constructors for Parent/Child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625400" y="1232280"/>
            <a:ext cx="664236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Item(String name, String sku, double price)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625400" y="2874960"/>
            <a:ext cx="6764400" cy="21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SaleItem(String name, String sku, double price,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double discount)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this.discount = Math.max(0,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</a:t>
            </a:r>
            <a:r>
              <a:rPr b="0" lang="en-US" sz="1600" spc="-1" strike="noStrike">
                <a:latin typeface="Courier New"/>
              </a:rPr>
              <a:t>Math.min(discount, 1.00));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Constructors for Parent/Child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625400" y="1232280"/>
            <a:ext cx="664236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Item(String name, String sku, double price)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625400" y="2874960"/>
            <a:ext cx="6764400" cy="21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SaleItem(String name, String sku, double price,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double discount)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this.discount = Math.max(0,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</a:t>
            </a:r>
            <a:r>
              <a:rPr b="0" lang="en-US" sz="1600" spc="-1" strike="noStrike">
                <a:latin typeface="Courier New"/>
              </a:rPr>
              <a:t>Math.min(discount, 1.00));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380960" y="3416760"/>
            <a:ext cx="576720" cy="62028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6792480" y="3299040"/>
            <a:ext cx="2243520" cy="703440"/>
          </a:xfrm>
          <a:prstGeom prst="wedgeRectCallout">
            <a:avLst>
              <a:gd name="adj1" fmla="val -137722"/>
              <a:gd name="adj2" fmla="val 17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attributes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</a:t>
            </a:r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 in </a:t>
            </a:r>
            <a:r>
              <a:rPr b="0" lang="en-US" sz="1600" spc="-1" strike="noStrike">
                <a:latin typeface="Courier New"/>
              </a:rPr>
              <a:t>Item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Constructors for Parent/Child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625400" y="1232280"/>
            <a:ext cx="664236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Item(String name, String sku, double price)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625400" y="2874960"/>
            <a:ext cx="6764400" cy="21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SaleItem(String name, String sku, double price,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double discount)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d7d7"/>
                </a:highlight>
                <a:latin typeface="Courier New"/>
              </a:rPr>
              <a:t>setName(name);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setSku(sku);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setPrice(price);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this.discount = Math.max(0,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</a:t>
            </a:r>
            <a:r>
              <a:rPr b="0" lang="en-US" sz="1600" spc="-1" strike="noStrike">
                <a:latin typeface="Courier New"/>
              </a:rPr>
              <a:t>Math.min(discount, 1.00));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380960" y="3416760"/>
            <a:ext cx="576720" cy="62028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5304600" y="3299040"/>
            <a:ext cx="2455560" cy="703440"/>
          </a:xfrm>
          <a:prstGeom prst="wedgeRectCallout">
            <a:avLst>
              <a:gd name="adj1" fmla="val -116166"/>
              <a:gd name="adj2" fmla="val 892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methods do not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exist in </a:t>
            </a:r>
            <a:r>
              <a:rPr b="0" lang="en-US" sz="1600" spc="-1" strike="noStrike">
                <a:latin typeface="Courier New"/>
              </a:rPr>
              <a:t>Item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Constructors for Parent/Child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625400" y="1232280"/>
            <a:ext cx="664236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Item(String name, String sku, double price)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this.name = name;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this.sku = sku;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this.price = Math.abs(price);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625400" y="2874960"/>
            <a:ext cx="676440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SaleItem(String name, String sku, double price,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double discount) 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afd095"/>
                </a:highlight>
                <a:latin typeface="Courier New"/>
              </a:rPr>
              <a:t>super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(name, sku, price)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this.discount = Math.max(0,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</a:t>
            </a:r>
            <a:r>
              <a:rPr b="0" lang="en-US" sz="1600" spc="-1" strike="noStrike">
                <a:latin typeface="Courier New"/>
              </a:rPr>
              <a:t>Math.min(discount, 1.00));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1171080" y="1363320"/>
            <a:ext cx="768960" cy="2123280"/>
          </a:xfrm>
          <a:custGeom>
            <a:avLst/>
            <a:gdLst/>
            <a:ahLst/>
            <a:rect l="0" t="0" r="r" b="b"/>
            <a:pathLst>
              <a:path w="2137" h="5899">
                <a:moveTo>
                  <a:pt x="2136" y="5898"/>
                </a:moveTo>
                <a:lnTo>
                  <a:pt x="0" y="5898"/>
                </a:lnTo>
                <a:lnTo>
                  <a:pt x="0" y="0"/>
                </a:lnTo>
                <a:lnTo>
                  <a:pt x="971" y="0"/>
                </a:lnTo>
              </a:path>
            </a:pathLst>
          </a:custGeom>
          <a:ln w="19080">
            <a:solidFill>
              <a:srgbClr val="127622"/>
            </a:solidFill>
            <a:round/>
            <a:tailEnd len="med" type="triangle" w="med"/>
          </a:ln>
        </p:spPr>
      </p:sp>
      <p:sp>
        <p:nvSpPr>
          <p:cNvPr id="111" name=""/>
          <p:cNvSpPr/>
          <p:nvPr/>
        </p:nvSpPr>
        <p:spPr>
          <a:xfrm>
            <a:off x="6729120" y="3351600"/>
            <a:ext cx="2455560" cy="703440"/>
          </a:xfrm>
          <a:prstGeom prst="wedgeRectCallout">
            <a:avLst>
              <a:gd name="adj1" fmla="val -117601"/>
              <a:gd name="adj2" fmla="val -3204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</a:t>
            </a:r>
            <a:r>
              <a:rPr b="0" i="1" lang="en-US" sz="1600" spc="-1" strike="noStrike">
                <a:latin typeface="Arial"/>
              </a:rPr>
              <a:t>must</a:t>
            </a:r>
            <a:r>
              <a:rPr b="0" lang="en-US" sz="1600" spc="-1" strike="noStrike">
                <a:latin typeface="Arial"/>
              </a:rPr>
              <a:t> be the first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non-comment line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the constructor.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Additional </a:t>
            </a:r>
            <a:r>
              <a:rPr b="0" lang="en-US" sz="3200" spc="-1" strike="noStrike">
                <a:latin typeface="Courier New"/>
              </a:rPr>
              <a:t>SaleItem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275840" y="1240920"/>
            <a:ext cx="749592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double purchase(int quantity)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(this.getPrice() * quantity) 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(1 - 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String toString()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String.format("%s (%s): $%.2f - %.1f%% discount",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this.getName(), this.getSku(), this.getPrice(),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* 100.0);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boolean equals(SaleItem other)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(this.getName().equals(other.getName())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this.getSku().equals(other.getSku())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this.getPrice() == other.getPrice()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== other.discount);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Additional </a:t>
            </a:r>
            <a:r>
              <a:rPr b="0" lang="en-US" sz="3200" spc="-1" strike="noStrike">
                <a:latin typeface="Courier New"/>
              </a:rPr>
              <a:t>SaleItem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275840" y="1240920"/>
            <a:ext cx="749592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double purchase(int quantity)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this.getPrice() * quantity</a:t>
            </a:r>
            <a:r>
              <a:rPr b="0" lang="en-US" sz="1600" spc="-1" strike="noStrike">
                <a:latin typeface="Courier New"/>
              </a:rPr>
              <a:t>) 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(1 - 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String toString()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String.format(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"%s (%s): $%.2f</a:t>
            </a:r>
            <a:r>
              <a:rPr b="0" lang="en-US" sz="1600" spc="-1" strike="noStrike">
                <a:latin typeface="Courier New"/>
              </a:rPr>
              <a:t> - %.1f%% discount",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this.getName(), this.getSku(), this.getPrice()</a:t>
            </a:r>
            <a:r>
              <a:rPr b="0" lang="en-US" sz="1600" spc="-1" strike="noStrike">
                <a:latin typeface="Courier New"/>
              </a:rPr>
              <a:t>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* 100.0);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boolean equals(SaleItem other)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this.getName().equals(other.getName())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this.getSku().equals(other.getSku())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this.getPrice() == other.getPrice()</a:t>
            </a:r>
            <a:r>
              <a:rPr b="0" lang="en-US" sz="1600" spc="-1" strike="noStrike">
                <a:latin typeface="Courier New"/>
              </a:rPr>
              <a:t>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== other.discount);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7581960" y="1172520"/>
            <a:ext cx="223992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Highlighted code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same as in superclass.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Additional </a:t>
            </a:r>
            <a:r>
              <a:rPr b="0" lang="en-US" sz="3200" spc="-1" strike="noStrike">
                <a:latin typeface="Courier New"/>
              </a:rPr>
              <a:t>SaleItem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275840" y="1240920"/>
            <a:ext cx="603288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double purchase(int quantity)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super.purchase(quantity)</a:t>
            </a:r>
            <a:r>
              <a:rPr b="0" lang="en-US" sz="1600" spc="-1" strike="noStrike">
                <a:latin typeface="Courier New"/>
              </a:rPr>
              <a:t>) 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(1 - 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String toString()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String.format(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"%s</a:t>
            </a:r>
            <a:r>
              <a:rPr b="0" lang="en-US" sz="1600" spc="-1" strike="noStrike">
                <a:latin typeface="Courier New"/>
              </a:rPr>
              <a:t> - %.1f%% discount",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super.toString()</a:t>
            </a:r>
            <a:r>
              <a:rPr b="0" lang="en-US" sz="1600" spc="-1" strike="noStrike">
                <a:latin typeface="Courier New"/>
              </a:rPr>
              <a:t>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* 100.0);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boolean equals(SaleItem other)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super.equals(other)</a:t>
            </a:r>
            <a:r>
              <a:rPr b="0" lang="en-US" sz="1600" spc="-1" strike="noStrike">
                <a:latin typeface="Courier New"/>
              </a:rPr>
              <a:t> &amp;&amp;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this.discount == other.discount);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7581960" y="1172520"/>
            <a:ext cx="223992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We can call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superclass methods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to avoid duplication.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Composition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647720" y="2571120"/>
            <a:ext cx="347256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Card[] cards;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647720" y="3906000"/>
            <a:ext cx="2527920" cy="703440"/>
          </a:xfrm>
          <a:prstGeom prst="wedgeRectCallout">
            <a:avLst>
              <a:gd name="adj1" fmla="val 30861"/>
              <a:gd name="adj2" fmla="val -14437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600" spc="-1" strike="noStrike">
                <a:latin typeface="Arial"/>
              </a:rPr>
              <a:t>has-a </a:t>
            </a:r>
            <a:r>
              <a:rPr b="0" lang="en-US" sz="1600" spc="-1" strike="noStrike">
                <a:latin typeface="Arial"/>
              </a:rPr>
              <a:t>(array of) </a:t>
            </a:r>
            <a:r>
              <a:rPr b="0" lang="en-US" sz="1600" spc="-1" strike="noStrike">
                <a:latin typeface="Courier New"/>
              </a:rPr>
              <a:t>Card</a:t>
            </a:r>
            <a:endParaRPr b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(the </a:t>
            </a:r>
            <a:r>
              <a:rPr b="0" i="1" lang="en-US" sz="1600" spc="-1" strike="noStrike">
                <a:latin typeface="Arial"/>
              </a:rPr>
              <a:t>aggregated class</a:t>
            </a:r>
            <a:r>
              <a:rPr b="0" lang="en-US" sz="1600" spc="-1" strike="noStrike">
                <a:latin typeface="Arial"/>
              </a:rPr>
              <a:t>)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843120" y="1374120"/>
            <a:ext cx="2527920" cy="703440"/>
          </a:xfrm>
          <a:prstGeom prst="wedgeRectCallout">
            <a:avLst>
              <a:gd name="adj1" fmla="val 67069"/>
              <a:gd name="adj2" fmla="val 13005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Deck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(the </a:t>
            </a:r>
            <a:r>
              <a:rPr b="0" i="1" lang="en-US" sz="1600" spc="-1" strike="noStrike">
                <a:latin typeface="Arial"/>
              </a:rPr>
              <a:t>aggregating class</a:t>
            </a:r>
            <a:r>
              <a:rPr b="0" lang="en-US" sz="1600" spc="-1" strike="noStrike"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251360" y="1503000"/>
            <a:ext cx="7305480" cy="273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Polymorphism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item1 = new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("Cat Food", "CF-909", 7.85);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Item item2 = new SaleItem("Lima Beans", "LB-104",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5.95, 7.5);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1: " + item1.toString());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2: " + item2.toString());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8840" y="2063880"/>
            <a:ext cx="1721520" cy="3391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No problem here.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800360" y="2228400"/>
            <a:ext cx="4456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251360" y="1503000"/>
            <a:ext cx="7305480" cy="273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Polymorphism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Item item1 = new Item("C</a:t>
            </a:r>
            <a:r>
              <a:rPr b="0" lang="en-US" sz="1600" spc="-1" strike="noStrike">
                <a:latin typeface="Courier New"/>
              </a:rPr>
              <a:t>at Food", "CF-909", 7.85);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item2 = new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SaleItem</a:t>
            </a:r>
            <a:r>
              <a:rPr b="0" lang="en-US" sz="1600" spc="-1" strike="noStrike">
                <a:latin typeface="Courier New"/>
              </a:rPr>
              <a:t>("Lima Beans", "LB-104",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5.95, 7.5);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1: " + item1.toString());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2: " + item2.toString());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58560" y="2210400"/>
            <a:ext cx="1267200" cy="56808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How is this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possible?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95600" y="2481840"/>
            <a:ext cx="5590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251360" y="1503000"/>
            <a:ext cx="84484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item2 = new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SaleItem</a:t>
            </a:r>
            <a:r>
              <a:rPr b="0" lang="en-US" sz="1600" spc="-1" strike="noStrike">
                <a:latin typeface="Courier New"/>
              </a:rPr>
              <a:t>("Lima Beans", "LB-104", 5.95, 7.5);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652400" y="2298240"/>
            <a:ext cx="6788520" cy="12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Courier New"/>
              </a:rPr>
              <a:t>SaleItem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is-an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Item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lets you assign a subclass object to a superclass variable.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is called </a:t>
            </a:r>
            <a:r>
              <a:rPr b="0" i="1" lang="en-US" sz="1800" spc="-1" strike="noStrike">
                <a:latin typeface="Arial"/>
              </a:rPr>
              <a:t>polymorphism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251360" y="1503000"/>
            <a:ext cx="84484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SaleItem</a:t>
            </a:r>
            <a:r>
              <a:rPr b="0" lang="en-US" sz="1600" spc="-1" strike="noStrike">
                <a:latin typeface="Courier New"/>
              </a:rPr>
              <a:t> wrong = new 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("Invalid", "BAD-000", 6.66);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52400" y="2298240"/>
            <a:ext cx="6692760" cy="88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Not all </a:t>
            </a:r>
            <a:r>
              <a:rPr b="0" lang="en-US" sz="1800" spc="-1" strike="noStrike">
                <a:latin typeface="Courier New"/>
              </a:rPr>
              <a:t>Item</a:t>
            </a:r>
            <a:r>
              <a:rPr b="0" lang="en-US" sz="1800" spc="-1" strike="noStrike">
                <a:latin typeface="Arial"/>
              </a:rPr>
              <a:t>s are </a:t>
            </a:r>
            <a:r>
              <a:rPr b="0" lang="en-US" sz="1800" spc="-1" strike="noStrike">
                <a:latin typeface="Courier New"/>
              </a:rPr>
              <a:t>SaleItem</a:t>
            </a:r>
            <a:r>
              <a:rPr b="0" lang="en-US" sz="1800" spc="-1" strike="noStrike">
                <a:latin typeface="Arial"/>
              </a:rPr>
              <a:t>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You can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not</a:t>
            </a:r>
            <a:r>
              <a:rPr b="0" lang="en-US" sz="1800" spc="-1" strike="noStrike">
                <a:latin typeface="Arial"/>
              </a:rPr>
              <a:t> assign</a:t>
            </a:r>
            <a:r>
              <a:rPr b="0" lang="en-US" sz="1800" spc="-1" strike="noStrike">
                <a:latin typeface="Arial"/>
              </a:rPr>
              <a:t> a superclass object to a subclass variable.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Dynamic Binding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03920" y="963360"/>
            <a:ext cx="7305480" cy="273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Polymorphism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item1 = new Item("C</a:t>
            </a:r>
            <a:r>
              <a:rPr b="0" lang="en-US" sz="1600" spc="-1" strike="noStrike">
                <a:latin typeface="Courier New"/>
              </a:rPr>
              <a:t>at Food", "CF-909", 7.85);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item2 = new </a:t>
            </a:r>
            <a:r>
              <a:rPr b="0" lang="en-US" sz="1600" spc="-1" strike="noStrike">
                <a:latin typeface="Courier New"/>
              </a:rPr>
              <a:t>SaleItem</a:t>
            </a:r>
            <a:r>
              <a:rPr b="0" lang="en-US" sz="1600" spc="-1" strike="noStrike">
                <a:latin typeface="Courier New"/>
              </a:rPr>
              <a:t>("Lima Beans", "LB-104",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5.95, 7.5);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1: " + item1.toString());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2: " + item2.toString());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651800" y="1263960"/>
            <a:ext cx="223992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At compile time, both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item1</a:t>
            </a:r>
            <a:r>
              <a:rPr b="0" lang="en-US" sz="1600" spc="-1" strike="noStrike">
                <a:latin typeface="Arial"/>
                <a:ea typeface="Noto Sans CJK SC"/>
              </a:rPr>
              <a:t> and </a:t>
            </a:r>
            <a:r>
              <a:rPr b="0" lang="en-US" sz="1600" spc="-1" strike="noStrike">
                <a:latin typeface="Courier New"/>
                <a:ea typeface="Noto Sans CJK SC"/>
              </a:rPr>
              <a:t>item2</a:t>
            </a:r>
            <a:r>
              <a:rPr b="0" lang="en-US" sz="1600" spc="-1" strike="noStrike">
                <a:latin typeface="Arial"/>
                <a:ea typeface="Noto Sans CJK SC"/>
              </a:rPr>
              <a:t>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considered to be </a:t>
            </a:r>
            <a:r>
              <a:rPr b="0" lang="en-US" sz="1600" spc="-1" strike="noStrike">
                <a:latin typeface="Courier New"/>
                <a:ea typeface="Noto Sans CJK SC"/>
              </a:rPr>
              <a:t>Item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objects.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Dynamic Binding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403920" y="963360"/>
            <a:ext cx="7305480" cy="273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Polymorphism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Item item1 = new 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("C</a:t>
            </a:r>
            <a:r>
              <a:rPr b="0" lang="en-US" sz="1600" spc="-1" strike="noStrike">
                <a:latin typeface="Courier New"/>
              </a:rPr>
              <a:t>at Food", "CF-909", 7.85);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item2 = new </a:t>
            </a:r>
            <a:r>
              <a:rPr b="0" lang="en-US" sz="1600" spc="-1" strike="noStrike">
                <a:highlight>
                  <a:srgbClr val="dee6ef"/>
                </a:highlight>
                <a:latin typeface="Courier New"/>
              </a:rPr>
              <a:t>SaleItem</a:t>
            </a:r>
            <a:r>
              <a:rPr b="0" lang="en-US" sz="1600" spc="-1" strike="noStrike">
                <a:latin typeface="Courier New"/>
              </a:rPr>
              <a:t>("Lima Beans", "LB-104",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5.95, 7.5);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1: " + 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item1.toString()</a:t>
            </a:r>
            <a:r>
              <a:rPr b="0" lang="en-US" sz="1600" spc="-1" strike="noStrike"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System.out.println("item 2: " + </a:t>
            </a:r>
            <a:r>
              <a:rPr b="0" lang="en-US" sz="1600" spc="-1" strike="noStrike">
                <a:highlight>
                  <a:srgbClr val="dee6ef"/>
                </a:highlight>
                <a:latin typeface="Courier New"/>
              </a:rPr>
              <a:t>item2.toString()</a:t>
            </a:r>
            <a:r>
              <a:rPr b="0" lang="en-US" sz="1600" spc="-1" strike="noStrike"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800360" y="3263760"/>
            <a:ext cx="6711120" cy="152748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At run time, the JVM determines the actual type of </a:t>
            </a:r>
            <a:r>
              <a:rPr b="0" lang="en-US" sz="1600" spc="-1" strike="noStrike">
                <a:latin typeface="Courier New"/>
                <a:ea typeface="Noto Sans CJK SC"/>
              </a:rPr>
              <a:t>item1</a:t>
            </a:r>
            <a:r>
              <a:rPr b="0" lang="en-US" sz="1600" spc="-1" strike="noStrike">
                <a:latin typeface="Arial"/>
                <a:ea typeface="Noto Sans CJK SC"/>
              </a:rPr>
              <a:t> and </a:t>
            </a:r>
            <a:r>
              <a:rPr b="0" lang="en-US" sz="1600" spc="-1" strike="noStrike">
                <a:latin typeface="Courier New"/>
                <a:ea typeface="Noto Sans CJK SC"/>
              </a:rPr>
              <a:t>item2</a:t>
            </a:r>
            <a:r>
              <a:rPr b="0" lang="en-US" sz="1600" spc="-1" strike="noStrike">
                <a:latin typeface="Arial"/>
                <a:ea typeface="Noto Sans CJK SC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item1.toString()</a:t>
            </a:r>
            <a:r>
              <a:rPr b="0" lang="en-US" sz="1600" spc="-1" strike="noStrike">
                <a:latin typeface="Arial"/>
                <a:ea typeface="Noto Sans CJK SC"/>
              </a:rPr>
              <a:t> will call the method in the </a:t>
            </a:r>
            <a:r>
              <a:rPr b="0" lang="en-US" sz="1600" spc="-1" strike="noStrike">
                <a:latin typeface="Courier New"/>
                <a:ea typeface="Noto Sans CJK SC"/>
              </a:rPr>
              <a:t>Item</a:t>
            </a:r>
            <a:r>
              <a:rPr b="0" lang="en-US" sz="1600" spc="-1" strike="noStrike">
                <a:latin typeface="Arial"/>
                <a:ea typeface="Noto Sans CJK SC"/>
              </a:rPr>
              <a:t> class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  <a:ea typeface="Noto Sans CJK SC"/>
              </a:rPr>
              <a:t>item2.toString()</a:t>
            </a:r>
            <a:r>
              <a:rPr b="0" lang="en-US" sz="1600" spc="-1" strike="noStrike">
                <a:latin typeface="Arial"/>
                <a:ea typeface="Noto Sans CJK SC"/>
              </a:rPr>
              <a:t> will call the method in the </a:t>
            </a:r>
            <a:r>
              <a:rPr b="0" lang="en-US" sz="1600" spc="-1" strike="noStrike">
                <a:latin typeface="Courier New"/>
                <a:ea typeface="Noto Sans CJK SC"/>
              </a:rPr>
              <a:t>SaleItem</a:t>
            </a:r>
            <a:r>
              <a:rPr b="0" lang="en-US" sz="1600" spc="-1" strike="noStrike">
                <a:latin typeface="Arial"/>
                <a:ea typeface="Noto Sans CJK SC"/>
              </a:rPr>
              <a:t> class.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This is called </a:t>
            </a:r>
            <a:r>
              <a:rPr b="0" i="1" lang="en-US" sz="1600" spc="-1" strike="noStrike">
                <a:latin typeface="Arial"/>
                <a:ea typeface="Noto Sans CJK SC"/>
              </a:rPr>
              <a:t>dynamic binding</a:t>
            </a:r>
            <a:r>
              <a:rPr b="0" lang="en-US" sz="1600" spc="-1" strike="noStrike">
                <a:latin typeface="Arial"/>
                <a:ea typeface="Noto Sans CJK SC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403920" y="1143360"/>
            <a:ext cx="9164880" cy="405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PolyArray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Item [] foods =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new Item("Rye Bread", "RB-010", 3.95),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new SaleItem("Tomato Soup", "TS-882", 1.29, 0.05),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new SaleItem("Canned Lima Beans", "CLB-104", 2.98, 0.155),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new SaleItem("Frozen Pizza", "FP-326",5.90, 0.12),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new Item("Organic Salsa", "OS-245", 3.79)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// 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592360" y="3444840"/>
            <a:ext cx="4730760" cy="10400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Polymorphism makes all these array element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assignments valid. (A </a:t>
            </a:r>
            <a:r>
              <a:rPr b="0" lang="en-US" sz="1600" spc="-1" strike="noStrike">
                <a:latin typeface="Courier New"/>
                <a:ea typeface="Noto Sans CJK SC"/>
              </a:rPr>
              <a:t>SaleItem</a:t>
            </a:r>
            <a:r>
              <a:rPr b="0" lang="en-US" sz="1600" spc="-1" strike="noStrike">
                <a:latin typeface="Arial"/>
                <a:ea typeface="Noto Sans CJK SC"/>
              </a:rPr>
              <a:t> is-an </a:t>
            </a:r>
            <a:r>
              <a:rPr b="0" lang="en-US" sz="1600" spc="-1" strike="noStrike">
                <a:latin typeface="Courier New"/>
                <a:ea typeface="Noto Sans CJK SC"/>
              </a:rPr>
              <a:t>Item</a:t>
            </a:r>
            <a:r>
              <a:rPr b="0" lang="en-US" sz="1600" spc="-1" strike="noStrike">
                <a:latin typeface="Arial"/>
                <a:ea typeface="Noto Sans CJK SC"/>
              </a:rPr>
              <a:t>.)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(Item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(food is a sale item)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discounted price is getPrice() * (1 - getDiscount());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85720" y="1223280"/>
            <a:ext cx="6535800" cy="36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Here is pseudocode to display all the items in the </a:t>
            </a:r>
            <a:r>
              <a:rPr b="0" lang="en-US" sz="1800" spc="-1" strike="noStrike">
                <a:latin typeface="Courier New"/>
              </a:rPr>
              <a:t>foods</a:t>
            </a:r>
            <a:r>
              <a:rPr b="0" i="1" lang="en-US" sz="1800" spc="-1" strike="noStrike">
                <a:latin typeface="Arial"/>
              </a:rPr>
              <a:t> array: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(Item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food is a sale 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discounted price is getPrice() * (1 - getDiscount());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85720" y="1223280"/>
            <a:ext cx="6535800" cy="36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Here is pseudocode to display all the items in the </a:t>
            </a:r>
            <a:r>
              <a:rPr b="0" lang="en-US" sz="1800" spc="-1" strike="noStrike">
                <a:latin typeface="Courier New"/>
              </a:rPr>
              <a:t>foods</a:t>
            </a:r>
            <a:r>
              <a:rPr b="0" i="1" lang="en-US" sz="1800" spc="-1" strike="noStrike">
                <a:latin typeface="Arial"/>
              </a:rPr>
              <a:t> array: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363280" y="3502440"/>
            <a:ext cx="2243520" cy="1198800"/>
          </a:xfrm>
          <a:prstGeom prst="wedgeRectCallout">
            <a:avLst>
              <a:gd name="adj1" fmla="val -133231"/>
              <a:gd name="adj2" fmla="val -13366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How can we determine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whether an array entry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a </a:t>
            </a:r>
            <a:r>
              <a:rPr b="0" lang="en-US" sz="1600" spc="-1" strike="noStrike">
                <a:latin typeface="Courier New"/>
              </a:rPr>
              <a:t>SaleItem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 run time?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(Item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latin typeface="Courier New"/>
              </a:rPr>
              <a:t>food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instanceof</a:t>
            </a:r>
            <a:r>
              <a:rPr b="0" lang="en-US" sz="1600" spc="-1" strike="noStrike">
                <a:latin typeface="Courier New"/>
              </a:rPr>
              <a:t> SaleItem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discounted price is getPrice() * (1 - getDiscount());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005080" y="3502440"/>
            <a:ext cx="2243520" cy="1198800"/>
          </a:xfrm>
          <a:prstGeom prst="wedgeRectCallout">
            <a:avLst>
              <a:gd name="adj1" fmla="val -133231"/>
              <a:gd name="adj2" fmla="val -13366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0" lang="en-US" sz="1600" spc="-1" strike="noStrike">
                <a:latin typeface="Courier New"/>
              </a:rPr>
              <a:t>instanceof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operator returns </a:t>
            </a:r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if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object is 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instance of the class.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Composition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647720" y="2571120"/>
            <a:ext cx="347256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Card[] cards;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221880" y="1817280"/>
            <a:ext cx="1389600" cy="61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Deck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230520" y="3291840"/>
            <a:ext cx="1389600" cy="61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Card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1" name=""/>
          <p:cNvCxnSpPr>
            <a:stCxn id="50" idx="0"/>
            <a:endCxn id="49" idx="2"/>
          </p:cNvCxnSpPr>
          <p:nvPr/>
        </p:nvCxnSpPr>
        <p:spPr>
          <a:xfrm flipH="1" flipV="1">
            <a:off x="6916680" y="2429280"/>
            <a:ext cx="9000" cy="8629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2" name=""/>
          <p:cNvSpPr txBox="1"/>
          <p:nvPr/>
        </p:nvSpPr>
        <p:spPr>
          <a:xfrm>
            <a:off x="6979320" y="24541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979320" y="300168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many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latin typeface="Courier New"/>
              </a:rPr>
              <a:t>food instanceof SaleItem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double discPrice = 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food</a:t>
            </a:r>
            <a:r>
              <a:rPr b="0" lang="en-US" sz="1600" spc="-1" strike="noStrike">
                <a:latin typeface="Courier New"/>
              </a:rPr>
              <a:t>.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getPrice</a:t>
            </a:r>
            <a:r>
              <a:rPr b="0" lang="en-US" sz="1600" spc="-1" strike="noStrike">
                <a:latin typeface="Courier New"/>
              </a:rPr>
              <a:t>() * (1 – food.getDiscount());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345640" y="3294360"/>
            <a:ext cx="2243520" cy="1198800"/>
          </a:xfrm>
          <a:prstGeom prst="wedgeRectCallout">
            <a:avLst>
              <a:gd name="adj1" fmla="val -69745"/>
              <a:gd name="adj2" fmla="val -8788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works fine.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getPrice()</a:t>
            </a:r>
            <a:r>
              <a:rPr b="0" lang="en-US" sz="1600" spc="-1" strike="noStrike">
                <a:latin typeface="Arial"/>
              </a:rPr>
              <a:t>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inherited from 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latin typeface="Courier New"/>
              </a:rPr>
              <a:t>food instanceof SaleItem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double discPrice = </a:t>
            </a:r>
            <a:r>
              <a:rPr b="0" lang="en-US" sz="1600" spc="-1" strike="noStrike">
                <a:latin typeface="Courier New"/>
              </a:rPr>
              <a:t>food</a:t>
            </a:r>
            <a:r>
              <a:rPr b="0" lang="en-US" sz="1600" spc="-1" strike="noStrike">
                <a:latin typeface="Courier New"/>
              </a:rPr>
              <a:t>.getPrice() * (1 – 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food</a:t>
            </a:r>
            <a:r>
              <a:rPr b="0" lang="en-US" sz="1600" spc="-1" strike="noStrike">
                <a:latin typeface="Courier New"/>
              </a:rPr>
              <a:t>.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getDiscount()</a:t>
            </a:r>
            <a:r>
              <a:rPr b="0" lang="en-US" sz="1600" spc="-1" strike="noStrike"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939640" y="3383280"/>
            <a:ext cx="3183480" cy="1198800"/>
          </a:xfrm>
          <a:prstGeom prst="wedgeRectCallout">
            <a:avLst>
              <a:gd name="adj1" fmla="val 1962"/>
              <a:gd name="adj2" fmla="val -96018"/>
            </a:avLst>
          </a:prstGeom>
          <a:solidFill>
            <a:srgbClr val="ffd7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won’t work. The compiler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thinks </a:t>
            </a:r>
            <a:r>
              <a:rPr b="0" lang="en-US" sz="1600" spc="-1" strike="noStrike">
                <a:latin typeface="Courier New"/>
              </a:rPr>
              <a:t>food</a:t>
            </a:r>
            <a:r>
              <a:rPr b="0" lang="en-US" sz="1600" spc="-1" strike="noStrike">
                <a:latin typeface="Arial"/>
              </a:rPr>
              <a:t> is an 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Arial"/>
              </a:rPr>
              <a:t>, but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Arial"/>
              </a:rPr>
              <a:t> does not have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getDiscount()</a:t>
            </a:r>
            <a:r>
              <a:rPr b="0" lang="en-US" sz="1600" spc="-1" strike="noStrike">
                <a:latin typeface="Arial"/>
              </a:rPr>
              <a:t> method.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274320" y="1645920"/>
            <a:ext cx="9164880" cy="282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latin typeface="Courier New"/>
              </a:rPr>
              <a:t>food instanceof SaleItem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double discPrice 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food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.getPrice() *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(1 – ((SaleItem)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food).getDiscount())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346640" y="3504600"/>
            <a:ext cx="3684240" cy="1198800"/>
          </a:xfrm>
          <a:prstGeom prst="wedgeRectCallout">
            <a:avLst>
              <a:gd name="adj1" fmla="val -75236"/>
              <a:gd name="adj2" fmla="val -9229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We use a cast to tell the compiler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treat </a:t>
            </a:r>
            <a:r>
              <a:rPr b="0" lang="en-US" sz="1600" spc="-1" strike="noStrike">
                <a:latin typeface="Courier New"/>
              </a:rPr>
              <a:t>food</a:t>
            </a:r>
            <a:r>
              <a:rPr b="0" lang="en-US" sz="1600" spc="-1" strike="noStrike">
                <a:latin typeface="Arial"/>
              </a:rPr>
              <a:t> as a </a:t>
            </a:r>
            <a:r>
              <a:rPr b="0" lang="en-US" sz="1600" spc="-1" strike="noStrike">
                <a:latin typeface="Courier New"/>
              </a:rPr>
              <a:t>SaleItem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It’s OK to do this, because we know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food</a:t>
            </a:r>
            <a:r>
              <a:rPr b="0" lang="en-US" sz="1600" spc="-1" strike="noStrike">
                <a:latin typeface="Arial"/>
              </a:rPr>
              <a:t> is an </a:t>
            </a:r>
            <a:r>
              <a:rPr b="0" lang="en-US" sz="1600" spc="-1" strike="noStrike">
                <a:latin typeface="Courier New"/>
              </a:rPr>
              <a:t>instanceof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Courier New"/>
              </a:rPr>
              <a:t>SaleItem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Polymorphism/Dy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namic Binding Interaction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74320" y="1645920"/>
            <a:ext cx="9743400" cy="299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for (</a:t>
            </a:r>
            <a:r>
              <a:rPr b="0" lang="en-US" sz="1600" spc="-1" strike="noStrike">
                <a:latin typeface="Courier New"/>
              </a:rPr>
              <a:t>Item</a:t>
            </a:r>
            <a:r>
              <a:rPr b="0" lang="en-US" sz="1600" spc="-1" strike="noStrike">
                <a:latin typeface="Courier New"/>
              </a:rPr>
              <a:t> food: foods)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System.out.printf("%s: ", food.getName());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latin typeface="Courier New"/>
              </a:rPr>
              <a:t>food instanceof SaleItem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double discPrice 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food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.getPrice() *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(1 – ((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dde8cb"/>
                </a:highlight>
                <a:latin typeface="Courier New"/>
              </a:rPr>
              <a:t>SaleItem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food).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dde8cb"/>
                </a:highlight>
                <a:latin typeface="Courier New"/>
              </a:rPr>
              <a:t>getDiscount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())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discounted price;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display getPrice();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229640" y="3908520"/>
            <a:ext cx="5321880" cy="1040040"/>
          </a:xfrm>
          <a:prstGeom prst="rect">
            <a:avLst/>
          </a:prstGeom>
          <a:solidFill>
            <a:srgbClr val="dde8cb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  <a:ea typeface="Noto Sans CJK SC"/>
              </a:rPr>
              <a:t>...and that allows us to use the </a:t>
            </a:r>
            <a:r>
              <a:rPr b="0" lang="en-US" sz="1600" spc="-1" strike="noStrike">
                <a:latin typeface="Courier New"/>
                <a:ea typeface="Noto Sans CJK SC"/>
              </a:rPr>
              <a:t>getDiscount()</a:t>
            </a:r>
            <a:r>
              <a:rPr b="0" lang="en-US" sz="1600" spc="-1" strike="noStrike">
                <a:latin typeface="Arial"/>
                <a:ea typeface="Noto Sans CJK SC"/>
              </a:rPr>
              <a:t>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 flipH="1" flipV="1">
            <a:off x="5155920" y="3084480"/>
            <a:ext cx="1153440" cy="82404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77560" y="1441800"/>
            <a:ext cx="7724880" cy="245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subclass (the child class) extends a superclass (the parent class).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subclass constructor can call the superclass constructor by invoking the </a:t>
            </a:r>
            <a:r>
              <a:rPr b="0" lang="en-US" sz="1800" spc="-1" strike="noStrike">
                <a:latin typeface="Courier New"/>
              </a:rPr>
              <a:t>super</a:t>
            </a:r>
            <a:r>
              <a:rPr b="0" lang="en-US" sz="1800" spc="-1" strike="noStrike">
                <a:latin typeface="Arial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If you use a </a:t>
            </a:r>
            <a:r>
              <a:rPr b="0" lang="en-US" sz="1800" spc="-1" strike="noStrike">
                <a:latin typeface="Courier New"/>
              </a:rPr>
              <a:t>super</a:t>
            </a:r>
            <a:r>
              <a:rPr b="0" lang="en-US" sz="1800" spc="-1" strike="noStrike">
                <a:latin typeface="Arial"/>
              </a:rPr>
              <a:t> constructor, it </a:t>
            </a:r>
            <a:r>
              <a:rPr b="0" i="1" lang="en-US" sz="1800" spc="-1" strike="noStrike">
                <a:latin typeface="Arial"/>
              </a:rPr>
              <a:t>must</a:t>
            </a:r>
            <a:r>
              <a:rPr b="0" lang="en-US" sz="1800" spc="-1" strike="noStrike">
                <a:latin typeface="Arial"/>
              </a:rPr>
              <a:t> be the first non-comment line.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Subclass methods can invoke the superclass methods by using </a:t>
            </a:r>
            <a:r>
              <a:rPr b="0" lang="en-US" sz="1800" spc="-1" strike="noStrike">
                <a:latin typeface="Courier New"/>
              </a:rPr>
              <a:t>super.method</a:t>
            </a:r>
            <a:r>
              <a:rPr b="0" lang="en-US" sz="1800" spc="-1" strike="noStrike">
                <a:latin typeface="Arial"/>
              </a:rPr>
              <a:t> anywhere in the subclass method body.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828360" y="1074960"/>
            <a:ext cx="842364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Polymorphism allows you to assign a subclass object to a superclass variable.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At compile time, the compiler sees the superclass variable as having the superclass data type.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At run time, the compiler uses the actual data type of the object.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828360" y="1074960"/>
            <a:ext cx="8423640" cy="267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compiler won't let you call a method that exists only in the subclass on a superclass variable.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 the </a:t>
            </a:r>
            <a:r>
              <a:rPr b="0" lang="en-US" sz="1800" spc="-1" strike="noStrike">
                <a:latin typeface="Courier New"/>
              </a:rPr>
              <a:t>instanceof</a:t>
            </a:r>
            <a:r>
              <a:rPr b="0" lang="en-US" sz="1800" spc="-1" strike="noStrike">
                <a:latin typeface="Arial"/>
              </a:rPr>
              <a:t> operator to determine whether a variable belongs to a class or not.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You can use a </a:t>
            </a:r>
            <a:r>
              <a:rPr b="0" i="1" lang="en-US" sz="1800" spc="-1" strike="noStrike">
                <a:latin typeface="Arial"/>
              </a:rPr>
              <a:t>cast</a:t>
            </a:r>
            <a:r>
              <a:rPr b="0" lang="en-US" sz="1800" spc="-1" strike="noStrike">
                <a:latin typeface="Arial"/>
              </a:rPr>
              <a:t> to tell the compiler to treat a superclass variable as a subclass object at compile time.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Composition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toaster has: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chassis with a number of slots (1-4)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 lever to push bread down or pop it out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 power supply to turn the toaster on and o_x001b_ff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 dial to control the darkness (1=light, 10=dark)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21520" y="3056760"/>
            <a:ext cx="209880" cy="900000"/>
          </a:xfrm>
          <a:custGeom>
            <a:avLst/>
            <a:gdLst/>
            <a:ahLst/>
            <a:rect l="0" t="0" r="r" b="b"/>
            <a:pathLst>
              <a:path w="585" h="2502">
                <a:moveTo>
                  <a:pt x="584" y="0"/>
                </a:moveTo>
                <a:cubicBezTo>
                  <a:pt x="292" y="0"/>
                  <a:pt x="0" y="104"/>
                  <a:pt x="0" y="208"/>
                </a:cubicBezTo>
                <a:lnTo>
                  <a:pt x="0" y="2292"/>
                </a:lnTo>
                <a:cubicBezTo>
                  <a:pt x="0" y="2396"/>
                  <a:pt x="292" y="2501"/>
                  <a:pt x="584" y="25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259200" y="4080600"/>
            <a:ext cx="2239920" cy="7952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company buys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these from another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supplier.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427880" y="1904760"/>
            <a:ext cx="672840" cy="978840"/>
          </a:xfrm>
          <a:custGeom>
            <a:avLst/>
            <a:gdLst/>
            <a:ahLst/>
            <a:rect l="0" t="0" r="r" b="b"/>
            <a:pathLst>
              <a:path w="1870" h="2720">
                <a:moveTo>
                  <a:pt x="0" y="0"/>
                </a:moveTo>
                <a:cubicBezTo>
                  <a:pt x="934" y="0"/>
                  <a:pt x="1869" y="113"/>
                  <a:pt x="1869" y="226"/>
                </a:cubicBezTo>
                <a:lnTo>
                  <a:pt x="1869" y="2493"/>
                </a:lnTo>
                <a:cubicBezTo>
                  <a:pt x="1869" y="2606"/>
                  <a:pt x="934" y="2719"/>
                  <a:pt x="0" y="27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494840" y="996120"/>
            <a:ext cx="2239920" cy="7952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toaster company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makes this part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Composition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82560" y="1082520"/>
            <a:ext cx="8677080" cy="40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Aggregated Class Constructors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06000" y="1459080"/>
            <a:ext cx="420408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PowerSupply(int voltage) {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if (voltage == 220) {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    </a:t>
            </a:r>
            <a:r>
              <a:rPr b="0" lang="en-US" sz="1600" spc="-1" strike="noStrike">
                <a:latin typeface="Courier New"/>
              </a:rPr>
              <a:t>this.voltage = voltage;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this.voltage = 110;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new power supplies are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always off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"/>
              </a:rPr>
              <a:t>   </a:t>
            </a:r>
            <a:r>
              <a:rPr b="0" lang="en-US" sz="1600" spc="-1" strike="noStrike">
                <a:latin typeface="Courier New"/>
              </a:rPr>
              <a:t>this.turnedOn = false;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endParaRPr b="0" lang="en-US" sz="1600" spc="-1" strike="noStrike">
              <a:latin typeface="Courier New"/>
            </a:endParaRPr>
          </a:p>
          <a:p>
            <a:endParaRPr b="0" lang="en-US" sz="1600" spc="-1" strike="noStrike">
              <a:latin typeface="Courier New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794120" y="1459080"/>
            <a:ext cx="5208120" cy="15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Dial(int minValue, int maxValue) {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this.minValue = minValue;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this.maxValue = maxValue;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set to lowest value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this.dialValue = minValue;</a:t>
            </a:r>
            <a:endParaRPr b="0" lang="en-US" sz="1600" spc="-1" strike="noStrike">
              <a:latin typeface="Courier New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5" name=""/>
          <p:cNvSpPr/>
          <p:nvPr/>
        </p:nvSpPr>
        <p:spPr>
          <a:xfrm>
            <a:off x="4695840" y="1240560"/>
            <a:ext cx="0" cy="2988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Aggregator Class Constructor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306000" y="1135080"/>
            <a:ext cx="7052040" cy="405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class Toaster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private int nSlots;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private int nSlices;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private PowerSupply power;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private Dial darkness;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Toaster(int nSlots, int voltage)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this.nSlots = Math.max(1, Math.min(4, nSlots));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this.nSlices = 0;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this.power = new PowerSupply(voltage);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this.darkness = new Dial(1, 10);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// ...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8" name=""/>
          <p:cNvSpPr/>
          <p:nvPr/>
        </p:nvSpPr>
        <p:spPr>
          <a:xfrm>
            <a:off x="7512480" y="3036600"/>
            <a:ext cx="2239920" cy="45468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belong to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Toaster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038640" y="3010320"/>
            <a:ext cx="1065960" cy="506880"/>
          </a:xfrm>
          <a:custGeom>
            <a:avLst/>
            <a:gdLst/>
            <a:ahLst/>
            <a:rect l="0" t="0" r="r" b="b"/>
            <a:pathLst>
              <a:path w="2963" h="1410">
                <a:moveTo>
                  <a:pt x="0" y="0"/>
                </a:moveTo>
                <a:cubicBezTo>
                  <a:pt x="1481" y="0"/>
                  <a:pt x="2962" y="58"/>
                  <a:pt x="2962" y="117"/>
                </a:cubicBezTo>
                <a:lnTo>
                  <a:pt x="2962" y="1291"/>
                </a:lnTo>
                <a:cubicBezTo>
                  <a:pt x="2962" y="1350"/>
                  <a:pt x="1481" y="1409"/>
                  <a:pt x="0" y="14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cxnSp>
      <p:sp>
        <p:nvSpPr>
          <p:cNvPr id="71" name=""/>
          <p:cNvSpPr/>
          <p:nvPr/>
        </p:nvSpPr>
        <p:spPr>
          <a:xfrm>
            <a:off x="7180560" y="3704040"/>
            <a:ext cx="2239920" cy="8564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require a call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aggregated class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constructors.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706720" y="3824640"/>
            <a:ext cx="1065960" cy="614880"/>
          </a:xfrm>
          <a:custGeom>
            <a:avLst/>
            <a:gdLst/>
            <a:ahLst/>
            <a:rect l="0" t="0" r="r" b="b"/>
            <a:pathLst>
              <a:path w="2963" h="1710">
                <a:moveTo>
                  <a:pt x="0" y="0"/>
                </a:moveTo>
                <a:cubicBezTo>
                  <a:pt x="1481" y="0"/>
                  <a:pt x="2962" y="71"/>
                  <a:pt x="2962" y="142"/>
                </a:cubicBezTo>
                <a:lnTo>
                  <a:pt x="2962" y="1566"/>
                </a:lnTo>
                <a:cubicBezTo>
                  <a:pt x="2962" y="1637"/>
                  <a:pt x="1481" y="1709"/>
                  <a:pt x="0" y="17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Exposing Aggregated Class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21520" y="1172520"/>
            <a:ext cx="6215760" cy="423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boolean isTurnedOn()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power.isTurnedOn();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void setTurnedOn(boolean turnedOn)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power.setTurnedOn(turnedOn);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double getDialValue()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darkness.getDialValue();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void setDialValue(double dialValue)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darkness.setDialValue(dialValue);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7581960" y="1402200"/>
            <a:ext cx="2239920" cy="190080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methods go in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the </a:t>
            </a:r>
            <a:r>
              <a:rPr b="0" lang="en-US" sz="1600" spc="-1" strike="noStrike">
                <a:latin typeface="Courier New"/>
                <a:ea typeface="Noto Sans CJK SC"/>
              </a:rPr>
              <a:t>Toaster</a:t>
            </a:r>
            <a:r>
              <a:rPr b="0" lang="en-US" sz="1600" spc="-1" strike="noStrike">
                <a:latin typeface="Arial"/>
                <a:ea typeface="Noto Sans CJK SC"/>
              </a:rPr>
              <a:t> class to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make the aggregated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class methods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available to users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of </a:t>
            </a:r>
            <a:r>
              <a:rPr b="0" lang="en-US" sz="1600" spc="-1" strike="noStrike">
                <a:latin typeface="Courier New"/>
                <a:ea typeface="Noto Sans CJK SC"/>
              </a:rPr>
              <a:t>Toaster</a:t>
            </a:r>
            <a:r>
              <a:rPr b="0" lang="en-US" sz="1600" spc="-1" strike="noStrike">
                <a:latin typeface="Arial"/>
                <a:ea typeface="Noto Sans CJK SC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Classes with Many Common Elements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95640" y="1278000"/>
            <a:ext cx="891108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8166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2021-11-09T22:13:45Z</dcterms:modified>
  <cp:revision>1285</cp:revision>
  <dc:subject/>
  <dc:title/>
</cp:coreProperties>
</file>