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9C88AC-E2FA-457D-BD50-B57B9CB52AC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Think Java 2</a:t>
            </a:r>
            <a:r>
              <a:rPr b="0" lang="en-US" sz="3600" spc="-1" strike="noStrike" baseline="14000000">
                <a:latin typeface="Arial"/>
              </a:rPr>
              <a:t>nd</a:t>
            </a:r>
            <a:r>
              <a:rPr b="0" lang="en-US" sz="3600" spc="-1" strike="noStrike">
                <a:latin typeface="Arial"/>
              </a:rPr>
              <a:t> Edition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Chapter 9</a:t>
            </a:r>
            <a:r>
              <a:rPr b="0" lang="en-US" sz="3200" spc="-1" strike="noStrike">
                <a:latin typeface="Arial"/>
                <a:ea typeface="Arial"/>
              </a:rPr>
              <a:t>—Immutable Objects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Using Wrapper Classes—the Old Way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1600" y="1904760"/>
            <a:ext cx="688644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Integer countObject = new Integer(7801);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count = countObject.intValue();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504400" y="1093320"/>
            <a:ext cx="2498040" cy="554040"/>
          </a:xfrm>
          <a:prstGeom prst="wedgeRectCallout">
            <a:avLst>
              <a:gd name="adj1" fmla="val -41875"/>
              <a:gd name="adj2" fmla="val 10350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Explicitly “wrap” a new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 around a primitive.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559760" y="3255840"/>
            <a:ext cx="2498040" cy="554040"/>
          </a:xfrm>
          <a:prstGeom prst="wedgeRectCallout">
            <a:avLst>
              <a:gd name="adj1" fmla="val -45620"/>
              <a:gd name="adj2" fmla="val -10908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Explicitly “unwrap” the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 into a primitive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Wrapper Classes are now Automatic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1600" y="1904760"/>
            <a:ext cx="4707000" cy="103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200" spc="-1" strike="noStrike">
                <a:latin typeface="Courier New"/>
              </a:rPr>
              <a:t>Integer countObject = 7801;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Courier New"/>
              </a:rPr>
              <a:t>int count = countObject;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848840" y="1093320"/>
            <a:ext cx="2498040" cy="554040"/>
          </a:xfrm>
          <a:prstGeom prst="wedgeRectCallout">
            <a:avLst>
              <a:gd name="adj1" fmla="val -41875"/>
              <a:gd name="adj2" fmla="val 103504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600" spc="-1" strike="noStrike">
                <a:latin typeface="Arial"/>
              </a:rPr>
              <a:t>Autoboxing</a:t>
            </a:r>
            <a:r>
              <a:rPr b="0" lang="en-US" sz="1600" spc="-1" strike="noStrike">
                <a:latin typeface="Arial"/>
              </a:rPr>
              <a:t>  wraps an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Object around a primitive.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889640" y="3255840"/>
            <a:ext cx="2958840" cy="554040"/>
          </a:xfrm>
          <a:prstGeom prst="wedgeRectCallout">
            <a:avLst>
              <a:gd name="adj1" fmla="val -46305"/>
              <a:gd name="adj2" fmla="val -10908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1" lang="en-US" sz="1600" spc="-1" strike="noStrike">
                <a:latin typeface="Arial"/>
              </a:rPr>
              <a:t>Auto-unboxing</a:t>
            </a:r>
            <a:r>
              <a:rPr b="0" lang="en-US" sz="1600" spc="-1" strike="noStrike">
                <a:latin typeface="Arial"/>
              </a:rPr>
              <a:t> extracts</a:t>
            </a:r>
            <a:endParaRPr b="1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primitive from the Object.</a:t>
            </a:r>
            <a:endParaRPr b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Useful Methods in Wrapper Classes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Courier New"/>
              </a:rPr>
              <a:t>Wrapper</a:t>
            </a:r>
            <a:r>
              <a:rPr b="0" lang="en-US" sz="3200" spc="-1" strike="noStrike">
                <a:latin typeface="Courier New"/>
              </a:rPr>
              <a:t>.valueOf</a:t>
            </a:r>
            <a:r>
              <a:rPr b="0" lang="en-US" sz="3200" spc="-1" strike="noStrike">
                <a:latin typeface="Arial"/>
              </a:rPr>
              <a:t> converts </a:t>
            </a:r>
            <a:r>
              <a:rPr b="0" lang="en-US" sz="3200" spc="-1" strike="noStrike">
                <a:latin typeface="Courier New"/>
              </a:rPr>
              <a:t>String</a:t>
            </a:r>
            <a:r>
              <a:rPr b="0" lang="en-US" sz="3200" spc="-1" strike="noStrike">
                <a:latin typeface="Arial"/>
              </a:rPr>
              <a:t> to the corresponding primitive type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Courier New"/>
              </a:rPr>
              <a:t>Wrapper</a:t>
            </a:r>
            <a:r>
              <a:rPr b="0" lang="en-US" sz="3200" spc="-1" strike="noStrike">
                <a:latin typeface="Courier New"/>
              </a:rPr>
              <a:t>.toString</a:t>
            </a:r>
            <a:r>
              <a:rPr b="0" lang="en-US" sz="3200" spc="-1" strike="noStrike">
                <a:latin typeface="Arial"/>
              </a:rPr>
              <a:t> converts a primitive type argument to </a:t>
            </a:r>
            <a:r>
              <a:rPr b="0" lang="en-US" sz="3200" spc="-1" strike="noStrike">
                <a:latin typeface="Courier New"/>
              </a:rPr>
              <a:t>String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Command Line Arguments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57200" y="1371600"/>
            <a:ext cx="652068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CmdLine {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public static void main(String 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System.out.printf("You entered %d arguments.\n",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args.length);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for (String argument: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System.out.println(argument);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6386760" y="1040400"/>
            <a:ext cx="2864880" cy="725760"/>
          </a:xfrm>
          <a:prstGeom prst="wedgeRectCallout">
            <a:avLst>
              <a:gd name="adj1" fmla="val -93606"/>
              <a:gd name="adj2" fmla="val 6155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Items following the program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name on the command line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go into the </a:t>
            </a:r>
            <a:r>
              <a:rPr b="0" lang="en-US" sz="1600" spc="-1" strike="noStrike">
                <a:latin typeface="Courier New"/>
              </a:rPr>
              <a:t>args</a:t>
            </a:r>
            <a:r>
              <a:rPr b="0" lang="en-US" sz="1600" spc="-1" strike="noStrike">
                <a:latin typeface="Arial"/>
              </a:rPr>
              <a:t> array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Command Line Arguments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57200" y="1371600"/>
            <a:ext cx="6520680" cy="262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public class CmdLine {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public static void main(String []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System.out.printf("You entered %d arguments.\n",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args.length);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for (String argument: args) {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  </a:t>
            </a:r>
            <a:r>
              <a:rPr b="0" lang="en-US" sz="1600" spc="-1" strike="noStrike">
                <a:latin typeface="Courier New"/>
              </a:rPr>
              <a:t>System.out.println(argument);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  </a:t>
            </a:r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4208040" y="3755520"/>
            <a:ext cx="3484800" cy="1398600"/>
          </a:xfrm>
          <a:prstGeom prst="rect">
            <a:avLst/>
          </a:prstGeom>
          <a:noFill/>
          <a:ln w="12600">
            <a:solidFill>
              <a:srgbClr val="000000"/>
            </a:solidFill>
            <a:prstDash val="dot"/>
            <a:round/>
          </a:ln>
        </p:spPr>
        <p:txBody>
          <a:bodyPr lIns="96120" rIns="96120" tIns="51120" bIns="51120">
            <a:noAutofit/>
          </a:bodyPr>
          <a:p>
            <a:r>
              <a:rPr b="0" lang="en-US" sz="1800" spc="-1" strike="noStrike">
                <a:latin typeface="Courier New"/>
              </a:rPr>
              <a:t>$ java CmdLine </a:t>
            </a:r>
            <a:r>
              <a:rPr b="0" lang="en-US" sz="1800" spc="-1" strike="noStrike">
                <a:highlight>
                  <a:srgbClr val="ffffd7"/>
                </a:highlight>
                <a:latin typeface="Courier New"/>
              </a:rPr>
              <a:t>10 two 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You entered 3 arguments.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10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two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171120" y="322596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257800" y="3189960"/>
            <a:ext cx="9133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args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7217640" y="3146760"/>
            <a:ext cx="83952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"10"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30" name=""/>
          <p:cNvSpPr/>
          <p:nvPr/>
        </p:nvSpPr>
        <p:spPr>
          <a:xfrm>
            <a:off x="6374160" y="3365280"/>
            <a:ext cx="8434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>
            <a:off x="8045640" y="3146760"/>
            <a:ext cx="83952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"two"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32" name=""/>
          <p:cNvSpPr/>
          <p:nvPr/>
        </p:nvSpPr>
        <p:spPr>
          <a:xfrm>
            <a:off x="8873640" y="3146760"/>
            <a:ext cx="83952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"4"</a:t>
            </a:r>
            <a:endParaRPr b="0" lang="en-US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BigInteger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351360" y="1303920"/>
            <a:ext cx="8715240" cy="308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600" spc="-1" strike="noStrike">
                <a:latin typeface="Courier New"/>
              </a:rPr>
              <a:t>import java.math.BigInteger; // arbitrary-precision integers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// Convert an int to a BigInteger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large1 = BigInteger.valueOf(17);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// Convert a string to a BigInteger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large2 = new BigInteger("1234567891234567891234567891234");</a:t>
            </a:r>
            <a:endParaRPr b="0" lang="en-US" sz="1600" spc="-1" strike="noStrike">
              <a:latin typeface="Arial"/>
            </a:endParaRPr>
          </a:p>
          <a:p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sum = large1.add(large2);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product = large1.multiply(large2);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difference = large1.subtract(large2);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quotient = large1.div(large2);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urier New"/>
              </a:rPr>
              <a:t>BigInteger remainder = large1.mod(large2);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What is an Object?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645200" y="1587600"/>
            <a:ext cx="644904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An </a:t>
            </a:r>
            <a:r>
              <a:rPr b="0" i="1" lang="en-US" sz="1800" spc="-1" strike="noStrike">
                <a:latin typeface="Arial"/>
              </a:rPr>
              <a:t>object</a:t>
            </a:r>
            <a:r>
              <a:rPr b="0" lang="en-US" sz="1800" spc="-1" strike="noStrike">
                <a:latin typeface="Arial"/>
              </a:rPr>
              <a:t> is a collection of data that provides a set of </a:t>
            </a:r>
            <a:r>
              <a:rPr b="0" i="1" lang="en-US" sz="1800" spc="-1" strike="noStrike">
                <a:latin typeface="Arial"/>
              </a:rPr>
              <a:t>methods</a:t>
            </a:r>
            <a:r>
              <a:rPr b="0" lang="en-US" sz="1800" spc="-1" strike="noStrike">
                <a:latin typeface="Arial"/>
              </a:rPr>
              <a:t> that manipulate that data.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194280" y="3021120"/>
            <a:ext cx="3061080" cy="60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String str = "Java";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Courier New"/>
              </a:rPr>
              <a:t>int n = str.length();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870200" y="3941640"/>
            <a:ext cx="2076840" cy="459360"/>
          </a:xfrm>
          <a:prstGeom prst="wedgeRectCallout">
            <a:avLst>
              <a:gd name="adj1" fmla="val 79060"/>
              <a:gd name="adj2" fmla="val -122587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object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5154840" y="4063320"/>
            <a:ext cx="2076840" cy="459360"/>
          </a:xfrm>
          <a:prstGeom prst="wedgeRectCallout">
            <a:avLst>
              <a:gd name="adj1" fmla="val -39708"/>
              <a:gd name="adj2" fmla="val -14482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method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Primitive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07280" y="1452240"/>
            <a:ext cx="3335400" cy="98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int age = 23;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double price = 3.45;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boolean isValid = true;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472440" y="1483560"/>
            <a:ext cx="96012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699520" y="1534680"/>
            <a:ext cx="64008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472440" y="2311200"/>
            <a:ext cx="96012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3.45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5449680" y="2362320"/>
            <a:ext cx="9086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price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472440" y="3029400"/>
            <a:ext cx="96012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true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191920" y="3080520"/>
            <a:ext cx="12445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isValid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802960" y="4122720"/>
            <a:ext cx="4064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1800" spc="-1" strike="noStrike">
                <a:latin typeface="Arial"/>
              </a:rPr>
              <a:t>Memory is reserved to store the value.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Reference Values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007280" y="1452240"/>
            <a:ext cx="347256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int [] data = {1, 2, 3};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String word = "Java";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339600" y="157068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426280" y="1534680"/>
            <a:ext cx="9133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449680" y="2362320"/>
            <a:ext cx="9086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2369880" y="4122720"/>
            <a:ext cx="5340240" cy="39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latin typeface="Arial"/>
              </a:rPr>
              <a:t>Arrays and Objects store a </a:t>
            </a:r>
            <a:r>
              <a:rPr b="1" lang="en-US" sz="1800" spc="-1" strike="noStrike">
                <a:latin typeface="Arial"/>
              </a:rPr>
              <a:t>reference</a:t>
            </a:r>
            <a:r>
              <a:rPr b="0" i="1" lang="en-US" sz="1800" spc="-1" strike="noStrike">
                <a:latin typeface="Arial"/>
              </a:rPr>
              <a:t> to the value.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386120" y="1491480"/>
            <a:ext cx="55404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7926120" y="1491480"/>
            <a:ext cx="55404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8466120" y="1491480"/>
            <a:ext cx="55404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542640" y="1710000"/>
            <a:ext cx="8434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6358320" y="236952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7404840" y="2290320"/>
            <a:ext cx="91008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"Java"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69" name=""/>
          <p:cNvSpPr/>
          <p:nvPr/>
        </p:nvSpPr>
        <p:spPr>
          <a:xfrm>
            <a:off x="6561360" y="2508840"/>
            <a:ext cx="8434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The </a:t>
            </a:r>
            <a:r>
              <a:rPr b="0" lang="en-US" sz="4000" spc="-1" strike="noStrike">
                <a:latin typeface="Courier New"/>
              </a:rPr>
              <a:t>null</a:t>
            </a:r>
            <a:r>
              <a:rPr b="0" lang="en-US" sz="4000" spc="-1" strike="noStrike">
                <a:latin typeface="Arial"/>
              </a:rPr>
              <a:t> Value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007280" y="1452240"/>
            <a:ext cx="333540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int [] data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String unused = null;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339600" y="157068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 txBox="1"/>
          <p:nvPr/>
        </p:nvSpPr>
        <p:spPr>
          <a:xfrm>
            <a:off x="5301360" y="1534680"/>
            <a:ext cx="91332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Courier New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230800" y="2362320"/>
            <a:ext cx="103068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Courier New"/>
              </a:rPr>
              <a:t>unused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358320" y="236952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1780200" y="2320200"/>
            <a:ext cx="1639440" cy="459360"/>
          </a:xfrm>
          <a:prstGeom prst="wedgeRectCallout">
            <a:avLst>
              <a:gd name="adj1" fmla="val 58537"/>
              <a:gd name="adj2" fmla="val -9439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special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value </a:t>
            </a:r>
            <a:r>
              <a:rPr b="0" lang="en-US" sz="1600" spc="-1" strike="noStrike">
                <a:latin typeface="Courier New"/>
              </a:rPr>
              <a:t>null</a:t>
            </a:r>
            <a:r>
              <a:rPr b="0" lang="en-US" sz="1600" spc="-1" strike="noStrike">
                <a:latin typeface="Arial"/>
              </a:rPr>
              <a:t>...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7518600" y="1851120"/>
            <a:ext cx="2076840" cy="459360"/>
          </a:xfrm>
          <a:prstGeom prst="wedgeRectCallout">
            <a:avLst>
              <a:gd name="adj1" fmla="val -83430"/>
              <a:gd name="adj2" fmla="val -8241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…</a:t>
            </a:r>
            <a:r>
              <a:rPr b="0" lang="en-US" sz="1600" spc="-1" strike="noStrike">
                <a:latin typeface="Arial"/>
              </a:rPr>
              <a:t>represents 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“</a:t>
            </a:r>
            <a:r>
              <a:rPr b="0" lang="en-US" sz="1600" spc="-1" strike="noStrike">
                <a:latin typeface="Arial"/>
              </a:rPr>
              <a:t>no object”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929520" y="3326040"/>
            <a:ext cx="2708640" cy="43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String empty = "";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406480" y="3346200"/>
            <a:ext cx="9086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r"/>
            <a:r>
              <a:rPr b="0" lang="en-US" sz="1800" spc="-1" strike="noStrike">
                <a:latin typeface="Courier New"/>
              </a:rPr>
              <a:t>empty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6315120" y="335340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7361640" y="3274200"/>
            <a:ext cx="91008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82" name=""/>
          <p:cNvSpPr/>
          <p:nvPr/>
        </p:nvSpPr>
        <p:spPr>
          <a:xfrm>
            <a:off x="6518160" y="3492720"/>
            <a:ext cx="843480" cy="0"/>
          </a:xfrm>
          <a:custGeom>
            <a:avLst/>
            <a:gdLst/>
            <a:ahLst/>
            <a:rect l="0" t="0" r="r" b="b"/>
            <a:pathLst>
              <a:path w="2344" h="1">
                <a:moveTo>
                  <a:pt x="0" y="0"/>
                </a:moveTo>
                <a:lnTo>
                  <a:pt x="2343" y="0"/>
                </a:lnTo>
              </a:path>
            </a:pathLst>
          </a:custGeom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3" name=""/>
          <p:cNvSpPr/>
          <p:nvPr/>
        </p:nvSpPr>
        <p:spPr>
          <a:xfrm>
            <a:off x="6082200" y="3966120"/>
            <a:ext cx="3091320" cy="811800"/>
          </a:xfrm>
          <a:prstGeom prst="wedgeRectCallout">
            <a:avLst>
              <a:gd name="adj1" fmla="val 4050"/>
              <a:gd name="adj2" fmla="val -77833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...it is a reference to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String with no characters in 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577520" y="4232520"/>
            <a:ext cx="1639440" cy="459360"/>
          </a:xfrm>
          <a:prstGeom prst="wedgeRectCallout">
            <a:avLst>
              <a:gd name="adj1" fmla="val 51884"/>
              <a:gd name="adj2" fmla="val -17591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empty string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Courier New"/>
              </a:rPr>
              <a:t>""</a:t>
            </a:r>
            <a:r>
              <a:rPr b="0" lang="en-US" sz="1600" spc="-1" strike="noStrike">
                <a:latin typeface="Arial"/>
              </a:rPr>
              <a:t> is different...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String</a:t>
            </a:r>
            <a:r>
              <a:rPr b="0" lang="en-US" sz="4000" spc="-1" strike="noStrike">
                <a:latin typeface="Arial"/>
              </a:rPr>
              <a:t>s are Immutable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07280" y="1452240"/>
            <a:ext cx="374688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String word = "Java";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word = word.toUpperCase();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067640" y="2844000"/>
            <a:ext cx="9086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976280" y="285120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6022800" y="2772000"/>
            <a:ext cx="91008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"Java"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90" name=""/>
          <p:cNvSpPr/>
          <p:nvPr/>
        </p:nvSpPr>
        <p:spPr>
          <a:xfrm>
            <a:off x="5179320" y="2990520"/>
            <a:ext cx="8434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String</a:t>
            </a:r>
            <a:r>
              <a:rPr b="0" lang="en-US" sz="4000" spc="-1" strike="noStrike">
                <a:latin typeface="Arial"/>
              </a:rPr>
              <a:t>s are Immutable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007280" y="1452240"/>
            <a:ext cx="374688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String word = "Java";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word = </a:t>
            </a: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word.toUpperCase()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4071240" y="2844000"/>
            <a:ext cx="9086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979880" y="285120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026400" y="2772000"/>
            <a:ext cx="91008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"Java"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96" name=""/>
          <p:cNvSpPr/>
          <p:nvPr/>
        </p:nvSpPr>
        <p:spPr>
          <a:xfrm>
            <a:off x="5182920" y="2990520"/>
            <a:ext cx="84348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6013800" y="3529440"/>
            <a:ext cx="910080" cy="42156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"JAVA"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98" name=""/>
          <p:cNvSpPr/>
          <p:nvPr/>
        </p:nvSpPr>
        <p:spPr>
          <a:xfrm>
            <a:off x="3693960" y="3584160"/>
            <a:ext cx="1639440" cy="459360"/>
          </a:xfrm>
          <a:prstGeom prst="wedgeRectCallout">
            <a:avLst>
              <a:gd name="adj1" fmla="val 80865"/>
              <a:gd name="adj2" fmla="val -34810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This creates a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new </a:t>
            </a:r>
            <a:r>
              <a:rPr b="0" lang="en-US" sz="1600" spc="-1" strike="noStrike">
                <a:latin typeface="Courier New"/>
              </a:rPr>
              <a:t>String</a:t>
            </a:r>
            <a:r>
              <a:rPr b="0" lang="en-US" sz="1600" spc="-1" strike="noStrike">
                <a:latin typeface="Arial"/>
              </a:rPr>
              <a:t>...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Courier New"/>
              </a:rPr>
              <a:t>String</a:t>
            </a:r>
            <a:r>
              <a:rPr b="0" lang="en-US" sz="4000" spc="-1" strike="noStrike">
                <a:latin typeface="Arial"/>
              </a:rPr>
              <a:t>s are Immutable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07280" y="1452240"/>
            <a:ext cx="3746880" cy="86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US" sz="1800" spc="-1" strike="noStrike">
                <a:latin typeface="Courier New"/>
              </a:rPr>
              <a:t>String word = "Java";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US" sz="1800" spc="-1" strike="noStrike">
                <a:highlight>
                  <a:srgbClr val="ffff00"/>
                </a:highlight>
                <a:latin typeface="Courier New"/>
              </a:rPr>
              <a:t>word</a:t>
            </a:r>
            <a:r>
              <a:rPr b="0" lang="en-US" sz="1800" spc="-1" strike="noStrike">
                <a:latin typeface="Courier New"/>
              </a:rPr>
              <a:t> = </a:t>
            </a:r>
            <a:r>
              <a:rPr b="0" lang="en-US" sz="1800" spc="-1" strike="noStrike">
                <a:highlight>
                  <a:srgbClr val="ffffff"/>
                </a:highlight>
                <a:latin typeface="Courier New"/>
              </a:rPr>
              <a:t>word.toUpperCase();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850400" y="2397600"/>
            <a:ext cx="1639440" cy="459360"/>
          </a:xfrm>
          <a:prstGeom prst="wedgeRectCallout">
            <a:avLst>
              <a:gd name="adj1" fmla="val -77615"/>
              <a:gd name="adj2" fmla="val -112958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And reassigns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the </a:t>
            </a:r>
            <a:r>
              <a:rPr b="1" i="1" lang="en-US" sz="1600" spc="-1" strike="noStrike">
                <a:latin typeface="Arial"/>
              </a:rPr>
              <a:t>reference</a:t>
            </a:r>
            <a:r>
              <a:rPr b="0" i="1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4074840" y="2844000"/>
            <a:ext cx="908640" cy="34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Courier New"/>
              </a:rPr>
              <a:t>word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983480" y="2851200"/>
            <a:ext cx="335520" cy="27324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2400" spc="-1" strike="noStrike">
                <a:latin typeface="Arial"/>
                <a:ea typeface="Arial"/>
              </a:rPr>
              <a:t>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030000" y="2772000"/>
            <a:ext cx="910080" cy="421560"/>
          </a:xfrm>
          <a:prstGeom prst="rect">
            <a:avLst/>
          </a:prstGeom>
          <a:solidFill>
            <a:srgbClr val="ffffff"/>
          </a:solidFill>
          <a:ln w="126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999999"/>
                </a:solidFill>
                <a:latin typeface="Courier New"/>
              </a:rPr>
              <a:t>"Java"</a:t>
            </a:r>
            <a:endParaRPr b="0" lang="en-US" sz="1800" spc="-1" strike="noStrike">
              <a:solidFill>
                <a:srgbClr val="999999"/>
              </a:solidFill>
              <a:latin typeface="Courier New"/>
            </a:endParaRPr>
          </a:p>
        </p:txBody>
      </p:sp>
      <p:sp>
        <p:nvSpPr>
          <p:cNvPr id="105" name=""/>
          <p:cNvSpPr/>
          <p:nvPr/>
        </p:nvSpPr>
        <p:spPr>
          <a:xfrm>
            <a:off x="5186520" y="2990520"/>
            <a:ext cx="830880" cy="765000"/>
          </a:xfrm>
          <a:prstGeom prst="line">
            <a:avLst/>
          </a:prstGeom>
          <a:ln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6017400" y="3529440"/>
            <a:ext cx="910080" cy="421560"/>
          </a:xfrm>
          <a:prstGeom prst="rect">
            <a:avLst/>
          </a:prstGeom>
          <a:solidFill>
            <a:srgbClr val="ffff00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800" spc="-1" strike="noStrike">
                <a:latin typeface="Courier New"/>
              </a:rPr>
              <a:t>"JAVA"</a:t>
            </a:r>
            <a:endParaRPr b="0" lang="en-US" sz="1800" spc="-1" strike="noStrike">
              <a:latin typeface="Courier New"/>
            </a:endParaRPr>
          </a:p>
        </p:txBody>
      </p:sp>
      <p:sp>
        <p:nvSpPr>
          <p:cNvPr id="107" name=""/>
          <p:cNvSpPr/>
          <p:nvPr/>
        </p:nvSpPr>
        <p:spPr>
          <a:xfrm>
            <a:off x="7104600" y="1941120"/>
            <a:ext cx="2600280" cy="459360"/>
          </a:xfrm>
          <a:prstGeom prst="wedgeRectCallout">
            <a:avLst>
              <a:gd name="adj1" fmla="val -61986"/>
              <a:gd name="adj2" fmla="val 120476"/>
            </a:avLst>
          </a:prstGeom>
          <a:solidFill>
            <a:srgbClr val="ffffd7"/>
          </a:solidFill>
          <a:ln w="126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6120" rIns="96120" tIns="51120" bIns="51120" anchor="ctr">
            <a:noAutofit/>
          </a:bodyPr>
          <a:p>
            <a:pPr algn="ctr"/>
            <a:r>
              <a:rPr b="0" lang="en-US" sz="1600" spc="-1" strike="noStrike">
                <a:latin typeface="Arial"/>
              </a:rPr>
              <a:t>The original String itself</a:t>
            </a:r>
            <a:endParaRPr b="0" lang="en-US" sz="1600" spc="-1" strike="noStrike">
              <a:latin typeface="Arial"/>
            </a:endParaRPr>
          </a:p>
          <a:p>
            <a:pPr algn="ctr"/>
            <a:r>
              <a:rPr b="0" lang="en-US" sz="1600" spc="-1" strike="noStrike">
                <a:latin typeface="Arial"/>
              </a:rPr>
              <a:t>has not been changed.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81680" y="4325400"/>
            <a:ext cx="7578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i="1" lang="en-US" sz="1600" spc="-1" strike="noStrike">
                <a:latin typeface="Arial"/>
              </a:rPr>
              <a:t>This allows two variables to reference the same string without one accidentally corrupting the other.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Wrapper Classes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7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Some Java classes and methods require Objects as parameters.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One of these is </a:t>
            </a:r>
            <a:r>
              <a:rPr b="0" lang="en-US" sz="2800" spc="-1" strike="noStrike">
                <a:latin typeface="Courier New"/>
              </a:rPr>
              <a:t>ArrayList</a:t>
            </a:r>
            <a:r>
              <a:rPr b="0" lang="en-US" sz="2800" spc="-1" strike="noStrike">
                <a:latin typeface="Arial"/>
              </a:rPr>
              <a:t>, which we will see later in the course.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Java provides the </a:t>
            </a:r>
            <a:r>
              <a:rPr b="0" lang="en-US" sz="3200" spc="-1" strike="noStrike">
                <a:latin typeface="Courier New"/>
              </a:rPr>
              <a:t>Integer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Double</a:t>
            </a:r>
            <a:r>
              <a:rPr b="0" lang="en-US" sz="3200" spc="-1" strike="noStrike">
                <a:latin typeface="Arial"/>
              </a:rPr>
              <a:t>, </a:t>
            </a:r>
            <a:r>
              <a:rPr b="0" lang="en-US" sz="3200" spc="-1" strike="noStrike">
                <a:latin typeface="Courier New"/>
              </a:rPr>
              <a:t>Boolean</a:t>
            </a:r>
            <a:r>
              <a:rPr b="0" lang="en-US" sz="3200" spc="-1" strike="noStrike">
                <a:latin typeface="Arial"/>
              </a:rPr>
              <a:t>, and </a:t>
            </a:r>
            <a:r>
              <a:rPr b="0" lang="en-US" sz="3200" spc="-1" strike="noStrike">
                <a:latin typeface="Courier New"/>
              </a:rPr>
              <a:t>Character</a:t>
            </a:r>
            <a:r>
              <a:rPr b="0" lang="en-US" sz="3200" spc="-1" strike="noStrike">
                <a:latin typeface="Arial"/>
              </a:rPr>
              <a:t> classes to “wrap” the primitives into an Object for these situations.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5088</TotalTime>
  <Application>LibreOffice/7.1.6.2$Linux_X86_64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2021-07-13T08:50:10Z</dcterms:created>
  <dc:creator/>
  <dc:description/>
  <dc:language>en-US</dc:language>
  <cp:lastModifiedBy/>
  <dcterms:modified xsi:type="dcterms:W3CDTF">2021-10-14T09:08:27Z</dcterms:modified>
  <cp:revision>794</cp:revision>
  <dc:subject/>
  <dc:title/>
</cp:coreProperties>
</file>