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875136A-E815-44F2-A629-238DD5972A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11</a:t>
            </a:r>
            <a:r>
              <a:rPr b="0" lang="en-US" sz="3200" spc="-1" strike="noStrike">
                <a:latin typeface="Arial"/>
                <a:ea typeface="Arial"/>
              </a:rPr>
              <a:t>—Designing Classes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Invoking a Value Constructor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726840" y="1613160"/>
            <a:ext cx="6155280" cy="98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Time time2 = new Time(8, 20, 36.7);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992760" y="2885400"/>
            <a:ext cx="2659320" cy="694800"/>
          </a:xfrm>
          <a:prstGeom prst="wedgeRectCallout">
            <a:avLst>
              <a:gd name="adj1" fmla="val -15986"/>
              <a:gd name="adj2" fmla="val -13844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Provide arguments for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constructor’s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parameters.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5" name=""/>
          <p:cNvGrpSpPr/>
          <p:nvPr/>
        </p:nvGrpSpPr>
        <p:grpSpPr>
          <a:xfrm>
            <a:off x="6444360" y="2351160"/>
            <a:ext cx="2806200" cy="2273760"/>
            <a:chOff x="6444360" y="2351160"/>
            <a:chExt cx="2806200" cy="2273760"/>
          </a:xfrm>
        </p:grpSpPr>
        <p:sp>
          <p:nvSpPr>
            <p:cNvPr id="86" name=""/>
            <p:cNvSpPr/>
            <p:nvPr/>
          </p:nvSpPr>
          <p:spPr>
            <a:xfrm>
              <a:off x="6667560" y="2597760"/>
              <a:ext cx="208080" cy="208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7440120" y="3157560"/>
              <a:ext cx="1810440" cy="146736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503920" y="329292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503920" y="376092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20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503920" y="422892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36.7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1" name=""/>
            <p:cNvSpPr txBox="1"/>
            <p:nvPr/>
          </p:nvSpPr>
          <p:spPr>
            <a:xfrm>
              <a:off x="6444360" y="2351160"/>
              <a:ext cx="7142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time2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2" name=""/>
            <p:cNvSpPr txBox="1"/>
            <p:nvPr/>
          </p:nvSpPr>
          <p:spPr>
            <a:xfrm>
              <a:off x="7628400" y="3269520"/>
              <a:ext cx="60732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hour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3" name=""/>
            <p:cNvSpPr txBox="1"/>
            <p:nvPr/>
          </p:nvSpPr>
          <p:spPr>
            <a:xfrm>
              <a:off x="7556760" y="373752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minute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4" name=""/>
            <p:cNvSpPr txBox="1"/>
            <p:nvPr/>
          </p:nvSpPr>
          <p:spPr>
            <a:xfrm>
              <a:off x="7557120" y="420552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second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95" name=""/>
            <p:cNvCxnSpPr>
              <a:stCxn id="86" idx="3"/>
              <a:endCxn id="87" idx="0"/>
            </p:cNvCxnSpPr>
            <p:nvPr/>
          </p:nvCxnSpPr>
          <p:spPr>
            <a:xfrm>
              <a:off x="6875640" y="2701800"/>
              <a:ext cx="1469880" cy="45612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</p:grpSp>
      <p:sp>
        <p:nvSpPr>
          <p:cNvPr id="96" name=""/>
          <p:cNvSpPr/>
          <p:nvPr/>
        </p:nvSpPr>
        <p:spPr>
          <a:xfrm>
            <a:off x="1536840" y="3362400"/>
            <a:ext cx="2248200" cy="694800"/>
          </a:xfrm>
          <a:prstGeom prst="wedgeRectCallout">
            <a:avLst>
              <a:gd name="adj1" fmla="val 28013"/>
              <a:gd name="adj2" fmla="val -21452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Use the </a:t>
            </a:r>
            <a:r>
              <a:rPr b="0" lang="en-US" sz="1600" spc="-1" strike="noStrike">
                <a:latin typeface="Courier New"/>
              </a:rPr>
              <a:t>new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keyword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 call the constructor.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private</a:t>
            </a:r>
            <a:r>
              <a:rPr b="0" lang="en-US" sz="4000" spc="-1" strike="noStrike">
                <a:latin typeface="Arial"/>
              </a:rPr>
              <a:t> attributes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01600" y="1618200"/>
            <a:ext cx="6412320" cy="18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class TimeClient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Time time2 = new Time(8, 20, 36.7);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System.out.println(time2.hour);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443200" y="3078720"/>
            <a:ext cx="2248200" cy="1164240"/>
          </a:xfrm>
          <a:prstGeom prst="wedgeRectCallout">
            <a:avLst>
              <a:gd name="adj1" fmla="val -55875"/>
              <a:gd name="adj2" fmla="val -6897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Compiler error: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 </a:t>
            </a:r>
            <a:r>
              <a:rPr b="0" lang="en-US" sz="1600" spc="-1" strike="noStrike">
                <a:latin typeface="Courier New"/>
              </a:rPr>
              <a:t>private</a:t>
            </a:r>
            <a:r>
              <a:rPr b="0" lang="en-US" sz="1600" spc="-1" strike="noStrike">
                <a:latin typeface="Arial"/>
              </a:rPr>
              <a:t> attribute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not accessible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 another class.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private</a:t>
            </a:r>
            <a:r>
              <a:rPr b="0" lang="en-US" sz="4000" spc="-1" strike="noStrike">
                <a:latin typeface="Arial"/>
              </a:rPr>
              <a:t> attributes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375560" y="1500840"/>
            <a:ext cx="6442920" cy="236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To solve the compiler error: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Make the attribute </a:t>
            </a:r>
            <a:r>
              <a:rPr b="0" lang="en-US" sz="1800" spc="-1" strike="noStrike">
                <a:latin typeface="Courier New"/>
              </a:rPr>
              <a:t>public</a:t>
            </a:r>
            <a:r>
              <a:rPr b="0" lang="en-US" sz="1800" spc="-1" strike="noStrike">
                <a:latin typeface="Arial"/>
              </a:rPr>
              <a:t> – but this makes other people’s code dependent on your implementation.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Decide it’s not a problem – don’t let other classes access the attributes.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Provide methods to access the </a:t>
            </a:r>
            <a:r>
              <a:rPr b="0" lang="en-US" sz="1800" spc="-1" strike="noStrike">
                <a:latin typeface="Courier New"/>
              </a:rPr>
              <a:t>private</a:t>
            </a:r>
            <a:r>
              <a:rPr b="0" lang="en-US" sz="1800" spc="-1" strike="noStrike">
                <a:latin typeface="Arial"/>
              </a:rPr>
              <a:t> instance variables – this is almost always the best option.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Accessor (“getter”)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539800" y="1122120"/>
            <a:ext cx="6244200" cy="423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Time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// 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getHour()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return this.hour;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int getMinute()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return this.minute;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double getSecond()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return this.second;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65040" y="1260720"/>
            <a:ext cx="1876320" cy="904680"/>
          </a:xfrm>
          <a:prstGeom prst="wedgeRectCallout">
            <a:avLst>
              <a:gd name="adj1" fmla="val 68967"/>
              <a:gd name="adj2" fmla="val -4256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accessors </a:t>
            </a:r>
            <a:r>
              <a:rPr b="0" lang="en-US" sz="1600" spc="-1" strike="noStrike">
                <a:latin typeface="Arial"/>
              </a:rPr>
              <a:t>must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be in the class you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want others to be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able to access.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601200" y="2848320"/>
            <a:ext cx="2245320" cy="711720"/>
          </a:xfrm>
          <a:prstGeom prst="wedgeRectCallout">
            <a:avLst>
              <a:gd name="adj1" fmla="val 69328"/>
              <a:gd name="adj2" fmla="val -16890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Accessors </a:t>
            </a:r>
            <a:r>
              <a:rPr b="0" lang="en-US" sz="1600" spc="-1" strike="noStrike">
                <a:latin typeface="Arial"/>
              </a:rPr>
              <a:t>must be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public</a:t>
            </a:r>
            <a:r>
              <a:rPr b="0" lang="en-US" sz="1600" spc="-1" strike="noStrike">
                <a:latin typeface="Arial"/>
              </a:rPr>
              <a:t>, and they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are not </a:t>
            </a:r>
            <a:r>
              <a:rPr b="0" lang="en-US" sz="1600" spc="-1" strike="noStrike">
                <a:latin typeface="Courier New"/>
              </a:rPr>
              <a:t>static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561080" y="1077840"/>
            <a:ext cx="2245320" cy="673200"/>
          </a:xfrm>
          <a:prstGeom prst="wedgeRectCallout">
            <a:avLst>
              <a:gd name="adj1" fmla="val -107773"/>
              <a:gd name="adj2" fmla="val 9997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method returns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attribute’s 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458840" y="2241720"/>
            <a:ext cx="2245320" cy="995040"/>
          </a:xfrm>
          <a:prstGeom prst="wedgeRectCallout">
            <a:avLst>
              <a:gd name="adj1" fmla="val -130634"/>
              <a:gd name="adj2" fmla="val 9596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By convention,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names start with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get</a:t>
            </a:r>
            <a:r>
              <a:rPr b="0" lang="en-US" sz="1600" spc="-1" strike="noStrike">
                <a:latin typeface="Arial"/>
              </a:rPr>
              <a:t> followed by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attribute name.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074360" y="4387320"/>
            <a:ext cx="2715120" cy="73512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prstDash val="sysDot"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Accessors for </a:t>
            </a:r>
            <a:r>
              <a:rPr b="0" lang="en-US" sz="1400" spc="-1" strike="noStrike">
                <a:latin typeface="Courier New"/>
              </a:rPr>
              <a:t>boolean</a:t>
            </a:r>
            <a:r>
              <a:rPr b="0" lang="en-US" sz="1400" spc="-1" strike="noStrike">
                <a:latin typeface="Arial"/>
              </a:rPr>
              <a:t> attributes start with </a:t>
            </a:r>
            <a:r>
              <a:rPr b="0" lang="en-US" sz="1400" spc="-1" strike="noStrike">
                <a:latin typeface="Courier New"/>
              </a:rPr>
              <a:t>is</a:t>
            </a:r>
            <a:r>
              <a:rPr b="0" lang="en-US" sz="1400" spc="-1" strike="noStrike">
                <a:latin typeface="Arial"/>
              </a:rPr>
              <a:t> instead of </a:t>
            </a:r>
            <a:r>
              <a:rPr b="0" lang="en-US" sz="1400" spc="-1" strike="noStrike">
                <a:latin typeface="Courier New"/>
              </a:rPr>
              <a:t>get</a:t>
            </a:r>
            <a:r>
              <a:rPr b="0" lang="en-US" sz="1400" spc="-1" strike="noStrike">
                <a:latin typeface="Arial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Using Accessor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101600" y="1618200"/>
            <a:ext cx="6412320" cy="18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class TimeClient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Time time2 = new Time(8, 20, 36.7);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System.out.println(time2.getHour());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847480" y="3348360"/>
            <a:ext cx="2248200" cy="1164240"/>
          </a:xfrm>
          <a:prstGeom prst="wedgeRectCallout">
            <a:avLst>
              <a:gd name="adj1" fmla="val -58018"/>
              <a:gd name="adj2" fmla="val -9049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works because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getHour()</a:t>
            </a:r>
            <a:r>
              <a:rPr b="0" lang="en-US" sz="1600" spc="-1" strike="noStrike">
                <a:latin typeface="Arial"/>
              </a:rPr>
              <a:t> method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public</a:t>
            </a:r>
            <a:r>
              <a:rPr b="0" lang="en-US" sz="1600" spc="-1" strike="noStrike">
                <a:latin typeface="Arial"/>
              </a:rPr>
              <a:t> and accessible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 other classes.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Mutator (“setter”)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539800" y="1122120"/>
            <a:ext cx="6244200" cy="423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Time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// 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setHour(int hour)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this.hour = hour;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setMinute(int minute)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this.minute = minute;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public void setSecond(double second)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this.second = second;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65040" y="1260720"/>
            <a:ext cx="1876320" cy="904680"/>
          </a:xfrm>
          <a:prstGeom prst="wedgeRectCallout">
            <a:avLst>
              <a:gd name="adj1" fmla="val 68967"/>
              <a:gd name="adj2" fmla="val -4256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mutators </a:t>
            </a:r>
            <a:r>
              <a:rPr b="0" lang="en-US" sz="1600" spc="-1" strike="noStrike">
                <a:latin typeface="Arial"/>
              </a:rPr>
              <a:t>must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be in the class you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want others to be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able to access.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01200" y="2848320"/>
            <a:ext cx="2245320" cy="711720"/>
          </a:xfrm>
          <a:prstGeom prst="wedgeRectCallout">
            <a:avLst>
              <a:gd name="adj1" fmla="val 69328"/>
              <a:gd name="adj2" fmla="val -16890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Mutators </a:t>
            </a:r>
            <a:r>
              <a:rPr b="0" lang="en-US" sz="1600" spc="-1" strike="noStrike">
                <a:latin typeface="Arial"/>
              </a:rPr>
              <a:t>must be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public</a:t>
            </a:r>
            <a:r>
              <a:rPr b="0" lang="en-US" sz="1600" spc="-1" strike="noStrike">
                <a:latin typeface="Arial"/>
              </a:rPr>
              <a:t>, and they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are always </a:t>
            </a:r>
            <a:r>
              <a:rPr b="0" lang="en-US" sz="1600" spc="-1" strike="noStrike">
                <a:latin typeface="Courier New"/>
              </a:rPr>
              <a:t>void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7561080" y="1077840"/>
            <a:ext cx="2245320" cy="673200"/>
          </a:xfrm>
          <a:prstGeom prst="wedgeRectCallout">
            <a:avLst>
              <a:gd name="adj1" fmla="val -81208"/>
              <a:gd name="adj2" fmla="val 18708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parameter provides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new value for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attribute.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7487640" y="4098600"/>
            <a:ext cx="2245320" cy="995040"/>
          </a:xfrm>
          <a:prstGeom prst="wedgeRectCallout">
            <a:avLst>
              <a:gd name="adj1" fmla="val -129782"/>
              <a:gd name="adj2" fmla="val -6062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By convention,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names start with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set</a:t>
            </a:r>
            <a:r>
              <a:rPr b="0" lang="en-US" sz="1600" spc="-1" strike="noStrike">
                <a:latin typeface="Arial"/>
              </a:rPr>
              <a:t> followed by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attribute name.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Displaying Objects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087200" y="1203120"/>
            <a:ext cx="5240160" cy="113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If you try something like this: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Courier New"/>
              </a:rPr>
              <a:t>ime time2 = new Time(8, 20, 36.7);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</a:t>
            </a:r>
            <a:r>
              <a:rPr b="0" lang="en-US" sz="1800" spc="-1" strike="noStrike">
                <a:latin typeface="Courier New"/>
              </a:rPr>
              <a:t>System.out.println(time2);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87560" y="2513520"/>
            <a:ext cx="2646720" cy="87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You get a result like this: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Courier New"/>
              </a:rPr>
              <a:t>Time@80cc7c0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17880" y="4002840"/>
            <a:ext cx="1423440" cy="711720"/>
          </a:xfrm>
          <a:prstGeom prst="wedgeRectCallout">
            <a:avLst>
              <a:gd name="adj1" fmla="val 49291"/>
              <a:gd name="adj2" fmla="val -14054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name of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2512080" y="3988800"/>
            <a:ext cx="1423440" cy="711720"/>
          </a:xfrm>
          <a:prstGeom prst="wedgeRectCallout">
            <a:avLst>
              <a:gd name="adj1" fmla="val -45351"/>
              <a:gd name="adj2" fmla="val -13857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object’s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memory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address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5253120" y="4050720"/>
            <a:ext cx="3123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is not particularly useful.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Overriding the </a:t>
            </a:r>
            <a:r>
              <a:rPr b="0" lang="en-US" sz="4000" spc="-1" strike="noStrike">
                <a:latin typeface="Courier New"/>
              </a:rPr>
              <a:t>toString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87200" y="1953720"/>
            <a:ext cx="6869520" cy="128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String toString()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String.format("%02d:%02d:%04.1f",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this.hour, this.minute, this.second);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517000" y="1068480"/>
            <a:ext cx="2245320" cy="673200"/>
          </a:xfrm>
          <a:prstGeom prst="wedgeRectCallout">
            <a:avLst>
              <a:gd name="adj1" fmla="val -128564"/>
              <a:gd name="adj2" fmla="val 8703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an instance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606680" y="1172520"/>
            <a:ext cx="1973160" cy="540000"/>
          </a:xfrm>
          <a:prstGeom prst="wedgeRectCallout">
            <a:avLst>
              <a:gd name="adj1" fmla="val 1203"/>
              <a:gd name="adj2" fmla="val 10868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returning a </a:t>
            </a:r>
            <a:r>
              <a:rPr b="0" lang="en-US" sz="1600" spc="-1" strike="noStrike">
                <a:latin typeface="Courier New"/>
              </a:rPr>
              <a:t>String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2251440" y="3582360"/>
            <a:ext cx="3569400" cy="939600"/>
          </a:xfrm>
          <a:prstGeom prst="wedgeRectCallout">
            <a:avLst>
              <a:gd name="adj1" fmla="val -16037"/>
              <a:gd name="adj2" fmla="val -14758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Using</a:t>
            </a:r>
            <a:r>
              <a:rPr b="0" lang="en-US" sz="1600" spc="-1" strike="noStrike">
                <a:latin typeface="Courier New"/>
              </a:rPr>
              <a:t> String.forma</a:t>
            </a:r>
            <a:r>
              <a:rPr b="0" lang="en-US" sz="1600" spc="-1" strike="noStrike">
                <a:latin typeface="Arial"/>
              </a:rPr>
              <a:t>t to produce 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String</a:t>
            </a:r>
            <a:r>
              <a:rPr b="0" lang="en-US" sz="1600" spc="-1" strike="noStrike">
                <a:latin typeface="Arial"/>
              </a:rPr>
              <a:t> that gives the attribute values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 a readable, useful form.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Using the </a:t>
            </a:r>
            <a:r>
              <a:rPr b="0" lang="en-US" sz="4000" spc="-1" strike="noStrike">
                <a:latin typeface="Courier New"/>
              </a:rPr>
              <a:t>toString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087200" y="1023120"/>
            <a:ext cx="5392800" cy="141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You may call </a:t>
            </a:r>
            <a:r>
              <a:rPr b="0" lang="en-US" sz="1800" spc="-1" strike="noStrike">
                <a:latin typeface="Courier New"/>
              </a:rPr>
              <a:t>toString</a:t>
            </a:r>
            <a:r>
              <a:rPr b="0" lang="en-US" sz="1800" spc="-1" strike="noStrike">
                <a:latin typeface="Arial"/>
              </a:rPr>
              <a:t> explicitly: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Courier New"/>
              </a:rPr>
              <a:t>ime time2 = new Time(8, 20, 36.7);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</a:t>
            </a:r>
            <a:r>
              <a:rPr b="0" lang="en-US" sz="1800" spc="-1" strike="noStrike">
                <a:latin typeface="Courier New"/>
              </a:rPr>
              <a:t>String outputStr = time2.toString();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</a:t>
            </a:r>
            <a:r>
              <a:rPr b="0" lang="en-US" sz="1800" spc="-1" strike="noStrike">
                <a:latin typeface="Courier New"/>
              </a:rPr>
              <a:t>System.out.println(outputStr);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087200" y="2574720"/>
            <a:ext cx="7812360" cy="142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Courier New"/>
              </a:rPr>
              <a:t>System.out.println</a:t>
            </a:r>
            <a:r>
              <a:rPr b="0" lang="en-US" sz="1800" spc="-1" strike="noStrike">
                <a:latin typeface="Arial"/>
              </a:rPr>
              <a:t> method implicitly calls an object’s </a:t>
            </a:r>
            <a:r>
              <a:rPr b="0" lang="en-US" sz="1800" spc="-1" strike="noStrike">
                <a:latin typeface="Courier New"/>
              </a:rPr>
              <a:t>toString</a:t>
            </a:r>
            <a:r>
              <a:rPr b="0" lang="en-US" sz="1800" spc="-1" strike="noStrike">
                <a:latin typeface="Arial"/>
              </a:rPr>
              <a:t> method when printing an object: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Courier New"/>
              </a:rPr>
              <a:t>ime time2 = new Time(8, 20, 36.7);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</a:t>
            </a:r>
            <a:r>
              <a:rPr b="0" lang="en-US" sz="1800" spc="-1" strike="noStrike">
                <a:latin typeface="Courier New"/>
              </a:rPr>
              <a:t>System.out.println(time2);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087560" y="4104360"/>
            <a:ext cx="7812360" cy="87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Both of these will produce this output: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Courier New"/>
              </a:rPr>
              <a:t>08:20:36.7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7" dur="indefinite" restart="never" nodeType="tmRoot">
          <p:childTnLst>
            <p:seq>
              <p:cTn id="278" dur="indefinite" nodeType="mainSeq"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equals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72680" y="1347840"/>
            <a:ext cx="7145280" cy="12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spcAft>
                <a:spcPts val="10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Courier New"/>
              </a:rPr>
              <a:t>==</a:t>
            </a:r>
            <a:r>
              <a:rPr b="0" lang="en-US" sz="1800" spc="-1" strike="noStrike">
                <a:latin typeface="Arial"/>
              </a:rPr>
              <a:t> operator checks whether two references are identical; that is, whether they refer to the same object.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10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Courier New"/>
              </a:rPr>
              <a:t>equals</a:t>
            </a:r>
            <a:r>
              <a:rPr b="0" lang="en-US" sz="1800" spc="-1" strike="noStrike">
                <a:latin typeface="Arial"/>
              </a:rPr>
              <a:t> method checks whether two objects are equivalent; that is, whether they have the same values.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Terminology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Defining a class creates a new object type with the same name.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class definition is a template for objects: it specifies what attributes the objects have and what methods can operate on them.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Every object belongs to an object type; that is, it is an </a:t>
            </a:r>
            <a:r>
              <a:rPr b="0" i="1" lang="en-US" sz="3200" spc="-1" strike="noStrike">
                <a:latin typeface="Arial"/>
              </a:rPr>
              <a:t>instance</a:t>
            </a:r>
            <a:r>
              <a:rPr b="0" lang="en-US" sz="3200" spc="-1" strike="noStrike">
                <a:latin typeface="Arial"/>
              </a:rPr>
              <a:t> of a class.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0" lang="en-US" sz="3200" spc="-1" strike="noStrike">
                <a:highlight>
                  <a:srgbClr val="dddddd"/>
                </a:highlight>
                <a:latin typeface="Courier New"/>
              </a:rPr>
              <a:t>new</a:t>
            </a:r>
            <a:r>
              <a:rPr b="0" lang="en-US" sz="3200" spc="-1" strike="noStrike">
                <a:latin typeface="Arial"/>
              </a:rPr>
              <a:t> operator </a:t>
            </a:r>
            <a:r>
              <a:rPr b="0" i="1" lang="en-US" sz="3200" spc="-1" strike="noStrike">
                <a:latin typeface="Arial"/>
              </a:rPr>
              <a:t>instantiates</a:t>
            </a:r>
            <a:r>
              <a:rPr b="0" lang="en-US" sz="3200" spc="-1" strike="noStrike">
                <a:latin typeface="Arial"/>
              </a:rPr>
              <a:t> objects; that is, it creates new instances of a class.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== Tests Reference Equality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955800" y="1062720"/>
            <a:ext cx="491328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Time time1 = new Time(9, 30, 0.0);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Time time2 = time1;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Time time3 = new Time(9, 30, 0.0);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7" name=""/>
          <p:cNvGrpSpPr/>
          <p:nvPr/>
        </p:nvGrpSpPr>
        <p:grpSpPr>
          <a:xfrm>
            <a:off x="4554000" y="2293920"/>
            <a:ext cx="3075480" cy="1467360"/>
            <a:chOff x="4554000" y="2293920"/>
            <a:chExt cx="3075480" cy="1467360"/>
          </a:xfrm>
        </p:grpSpPr>
        <p:sp>
          <p:nvSpPr>
            <p:cNvPr id="138" name=""/>
            <p:cNvSpPr/>
            <p:nvPr/>
          </p:nvSpPr>
          <p:spPr>
            <a:xfrm>
              <a:off x="4777200" y="2927160"/>
              <a:ext cx="208080" cy="208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>
              <a:off x="5819040" y="2293920"/>
              <a:ext cx="1810440" cy="146736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6882840" y="242928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6882840" y="289728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30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6882840" y="336528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0.0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3" name=""/>
            <p:cNvSpPr txBox="1"/>
            <p:nvPr/>
          </p:nvSpPr>
          <p:spPr>
            <a:xfrm>
              <a:off x="4554000" y="2680560"/>
              <a:ext cx="7142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time3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4" name=""/>
            <p:cNvSpPr txBox="1"/>
            <p:nvPr/>
          </p:nvSpPr>
          <p:spPr>
            <a:xfrm>
              <a:off x="6007320" y="2405880"/>
              <a:ext cx="60732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hour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5" name=""/>
            <p:cNvSpPr txBox="1"/>
            <p:nvPr/>
          </p:nvSpPr>
          <p:spPr>
            <a:xfrm>
              <a:off x="5935680" y="287388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minute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6" name=""/>
            <p:cNvSpPr txBox="1"/>
            <p:nvPr/>
          </p:nvSpPr>
          <p:spPr>
            <a:xfrm>
              <a:off x="5936040" y="334188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second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147" name=""/>
            <p:cNvCxnSpPr>
              <a:stCxn id="138" idx="3"/>
              <a:endCxn id="139" idx="1"/>
            </p:cNvCxnSpPr>
            <p:nvPr/>
          </p:nvCxnSpPr>
          <p:spPr>
            <a:xfrm flipV="1">
              <a:off x="4985280" y="3027600"/>
              <a:ext cx="834120" cy="396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</p:grpSp>
      <p:grpSp>
        <p:nvGrpSpPr>
          <p:cNvPr id="148" name=""/>
          <p:cNvGrpSpPr/>
          <p:nvPr/>
        </p:nvGrpSpPr>
        <p:grpSpPr>
          <a:xfrm>
            <a:off x="985320" y="2282400"/>
            <a:ext cx="3070080" cy="1467360"/>
            <a:chOff x="985320" y="2282400"/>
            <a:chExt cx="3070080" cy="1467360"/>
          </a:xfrm>
        </p:grpSpPr>
        <p:sp>
          <p:nvSpPr>
            <p:cNvPr id="149" name=""/>
            <p:cNvSpPr/>
            <p:nvPr/>
          </p:nvSpPr>
          <p:spPr>
            <a:xfrm>
              <a:off x="1208520" y="2718000"/>
              <a:ext cx="208080" cy="208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2244960" y="2282400"/>
              <a:ext cx="1810440" cy="146736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3308760" y="241776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3308760" y="288576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30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3308760" y="335376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0.0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4" name=""/>
            <p:cNvSpPr txBox="1"/>
            <p:nvPr/>
          </p:nvSpPr>
          <p:spPr>
            <a:xfrm>
              <a:off x="985320" y="2471400"/>
              <a:ext cx="7142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time1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5" name=""/>
            <p:cNvSpPr txBox="1"/>
            <p:nvPr/>
          </p:nvSpPr>
          <p:spPr>
            <a:xfrm>
              <a:off x="2433240" y="2394360"/>
              <a:ext cx="60732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hour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6" name=""/>
            <p:cNvSpPr txBox="1"/>
            <p:nvPr/>
          </p:nvSpPr>
          <p:spPr>
            <a:xfrm>
              <a:off x="2361600" y="286236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minute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7" name=""/>
            <p:cNvSpPr txBox="1"/>
            <p:nvPr/>
          </p:nvSpPr>
          <p:spPr>
            <a:xfrm>
              <a:off x="2361960" y="333036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second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243440" y="3320280"/>
              <a:ext cx="208080" cy="208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 txBox="1"/>
            <p:nvPr/>
          </p:nvSpPr>
          <p:spPr>
            <a:xfrm>
              <a:off x="1020240" y="3073680"/>
              <a:ext cx="7142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time2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1451520" y="3434760"/>
              <a:ext cx="7934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>
              <a:off x="1448280" y="2822760"/>
              <a:ext cx="7934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2" name=""/>
          <p:cNvSpPr txBox="1"/>
          <p:nvPr/>
        </p:nvSpPr>
        <p:spPr>
          <a:xfrm>
            <a:off x="914040" y="4127760"/>
            <a:ext cx="3098160" cy="77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time1 == time2 → true</a:t>
            </a:r>
            <a:endParaRPr b="0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This is </a:t>
            </a:r>
            <a:r>
              <a:rPr b="0" lang="en-US" sz="1400" spc="-1" strike="noStrike">
                <a:latin typeface="Courier New"/>
              </a:rPr>
              <a:t>true</a:t>
            </a:r>
            <a:r>
              <a:rPr b="0" lang="en-US" sz="1400" spc="-1" strike="noStrike">
                <a:latin typeface="Arial"/>
              </a:rPr>
              <a:t> because both </a:t>
            </a:r>
            <a:r>
              <a:rPr b="0" lang="en-US" sz="1400" spc="-1" strike="noStrike">
                <a:latin typeface="Courier New"/>
              </a:rPr>
              <a:t>time1</a:t>
            </a:r>
            <a:r>
              <a:rPr b="0" lang="en-US" sz="1400" spc="-1" strike="noStrike">
                <a:latin typeface="Arial"/>
              </a:rPr>
              <a:t> and </a:t>
            </a:r>
            <a:r>
              <a:rPr b="0" lang="en-US" sz="1400" spc="-1" strike="noStrike">
                <a:latin typeface="Courier New"/>
              </a:rPr>
              <a:t>time2</a:t>
            </a:r>
            <a:r>
              <a:rPr b="0" lang="en-US" sz="1400" spc="-1" strike="noStrike">
                <a:latin typeface="Arial"/>
              </a:rPr>
              <a:t> refer to the same object.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4802040" y="4128120"/>
            <a:ext cx="4617000" cy="112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time1 == time3 → false</a:t>
            </a:r>
            <a:endParaRPr b="0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Even though the attributes are the same, </a:t>
            </a:r>
            <a:r>
              <a:rPr b="0" lang="en-US" sz="1400" spc="-1" strike="noStrike">
                <a:latin typeface="Courier New"/>
              </a:rPr>
              <a:t>time1</a:t>
            </a:r>
            <a:r>
              <a:rPr b="0" lang="en-US" sz="1400" spc="-1" strike="noStrike">
                <a:latin typeface="Arial"/>
              </a:rPr>
              <a:t> and </a:t>
            </a:r>
            <a:r>
              <a:rPr b="0" lang="en-US" sz="1400" spc="-1" strike="noStrike">
                <a:latin typeface="Courier New"/>
              </a:rPr>
              <a:t>time3</a:t>
            </a:r>
            <a:r>
              <a:rPr b="0" lang="en-US" sz="1400" spc="-1" strike="noStrike">
                <a:latin typeface="Arial"/>
              </a:rPr>
              <a:t> refer to different objects.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0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Implementing the </a:t>
            </a:r>
            <a:r>
              <a:rPr b="0" lang="en-US" sz="4000" spc="-1" strike="noStrike">
                <a:latin typeface="Courier New"/>
              </a:rPr>
              <a:t>equals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745560" y="2429280"/>
            <a:ext cx="8076960" cy="18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boolean equals(Time that) {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final double DELTA = 0.001;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return this.hour == that.hour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&amp;&amp; this.minute == that.minute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&amp;&amp; Math.abs(this.second - that.second) &lt; DELTA;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66" name=""/>
          <p:cNvSpPr/>
          <p:nvPr/>
        </p:nvSpPr>
        <p:spPr>
          <a:xfrm>
            <a:off x="379800" y="1366560"/>
            <a:ext cx="2245320" cy="673200"/>
          </a:xfrm>
          <a:prstGeom prst="wedgeRectCallout">
            <a:avLst>
              <a:gd name="adj1" fmla="val 12356"/>
              <a:gd name="adj2" fmla="val 11562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equals</a:t>
            </a:r>
            <a:r>
              <a:rPr b="0" lang="en-US" sz="1600" spc="-1" strike="noStrike">
                <a:latin typeface="Arial"/>
              </a:rPr>
              <a:t> is also an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instance method.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4179960" y="1172520"/>
            <a:ext cx="2245320" cy="673200"/>
          </a:xfrm>
          <a:prstGeom prst="wedgeRectCallout">
            <a:avLst>
              <a:gd name="adj1" fmla="val -20199"/>
              <a:gd name="adj2" fmla="val 14016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object you want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compare </a:t>
            </a:r>
            <a:r>
              <a:rPr b="0" lang="en-US" sz="1600" spc="-1" strike="noStrike">
                <a:latin typeface="Courier New"/>
              </a:rPr>
              <a:t>this</a:t>
            </a:r>
            <a:r>
              <a:rPr b="0" lang="en-US" sz="1600" spc="-1" strike="noStrike">
                <a:latin typeface="Arial"/>
              </a:rPr>
              <a:t> object to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3205440" y="4308120"/>
            <a:ext cx="4356720" cy="711720"/>
          </a:xfrm>
          <a:prstGeom prst="wedgeRectCallout">
            <a:avLst>
              <a:gd name="adj1" fmla="val 47115"/>
              <a:gd name="adj2" fmla="val -8882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When comparing </a:t>
            </a:r>
            <a:r>
              <a:rPr b="0" lang="en-US" sz="1600" spc="-1" strike="noStrike">
                <a:latin typeface="Courier New"/>
              </a:rPr>
              <a:t>double</a:t>
            </a:r>
            <a:r>
              <a:rPr b="0" lang="en-US" sz="1600" spc="-1" strike="noStrike">
                <a:latin typeface="Arial"/>
              </a:rPr>
              <a:t> values,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if they are within </a:t>
            </a:r>
            <a:r>
              <a:rPr b="0" lang="en-US" sz="1600" spc="-1" strike="noStrike">
                <a:latin typeface="Courier New"/>
              </a:rPr>
              <a:t>DELTA</a:t>
            </a:r>
            <a:r>
              <a:rPr b="0" lang="en-US" sz="1600" spc="-1" strike="noStrike">
                <a:latin typeface="Arial"/>
              </a:rPr>
              <a:t> of each other,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consider them to be “equal.”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5" dur="indefinite" restart="never" nodeType="tmRoot">
          <p:childTnLst>
            <p:seq>
              <p:cTn id="326" dur="indefinite" nodeType="mainSeq"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Correct Equality Testing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955800" y="1062720"/>
            <a:ext cx="5451840" cy="65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Time time1 = new Time(9, 30, 0.0);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Time otherTime = new Time(9, 30, 0.0);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71" name=""/>
          <p:cNvGrpSpPr/>
          <p:nvPr/>
        </p:nvGrpSpPr>
        <p:grpSpPr>
          <a:xfrm>
            <a:off x="4842000" y="2041920"/>
            <a:ext cx="3255480" cy="1467360"/>
            <a:chOff x="4842000" y="2041920"/>
            <a:chExt cx="3255480" cy="1467360"/>
          </a:xfrm>
        </p:grpSpPr>
        <p:sp>
          <p:nvSpPr>
            <p:cNvPr id="172" name=""/>
            <p:cNvSpPr/>
            <p:nvPr/>
          </p:nvSpPr>
          <p:spPr>
            <a:xfrm>
              <a:off x="5245200" y="2675160"/>
              <a:ext cx="208080" cy="208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"/>
            <p:cNvSpPr/>
            <p:nvPr/>
          </p:nvSpPr>
          <p:spPr>
            <a:xfrm>
              <a:off x="6287040" y="2041920"/>
              <a:ext cx="1810440" cy="146736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>
              <a:off x="7350840" y="217728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7350840" y="264528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30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76" name=""/>
            <p:cNvSpPr/>
            <p:nvPr/>
          </p:nvSpPr>
          <p:spPr>
            <a:xfrm>
              <a:off x="7350840" y="311328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0.0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77" name=""/>
            <p:cNvSpPr txBox="1"/>
            <p:nvPr/>
          </p:nvSpPr>
          <p:spPr>
            <a:xfrm>
              <a:off x="4842000" y="2428560"/>
              <a:ext cx="1140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otherTime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78" name=""/>
            <p:cNvSpPr txBox="1"/>
            <p:nvPr/>
          </p:nvSpPr>
          <p:spPr>
            <a:xfrm>
              <a:off x="6475320" y="2153880"/>
              <a:ext cx="60732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hour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79" name=""/>
            <p:cNvSpPr txBox="1"/>
            <p:nvPr/>
          </p:nvSpPr>
          <p:spPr>
            <a:xfrm>
              <a:off x="6403680" y="262188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minute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0" name=""/>
            <p:cNvSpPr txBox="1"/>
            <p:nvPr/>
          </p:nvSpPr>
          <p:spPr>
            <a:xfrm>
              <a:off x="6404040" y="308988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second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181" name=""/>
            <p:cNvCxnSpPr>
              <a:stCxn id="172" idx="3"/>
              <a:endCxn id="173" idx="1"/>
            </p:cNvCxnSpPr>
            <p:nvPr/>
          </p:nvCxnSpPr>
          <p:spPr>
            <a:xfrm flipV="1">
              <a:off x="5453280" y="2775600"/>
              <a:ext cx="834120" cy="396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</p:grpSp>
      <p:grpSp>
        <p:nvGrpSpPr>
          <p:cNvPr id="182" name=""/>
          <p:cNvGrpSpPr/>
          <p:nvPr/>
        </p:nvGrpSpPr>
        <p:grpSpPr>
          <a:xfrm>
            <a:off x="985320" y="2030400"/>
            <a:ext cx="3070080" cy="1467360"/>
            <a:chOff x="985320" y="2030400"/>
            <a:chExt cx="3070080" cy="1467360"/>
          </a:xfrm>
        </p:grpSpPr>
        <p:sp>
          <p:nvSpPr>
            <p:cNvPr id="183" name=""/>
            <p:cNvSpPr/>
            <p:nvPr/>
          </p:nvSpPr>
          <p:spPr>
            <a:xfrm>
              <a:off x="1208520" y="2466000"/>
              <a:ext cx="208080" cy="208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"/>
            <p:cNvSpPr/>
            <p:nvPr/>
          </p:nvSpPr>
          <p:spPr>
            <a:xfrm>
              <a:off x="2244960" y="2030400"/>
              <a:ext cx="1810440" cy="146736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"/>
            <p:cNvSpPr/>
            <p:nvPr/>
          </p:nvSpPr>
          <p:spPr>
            <a:xfrm>
              <a:off x="3308760" y="216576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3308760" y="263376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30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3308760" y="310176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0.0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8" name=""/>
            <p:cNvSpPr txBox="1"/>
            <p:nvPr/>
          </p:nvSpPr>
          <p:spPr>
            <a:xfrm>
              <a:off x="985320" y="2219400"/>
              <a:ext cx="7142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time1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9" name=""/>
            <p:cNvSpPr txBox="1"/>
            <p:nvPr/>
          </p:nvSpPr>
          <p:spPr>
            <a:xfrm>
              <a:off x="2433240" y="2142360"/>
              <a:ext cx="60732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hour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0" name=""/>
            <p:cNvSpPr txBox="1"/>
            <p:nvPr/>
          </p:nvSpPr>
          <p:spPr>
            <a:xfrm>
              <a:off x="2361600" y="261036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minute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1" name=""/>
            <p:cNvSpPr txBox="1"/>
            <p:nvPr/>
          </p:nvSpPr>
          <p:spPr>
            <a:xfrm>
              <a:off x="2361960" y="307836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second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92" name=""/>
            <p:cNvSpPr/>
            <p:nvPr/>
          </p:nvSpPr>
          <p:spPr>
            <a:xfrm>
              <a:off x="1448280" y="2570760"/>
              <a:ext cx="7934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"/>
          <p:cNvSpPr txBox="1"/>
          <p:nvPr/>
        </p:nvSpPr>
        <p:spPr>
          <a:xfrm>
            <a:off x="2675520" y="4051080"/>
            <a:ext cx="4617000" cy="112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time1.equals(otherTime) → true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The custom </a:t>
            </a:r>
            <a:r>
              <a:rPr b="0" lang="en-US" sz="1400" spc="-1" strike="noStrike">
                <a:latin typeface="Courier New"/>
              </a:rPr>
              <a:t>equals</a:t>
            </a:r>
            <a:r>
              <a:rPr b="0" lang="en-US" sz="1400" spc="-1" strike="noStrike">
                <a:latin typeface="Arial"/>
              </a:rPr>
              <a:t> method tests that attributes are the same (not merely the references) and returns </a:t>
            </a:r>
            <a:r>
              <a:rPr b="0" lang="en-US" sz="1400" spc="-1" strike="noStrike">
                <a:latin typeface="Courier New"/>
              </a:rPr>
              <a:t>true</a:t>
            </a:r>
            <a:r>
              <a:rPr b="0" lang="en-US" sz="1400" spc="-1" strike="noStrike">
                <a:latin typeface="Arial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Add </a:t>
            </a:r>
            <a:r>
              <a:rPr b="0" lang="en-US" sz="4000" spc="-1" strike="noStrike">
                <a:latin typeface="Courier New"/>
              </a:rPr>
              <a:t>Time</a:t>
            </a:r>
            <a:r>
              <a:rPr b="0" lang="en-US" sz="4000" spc="-1" strike="noStrike">
                <a:latin typeface="Arial"/>
              </a:rPr>
              <a:t> objects – </a:t>
            </a:r>
            <a:r>
              <a:rPr b="0" lang="en-US" sz="4000" spc="-1" strike="noStrike">
                <a:latin typeface="Courier New"/>
              </a:rPr>
              <a:t>static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912320" y="1825200"/>
            <a:ext cx="6226920" cy="200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Time add(Time t1, Time t2)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Time sum = new Time();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sum.hour = t1.hour + t2.hour;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sum.minute = t1.minute + t2.minute;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sum.second = t1.second + t2.second;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return sum;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96" name=""/>
          <p:cNvSpPr/>
          <p:nvPr/>
        </p:nvSpPr>
        <p:spPr>
          <a:xfrm>
            <a:off x="5406840" y="1154880"/>
            <a:ext cx="2530440" cy="44280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Requires two parameters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5618520" y="1616400"/>
            <a:ext cx="365760" cy="2088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6782760" y="1616400"/>
            <a:ext cx="288720" cy="2088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662600" y="2264040"/>
            <a:ext cx="1862280" cy="504360"/>
          </a:xfrm>
          <a:prstGeom prst="wedgeRectCallout">
            <a:avLst>
              <a:gd name="adj1" fmla="val -70870"/>
              <a:gd name="adj2" fmla="val 2824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Add corresponding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attributes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953360" y="3915720"/>
            <a:ext cx="6764400" cy="60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// example method call: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Time endTime = Time.add(startTime, runningTime);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1" name=""/>
          <p:cNvSpPr/>
          <p:nvPr/>
        </p:nvSpPr>
        <p:spPr>
          <a:xfrm>
            <a:off x="2822760" y="4746240"/>
            <a:ext cx="1862280" cy="504360"/>
          </a:xfrm>
          <a:prstGeom prst="wedgeRectCallout">
            <a:avLst>
              <a:gd name="adj1" fmla="val 32023"/>
              <a:gd name="adj2" fmla="val -10577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Invoked via class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name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3" dur="indefinite" restart="never" nodeType="tmRoot">
          <p:childTnLst>
            <p:seq>
              <p:cTn id="354" dur="indefinite" nodeType="mainSeq">
                <p:childTnLst>
                  <p:par>
                    <p:cTn id="355" fill="hold">
                      <p:stCondLst>
                        <p:cond delay="0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Add </a:t>
            </a:r>
            <a:r>
              <a:rPr b="0" lang="en-US" sz="4000" spc="-1" strike="noStrike">
                <a:latin typeface="Courier New"/>
              </a:rPr>
              <a:t>Time</a:t>
            </a:r>
            <a:r>
              <a:rPr b="0" lang="en-US" sz="4000" spc="-1" strike="noStrike">
                <a:latin typeface="Arial"/>
              </a:rPr>
              <a:t> objects – instance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912320" y="1825200"/>
            <a:ext cx="6226920" cy="200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Time add(Time t2)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Time sum = new Time();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sum.hour = this.hour + t2.hour;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sum.minute = this.minute + t2.minute;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sum.second = this.second + t2.second;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return sum;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4" name=""/>
          <p:cNvSpPr/>
          <p:nvPr/>
        </p:nvSpPr>
        <p:spPr>
          <a:xfrm>
            <a:off x="7662600" y="2264040"/>
            <a:ext cx="1862280" cy="504360"/>
          </a:xfrm>
          <a:prstGeom prst="wedgeRectCallout">
            <a:avLst>
              <a:gd name="adj1" fmla="val -70870"/>
              <a:gd name="adj2" fmla="val 2824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Add corresponding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attributes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953360" y="3915720"/>
            <a:ext cx="5941440" cy="60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// example method call: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Time endTime = startTime.add(runningTime);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6" name=""/>
          <p:cNvSpPr/>
          <p:nvPr/>
        </p:nvSpPr>
        <p:spPr>
          <a:xfrm>
            <a:off x="3109680" y="4746240"/>
            <a:ext cx="1862280" cy="504360"/>
          </a:xfrm>
          <a:prstGeom prst="wedgeRectCallout">
            <a:avLst>
              <a:gd name="adj1" fmla="val 32023"/>
              <a:gd name="adj2" fmla="val -10577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Invoked via an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object instance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2378880" y="1051920"/>
            <a:ext cx="1862280" cy="504360"/>
          </a:xfrm>
          <a:prstGeom prst="wedgeRectCallout">
            <a:avLst>
              <a:gd name="adj1" fmla="val -21203"/>
              <a:gd name="adj2" fmla="val 10577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method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not </a:t>
            </a:r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1" dur="indefinite" restart="never" nodeType="tmRoot">
          <p:childTnLst>
            <p:seq>
              <p:cTn id="392" dur="indefinite" nodeType="mainSeq"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Encapsulation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Objects </a:t>
            </a:r>
            <a:r>
              <a:rPr b="0" i="1" lang="en-US" sz="3200" spc="-1" strike="noStrike">
                <a:latin typeface="Arial"/>
              </a:rPr>
              <a:t>encapsulate</a:t>
            </a:r>
            <a:r>
              <a:rPr b="0" lang="en-US" sz="3200" spc="-1" strike="noStrike">
                <a:latin typeface="Arial"/>
              </a:rPr>
              <a:t> (combine) related data in an object that can be treated as a single unit.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Objects can be used as parameters and return values, rather than passing and returning multiple values.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Class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268640" y="1760040"/>
            <a:ext cx="4532040" cy="307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public class Time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private int hour;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private int minute;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private double second;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191560" y="2144520"/>
            <a:ext cx="557640" cy="1004040"/>
          </a:xfrm>
          <a:custGeom>
            <a:avLst/>
            <a:gdLst/>
            <a:ahLst/>
            <a:rect l="0" t="0" r="r" b="b"/>
            <a:pathLst>
              <a:path w="1551" h="2791">
                <a:moveTo>
                  <a:pt x="0" y="0"/>
                </a:moveTo>
                <a:cubicBezTo>
                  <a:pt x="775" y="0"/>
                  <a:pt x="1550" y="0"/>
                  <a:pt x="1550" y="0"/>
                </a:cubicBezTo>
                <a:lnTo>
                  <a:pt x="1550" y="2790"/>
                </a:lnTo>
                <a:cubicBezTo>
                  <a:pt x="1550" y="2790"/>
                  <a:pt x="775" y="2790"/>
                  <a:pt x="0" y="279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981040" y="226476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attributes are also called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i="1" lang="en-US" sz="1600" spc="-1" strike="noStrike">
                <a:latin typeface="Arial"/>
              </a:rPr>
              <a:t>instance variables</a:t>
            </a:r>
            <a:r>
              <a:rPr b="0" lang="en-US" sz="1600" spc="-1" strike="noStrike">
                <a:latin typeface="Arial"/>
              </a:rPr>
              <a:t>; each instance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has its own variables.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749200" y="2711160"/>
            <a:ext cx="2318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Class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268640" y="1760040"/>
            <a:ext cx="4532040" cy="307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highlight>
                  <a:srgbClr val="ffff00"/>
                </a:highlight>
                <a:latin typeface="Courier New"/>
              </a:rPr>
              <a:t>public</a:t>
            </a:r>
            <a:r>
              <a:rPr b="0" lang="en-US" sz="2000" spc="-1" strike="noStrike">
                <a:latin typeface="Courier New"/>
              </a:rPr>
              <a:t> class Time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private int hour;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private int minute;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private double second;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5981040" y="2264760"/>
            <a:ext cx="3226320" cy="83232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public</a:t>
            </a:r>
            <a:r>
              <a:rPr b="0" lang="en-US" sz="1600" spc="-1" strike="noStrike">
                <a:latin typeface="Arial"/>
              </a:rPr>
              <a:t> means this class can be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used by other classes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Class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268640" y="1760040"/>
            <a:ext cx="4532040" cy="307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public</a:t>
            </a:r>
            <a:r>
              <a:rPr b="0" lang="en-US" sz="2000" spc="-1" strike="noStrike">
                <a:latin typeface="Courier New"/>
              </a:rPr>
              <a:t> class Time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highlight>
                  <a:srgbClr val="ffff00"/>
                </a:highlight>
                <a:latin typeface="Courier New"/>
              </a:rPr>
              <a:t>private</a:t>
            </a:r>
            <a:r>
              <a:rPr b="0" lang="en-US" sz="2000" spc="-1" strike="noStrike">
                <a:latin typeface="Courier New"/>
              </a:rPr>
              <a:t> int hour;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highlight>
                  <a:srgbClr val="ffff00"/>
                </a:highlight>
                <a:latin typeface="Courier New"/>
              </a:rPr>
              <a:t>private</a:t>
            </a:r>
            <a:r>
              <a:rPr b="0" lang="en-US" sz="2000" spc="-1" strike="noStrike">
                <a:latin typeface="Courier New"/>
              </a:rPr>
              <a:t> int minute;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highlight>
                  <a:srgbClr val="ffff00"/>
                </a:highlight>
                <a:latin typeface="Courier New"/>
              </a:rPr>
              <a:t>private</a:t>
            </a:r>
            <a:r>
              <a:rPr b="0" lang="en-US" sz="2000" spc="-1" strike="noStrike">
                <a:latin typeface="Courier New"/>
              </a:rPr>
              <a:t> double second;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981040" y="2145240"/>
            <a:ext cx="3226320" cy="10382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private</a:t>
            </a:r>
            <a:r>
              <a:rPr b="0" lang="en-US" sz="1600" spc="-1" strike="noStrike">
                <a:latin typeface="Arial"/>
              </a:rPr>
              <a:t> means these variables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are accessible </a:t>
            </a:r>
            <a:r>
              <a:rPr b="0" i="1" lang="en-US" sz="1600" spc="-1" strike="noStrike">
                <a:latin typeface="Arial"/>
              </a:rPr>
              <a:t>only</a:t>
            </a:r>
            <a:r>
              <a:rPr b="0" lang="en-US" sz="1600" spc="-1" strike="noStrike">
                <a:latin typeface="Arial"/>
              </a:rPr>
              <a:t> within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</a:t>
            </a:r>
            <a:r>
              <a:rPr b="0" lang="en-US" sz="1600" spc="-1" strike="noStrike">
                <a:latin typeface="Courier New"/>
              </a:rPr>
              <a:t>Time</a:t>
            </a:r>
            <a:r>
              <a:rPr b="0" lang="en-US" sz="1600" spc="-1" strike="noStrike">
                <a:latin typeface="Arial"/>
              </a:rPr>
              <a:t> class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(This is called </a:t>
            </a:r>
            <a:r>
              <a:rPr b="0" i="1" lang="en-US" sz="1600" spc="-1" strike="noStrike">
                <a:latin typeface="Arial"/>
              </a:rPr>
              <a:t>information hiding</a:t>
            </a:r>
            <a:r>
              <a:rPr b="0" lang="en-US" sz="1600" spc="-1" strike="noStrike">
                <a:latin typeface="Arial"/>
              </a:rPr>
              <a:t>.)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Constructors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079080" y="1879920"/>
            <a:ext cx="4532040" cy="174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public Time()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this.hour =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this.minute =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this.second = 0.0;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453920" y="3441240"/>
            <a:ext cx="2248200" cy="694800"/>
          </a:xfrm>
          <a:prstGeom prst="wedgeRectCallout">
            <a:avLst>
              <a:gd name="adj1" fmla="val -86629"/>
              <a:gd name="adj2" fmla="val -6734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There is no </a:t>
            </a:r>
            <a:r>
              <a:rPr b="0" lang="en-US" sz="1600" spc="-1" strike="noStrike">
                <a:latin typeface="Courier New"/>
              </a:rPr>
              <a:t>return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statement or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return value.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599720" y="1003680"/>
            <a:ext cx="2248200" cy="694800"/>
          </a:xfrm>
          <a:prstGeom prst="wedgeRectCallout">
            <a:avLst>
              <a:gd name="adj1" fmla="val -40606"/>
              <a:gd name="adj2" fmla="val 7894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Name of constructor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the same as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class name.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1484640" y="958680"/>
            <a:ext cx="2248200" cy="694800"/>
          </a:xfrm>
          <a:prstGeom prst="wedgeRectCallout">
            <a:avLst>
              <a:gd name="adj1" fmla="val 68699"/>
              <a:gd name="adj2" fmla="val 9722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keyword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is omitted.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Invoking a Constructor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26840" y="1613160"/>
            <a:ext cx="6155280" cy="98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Time time1 = new Time();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613520" y="3423960"/>
            <a:ext cx="2248200" cy="694800"/>
          </a:xfrm>
          <a:prstGeom prst="wedgeRectCallout">
            <a:avLst>
              <a:gd name="adj1" fmla="val 28013"/>
              <a:gd name="adj2" fmla="val -21452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Use the </a:t>
            </a:r>
            <a:r>
              <a:rPr b="0" lang="en-US" sz="1600" spc="-1" strike="noStrike">
                <a:latin typeface="Courier New"/>
              </a:rPr>
              <a:t>new</a:t>
            </a: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keyword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 call the constructor.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66" name=""/>
          <p:cNvGrpSpPr/>
          <p:nvPr/>
        </p:nvGrpSpPr>
        <p:grpSpPr>
          <a:xfrm>
            <a:off x="6444360" y="2351160"/>
            <a:ext cx="2806200" cy="2273760"/>
            <a:chOff x="6444360" y="2351160"/>
            <a:chExt cx="2806200" cy="2273760"/>
          </a:xfrm>
        </p:grpSpPr>
        <p:sp>
          <p:nvSpPr>
            <p:cNvPr id="67" name=""/>
            <p:cNvSpPr/>
            <p:nvPr/>
          </p:nvSpPr>
          <p:spPr>
            <a:xfrm>
              <a:off x="6667560" y="2597760"/>
              <a:ext cx="208080" cy="208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>
              <a:off x="7440120" y="3157560"/>
              <a:ext cx="1810440" cy="146736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>
              <a:off x="8503920" y="329292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8503920" y="376092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8503920" y="4228920"/>
              <a:ext cx="617760" cy="2250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0.0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2" name=""/>
            <p:cNvSpPr txBox="1"/>
            <p:nvPr/>
          </p:nvSpPr>
          <p:spPr>
            <a:xfrm>
              <a:off x="6444360" y="2351160"/>
              <a:ext cx="7142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time1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3" name=""/>
            <p:cNvSpPr txBox="1"/>
            <p:nvPr/>
          </p:nvSpPr>
          <p:spPr>
            <a:xfrm>
              <a:off x="7628400" y="3269520"/>
              <a:ext cx="60732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hour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4" name=""/>
            <p:cNvSpPr txBox="1"/>
            <p:nvPr/>
          </p:nvSpPr>
          <p:spPr>
            <a:xfrm>
              <a:off x="7556760" y="373752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minute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5" name=""/>
            <p:cNvSpPr txBox="1"/>
            <p:nvPr/>
          </p:nvSpPr>
          <p:spPr>
            <a:xfrm>
              <a:off x="7557120" y="4205520"/>
              <a:ext cx="85284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second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76" name=""/>
            <p:cNvCxnSpPr>
              <a:stCxn id="67" idx="3"/>
              <a:endCxn id="68" idx="0"/>
            </p:cNvCxnSpPr>
            <p:nvPr/>
          </p:nvCxnSpPr>
          <p:spPr>
            <a:xfrm>
              <a:off x="6875640" y="2701800"/>
              <a:ext cx="1469880" cy="45612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Value Constructors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289160" y="1879920"/>
            <a:ext cx="7764120" cy="207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public Time(int hour, int minute, double second)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this.hour = hour;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this.minute = minute;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this.second = second;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599720" y="1003680"/>
            <a:ext cx="2248200" cy="694800"/>
          </a:xfrm>
          <a:prstGeom prst="wedgeRectCallout">
            <a:avLst>
              <a:gd name="adj1" fmla="val -40606"/>
              <a:gd name="adj2" fmla="val 7894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Provide parameters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set the attributes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138640" y="3644640"/>
            <a:ext cx="2248200" cy="694800"/>
          </a:xfrm>
          <a:prstGeom prst="wedgeRectCallout">
            <a:avLst>
              <a:gd name="adj1" fmla="val -65865"/>
              <a:gd name="adj2" fmla="val -58023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parameter names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i="1" lang="en-US" sz="1600" spc="-1" strike="noStrike">
                <a:latin typeface="Arial"/>
              </a:rPr>
              <a:t>shadow</a:t>
            </a:r>
            <a:r>
              <a:rPr b="0" lang="en-US" sz="1600" spc="-1" strike="noStrike">
                <a:latin typeface="Arial"/>
              </a:rPr>
              <a:t> the instance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variable names...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112040" y="4097880"/>
            <a:ext cx="3236760" cy="770400"/>
          </a:xfrm>
          <a:prstGeom prst="wedgeRectCallout">
            <a:avLst>
              <a:gd name="adj1" fmla="val -8277"/>
              <a:gd name="adj2" fmla="val -11478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...so you need the </a:t>
            </a:r>
            <a:r>
              <a:rPr b="0" lang="en-US" sz="1600" spc="-1" strike="noStrike">
                <a:latin typeface="Courier New"/>
              </a:rPr>
              <a:t>this</a:t>
            </a:r>
            <a:r>
              <a:rPr b="0" lang="en-US" sz="1600" spc="-1" strike="noStrike">
                <a:latin typeface="Arial"/>
              </a:rPr>
              <a:t> keyword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 store the parameter values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 the instance variables.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6082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2021-10-11T18:51:07Z</dcterms:modified>
  <cp:revision>998</cp:revision>
  <dc:subject/>
  <dc:title/>
</cp:coreProperties>
</file>