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A6E5FC-84F6-4A1D-AF69-C19BF0A1CA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br/>
            <a:r>
              <a:rPr b="0" lang="en-US" sz="3600" spc="-1" strike="noStrike">
                <a:latin typeface="Arial"/>
              </a:rPr>
              <a:t>Extra Exercises Book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15</a:t>
            </a:r>
            <a:r>
              <a:rPr b="0" lang="en-US" sz="3200" spc="-1" strike="noStrike">
                <a:latin typeface="Arial"/>
                <a:ea typeface="Arial"/>
              </a:rPr>
              <a:t>—Arrays of Arrays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Single-Dimensional Arrays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82720" y="3487680"/>
            <a:ext cx="8327880" cy="39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double [] maxTemps = {6.0, 4.6, 7.2, 14.5, 11.2, 5.4, 5.1};</a:t>
            </a:r>
            <a:endParaRPr b="0" lang="en-US" sz="1800" spc="-1" strike="noStrike">
              <a:latin typeface="Courier New"/>
            </a:endParaRPr>
          </a:p>
        </p:txBody>
      </p:sp>
      <p:graphicFrame>
        <p:nvGraphicFramePr>
          <p:cNvPr id="45" name=""/>
          <p:cNvGraphicFramePr/>
          <p:nvPr/>
        </p:nvGraphicFramePr>
        <p:xfrm>
          <a:off x="2634840" y="1132920"/>
          <a:ext cx="5075280" cy="842040"/>
        </p:xfrm>
        <a:graphic>
          <a:graphicData uri="http://schemas.openxmlformats.org/drawingml/2006/table">
            <a:tbl>
              <a:tblPr/>
              <a:tblGrid>
                <a:gridCol w="725040"/>
                <a:gridCol w="725040"/>
                <a:gridCol w="725040"/>
                <a:gridCol w="725040"/>
                <a:gridCol w="725040"/>
                <a:gridCol w="725040"/>
                <a:gridCol w="725400"/>
              </a:tblGrid>
              <a:tr h="3913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11.2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" name=""/>
          <p:cNvSpPr txBox="1"/>
          <p:nvPr/>
        </p:nvSpPr>
        <p:spPr>
          <a:xfrm>
            <a:off x="1620720" y="252756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maxTemps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743920" y="256932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3885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6.0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49" name=""/>
          <p:cNvSpPr/>
          <p:nvPr/>
        </p:nvSpPr>
        <p:spPr>
          <a:xfrm>
            <a:off x="4461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4.6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50" name=""/>
          <p:cNvSpPr/>
          <p:nvPr/>
        </p:nvSpPr>
        <p:spPr>
          <a:xfrm>
            <a:off x="5037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51" name=""/>
          <p:cNvSpPr/>
          <p:nvPr/>
        </p:nvSpPr>
        <p:spPr>
          <a:xfrm>
            <a:off x="5613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14.5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52" name=""/>
          <p:cNvSpPr/>
          <p:nvPr/>
        </p:nvSpPr>
        <p:spPr>
          <a:xfrm>
            <a:off x="6189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11.2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53" name=""/>
          <p:cNvSpPr/>
          <p:nvPr/>
        </p:nvSpPr>
        <p:spPr>
          <a:xfrm>
            <a:off x="6765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54" name=""/>
          <p:cNvSpPr/>
          <p:nvPr/>
        </p:nvSpPr>
        <p:spPr>
          <a:xfrm>
            <a:off x="7341840" y="2377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5.1</a:t>
            </a:r>
            <a:endParaRPr b="0" lang="en-US" sz="1600" spc="-1" strike="noStrike">
              <a:latin typeface="Courier New"/>
            </a:endParaRPr>
          </a:p>
        </p:txBody>
      </p:sp>
      <p:cxnSp>
        <p:nvCxnSpPr>
          <p:cNvPr id="5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6" name=""/>
          <p:cNvSpPr/>
          <p:nvPr/>
        </p:nvSpPr>
        <p:spPr>
          <a:xfrm>
            <a:off x="373680" y="1031040"/>
            <a:ext cx="1671480" cy="332280"/>
          </a:xfrm>
          <a:prstGeom prst="wedgeRectCallout">
            <a:avLst>
              <a:gd name="adj1" fmla="val 80296"/>
              <a:gd name="adj2" fmla="val 14707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Original data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373680" y="1839240"/>
            <a:ext cx="1671480" cy="332280"/>
          </a:xfrm>
          <a:prstGeom prst="wedgeRectCallout">
            <a:avLst>
              <a:gd name="adj1" fmla="val 80296"/>
              <a:gd name="adj2" fmla="val 14707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Memory diagram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61160" y="4036680"/>
            <a:ext cx="1671480" cy="332280"/>
          </a:xfrm>
          <a:prstGeom prst="wedgeRectCallout">
            <a:avLst>
              <a:gd name="adj1" fmla="val 88111"/>
              <a:gd name="adj2" fmla="val -9967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Java code</a:t>
            </a:r>
            <a:endParaRPr b="0" i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Two-Dimensional Arrays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60" name=""/>
          <p:cNvGraphicFramePr/>
          <p:nvPr/>
        </p:nvGraphicFramePr>
        <p:xfrm>
          <a:off x="2634840" y="1132920"/>
          <a:ext cx="5075280" cy="842040"/>
        </p:xfrm>
        <a:graphic>
          <a:graphicData uri="http://schemas.openxmlformats.org/drawingml/2006/table">
            <a:tbl>
              <a:tblPr/>
              <a:tblGrid>
                <a:gridCol w="725040"/>
                <a:gridCol w="725040"/>
                <a:gridCol w="725040"/>
                <a:gridCol w="725040"/>
                <a:gridCol w="725040"/>
                <a:gridCol w="725040"/>
                <a:gridCol w="725400"/>
              </a:tblGrid>
              <a:tr h="3913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11.2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7.2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12.8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12.8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12.4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12.2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6.2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" name=""/>
          <p:cNvSpPr txBox="1"/>
          <p:nvPr/>
        </p:nvSpPr>
        <p:spPr>
          <a:xfrm>
            <a:off x="1620720" y="285156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maxTemps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776680" y="293220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4645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6.0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4" name=""/>
          <p:cNvSpPr/>
          <p:nvPr/>
        </p:nvSpPr>
        <p:spPr>
          <a:xfrm>
            <a:off x="5221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4.6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5" name=""/>
          <p:cNvSpPr/>
          <p:nvPr/>
        </p:nvSpPr>
        <p:spPr>
          <a:xfrm>
            <a:off x="5797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6" name=""/>
          <p:cNvSpPr/>
          <p:nvPr/>
        </p:nvSpPr>
        <p:spPr>
          <a:xfrm>
            <a:off x="6373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14.5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7" name=""/>
          <p:cNvSpPr/>
          <p:nvPr/>
        </p:nvSpPr>
        <p:spPr>
          <a:xfrm>
            <a:off x="6949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11.2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8" name=""/>
          <p:cNvSpPr/>
          <p:nvPr/>
        </p:nvSpPr>
        <p:spPr>
          <a:xfrm>
            <a:off x="7525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69" name=""/>
          <p:cNvSpPr/>
          <p:nvPr/>
        </p:nvSpPr>
        <p:spPr>
          <a:xfrm>
            <a:off x="8101800" y="270108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5.1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0" name=""/>
          <p:cNvSpPr/>
          <p:nvPr/>
        </p:nvSpPr>
        <p:spPr>
          <a:xfrm>
            <a:off x="373680" y="1031040"/>
            <a:ext cx="1671480" cy="332280"/>
          </a:xfrm>
          <a:prstGeom prst="wedgeRectCallout">
            <a:avLst>
              <a:gd name="adj1" fmla="val 80296"/>
              <a:gd name="adj2" fmla="val 14707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Original data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90080" y="2118960"/>
            <a:ext cx="1671480" cy="332280"/>
          </a:xfrm>
          <a:prstGeom prst="wedgeRectCallout">
            <a:avLst>
              <a:gd name="adj1" fmla="val 80296"/>
              <a:gd name="adj2" fmla="val 14707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Memory diagram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628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3" name=""/>
          <p:cNvSpPr/>
          <p:nvPr/>
        </p:nvSpPr>
        <p:spPr>
          <a:xfrm>
            <a:off x="5204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4" name=""/>
          <p:cNvSpPr/>
          <p:nvPr/>
        </p:nvSpPr>
        <p:spPr>
          <a:xfrm>
            <a:off x="5780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5" name=""/>
          <p:cNvSpPr/>
          <p:nvPr/>
        </p:nvSpPr>
        <p:spPr>
          <a:xfrm>
            <a:off x="6356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6" name=""/>
          <p:cNvSpPr/>
          <p:nvPr/>
        </p:nvSpPr>
        <p:spPr>
          <a:xfrm>
            <a:off x="6932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7" name=""/>
          <p:cNvSpPr/>
          <p:nvPr/>
        </p:nvSpPr>
        <p:spPr>
          <a:xfrm>
            <a:off x="7508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8" name=""/>
          <p:cNvSpPr/>
          <p:nvPr/>
        </p:nvSpPr>
        <p:spPr>
          <a:xfrm>
            <a:off x="8084520" y="345276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79" name=""/>
          <p:cNvSpPr/>
          <p:nvPr/>
        </p:nvSpPr>
        <p:spPr>
          <a:xfrm>
            <a:off x="3477960" y="2604960"/>
            <a:ext cx="471960" cy="87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3606840" y="271872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3606840" y="315540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3" name=""/>
          <p:cNvCxnSpPr>
            <a:stCxn id="80" idx="3"/>
            <a:endCxn id="63" idx="1"/>
          </p:cNvCxnSpPr>
          <p:nvPr/>
        </p:nvCxnSpPr>
        <p:spPr>
          <a:xfrm>
            <a:off x="3834000" y="2827800"/>
            <a:ext cx="812160" cy="174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4" name=""/>
          <p:cNvCxnSpPr>
            <a:stCxn id="81" idx="3"/>
            <a:endCxn id="72" idx="1"/>
          </p:cNvCxnSpPr>
          <p:nvPr/>
        </p:nvCxnSpPr>
        <p:spPr>
          <a:xfrm>
            <a:off x="3834000" y="3264480"/>
            <a:ext cx="794880" cy="489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85" name=""/>
          <p:cNvSpPr txBox="1"/>
          <p:nvPr/>
        </p:nvSpPr>
        <p:spPr>
          <a:xfrm>
            <a:off x="1371960" y="4483080"/>
            <a:ext cx="6613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 Java, a two-dimensional array is stored as an array of arrays.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Two-Dimensional Arrays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576800" y="14191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maxTemps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732760" y="149976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4601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6.0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0" name=""/>
          <p:cNvSpPr/>
          <p:nvPr/>
        </p:nvSpPr>
        <p:spPr>
          <a:xfrm>
            <a:off x="5177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4.6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1" name=""/>
          <p:cNvSpPr/>
          <p:nvPr/>
        </p:nvSpPr>
        <p:spPr>
          <a:xfrm>
            <a:off x="5753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2" name=""/>
          <p:cNvSpPr/>
          <p:nvPr/>
        </p:nvSpPr>
        <p:spPr>
          <a:xfrm>
            <a:off x="6329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14.5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3" name=""/>
          <p:cNvSpPr/>
          <p:nvPr/>
        </p:nvSpPr>
        <p:spPr>
          <a:xfrm>
            <a:off x="6905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11.2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4" name=""/>
          <p:cNvSpPr/>
          <p:nvPr/>
        </p:nvSpPr>
        <p:spPr>
          <a:xfrm>
            <a:off x="7481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5" name=""/>
          <p:cNvSpPr/>
          <p:nvPr/>
        </p:nvSpPr>
        <p:spPr>
          <a:xfrm>
            <a:off x="8057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5.1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6" name=""/>
          <p:cNvSpPr/>
          <p:nvPr/>
        </p:nvSpPr>
        <p:spPr>
          <a:xfrm>
            <a:off x="4584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7" name=""/>
          <p:cNvSpPr/>
          <p:nvPr/>
        </p:nvSpPr>
        <p:spPr>
          <a:xfrm>
            <a:off x="5160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8" name=""/>
          <p:cNvSpPr/>
          <p:nvPr/>
        </p:nvSpPr>
        <p:spPr>
          <a:xfrm>
            <a:off x="5736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99" name=""/>
          <p:cNvSpPr/>
          <p:nvPr/>
        </p:nvSpPr>
        <p:spPr>
          <a:xfrm>
            <a:off x="6312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00" name=""/>
          <p:cNvSpPr/>
          <p:nvPr/>
        </p:nvSpPr>
        <p:spPr>
          <a:xfrm>
            <a:off x="6888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01" name=""/>
          <p:cNvSpPr/>
          <p:nvPr/>
        </p:nvSpPr>
        <p:spPr>
          <a:xfrm>
            <a:off x="7464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02" name=""/>
          <p:cNvSpPr/>
          <p:nvPr/>
        </p:nvSpPr>
        <p:spPr>
          <a:xfrm>
            <a:off x="8040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03" name=""/>
          <p:cNvSpPr/>
          <p:nvPr/>
        </p:nvSpPr>
        <p:spPr>
          <a:xfrm>
            <a:off x="3434040" y="1172520"/>
            <a:ext cx="471960" cy="87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3562920" y="128628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3562920" y="172296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7" name=""/>
          <p:cNvCxnSpPr>
            <a:stCxn id="104" idx="3"/>
            <a:endCxn id="89" idx="1"/>
          </p:cNvCxnSpPr>
          <p:nvPr/>
        </p:nvCxnSpPr>
        <p:spPr>
          <a:xfrm>
            <a:off x="3790080" y="1395360"/>
            <a:ext cx="812160" cy="174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8" name=""/>
          <p:cNvCxnSpPr>
            <a:stCxn id="105" idx="3"/>
            <a:endCxn id="96" idx="1"/>
          </p:cNvCxnSpPr>
          <p:nvPr/>
        </p:nvCxnSpPr>
        <p:spPr>
          <a:xfrm>
            <a:off x="3790080" y="1832040"/>
            <a:ext cx="794880" cy="489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09" name=""/>
          <p:cNvSpPr txBox="1"/>
          <p:nvPr/>
        </p:nvSpPr>
        <p:spPr>
          <a:xfrm>
            <a:off x="1791360" y="3364200"/>
            <a:ext cx="594144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double [][] maxTemps =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{6.0, 4.6, 7.2, 14.5, 11.2, 5.4, 5.1},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{7.2, 12.8, 12.8, 12.4, 12.2, 6.2, 1.6}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Two-Dimensional Arrays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576800" y="14191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maxTemps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732760" y="149976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4601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6.0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14" name=""/>
          <p:cNvSpPr/>
          <p:nvPr/>
        </p:nvSpPr>
        <p:spPr>
          <a:xfrm>
            <a:off x="5177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4.6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15" name=""/>
          <p:cNvSpPr/>
          <p:nvPr/>
        </p:nvSpPr>
        <p:spPr>
          <a:xfrm>
            <a:off x="5753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16" name=""/>
          <p:cNvSpPr/>
          <p:nvPr/>
        </p:nvSpPr>
        <p:spPr>
          <a:xfrm>
            <a:off x="6329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14.5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17" name=""/>
          <p:cNvSpPr/>
          <p:nvPr/>
        </p:nvSpPr>
        <p:spPr>
          <a:xfrm>
            <a:off x="6905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11.2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18" name=""/>
          <p:cNvSpPr/>
          <p:nvPr/>
        </p:nvSpPr>
        <p:spPr>
          <a:xfrm>
            <a:off x="7481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19" name=""/>
          <p:cNvSpPr/>
          <p:nvPr/>
        </p:nvSpPr>
        <p:spPr>
          <a:xfrm>
            <a:off x="8057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5.1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0" name=""/>
          <p:cNvSpPr/>
          <p:nvPr/>
        </p:nvSpPr>
        <p:spPr>
          <a:xfrm>
            <a:off x="4584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1" name=""/>
          <p:cNvSpPr/>
          <p:nvPr/>
        </p:nvSpPr>
        <p:spPr>
          <a:xfrm>
            <a:off x="5160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2" name=""/>
          <p:cNvSpPr/>
          <p:nvPr/>
        </p:nvSpPr>
        <p:spPr>
          <a:xfrm>
            <a:off x="5736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3" name=""/>
          <p:cNvSpPr/>
          <p:nvPr/>
        </p:nvSpPr>
        <p:spPr>
          <a:xfrm>
            <a:off x="6312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4" name=""/>
          <p:cNvSpPr/>
          <p:nvPr/>
        </p:nvSpPr>
        <p:spPr>
          <a:xfrm>
            <a:off x="6888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5" name=""/>
          <p:cNvSpPr/>
          <p:nvPr/>
        </p:nvSpPr>
        <p:spPr>
          <a:xfrm>
            <a:off x="7464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6" name=""/>
          <p:cNvSpPr/>
          <p:nvPr/>
        </p:nvSpPr>
        <p:spPr>
          <a:xfrm>
            <a:off x="8040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27" name=""/>
          <p:cNvSpPr/>
          <p:nvPr/>
        </p:nvSpPr>
        <p:spPr>
          <a:xfrm>
            <a:off x="3434040" y="1172520"/>
            <a:ext cx="471960" cy="87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562920" y="128628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3562920" y="172296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1" name=""/>
          <p:cNvCxnSpPr>
            <a:stCxn id="128" idx="3"/>
            <a:endCxn id="113" idx="1"/>
          </p:cNvCxnSpPr>
          <p:nvPr/>
        </p:nvCxnSpPr>
        <p:spPr>
          <a:xfrm>
            <a:off x="3790080" y="1395360"/>
            <a:ext cx="812160" cy="174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32" name=""/>
          <p:cNvCxnSpPr>
            <a:stCxn id="129" idx="3"/>
            <a:endCxn id="120" idx="1"/>
          </p:cNvCxnSpPr>
          <p:nvPr/>
        </p:nvCxnSpPr>
        <p:spPr>
          <a:xfrm>
            <a:off x="3790080" y="1832040"/>
            <a:ext cx="794880" cy="489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33" name=""/>
          <p:cNvSpPr txBox="1"/>
          <p:nvPr/>
        </p:nvSpPr>
        <p:spPr>
          <a:xfrm>
            <a:off x="1371960" y="2988720"/>
            <a:ext cx="5609160" cy="87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To get the number of rows in a two-dimensional array: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Courier New"/>
              </a:rPr>
              <a:t>int nRows = maxTemps.length;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320640" y="1066320"/>
            <a:ext cx="707760" cy="1135800"/>
          </a:xfrm>
          <a:prstGeom prst="rect">
            <a:avLst/>
          </a:prstGeom>
          <a:solidFill>
            <a:srgbClr val="ffff00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Two-Dimensional Arrays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576800" y="141912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maxTemps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732760" y="149976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601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6.0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39" name=""/>
          <p:cNvSpPr/>
          <p:nvPr/>
        </p:nvSpPr>
        <p:spPr>
          <a:xfrm>
            <a:off x="5177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4.6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0" name=""/>
          <p:cNvSpPr/>
          <p:nvPr/>
        </p:nvSpPr>
        <p:spPr>
          <a:xfrm>
            <a:off x="5753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1" name=""/>
          <p:cNvSpPr/>
          <p:nvPr/>
        </p:nvSpPr>
        <p:spPr>
          <a:xfrm>
            <a:off x="6329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14.5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2" name=""/>
          <p:cNvSpPr/>
          <p:nvPr/>
        </p:nvSpPr>
        <p:spPr>
          <a:xfrm>
            <a:off x="6905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11.2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3" name=""/>
          <p:cNvSpPr/>
          <p:nvPr/>
        </p:nvSpPr>
        <p:spPr>
          <a:xfrm>
            <a:off x="7481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4" name=""/>
          <p:cNvSpPr/>
          <p:nvPr/>
        </p:nvSpPr>
        <p:spPr>
          <a:xfrm>
            <a:off x="805788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5.1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5" name=""/>
          <p:cNvSpPr/>
          <p:nvPr/>
        </p:nvSpPr>
        <p:spPr>
          <a:xfrm>
            <a:off x="4584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6" name=""/>
          <p:cNvSpPr/>
          <p:nvPr/>
        </p:nvSpPr>
        <p:spPr>
          <a:xfrm>
            <a:off x="5160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7" name=""/>
          <p:cNvSpPr/>
          <p:nvPr/>
        </p:nvSpPr>
        <p:spPr>
          <a:xfrm>
            <a:off x="5736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8" name=""/>
          <p:cNvSpPr/>
          <p:nvPr/>
        </p:nvSpPr>
        <p:spPr>
          <a:xfrm>
            <a:off x="6312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49" name=""/>
          <p:cNvSpPr/>
          <p:nvPr/>
        </p:nvSpPr>
        <p:spPr>
          <a:xfrm>
            <a:off x="6888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50" name=""/>
          <p:cNvSpPr/>
          <p:nvPr/>
        </p:nvSpPr>
        <p:spPr>
          <a:xfrm>
            <a:off x="7464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51" name=""/>
          <p:cNvSpPr/>
          <p:nvPr/>
        </p:nvSpPr>
        <p:spPr>
          <a:xfrm>
            <a:off x="8040600" y="202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52" name=""/>
          <p:cNvSpPr/>
          <p:nvPr/>
        </p:nvSpPr>
        <p:spPr>
          <a:xfrm>
            <a:off x="3434040" y="1172520"/>
            <a:ext cx="471960" cy="87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3562920" y="128628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3562920" y="1722960"/>
            <a:ext cx="227160" cy="21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6" name=""/>
          <p:cNvCxnSpPr>
            <a:stCxn id="153" idx="3"/>
            <a:endCxn id="138" idx="1"/>
          </p:cNvCxnSpPr>
          <p:nvPr/>
        </p:nvCxnSpPr>
        <p:spPr>
          <a:xfrm>
            <a:off x="3790080" y="1395360"/>
            <a:ext cx="812160" cy="174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7" name=""/>
          <p:cNvCxnSpPr>
            <a:stCxn id="154" idx="3"/>
            <a:endCxn id="145" idx="1"/>
          </p:cNvCxnSpPr>
          <p:nvPr/>
        </p:nvCxnSpPr>
        <p:spPr>
          <a:xfrm>
            <a:off x="3790080" y="1832040"/>
            <a:ext cx="794880" cy="4899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8" name=""/>
          <p:cNvSpPr txBox="1"/>
          <p:nvPr/>
        </p:nvSpPr>
        <p:spPr>
          <a:xfrm>
            <a:off x="1371960" y="2988720"/>
            <a:ext cx="6721560" cy="113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To get the number of columns in a two-dimensional array, get the length of a sub-array: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Courier New"/>
              </a:rPr>
              <a:t>int nCols = maxTemps[0].length;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509000" y="1172520"/>
            <a:ext cx="4316760" cy="776160"/>
          </a:xfrm>
          <a:prstGeom prst="rect">
            <a:avLst/>
          </a:prstGeom>
          <a:solidFill>
            <a:srgbClr val="ffff00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Accessing Two-Dimensional Arrays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186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6.0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2" name=""/>
          <p:cNvSpPr/>
          <p:nvPr/>
        </p:nvSpPr>
        <p:spPr>
          <a:xfrm>
            <a:off x="3762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4.6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3" name=""/>
          <p:cNvSpPr/>
          <p:nvPr/>
        </p:nvSpPr>
        <p:spPr>
          <a:xfrm>
            <a:off x="4338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4" name=""/>
          <p:cNvSpPr/>
          <p:nvPr/>
        </p:nvSpPr>
        <p:spPr>
          <a:xfrm>
            <a:off x="4914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14.5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5" name=""/>
          <p:cNvSpPr/>
          <p:nvPr/>
        </p:nvSpPr>
        <p:spPr>
          <a:xfrm>
            <a:off x="5490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11.2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6" name=""/>
          <p:cNvSpPr/>
          <p:nvPr/>
        </p:nvSpPr>
        <p:spPr>
          <a:xfrm>
            <a:off x="6066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7" name=""/>
          <p:cNvSpPr/>
          <p:nvPr/>
        </p:nvSpPr>
        <p:spPr>
          <a:xfrm>
            <a:off x="6642360" y="126864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5.1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8" name=""/>
          <p:cNvSpPr/>
          <p:nvPr/>
        </p:nvSpPr>
        <p:spPr>
          <a:xfrm>
            <a:off x="3186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7.2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69" name=""/>
          <p:cNvSpPr/>
          <p:nvPr/>
        </p:nvSpPr>
        <p:spPr>
          <a:xfrm>
            <a:off x="3762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0" name=""/>
          <p:cNvSpPr/>
          <p:nvPr/>
        </p:nvSpPr>
        <p:spPr>
          <a:xfrm>
            <a:off x="4338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12.8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1" name=""/>
          <p:cNvSpPr/>
          <p:nvPr/>
        </p:nvSpPr>
        <p:spPr>
          <a:xfrm>
            <a:off x="4914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12.4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2" name=""/>
          <p:cNvSpPr/>
          <p:nvPr/>
        </p:nvSpPr>
        <p:spPr>
          <a:xfrm>
            <a:off x="5490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12.2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3" name=""/>
          <p:cNvSpPr/>
          <p:nvPr/>
        </p:nvSpPr>
        <p:spPr>
          <a:xfrm>
            <a:off x="6066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6.2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4" name=""/>
          <p:cNvSpPr/>
          <p:nvPr/>
        </p:nvSpPr>
        <p:spPr>
          <a:xfrm>
            <a:off x="6642360" y="1840320"/>
            <a:ext cx="594000" cy="60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1.6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791360" y="3364200"/>
            <a:ext cx="306108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maxTemps</a:t>
            </a:r>
            <a:r>
              <a:rPr b="0" lang="en-US" sz="1800" spc="-1" strike="noStrike">
                <a:solidFill>
                  <a:srgbClr val="813709"/>
                </a:solidFill>
                <a:latin typeface="Courier New"/>
              </a:rPr>
              <a:t>[0]</a:t>
            </a:r>
            <a:r>
              <a:rPr b="0" lang="en-US" sz="1800" spc="-1" strike="noStrike">
                <a:solidFill>
                  <a:srgbClr val="780373"/>
                </a:solidFill>
                <a:latin typeface="Courier New"/>
              </a:rPr>
              <a:t>[2]</a:t>
            </a:r>
            <a:r>
              <a:rPr b="0" lang="en-US" sz="1800" spc="-1" strike="noStrike">
                <a:latin typeface="Courier New"/>
              </a:rPr>
              <a:t> → 7.2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maxTemps</a:t>
            </a:r>
            <a:r>
              <a:rPr b="0" lang="en-US" sz="1800" spc="-1" strike="noStrike">
                <a:solidFill>
                  <a:srgbClr val="813709"/>
                </a:solidFill>
                <a:latin typeface="Courier New"/>
              </a:rPr>
              <a:t>[1]</a:t>
            </a:r>
            <a:r>
              <a:rPr b="0" lang="en-US" sz="1800" spc="-1" strike="noStrike">
                <a:solidFill>
                  <a:srgbClr val="780373"/>
                </a:solidFill>
                <a:latin typeface="Courier New"/>
              </a:rPr>
              <a:t>[4]</a:t>
            </a:r>
            <a:r>
              <a:rPr b="0" lang="en-US" sz="1800" spc="-1" strike="noStrike">
                <a:latin typeface="Courier New"/>
              </a:rPr>
              <a:t> → 12.2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669760" y="144864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813709"/>
                </a:solidFill>
                <a:latin typeface="Courier New"/>
              </a:rPr>
              <a:t>[0]</a:t>
            </a:r>
            <a:endParaRPr b="0" lang="en-US" sz="1400" spc="-1" strike="noStrike">
              <a:solidFill>
                <a:srgbClr val="813709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2670120" y="198864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813709"/>
                </a:solidFill>
                <a:latin typeface="Courier New"/>
              </a:rPr>
              <a:t>[1]</a:t>
            </a:r>
            <a:endParaRPr b="0" lang="en-US" sz="1400" spc="-1" strike="noStrike">
              <a:solidFill>
                <a:srgbClr val="813709"/>
              </a:solidFill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26160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[0]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380196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[1]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437796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[2]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495396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[3]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552996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[4]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610596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[5]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6718320" y="2442960"/>
            <a:ext cx="50076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80373"/>
                </a:solidFill>
                <a:latin typeface="Courier New"/>
              </a:rPr>
              <a:t>[6]</a:t>
            </a:r>
            <a:endParaRPr b="0" lang="en-US" sz="1400" spc="-1" strike="noStrike">
              <a:solidFill>
                <a:srgbClr val="780373"/>
              </a:solidFill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289160" y="1086480"/>
            <a:ext cx="115596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maxTemps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202120" y="4229640"/>
            <a:ext cx="5458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The row index is always first, then the column index.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Iterating Through Two-Dimensional Arrays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2149560" y="1459440"/>
            <a:ext cx="5941440" cy="320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// Find average max temperature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sum = 0.0;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nRows = maxTemps.length;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nCols = maxTemps[0].length;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(int row = 0; row &lt; nRows; row++)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(int col = 0; col &lt; nCols; col++)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sum = sum + maxTemps[row][col];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average = sum / (nRows * nCols);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053840" y="1092240"/>
            <a:ext cx="2707200" cy="791280"/>
          </a:xfrm>
          <a:prstGeom prst="wedgeRectCallout">
            <a:avLst>
              <a:gd name="adj1" fmla="val -79115"/>
              <a:gd name="adj2" fmla="val 8578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Get number of rows and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columns for convenience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and readability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98000" y="2656440"/>
            <a:ext cx="1951560" cy="79524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Use meaningful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names for indexes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instead of </a:t>
            </a:r>
            <a:r>
              <a:rPr b="0" lang="en-US" sz="1600" spc="-1" strike="noStrike">
                <a:latin typeface="Courier New"/>
              </a:rPr>
              <a:t>i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j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8298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2021-11-10T14:32:22Z</dcterms:modified>
  <cp:revision>1305</cp:revision>
  <dc:subject/>
  <dc:title/>
</cp:coreProperties>
</file>