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38A704F-C057-4049-A606-7EA1B75BFE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12</a:t>
            </a:r>
            <a:r>
              <a:rPr b="0" lang="en-US" sz="3200" spc="-1" strike="noStrike">
                <a:latin typeface="Arial"/>
                <a:ea typeface="Arial"/>
              </a:rPr>
              <a:t>—Arrays of Objects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Comparing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Cards are </a:t>
            </a:r>
            <a:r>
              <a:rPr b="0" i="1" lang="en-US" sz="3200" spc="-1" strike="noStrike">
                <a:latin typeface="Arial"/>
              </a:rPr>
              <a:t>partially ordered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3 of Clubs is higher than 2 of Clubs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3 of Diamonds is higher than 3 of Clubs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do we compare 3 of Clubs to 2 of Diamonds?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Decide which is more important: rank or suit.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Comparing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965240" y="1082880"/>
            <a:ext cx="6286320" cy="44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int compareTo(Card that)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// Compare suit first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(this.suit &lt; that.suit)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(this.suit &gt; that.suit)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return 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// Suits are equal – compare ranks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(this.rank &lt; that.rank)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(this.rank &gt; that.rank)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return 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6502320" y="133236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No </a:t>
            </a:r>
            <a:r>
              <a:rPr b="0" lang="en-US" sz="1600" spc="-1" strike="noStrike">
                <a:latin typeface="Courier New"/>
              </a:rPr>
              <a:t>else</a:t>
            </a:r>
            <a:r>
              <a:rPr b="0" lang="en-US" sz="1600" spc="-1" strike="noStrike">
                <a:latin typeface="Arial"/>
              </a:rPr>
              <a:t> statements are needed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because </a:t>
            </a:r>
            <a:r>
              <a:rPr b="0" lang="en-US" sz="1600" spc="-1" strike="noStrike">
                <a:latin typeface="Courier New"/>
              </a:rPr>
              <a:t>return</a:t>
            </a:r>
            <a:r>
              <a:rPr b="0" lang="en-US" sz="1600" spc="-1" strike="noStrike">
                <a:latin typeface="Arial"/>
              </a:rPr>
              <a:t> exits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method immediately.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s should be Immutable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502320" y="133236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Provide only getter methods,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and make the attributes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final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63840" y="1029960"/>
            <a:ext cx="5118480" cy="423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Card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private final int 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private final int suit;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Card(int rank, int suit)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this.rank = 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this.suit = suit;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int getRank()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return this.rank;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int getSuit()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return this.suit;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an Array of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 References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215800" y="26827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All the array elements are </a:t>
            </a:r>
            <a:r>
              <a:rPr b="0" lang="en-US" sz="1600" spc="-1" strike="noStrike">
                <a:latin typeface="Courier New"/>
              </a:rPr>
              <a:t>null</a:t>
            </a:r>
            <a:r>
              <a:rPr b="0" lang="en-US" sz="1600" spc="-1" strike="noStrike">
                <a:latin typeface="Arial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they do not refer to any object yet.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91520" y="1142640"/>
            <a:ext cx="38840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Card[] deck = new Card[52];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103400" y="1901160"/>
            <a:ext cx="303048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15361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140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1228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1840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2164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1228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3316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640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 txBox="1"/>
          <p:nvPr/>
        </p:nvSpPr>
        <p:spPr>
          <a:xfrm>
            <a:off x="2604600" y="177768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12360" y="21034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1179000" y="16045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467360" y="16045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791360" y="16045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079360" y="16045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3267360" y="1604520"/>
            <a:ext cx="37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50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591360" y="1604520"/>
            <a:ext cx="37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51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the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 Objects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87920" y="1139040"/>
            <a:ext cx="38840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Card[] deck = new Card[52];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099800" y="1897560"/>
            <a:ext cx="303048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15325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39780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1224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1836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2160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1224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3312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636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 txBox="1"/>
          <p:nvPr/>
        </p:nvSpPr>
        <p:spPr>
          <a:xfrm>
            <a:off x="2601000" y="177408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08760" y="20998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 txBox="1"/>
          <p:nvPr/>
        </p:nvSpPr>
        <p:spPr>
          <a:xfrm>
            <a:off x="1175400" y="16009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463760" y="16009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787760" y="16009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075760" y="16009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263760" y="1600920"/>
            <a:ext cx="37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50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3587760" y="1600920"/>
            <a:ext cx="37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51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4570560" y="1169640"/>
            <a:ext cx="5301360" cy="170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int index =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for (int suit = 0, suit &lt; 4; suit++)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rank = 1; rank &lt; 14; rank++)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deck[index] = new Card(rank, suit);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index++;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4339080" y="1106640"/>
            <a:ext cx="0" cy="1751040"/>
          </a:xfrm>
          <a:prstGeom prst="line">
            <a:avLst/>
          </a:prstGeom>
          <a:ln w="126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163440" y="273132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779040" y="285660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779040" y="318060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14920" y="282060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215280" y="314460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1351440" y="273132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1967040" y="285660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967040" y="318060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402920" y="282060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403280" y="314460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187440" y="273132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3803040" y="285660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803040" y="318060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3238920" y="282060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3239280" y="314460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 flipH="1">
            <a:off x="721440" y="2097720"/>
            <a:ext cx="606240" cy="633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1618920" y="2094480"/>
            <a:ext cx="228240" cy="636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3750840" y="2094480"/>
            <a:ext cx="0" cy="636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 txBox="1"/>
          <p:nvPr/>
        </p:nvSpPr>
        <p:spPr>
          <a:xfrm>
            <a:off x="2543400" y="277452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Sequential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039680" y="1304280"/>
            <a:ext cx="7455600" cy="239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int search(Card[] cards, Card target)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i = 0; i &lt; cards.length; i++)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if (cards[i].equals(target))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return i;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73120" y="84564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Go through the items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one at a time..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5815080" y="1832040"/>
            <a:ext cx="2189520" cy="871560"/>
          </a:xfrm>
          <a:prstGeom prst="wedgeRectCallout">
            <a:avLst>
              <a:gd name="adj1" fmla="val -113453"/>
              <a:gd name="adj2" fmla="val -1841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If you find the card you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are looking for, return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its index.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456000" y="3444480"/>
            <a:ext cx="4000320" cy="871560"/>
          </a:xfrm>
          <a:prstGeom prst="wedgeRectCallout">
            <a:avLst>
              <a:gd name="adj1" fmla="val -76986"/>
              <a:gd name="adj2" fmla="val -10404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If the loop terminates, the target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not in the array; return -1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indicate “not found.”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00440" y="4685760"/>
            <a:ext cx="7983720" cy="37872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On the average, a sequential search of </a:t>
            </a:r>
            <a:r>
              <a:rPr b="0" lang="en-US" sz="1800" spc="-1" strike="noStrike">
                <a:latin typeface="Courier New"/>
              </a:rPr>
              <a:t>n</a:t>
            </a:r>
            <a:r>
              <a:rPr b="0" i="1" lang="en-US" sz="1800" spc="-1" strike="noStrike">
                <a:latin typeface="Arial"/>
              </a:rPr>
              <a:t> items will require </a:t>
            </a:r>
            <a:r>
              <a:rPr b="0" lang="en-US" sz="1800" spc="-1" strike="noStrike">
                <a:latin typeface="Courier New"/>
              </a:rPr>
              <a:t>n/2</a:t>
            </a:r>
            <a:r>
              <a:rPr b="0" i="1" lang="en-US" sz="1800" spc="-1" strike="noStrike">
                <a:latin typeface="Arial"/>
              </a:rPr>
              <a:t> comparisons.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Binary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279440" y="1064160"/>
            <a:ext cx="6955920" cy="39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latin typeface="Arial"/>
              </a:rPr>
              <a:t>Requires array to be in sorted order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Start at the middle element of the array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If the target is greater than the middle element, that eliminates all the items at or below the middle element.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If the target is less than the middle element, that eliminates all the items at or above the middle element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Recalculate the low, high, and middle elements of the remaining items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Repeat steps 3-5 until you either find the item or low is greater than high (meaning the item is not found).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AT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68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AU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69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DE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0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ES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1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2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HU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3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IS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4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JP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5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KR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6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PT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7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TW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8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US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2215800" y="26827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Presume we want to find ES in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this array of country codes.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AT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83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AU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84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DE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85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ES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86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87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HU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88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IS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89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JP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90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KR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91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PT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92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TW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93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US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5" name=""/>
          <p:cNvGrpSpPr/>
          <p:nvPr/>
        </p:nvGrpSpPr>
        <p:grpSpPr>
          <a:xfrm>
            <a:off x="1061280" y="2103120"/>
            <a:ext cx="548640" cy="1188720"/>
            <a:chOff x="1061280" y="2103120"/>
            <a:chExt cx="548640" cy="1188720"/>
          </a:xfrm>
        </p:grpSpPr>
        <p:sp>
          <p:nvSpPr>
            <p:cNvPr id="196" name=""/>
            <p:cNvSpPr/>
            <p:nvPr/>
          </p:nvSpPr>
          <p:spPr>
            <a:xfrm flipV="1">
              <a:off x="1299600" y="2103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"/>
            <p:cNvSpPr txBox="1"/>
            <p:nvPr/>
          </p:nvSpPr>
          <p:spPr>
            <a:xfrm>
              <a:off x="1061280" y="292608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8" name=""/>
          <p:cNvGrpSpPr/>
          <p:nvPr/>
        </p:nvGrpSpPr>
        <p:grpSpPr>
          <a:xfrm>
            <a:off x="4225680" y="2103120"/>
            <a:ext cx="548640" cy="1188720"/>
            <a:chOff x="4225680" y="2103120"/>
            <a:chExt cx="548640" cy="1188720"/>
          </a:xfrm>
        </p:grpSpPr>
        <p:sp>
          <p:nvSpPr>
            <p:cNvPr id="199" name=""/>
            <p:cNvSpPr/>
            <p:nvPr/>
          </p:nvSpPr>
          <p:spPr>
            <a:xfrm flipV="1">
              <a:off x="4500000" y="2103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 txBox="1"/>
            <p:nvPr/>
          </p:nvSpPr>
          <p:spPr>
            <a:xfrm>
              <a:off x="4225680" y="292608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01" name=""/>
          <p:cNvGrpSpPr/>
          <p:nvPr/>
        </p:nvGrpSpPr>
        <p:grpSpPr>
          <a:xfrm>
            <a:off x="7863840" y="2122560"/>
            <a:ext cx="640080" cy="1169280"/>
            <a:chOff x="7863840" y="2122560"/>
            <a:chExt cx="640080" cy="1169280"/>
          </a:xfrm>
        </p:grpSpPr>
        <p:sp>
          <p:nvSpPr>
            <p:cNvPr id="202" name=""/>
            <p:cNvSpPr/>
            <p:nvPr/>
          </p:nvSpPr>
          <p:spPr>
            <a:xfrm flipV="1">
              <a:off x="8138160" y="212256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 txBox="1"/>
            <p:nvPr/>
          </p:nvSpPr>
          <p:spPr>
            <a:xfrm>
              <a:off x="7863840" y="294552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Set the low, high, and middle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indices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AT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07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AU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08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DE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09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ES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10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11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HU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12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IS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13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JP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14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KR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15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PT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16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TW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17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US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19" name=""/>
          <p:cNvGrpSpPr/>
          <p:nvPr/>
        </p:nvGrpSpPr>
        <p:grpSpPr>
          <a:xfrm>
            <a:off x="1061280" y="2103120"/>
            <a:ext cx="548640" cy="1188720"/>
            <a:chOff x="1061280" y="2103120"/>
            <a:chExt cx="548640" cy="1188720"/>
          </a:xfrm>
        </p:grpSpPr>
        <p:sp>
          <p:nvSpPr>
            <p:cNvPr id="220" name=""/>
            <p:cNvSpPr/>
            <p:nvPr/>
          </p:nvSpPr>
          <p:spPr>
            <a:xfrm flipV="1">
              <a:off x="1299600" y="2103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 txBox="1"/>
            <p:nvPr/>
          </p:nvSpPr>
          <p:spPr>
            <a:xfrm>
              <a:off x="1061280" y="292608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22" name=""/>
          <p:cNvGrpSpPr/>
          <p:nvPr/>
        </p:nvGrpSpPr>
        <p:grpSpPr>
          <a:xfrm>
            <a:off x="4225680" y="2103120"/>
            <a:ext cx="548640" cy="1188720"/>
            <a:chOff x="4225680" y="2103120"/>
            <a:chExt cx="548640" cy="1188720"/>
          </a:xfrm>
        </p:grpSpPr>
        <p:sp>
          <p:nvSpPr>
            <p:cNvPr id="223" name=""/>
            <p:cNvSpPr/>
            <p:nvPr/>
          </p:nvSpPr>
          <p:spPr>
            <a:xfrm flipV="1">
              <a:off x="4500000" y="2103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 txBox="1"/>
            <p:nvPr/>
          </p:nvSpPr>
          <p:spPr>
            <a:xfrm>
              <a:off x="4225680" y="292608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25" name=""/>
          <p:cNvGrpSpPr/>
          <p:nvPr/>
        </p:nvGrpSpPr>
        <p:grpSpPr>
          <a:xfrm>
            <a:off x="7863840" y="2122560"/>
            <a:ext cx="640080" cy="1169280"/>
            <a:chOff x="7863840" y="2122560"/>
            <a:chExt cx="640080" cy="1169280"/>
          </a:xfrm>
        </p:grpSpPr>
        <p:sp>
          <p:nvSpPr>
            <p:cNvPr id="226" name=""/>
            <p:cNvSpPr/>
            <p:nvPr/>
          </p:nvSpPr>
          <p:spPr>
            <a:xfrm flipV="1">
              <a:off x="8138160" y="212256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 txBox="1"/>
            <p:nvPr/>
          </p:nvSpPr>
          <p:spPr>
            <a:xfrm>
              <a:off x="7863840" y="294552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8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ES is before HU, which means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we don’t have to consider anything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from HU on up.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587640" y="1666800"/>
            <a:ext cx="2121480" cy="30816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7149240" y="1063440"/>
            <a:ext cx="797760" cy="494280"/>
          </a:xfrm>
          <a:prstGeom prst="wedgeRectCallout">
            <a:avLst>
              <a:gd name="adj1" fmla="val -74217"/>
              <a:gd name="adj2" fmla="val 11637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Rank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8660520" y="1172520"/>
            <a:ext cx="797760" cy="494280"/>
          </a:xfrm>
          <a:prstGeom prst="wedgeRectCallout">
            <a:avLst>
              <a:gd name="adj1" fmla="val -79134"/>
              <a:gd name="adj2" fmla="val 16237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Suit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98080" y="5339880"/>
            <a:ext cx="46263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Art credit: https://code.google.com/archive/p/vector-playing-cards/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Simulating a Playing Card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10120" y="1435680"/>
            <a:ext cx="4054320" cy="19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Courier New"/>
              </a:rPr>
              <a:t>Card</a:t>
            </a:r>
            <a:r>
              <a:rPr b="0" lang="en-US" sz="1800" spc="-1" strike="noStrike">
                <a:latin typeface="Arial"/>
              </a:rPr>
              <a:t> object contains attributes: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</a:rPr>
              <a:t>int rank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Ace→1, 2-10, Jack→11,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Queen→12, King</a:t>
            </a:r>
            <a:r>
              <a:rPr b="0" lang="en-US" sz="1800" spc="-1" strike="noStrike">
                <a:latin typeface="Arial"/>
              </a:rPr>
              <a:t>→13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</a:rPr>
              <a:t>int suit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Clubs→0, Diamonds→1,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Hearts→2, Spades</a:t>
            </a:r>
            <a:r>
              <a:rPr b="0" lang="en-US" sz="1800" spc="-1" strike="noStrike">
                <a:latin typeface="Arial"/>
              </a:rPr>
              <a:t>→3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AT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31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AU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32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DE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33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ES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34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35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HU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36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IS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37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JP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38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KR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39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PT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40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TW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41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US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3" name=""/>
          <p:cNvGrpSpPr/>
          <p:nvPr/>
        </p:nvGrpSpPr>
        <p:grpSpPr>
          <a:xfrm>
            <a:off x="1061280" y="2119680"/>
            <a:ext cx="548640" cy="1188720"/>
            <a:chOff x="1061280" y="2119680"/>
            <a:chExt cx="548640" cy="1188720"/>
          </a:xfrm>
        </p:grpSpPr>
        <p:sp>
          <p:nvSpPr>
            <p:cNvPr id="244" name=""/>
            <p:cNvSpPr/>
            <p:nvPr/>
          </p:nvSpPr>
          <p:spPr>
            <a:xfrm flipV="1">
              <a:off x="1299600" y="211968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"/>
            <p:cNvSpPr txBox="1"/>
            <p:nvPr/>
          </p:nvSpPr>
          <p:spPr>
            <a:xfrm>
              <a:off x="1061280" y="294264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6" name=""/>
          <p:cNvGrpSpPr/>
          <p:nvPr/>
        </p:nvGrpSpPr>
        <p:grpSpPr>
          <a:xfrm>
            <a:off x="2286000" y="2119680"/>
            <a:ext cx="548640" cy="1188720"/>
            <a:chOff x="2286000" y="2119680"/>
            <a:chExt cx="548640" cy="1188720"/>
          </a:xfrm>
        </p:grpSpPr>
        <p:sp>
          <p:nvSpPr>
            <p:cNvPr id="247" name=""/>
            <p:cNvSpPr/>
            <p:nvPr/>
          </p:nvSpPr>
          <p:spPr>
            <a:xfrm flipV="1">
              <a:off x="2560320" y="211968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 txBox="1"/>
            <p:nvPr/>
          </p:nvSpPr>
          <p:spPr>
            <a:xfrm>
              <a:off x="2286000" y="294264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9" name=""/>
          <p:cNvGrpSpPr/>
          <p:nvPr/>
        </p:nvGrpSpPr>
        <p:grpSpPr>
          <a:xfrm>
            <a:off x="3597840" y="2139120"/>
            <a:ext cx="640080" cy="1169280"/>
            <a:chOff x="3597840" y="2139120"/>
            <a:chExt cx="640080" cy="1169280"/>
          </a:xfrm>
        </p:grpSpPr>
        <p:sp>
          <p:nvSpPr>
            <p:cNvPr id="250" name=""/>
            <p:cNvSpPr/>
            <p:nvPr/>
          </p:nvSpPr>
          <p:spPr>
            <a:xfrm flipV="1">
              <a:off x="3872160" y="2139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"/>
            <p:cNvSpPr txBox="1"/>
            <p:nvPr/>
          </p:nvSpPr>
          <p:spPr>
            <a:xfrm>
              <a:off x="3597840" y="296208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2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Reset the low, high, and middle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indices. ES is greater than DE...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AT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55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AU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56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DE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57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DejaVu Sans Mono"/>
              </a:rPr>
              <a:t>ES</a:t>
            </a:r>
            <a:endParaRPr b="0" lang="en-US" sz="2400" spc="-1" strike="noStrike">
              <a:solidFill>
                <a:srgbClr val="000000"/>
              </a:solidFill>
              <a:latin typeface="DejaVu Sans Mono"/>
            </a:endParaRPr>
          </a:p>
        </p:txBody>
      </p:sp>
      <p:sp>
        <p:nvSpPr>
          <p:cNvPr id="258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59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HU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60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IS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61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JP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62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KR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63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PT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64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TW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65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US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67" name=""/>
          <p:cNvGrpSpPr/>
          <p:nvPr/>
        </p:nvGrpSpPr>
        <p:grpSpPr>
          <a:xfrm>
            <a:off x="3597840" y="2139120"/>
            <a:ext cx="640080" cy="1169280"/>
            <a:chOff x="3597840" y="2139120"/>
            <a:chExt cx="640080" cy="1169280"/>
          </a:xfrm>
        </p:grpSpPr>
        <p:sp>
          <p:nvSpPr>
            <p:cNvPr id="268" name=""/>
            <p:cNvSpPr/>
            <p:nvPr/>
          </p:nvSpPr>
          <p:spPr>
            <a:xfrm flipV="1">
              <a:off x="3872160" y="2139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"/>
            <p:cNvSpPr txBox="1"/>
            <p:nvPr/>
          </p:nvSpPr>
          <p:spPr>
            <a:xfrm>
              <a:off x="3597840" y="296208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70" name=""/>
          <p:cNvGrpSpPr/>
          <p:nvPr/>
        </p:nvGrpSpPr>
        <p:grpSpPr>
          <a:xfrm>
            <a:off x="2926080" y="2115000"/>
            <a:ext cx="548640" cy="1425240"/>
            <a:chOff x="2926080" y="2115000"/>
            <a:chExt cx="548640" cy="1425240"/>
          </a:xfrm>
        </p:grpSpPr>
        <p:sp>
          <p:nvSpPr>
            <p:cNvPr id="271" name=""/>
            <p:cNvSpPr/>
            <p:nvPr/>
          </p:nvSpPr>
          <p:spPr>
            <a:xfrm flipV="1">
              <a:off x="3164400" y="211500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"/>
            <p:cNvSpPr txBox="1"/>
            <p:nvPr/>
          </p:nvSpPr>
          <p:spPr>
            <a:xfrm>
              <a:off x="2926080" y="2937960"/>
              <a:ext cx="5486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  <a:p>
              <a:pPr algn="ctr"/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73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...so we ignore everything from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DE on down, and recalculate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low, mid and high indices.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AT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76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AU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77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DE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78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1" lang="en-US" sz="2400" spc="-1" strike="noStrike">
                <a:solidFill>
                  <a:srgbClr val="c9211e"/>
                </a:solidFill>
                <a:latin typeface="DejaVu Sans Mono"/>
              </a:rPr>
              <a:t>ES</a:t>
            </a:r>
            <a:endParaRPr b="1" lang="en-US" sz="2400" spc="-1" strike="noStrike">
              <a:solidFill>
                <a:srgbClr val="c9211e"/>
              </a:solidFill>
              <a:latin typeface="DejaVu Sans Mono"/>
            </a:endParaRPr>
          </a:p>
        </p:txBody>
      </p:sp>
      <p:sp>
        <p:nvSpPr>
          <p:cNvPr id="279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DejaVu Sans Mono"/>
            </a:endParaRPr>
          </a:p>
        </p:txBody>
      </p:sp>
      <p:sp>
        <p:nvSpPr>
          <p:cNvPr id="280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HU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81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IS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82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JP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83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KR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84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PT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85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TW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86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US</a:t>
            </a:r>
            <a:endParaRPr b="0" lang="en-US" sz="2400" spc="-1" strike="noStrike">
              <a:solidFill>
                <a:srgbClr val="808080"/>
              </a:solidFill>
              <a:latin typeface="DejaVu Sans Mono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88" name=""/>
          <p:cNvGrpSpPr/>
          <p:nvPr/>
        </p:nvGrpSpPr>
        <p:grpSpPr>
          <a:xfrm>
            <a:off x="2926080" y="2114640"/>
            <a:ext cx="548640" cy="1425240"/>
            <a:chOff x="2926080" y="2114640"/>
            <a:chExt cx="548640" cy="1425240"/>
          </a:xfrm>
        </p:grpSpPr>
        <p:sp>
          <p:nvSpPr>
            <p:cNvPr id="289" name=""/>
            <p:cNvSpPr/>
            <p:nvPr/>
          </p:nvSpPr>
          <p:spPr>
            <a:xfrm flipV="1">
              <a:off x="3164400" y="211464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 txBox="1"/>
            <p:nvPr/>
          </p:nvSpPr>
          <p:spPr>
            <a:xfrm>
              <a:off x="2926080" y="2937600"/>
              <a:ext cx="5486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  <a:p>
              <a:pPr algn="ctr"/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91" name=""/>
          <p:cNvGrpSpPr/>
          <p:nvPr/>
        </p:nvGrpSpPr>
        <p:grpSpPr>
          <a:xfrm>
            <a:off x="3597840" y="2139120"/>
            <a:ext cx="640080" cy="1169280"/>
            <a:chOff x="3597840" y="2139120"/>
            <a:chExt cx="640080" cy="1169280"/>
          </a:xfrm>
        </p:grpSpPr>
        <p:sp>
          <p:nvSpPr>
            <p:cNvPr id="292" name=""/>
            <p:cNvSpPr/>
            <p:nvPr/>
          </p:nvSpPr>
          <p:spPr>
            <a:xfrm flipV="1">
              <a:off x="3872160" y="2139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 txBox="1"/>
            <p:nvPr/>
          </p:nvSpPr>
          <p:spPr>
            <a:xfrm>
              <a:off x="3597840" y="296208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94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middle index is the target;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return that number (3).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Binary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279440" y="956160"/>
            <a:ext cx="784116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public static int binarySearch(Card[] cards, Card target)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low =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high = cards.length - 1;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while (low &lt;= high)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int mid = (low + high) / 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int comp = cards[mid].compareTo(target);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if (comp == 0)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return mid;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 else if (comp &lt; 0) { // look at upper half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low = mid + 1;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 else { // look at lower half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high = mid - 1;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Binary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279440" y="956160"/>
            <a:ext cx="784116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public static int binarySearch(Card[] cards, Card target)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low =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high = cards.length - 1;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while (low &lt;= high)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int mid = (low + high) / 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int comp = cards[mid].compareTo(target);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if (comp == 0)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return mid;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 else if (comp &lt; 0)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low = mid + 1;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high = mid - 1;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4339080" y="4182480"/>
            <a:ext cx="4993200" cy="6548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A binary search of </a:t>
            </a:r>
            <a:r>
              <a:rPr b="0" lang="en-US" sz="1800" spc="-1" strike="noStrike">
                <a:latin typeface="Courier New"/>
              </a:rPr>
              <a:t>n</a:t>
            </a:r>
            <a:r>
              <a:rPr b="0" i="1" lang="en-US" sz="1800" spc="-1" strike="noStrike">
                <a:latin typeface="Arial"/>
              </a:rPr>
              <a:t> items will require at </a:t>
            </a:r>
            <a:r>
              <a:rPr b="1" i="1" lang="en-US" sz="1800" spc="-1" strike="noStrike">
                <a:latin typeface="Arial"/>
              </a:rPr>
              <a:t>most</a:t>
            </a:r>
            <a:r>
              <a:rPr b="0" i="1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Courier New"/>
              </a:rPr>
              <a:t>log</a:t>
            </a:r>
            <a:r>
              <a:rPr b="0" lang="en-US" sz="1800" spc="-1" strike="noStrike" baseline="-8000">
                <a:latin typeface="Courier New"/>
              </a:rPr>
              <a:t>2</a:t>
            </a:r>
            <a:r>
              <a:rPr b="0" lang="en-US" sz="1800" spc="-1" strike="noStrike">
                <a:latin typeface="Courier New"/>
              </a:rPr>
              <a:t>(n)</a:t>
            </a:r>
            <a:r>
              <a:rPr b="0" i="1" lang="en-US" sz="1800" spc="-1" strike="noStrike">
                <a:latin typeface="Arial"/>
              </a:rPr>
              <a:t> comparisons.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Simulating a Playing Card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10120" y="1433520"/>
            <a:ext cx="4054320" cy="19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Courier New"/>
              </a:rPr>
              <a:t>Card</a:t>
            </a:r>
            <a:r>
              <a:rPr b="0" lang="en-US" sz="1800" spc="-1" strike="noStrike">
                <a:latin typeface="Arial"/>
              </a:rPr>
              <a:t> object contains attributes: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</a:rPr>
              <a:t>int rank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Ace→1, 2-10, Jack→11,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Queen→12, King</a:t>
            </a:r>
            <a:r>
              <a:rPr b="0" lang="en-US" sz="1800" spc="-1" strike="noStrike">
                <a:latin typeface="Arial"/>
              </a:rPr>
              <a:t>→13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</a:rPr>
              <a:t>int suit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Clubs→0, Diamonds→1,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Hearts→2, Spades</a:t>
            </a:r>
            <a:r>
              <a:rPr b="0" lang="en-US" sz="1800" spc="-1" strike="noStrike">
                <a:latin typeface="Arial"/>
              </a:rPr>
              <a:t>→3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694760" y="1433520"/>
            <a:ext cx="5118480" cy="345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Card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int 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int suit;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Card(int rank, int suit)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this.rank = 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this.suit = suit;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Card fourOfClubs = new Card(4, 0);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60480" y="1308600"/>
            <a:ext cx="0" cy="3203640"/>
          </a:xfrm>
          <a:prstGeom prst="line">
            <a:avLst/>
          </a:prstGeom>
          <a:ln w="126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Converting a Card to String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817560" y="1551240"/>
            <a:ext cx="82731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String[] suits = {"Clubs", "Diamonds", "Hearts", "Spades"};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3906000" y="313524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4589280" y="3000600"/>
            <a:ext cx="558000" cy="1433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4762080" y="31258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4762080" y="34498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4762080" y="37738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4762080" y="40978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4098240" y="325080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 txBox="1"/>
          <p:nvPr/>
        </p:nvSpPr>
        <p:spPr>
          <a:xfrm>
            <a:off x="3425760" y="2868480"/>
            <a:ext cx="7142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suits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855320" y="3241080"/>
            <a:ext cx="724680" cy="9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4852440" y="3568680"/>
            <a:ext cx="724680" cy="9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4852440" y="3892680"/>
            <a:ext cx="724680" cy="9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852440" y="4216680"/>
            <a:ext cx="724680" cy="9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 txBox="1"/>
          <p:nvPr/>
        </p:nvSpPr>
        <p:spPr>
          <a:xfrm>
            <a:off x="5734080" y="3424320"/>
            <a:ext cx="140004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"Diamonds"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734440" y="3100320"/>
            <a:ext cx="103428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"Clubs"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734440" y="374832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"Hearts"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734440" y="407232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"Spades"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1356480" y="3025440"/>
            <a:ext cx="1693080" cy="494280"/>
          </a:xfrm>
          <a:prstGeom prst="wedgeRectCallout">
            <a:avLst>
              <a:gd name="adj1" fmla="val 93194"/>
              <a:gd name="adj2" fmla="val -830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array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 reference...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128640" y="236556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...and each item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 reference to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String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Converting a Card to String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817560" y="1551240"/>
            <a:ext cx="841032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String[] suits = {"Clubs", "Diamonds", "Hearts", "Spades"};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String[] ranks = {null, "Ace", "2", "3", "4", "5", "6", "7",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          </a:t>
            </a:r>
            <a:r>
              <a:rPr b="0" lang="en-US" sz="1800" spc="-1" strike="noStrike">
                <a:latin typeface="Courier New"/>
              </a:rPr>
              <a:t>"8", "9", "10", "Jack", "Queen", "King"};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21440" y="2870280"/>
            <a:ext cx="3136680" cy="987840"/>
          </a:xfrm>
          <a:prstGeom prst="wedgeRectCallout">
            <a:avLst>
              <a:gd name="adj1" fmla="val 43240"/>
              <a:gd name="adj2" fmla="val -12234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Array indices begin with zero.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There is no card with rank zero,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so we use null as a placeholder.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Converting a Card to String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17560" y="1172520"/>
            <a:ext cx="8684640" cy="345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String toString()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String[] ranks = {null, "Ace", "2", "3", "4", "5", "6",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"7", "8", "9", "10", "Jack", "Queen", "King"};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String[] suits = {"Clubs", "Diamonds", "Hearts", "Spades"};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 s = ranks[this.rank] + " of " + suits[this.suit];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// 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Card myCard = new Card(11, 0);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System.out.println(myCard); // "Jack of Diamonds"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773760" y="179316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Puts the parts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together and returns 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 </a:t>
            </a:r>
            <a:r>
              <a:rPr b="0" lang="en-US" sz="1600" spc="-1" strike="noStrike">
                <a:latin typeface="Courier New"/>
              </a:rPr>
              <a:t>String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918040" y="4405320"/>
            <a:ext cx="2241720" cy="682920"/>
          </a:xfrm>
          <a:prstGeom prst="wedgeRectCallout">
            <a:avLst>
              <a:gd name="adj1" fmla="val -145291"/>
              <a:gd name="adj2" fmla="val -5400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println</a:t>
            </a:r>
            <a:r>
              <a:rPr b="0" lang="en-US" sz="1600" spc="-1" strike="noStrike">
                <a:latin typeface="Arial"/>
              </a:rPr>
              <a:t> implicity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calls </a:t>
            </a:r>
            <a:r>
              <a:rPr b="0" lang="en-US" sz="1600" spc="-1" strike="noStrike">
                <a:latin typeface="Courier New"/>
              </a:rPr>
              <a:t>toString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Converting a Card to String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17560" y="1172520"/>
            <a:ext cx="8684640" cy="345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String toString()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String[] ranks = {null, "Ace", "2", "3", "4", "5", "6",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"7", "8", "9", "10", "Jack", "Queen", "King"};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String[] suits = {"Clubs", "Diamonds", "Hearts", "Spades"};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 s = ranks[this.rank] + " of " + suits[this.suit];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// 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Card myCard = new Card(11, 0);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System.out.println(myCard); // "Jack of Diamonds"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7437600" y="101376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Arrays are re-allocated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every time </a:t>
            </a:r>
            <a:r>
              <a:rPr b="0" lang="en-US" sz="1600" spc="-1" strike="noStrike">
                <a:latin typeface="Courier New"/>
              </a:rPr>
              <a:t>toString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called.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static</a:t>
            </a:r>
            <a:r>
              <a:rPr b="0" lang="en-US" sz="4000" spc="-1" strike="noStrike">
                <a:latin typeface="Arial"/>
              </a:rPr>
              <a:t> (class) Variables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956880" y="1172520"/>
            <a:ext cx="8410320" cy="397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Card {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final String[] RANKS =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null, "Ace", "2", "3", "4", "5", "6", "7",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"8", "9", "10", "Jack", "Queen", "King"};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final String[] SUITS =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"Clubs", "Diamonds", "Hearts", "Spades"};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// instance variables and constructors  go here…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String toString()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return RANKS[this.rank] + " of " + SUITS[this.suit];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64120" y="92736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Make the arrays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constants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520000" y="2475720"/>
            <a:ext cx="3435480" cy="822960"/>
          </a:xfrm>
          <a:prstGeom prst="wedgeRectCallout">
            <a:avLst>
              <a:gd name="adj1" fmla="val -41041"/>
              <a:gd name="adj2" fmla="val -11200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variables are allocated once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and belong to the class as a whole,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not to any specific instance.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207040" y="4741560"/>
            <a:ext cx="2382840" cy="742680"/>
          </a:xfrm>
          <a:prstGeom prst="wedgeRectCallout">
            <a:avLst>
              <a:gd name="adj1" fmla="val -116175"/>
              <a:gd name="adj2" fmla="val -7000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variables can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accessed from instance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Comparing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s for Equality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2125440" y="1443600"/>
            <a:ext cx="595548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boolean equals(Card that)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this.rank == that.rank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&amp;&amp; this.suit == that.suit;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6327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2021-10-28T09:55:42Z</dcterms:modified>
  <cp:revision>1071</cp:revision>
  <dc:subject/>
  <dc:title/>
</cp:coreProperties>
</file>