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50BE8BA-E506-4ACE-9213-9CDD7D23EF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13</a:t>
            </a:r>
            <a:r>
              <a:rPr b="0" lang="en-US" sz="3200" spc="-1" strike="noStrike">
                <a:latin typeface="Arial"/>
                <a:ea typeface="Arial"/>
              </a:rPr>
              <a:t>—Objects of Arrays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2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 flipV="1">
            <a:off x="353088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 txBox="1"/>
          <p:nvPr/>
        </p:nvSpPr>
        <p:spPr>
          <a:xfrm>
            <a:off x="3809880" y="2037960"/>
            <a:ext cx="27806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Find the smallest element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the remaining items.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002120" y="1962720"/>
            <a:ext cx="2694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2838240" y="2037960"/>
            <a:ext cx="37195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Swap those items.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second smallest item is now 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correct position.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69" name=""/>
          <p:cNvCxnSpPr>
            <a:stCxn id="162" idx="0"/>
            <a:endCxn id="167" idx="0"/>
          </p:cNvCxnSpPr>
          <p:nvPr/>
        </p:nvCxnSpPr>
        <p:spPr>
          <a:xfrm>
            <a:off x="3521520" y="1409040"/>
            <a:ext cx="2984760" cy="360"/>
          </a:xfrm>
          <a:prstGeom prst="curvedConnector3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2597760" y="2037960"/>
            <a:ext cx="4507200" cy="185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process continues until you get to the end of the array.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selection sort has to do a pass through the array for each index.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time required to sort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items is proportional to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 baseline="33000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Merge Sort of a Card Deck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2000880" y="1279800"/>
            <a:ext cx="6148080" cy="21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Form two smaller decks, each with half the cards and sort each half so the lowest card is on top.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Compare the top card from each deck and choose the lower one. Flip it over and add it to the merged deck.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Repeat step 2 until one of the decks is empty. Then take the remaining cards and add them to the merged deck.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2181240" y="3429000"/>
            <a:ext cx="6029640" cy="38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The time required to sort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items is proportional to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i="1" lang="en-US" sz="1800" spc="-1" strike="noStrike">
                <a:latin typeface="Arial"/>
              </a:rPr>
              <a:t> log n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“Sub-Deck”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577520" y="1635840"/>
            <a:ext cx="7399080" cy="221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Deck subdeck(int low, int high)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Deck sub = new Deck(high - low + 1);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for (int i = 0; i &lt; sub.cards.length; i++)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sub.cards[i] = this.cards[low + i];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sub;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377120" y="969480"/>
            <a:ext cx="2045880" cy="818280"/>
          </a:xfrm>
          <a:prstGeom prst="wedgeRectCallout">
            <a:avLst>
              <a:gd name="adj1" fmla="val -133092"/>
              <a:gd name="adj2" fmla="val 3610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part of the deck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we want to extract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7527960" y="1905120"/>
            <a:ext cx="2045880" cy="421560"/>
          </a:xfrm>
          <a:prstGeom prst="wedgeRectCallout">
            <a:avLst>
              <a:gd name="adj1" fmla="val -69930"/>
              <a:gd name="adj2" fmla="val 1390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Include </a:t>
            </a:r>
            <a:r>
              <a:rPr b="0" lang="en-US" sz="1600" spc="-1" strike="noStrike">
                <a:latin typeface="Courier New"/>
              </a:rPr>
              <a:t>high</a:t>
            </a:r>
            <a:r>
              <a:rPr b="0" lang="en-US" sz="1600" spc="-1" strike="noStrike">
                <a:latin typeface="Arial"/>
              </a:rPr>
              <a:t> element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“Sub-Deck”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4139640" y="2076840"/>
            <a:ext cx="301824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45723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2543400" y="216792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4264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4876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5200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264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6496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6820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 txBox="1"/>
          <p:nvPr/>
        </p:nvSpPr>
        <p:spPr>
          <a:xfrm>
            <a:off x="6036840" y="195336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2754360" y="226440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3245400" y="1827360"/>
            <a:ext cx="413388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 txBox="1"/>
          <p:nvPr/>
        </p:nvSpPr>
        <p:spPr>
          <a:xfrm>
            <a:off x="2381040" y="182736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deck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343440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3645360" y="227916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 txBox="1"/>
          <p:nvPr/>
        </p:nvSpPr>
        <p:spPr>
          <a:xfrm>
            <a:off x="3260520" y="190944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5524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5848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5200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 txBox="1"/>
          <p:nvPr/>
        </p:nvSpPr>
        <p:spPr>
          <a:xfrm>
            <a:off x="2953440" y="1318320"/>
            <a:ext cx="488772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Deck sub = deck.subdeck(0, 4);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4200480" y="4183560"/>
            <a:ext cx="183204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46332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2604240" y="427464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4325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4937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5261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4325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2815200" y="437112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>
            <a:off x="3306240" y="3934080"/>
            <a:ext cx="291852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"/>
          <p:cNvSpPr txBox="1"/>
          <p:nvPr/>
        </p:nvSpPr>
        <p:spPr>
          <a:xfrm>
            <a:off x="2441880" y="393408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349524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6200" y="43858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 txBox="1"/>
          <p:nvPr/>
        </p:nvSpPr>
        <p:spPr>
          <a:xfrm>
            <a:off x="3321360" y="401616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5261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5585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3985560" y="286704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4417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4813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5245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5677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7" name=""/>
          <p:cNvCxnSpPr>
            <a:stCxn id="193" idx="2"/>
            <a:endCxn id="222" idx="0"/>
          </p:cNvCxnSpPr>
          <p:nvPr/>
        </p:nvCxnSpPr>
        <p:spPr>
          <a:xfrm flipH="1">
            <a:off x="4139280" y="2374920"/>
            <a:ext cx="221760" cy="4924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8" name=""/>
          <p:cNvCxnSpPr>
            <a:stCxn id="188" idx="2"/>
            <a:endCxn id="223" idx="0"/>
          </p:cNvCxnSpPr>
          <p:nvPr/>
        </p:nvCxnSpPr>
        <p:spPr>
          <a:xfrm flipH="1">
            <a:off x="4571280" y="2374920"/>
            <a:ext cx="975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9" name=""/>
          <p:cNvCxnSpPr>
            <a:stCxn id="191" idx="2"/>
            <a:endCxn id="224" idx="0"/>
          </p:cNvCxnSpPr>
          <p:nvPr/>
        </p:nvCxnSpPr>
        <p:spPr>
          <a:xfrm flipH="1">
            <a:off x="4967280" y="2374920"/>
            <a:ext cx="57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0" name=""/>
          <p:cNvCxnSpPr>
            <a:stCxn id="205" idx="2"/>
            <a:endCxn id="225" idx="0"/>
          </p:cNvCxnSpPr>
          <p:nvPr/>
        </p:nvCxnSpPr>
        <p:spPr>
          <a:xfrm>
            <a:off x="5296680" y="2374920"/>
            <a:ext cx="1029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1" name=""/>
          <p:cNvCxnSpPr>
            <a:stCxn id="203" idx="2"/>
            <a:endCxn id="226" idx="0"/>
          </p:cNvCxnSpPr>
          <p:nvPr/>
        </p:nvCxnSpPr>
        <p:spPr>
          <a:xfrm>
            <a:off x="5620680" y="2374920"/>
            <a:ext cx="2109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2" name=""/>
          <p:cNvCxnSpPr>
            <a:stCxn id="213" idx="0"/>
            <a:endCxn id="222" idx="2"/>
          </p:cNvCxnSpPr>
          <p:nvPr/>
        </p:nvCxnSpPr>
        <p:spPr>
          <a:xfrm flipH="1" flipV="1">
            <a:off x="4139280" y="3502080"/>
            <a:ext cx="282600" cy="7876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3" name=""/>
          <p:cNvCxnSpPr>
            <a:stCxn id="208" idx="0"/>
            <a:endCxn id="223" idx="2"/>
          </p:cNvCxnSpPr>
          <p:nvPr/>
        </p:nvCxnSpPr>
        <p:spPr>
          <a:xfrm flipH="1" flipV="1">
            <a:off x="4571280" y="3502440"/>
            <a:ext cx="15840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4" name=""/>
          <p:cNvCxnSpPr>
            <a:stCxn id="211" idx="0"/>
            <a:endCxn id="224" idx="2"/>
          </p:cNvCxnSpPr>
          <p:nvPr/>
        </p:nvCxnSpPr>
        <p:spPr>
          <a:xfrm flipH="1" flipV="1">
            <a:off x="4967280" y="3502440"/>
            <a:ext cx="6660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5" name=""/>
          <p:cNvCxnSpPr>
            <a:stCxn id="220" idx="0"/>
            <a:endCxn id="225" idx="2"/>
          </p:cNvCxnSpPr>
          <p:nvPr/>
        </p:nvCxnSpPr>
        <p:spPr>
          <a:xfrm flipV="1">
            <a:off x="5357520" y="3502440"/>
            <a:ext cx="4212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6" name=""/>
          <p:cNvCxnSpPr>
            <a:stCxn id="221" idx="0"/>
            <a:endCxn id="226" idx="2"/>
          </p:cNvCxnSpPr>
          <p:nvPr/>
        </p:nvCxnSpPr>
        <p:spPr>
          <a:xfrm flipV="1">
            <a:off x="5681520" y="3502440"/>
            <a:ext cx="15012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37" name=""/>
          <p:cNvSpPr/>
          <p:nvPr/>
        </p:nvSpPr>
        <p:spPr>
          <a:xfrm>
            <a:off x="7079760" y="2688480"/>
            <a:ext cx="2045880" cy="818280"/>
          </a:xfrm>
          <a:prstGeom prst="wedgeRectCallout">
            <a:avLst>
              <a:gd name="adj1" fmla="val -97587"/>
              <a:gd name="adj2" fmla="val 1837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Cards are immutable,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so it’s safe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share the references.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Merging the Sub-Decks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248120" y="1085760"/>
            <a:ext cx="7617960" cy="44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private static Deck merge(Deck d1, Deck d2)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/*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create a new deck, d3, big enough for all the cards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use the index d1Pos to keep track of where we are in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the first deck, and the index d2Pos for the second deck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*/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d1Pos = 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d2Pos = 0;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the index d3Pos traverses the result deck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(int d3Pos = 0; d3Pos &lt; d3.length; d3Pos++)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if d1 is empty, use top card from d2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if d2 is empty, use top card from d1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otherwise, compare the top two cards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add lowest card to the new deck at d3Pos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increment d1Pos or d2Pos (depending on card)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return the new deck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An Almost-Merge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14720" y="1590480"/>
            <a:ext cx="6078600" cy="187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Deck almostMergeSort()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divide the deck into two subdecks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sort the subdecks using selectionSort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merge the subdecks, return the 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7334280" y="3107520"/>
            <a:ext cx="2448000" cy="818280"/>
          </a:xfrm>
          <a:prstGeom prst="wedgeRectCallout">
            <a:avLst>
              <a:gd name="adj1" fmla="val -45722"/>
              <a:gd name="adj2" fmla="val -13636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step uses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selectionSort</a:t>
            </a:r>
            <a:r>
              <a:rPr b="0" lang="en-US" sz="1600" spc="-1" strike="noStrike">
                <a:latin typeface="Arial"/>
              </a:rPr>
              <a:t>, which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is not very efficient.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US" sz="4000" spc="-1" strike="noStrike">
                <a:latin typeface="Arial"/>
              </a:rPr>
              <a:t>Recursive </a:t>
            </a:r>
            <a:r>
              <a:rPr b="0" lang="en-US" sz="4000" spc="-1" strike="noStrike">
                <a:latin typeface="Arial"/>
              </a:rPr>
              <a:t>Merge</a:t>
            </a:r>
            <a:r>
              <a:rPr b="0" lang="en-US" sz="4000" spc="-1" strike="noStrike">
                <a:latin typeface="Arial"/>
              </a:rPr>
              <a:t>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314720" y="1590480"/>
            <a:ext cx="6078600" cy="187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Deck mergeSort()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divide the deck into two subdecks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sort the subdecks using mergeSort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merge the subdecks, return the 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362400" y="3288600"/>
            <a:ext cx="4838760" cy="826200"/>
          </a:xfrm>
          <a:prstGeom prst="wedgeRectCallout">
            <a:avLst>
              <a:gd name="adj1" fmla="val 592"/>
              <a:gd name="adj2" fmla="val -13549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 this step, </a:t>
            </a:r>
            <a:r>
              <a:rPr b="0" lang="en-US" sz="1600" spc="-1" strike="noStrike">
                <a:latin typeface="Courier New"/>
              </a:rPr>
              <a:t>mergeSort</a:t>
            </a:r>
            <a:r>
              <a:rPr b="0" lang="en-US" sz="1600" spc="-1" strike="noStrike">
                <a:latin typeface="Arial"/>
              </a:rPr>
              <a:t> calls itself </a:t>
            </a:r>
            <a:r>
              <a:rPr b="0" i="1" lang="en-US" sz="1600" spc="-1" strike="noStrike">
                <a:latin typeface="Arial"/>
              </a:rPr>
              <a:t>recursively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 sort each sub-deck, which can in turn split each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sub-deck and sort them efficiently.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Static Context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533960" y="1076040"/>
            <a:ext cx="4569840" cy="43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15000"/>
              </a:lnSpc>
            </a:pPr>
            <a:r>
              <a:rPr b="1" lang="en-US" sz="1600" spc="-1" strike="noStrike">
                <a:latin typeface="Courier New"/>
              </a:rPr>
              <a:t>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-cards: Card[]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+Deck()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+Deck(n: int)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+getCards(): Card[]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+print()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+shuffle()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</a:t>
            </a:r>
            <a:r>
              <a:rPr b="0" lang="en-US" sz="1600" spc="-1" strike="noStrike" u="sng">
                <a:uFillTx/>
                <a:latin typeface="Courier New"/>
              </a:rPr>
              <a:t>randomInt(low:int, high:int): 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-swapCards(i:int, j:int)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+selectionSort()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-indexLowest(low:int, high:int): 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+subdeck(low:int, high:int):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</a:t>
            </a:r>
            <a:r>
              <a:rPr b="0" lang="en-US" sz="1600" spc="-1" strike="noStrike" u="sng">
                <a:uFillTx/>
                <a:latin typeface="Courier New"/>
              </a:rPr>
              <a:t>merge(d1: Deck, d2: Deck):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+almostMergeSort():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+mergeSort():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1467000" y="1076040"/>
            <a:ext cx="5286240" cy="40770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>
            <a:off x="1467000" y="1657440"/>
            <a:ext cx="52862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1467000" y="1369440"/>
            <a:ext cx="52862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334280" y="3107520"/>
            <a:ext cx="2229120" cy="797760"/>
          </a:xfrm>
          <a:prstGeom prst="wedgeRectCallout">
            <a:avLst>
              <a:gd name="adj1" fmla="val -108949"/>
              <a:gd name="adj2" fmla="val -5031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 a UML diagram,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underlined items are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Deck object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11680" y="1224000"/>
            <a:ext cx="4432680" cy="31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Deck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Card[] cards;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Deck(int n)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this.cards = new Card[n];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Card[] getCards()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return this.cards;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984360" y="2414160"/>
            <a:ext cx="251280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74170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388120" y="250524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7109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7721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8045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7109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8837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9161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 txBox="1"/>
          <p:nvPr/>
        </p:nvSpPr>
        <p:spPr>
          <a:xfrm>
            <a:off x="8305560" y="229068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599080" y="2601720"/>
            <a:ext cx="491040" cy="0"/>
          </a:xfrm>
          <a:custGeom>
            <a:avLst/>
            <a:gdLst/>
            <a:ahLst/>
            <a:rect l="0" t="0" r="r" b="b"/>
            <a:pathLst>
              <a:path w="1365" h="1">
                <a:moveTo>
                  <a:pt x="0" y="0"/>
                </a:moveTo>
                <a:lnTo>
                  <a:pt x="1364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6" name=""/>
          <p:cNvSpPr/>
          <p:nvPr/>
        </p:nvSpPr>
        <p:spPr>
          <a:xfrm>
            <a:off x="6090120" y="2164680"/>
            <a:ext cx="351180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 txBox="1"/>
          <p:nvPr/>
        </p:nvSpPr>
        <p:spPr>
          <a:xfrm>
            <a:off x="5225760" y="216468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deck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27912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90080" y="2616480"/>
            <a:ext cx="491040" cy="0"/>
          </a:xfrm>
          <a:custGeom>
            <a:avLst/>
            <a:gdLst/>
            <a:ahLst/>
            <a:rect l="0" t="0" r="r" b="b"/>
            <a:pathLst>
              <a:path w="1365" h="1">
                <a:moveTo>
                  <a:pt x="0" y="0"/>
                </a:moveTo>
                <a:lnTo>
                  <a:pt x="1364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0" name=""/>
          <p:cNvSpPr txBox="1"/>
          <p:nvPr/>
        </p:nvSpPr>
        <p:spPr>
          <a:xfrm>
            <a:off x="6105240" y="224676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054320" y="3738600"/>
            <a:ext cx="1660680" cy="388800"/>
          </a:xfrm>
          <a:prstGeom prst="wedgeRectCallout">
            <a:avLst>
              <a:gd name="adj1" fmla="val 30296"/>
              <a:gd name="adj2" fmla="val -30115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 deck object...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084000" y="3779280"/>
            <a:ext cx="2045880" cy="502200"/>
          </a:xfrm>
          <a:prstGeom prst="wedgeRectCallout">
            <a:avLst>
              <a:gd name="adj1" fmla="val -35120"/>
              <a:gd name="adj2" fmla="val -24290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...contains an array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of </a:t>
            </a:r>
            <a:r>
              <a:rPr b="0" lang="en-US" sz="1600" spc="-1" strike="noStrike">
                <a:latin typeface="Courier New"/>
              </a:rPr>
              <a:t>Card</a:t>
            </a:r>
            <a:r>
              <a:rPr b="0" lang="en-US" sz="1600" spc="-1" strike="noStrike">
                <a:latin typeface="Arial"/>
              </a:rPr>
              <a:t> objects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Static Context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743120" y="1743120"/>
            <a:ext cx="388404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Deck myDeck = new Deck(52);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myDeck.print();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Deck.print();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2105280" y="1276200"/>
            <a:ext cx="5044320" cy="378720"/>
          </a:xfrm>
          <a:prstGeom prst="rect">
            <a:avLst/>
          </a:prstGeom>
          <a:solidFill>
            <a:srgbClr val="dddddd"/>
          </a:solidFill>
          <a:ln w="12600">
            <a:solidFill>
              <a:srgbClr val="80808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800" spc="-1" strike="noStrike">
                <a:latin typeface="Courier New"/>
              </a:rPr>
              <a:t>print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latin typeface="Arial"/>
              </a:rPr>
              <a:t>is an instance method in the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Courier New"/>
              </a:rPr>
              <a:t>Deck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latin typeface="Arial"/>
              </a:rPr>
              <a:t>class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5040360" y="2146680"/>
            <a:ext cx="2646000" cy="818280"/>
          </a:xfrm>
          <a:prstGeom prst="wedgeRectCallout">
            <a:avLst>
              <a:gd name="adj1" fmla="val -91449"/>
              <a:gd name="adj2" fmla="val -1433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is OK—we are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printing an instance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of a </a:t>
            </a:r>
            <a:r>
              <a:rPr b="0" lang="en-US" sz="1600" spc="-1" strike="noStrike">
                <a:latin typeface="Courier New"/>
              </a:rPr>
              <a:t>Deck</a:t>
            </a:r>
            <a:r>
              <a:rPr b="0" lang="en-US" sz="1600" spc="-1" strike="noStrike">
                <a:latin typeface="Arial"/>
              </a:rPr>
              <a:t> object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3325320" y="3184920"/>
            <a:ext cx="1694520" cy="549000"/>
          </a:xfrm>
          <a:prstGeom prst="wedgeRectCallout">
            <a:avLst>
              <a:gd name="adj1" fmla="val -112976"/>
              <a:gd name="adj2" fmla="val -57532"/>
            </a:avLst>
          </a:prstGeom>
          <a:solidFill>
            <a:srgbClr val="ffd7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We can’t print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Deck</a:t>
            </a:r>
            <a:r>
              <a:rPr b="0" lang="en-US" sz="1600" spc="-1" strike="noStrike">
                <a:latin typeface="Arial"/>
              </a:rPr>
              <a:t> class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2657520" y="4000320"/>
            <a:ext cx="5229360" cy="120816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800" spc="-1" strike="noStrike">
                <a:latin typeface="Arial"/>
                <a:ea typeface="Noto Sans CJK SC"/>
              </a:rPr>
              <a:t>The incorrect statement will give an error: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Non-static method print() cannot be referenced from a static context.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Static Context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743120" y="1743120"/>
            <a:ext cx="498132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Deck myDeck = new Deck(52);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rand = myDeck.randomInt(1, 52);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rand2 = Deck.randomInt(1, 52);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7183440" y="1223640"/>
            <a:ext cx="2646000" cy="818280"/>
          </a:xfrm>
          <a:prstGeom prst="wedgeRectCallout">
            <a:avLst>
              <a:gd name="adj1" fmla="val -174592"/>
              <a:gd name="adj2" fmla="val 7629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You can use an instance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invoke a </a:t>
            </a:r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method...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3715560" y="3758040"/>
            <a:ext cx="4180680" cy="1233000"/>
          </a:xfrm>
          <a:prstGeom prst="wedgeRectCallout">
            <a:avLst>
              <a:gd name="adj1" fmla="val -50462"/>
              <a:gd name="adj2" fmla="val -10446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...but by convention, you should invoke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static </a:t>
            </a:r>
            <a:r>
              <a:rPr b="0" lang="en-US" sz="1600" spc="-1" strike="noStrike">
                <a:latin typeface="Arial"/>
              </a:rPr>
              <a:t>methods with the class name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because </a:t>
            </a:r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methods belong to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class, not to any specific instance.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447920" y="1695240"/>
            <a:ext cx="7002000" cy="190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An </a:t>
            </a:r>
            <a:r>
              <a:rPr b="0" lang="en-US" sz="1800" spc="-1" strike="noStrike">
                <a:latin typeface="Courier New"/>
              </a:rPr>
              <a:t>ArrayList</a:t>
            </a:r>
            <a:r>
              <a:rPr b="0" lang="en-US" sz="1800" spc="-1" strike="noStrike">
                <a:latin typeface="Arial"/>
              </a:rPr>
              <a:t> is a </a:t>
            </a:r>
            <a:r>
              <a:rPr b="1" lang="en-US" sz="1800" spc="-1" strike="noStrike">
                <a:latin typeface="Arial"/>
              </a:rPr>
              <a:t>Collection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Collection is an object that holds other objects.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Collections have methods that allow you to add and remove objects.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An </a:t>
            </a:r>
            <a:r>
              <a:rPr b="0" lang="en-US" sz="1800" spc="-1" strike="noStrike">
                <a:latin typeface="Courier New"/>
              </a:rPr>
              <a:t>ArrayList</a:t>
            </a:r>
            <a:r>
              <a:rPr b="0" lang="en-US" sz="1800" spc="-1" strike="noStrike">
                <a:latin typeface="Arial"/>
              </a:rPr>
              <a:t> shrinks and grows automatically, unlike an array, which has a fixed size.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134360" y="1523880"/>
            <a:ext cx="772452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import java.util.ArrayList;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ArrayList&lt;Double&gt; weightList = new ArrayList&lt;Double&gt;();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333360" y="3039840"/>
            <a:ext cx="3519720" cy="1408320"/>
          </a:xfrm>
          <a:prstGeom prst="wedgeRectCallout">
            <a:avLst>
              <a:gd name="adj1" fmla="val 29013"/>
              <a:gd name="adj2" fmla="val -9472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Specify the type of items in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ArrayList</a:t>
            </a:r>
            <a:r>
              <a:rPr b="0" lang="en-US" sz="1600" spc="-1" strike="noStrike">
                <a:latin typeface="Arial"/>
              </a:rPr>
              <a:t> in angle brackets.</a:t>
            </a:r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This </a:t>
            </a:r>
            <a:r>
              <a:rPr b="0" i="1" lang="en-US" sz="1600" spc="-1" strike="noStrike">
                <a:latin typeface="Arial"/>
              </a:rPr>
              <a:t>must</a:t>
            </a:r>
            <a:r>
              <a:rPr b="0" lang="en-US" sz="1600" spc="-1" strike="noStrike">
                <a:latin typeface="Arial"/>
              </a:rPr>
              <a:t> be an Object type, which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why we use the </a:t>
            </a:r>
            <a:r>
              <a:rPr b="0" lang="en-US" sz="1600" spc="-1" strike="noStrike">
                <a:latin typeface="Courier New"/>
              </a:rPr>
              <a:t>Double</a:t>
            </a:r>
            <a:r>
              <a:rPr b="0" lang="en-US" sz="1600" spc="-1" strike="noStrike">
                <a:latin typeface="Arial"/>
              </a:rPr>
              <a:t> wrapper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class.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5096160" y="2963160"/>
            <a:ext cx="3519720" cy="1408320"/>
          </a:xfrm>
          <a:prstGeom prst="wedgeRectCallout">
            <a:avLst>
              <a:gd name="adj1" fmla="val 29013"/>
              <a:gd name="adj2" fmla="val -9472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If you initialize the </a:t>
            </a:r>
            <a:r>
              <a:rPr b="0" lang="en-US" sz="1600" spc="-1" strike="noStrike">
                <a:latin typeface="Courier New"/>
              </a:rPr>
              <a:t>ArrayList</a:t>
            </a:r>
            <a:r>
              <a:rPr b="0" lang="en-US" sz="1600" spc="-1" strike="noStrike">
                <a:latin typeface="Arial"/>
              </a:rPr>
              <a:t> when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you declare it, you do not need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repeat the data type (though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we did here to be consistent).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134360" y="1523880"/>
            <a:ext cx="306108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weightList.add(61.5);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weightList.add(82.9);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weightList.add(74.3);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weightList.add(80.8);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5591160" y="1630080"/>
            <a:ext cx="3519720" cy="750960"/>
          </a:xfrm>
          <a:prstGeom prst="wedgeRectCallout">
            <a:avLst>
              <a:gd name="adj1" fmla="val -87060"/>
              <a:gd name="adj2" fmla="val -4511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Autoboxing</a:t>
            </a:r>
            <a:r>
              <a:rPr b="0" lang="en-US" sz="1600" spc="-1" strike="noStrike">
                <a:latin typeface="Arial"/>
              </a:rPr>
              <a:t> will convert these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primitive </a:t>
            </a:r>
            <a:r>
              <a:rPr b="0" lang="en-US" sz="1600" spc="-1" strike="noStrike">
                <a:latin typeface="Courier New"/>
              </a:rPr>
              <a:t>double</a:t>
            </a:r>
            <a:r>
              <a:rPr b="0" lang="en-US" sz="1600" spc="-1" strike="noStrike">
                <a:latin typeface="Arial"/>
              </a:rPr>
              <a:t> literals to </a:t>
            </a:r>
            <a:r>
              <a:rPr b="0" lang="en-US" sz="1600" spc="-1" strike="noStrike">
                <a:latin typeface="Courier New"/>
              </a:rPr>
              <a:t>Double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objects.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5682240" y="2916000"/>
            <a:ext cx="3519720" cy="750960"/>
          </a:xfrm>
          <a:prstGeom prst="wedgeRectCallout">
            <a:avLst>
              <a:gd name="adj1" fmla="val -99648"/>
              <a:gd name="adj2" fmla="val -76828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method returns </a:t>
            </a:r>
            <a:r>
              <a:rPr b="0" lang="en-US" sz="1600" spc="-1" strike="noStrike">
                <a:latin typeface="Courier New"/>
              </a:rPr>
              <a:t>true</a:t>
            </a:r>
            <a:r>
              <a:rPr b="0" lang="en-US" sz="1600" spc="-1" strike="noStrike">
                <a:latin typeface="Arial"/>
              </a:rPr>
              <a:t> if the list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has changed, but we normally don't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use the return value.</a:t>
            </a:r>
            <a:endParaRPr b="0" i="1" lang="en-US" sz="1600" spc="-1" strike="noStrike">
              <a:latin typeface="Arial"/>
            </a:endParaRPr>
          </a:p>
        </p:txBody>
      </p:sp>
      <p:grpSp>
        <p:nvGrpSpPr>
          <p:cNvPr id="272" name=""/>
          <p:cNvGrpSpPr/>
          <p:nvPr/>
        </p:nvGrpSpPr>
        <p:grpSpPr>
          <a:xfrm>
            <a:off x="616320" y="3417840"/>
            <a:ext cx="3654720" cy="1169280"/>
            <a:chOff x="616320" y="3417840"/>
            <a:chExt cx="3654720" cy="1169280"/>
          </a:xfrm>
        </p:grpSpPr>
        <p:sp>
          <p:nvSpPr>
            <p:cNvPr id="273" name=""/>
            <p:cNvSpPr/>
            <p:nvPr/>
          </p:nvSpPr>
          <p:spPr>
            <a:xfrm>
              <a:off x="25750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"/>
            <p:cNvSpPr/>
            <p:nvPr/>
          </p:nvSpPr>
          <p:spPr>
            <a:xfrm>
              <a:off x="1403280" y="37584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"/>
            <p:cNvSpPr/>
            <p:nvPr/>
          </p:nvSpPr>
          <p:spPr>
            <a:xfrm>
              <a:off x="2267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"/>
            <p:cNvSpPr/>
            <p:nvPr/>
          </p:nvSpPr>
          <p:spPr>
            <a:xfrm>
              <a:off x="2879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"/>
            <p:cNvSpPr/>
            <p:nvPr/>
          </p:nvSpPr>
          <p:spPr>
            <a:xfrm>
              <a:off x="2267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1614240" y="3854880"/>
              <a:ext cx="4910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2105280" y="3676680"/>
              <a:ext cx="1838160" cy="38088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"/>
            <p:cNvSpPr txBox="1"/>
            <p:nvPr/>
          </p:nvSpPr>
          <p:spPr>
            <a:xfrm>
              <a:off x="616320" y="3417840"/>
              <a:ext cx="124740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weightList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163800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61.5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231408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82.9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3" name=""/>
            <p:cNvSpPr/>
            <p:nvPr/>
          </p:nvSpPr>
          <p:spPr>
            <a:xfrm>
              <a:off x="303408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74.3</a:t>
              </a:r>
              <a:r>
                <a:rPr b="0" lang="en-US" sz="1400" spc="-1" strike="noStrike">
                  <a:latin typeface="Arial"/>
                </a:rPr>
                <a:t>	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284" name=""/>
            <p:cNvCxnSpPr>
              <a:stCxn id="277" idx="2"/>
              <a:endCxn id="281" idx="0"/>
            </p:cNvCxnSpPr>
            <p:nvPr/>
          </p:nvCxnSpPr>
          <p:spPr>
            <a:xfrm flipH="1">
              <a:off x="1914480" y="3948840"/>
              <a:ext cx="44928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285" name=""/>
            <p:cNvCxnSpPr>
              <a:stCxn id="273" idx="2"/>
              <a:endCxn id="282" idx="0"/>
            </p:cNvCxnSpPr>
            <p:nvPr/>
          </p:nvCxnSpPr>
          <p:spPr>
            <a:xfrm flipH="1">
              <a:off x="2590560" y="3948840"/>
              <a:ext cx="8100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286" name=""/>
            <p:cNvCxnSpPr>
              <a:stCxn id="276" idx="2"/>
              <a:endCxn id="283" idx="0"/>
            </p:cNvCxnSpPr>
            <p:nvPr/>
          </p:nvCxnSpPr>
          <p:spPr>
            <a:xfrm>
              <a:off x="2975400" y="3948840"/>
              <a:ext cx="33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287" name=""/>
            <p:cNvSpPr/>
            <p:nvPr/>
          </p:nvSpPr>
          <p:spPr>
            <a:xfrm>
              <a:off x="3203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371808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80.8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289" name=""/>
            <p:cNvCxnSpPr>
              <a:stCxn id="287" idx="2"/>
              <a:endCxn id="288" idx="0"/>
            </p:cNvCxnSpPr>
            <p:nvPr/>
          </p:nvCxnSpPr>
          <p:spPr>
            <a:xfrm>
              <a:off x="3299400" y="3948840"/>
              <a:ext cx="69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4448880" y="2361960"/>
            <a:ext cx="306108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weightList.remove(1);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1270080" y="31392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>
            <a:off x="2134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"/>
          <p:cNvSpPr/>
          <p:nvPr/>
        </p:nvSpPr>
        <p:spPr>
          <a:xfrm>
            <a:off x="2422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/>
          <p:nvPr/>
        </p:nvSpPr>
        <p:spPr>
          <a:xfrm>
            <a:off x="2134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"/>
          <p:cNvSpPr/>
          <p:nvPr/>
        </p:nvSpPr>
        <p:spPr>
          <a:xfrm>
            <a:off x="1481040" y="32356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>
            <a:off x="1972080" y="3057480"/>
            <a:ext cx="1218960" cy="380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 txBox="1"/>
          <p:nvPr/>
        </p:nvSpPr>
        <p:spPr>
          <a:xfrm>
            <a:off x="483120" y="2798640"/>
            <a:ext cx="12474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weightList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1828800" y="3721320"/>
            <a:ext cx="552960" cy="24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61.5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2576880" y="3721320"/>
            <a:ext cx="552960" cy="24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74.3</a:t>
            </a:r>
            <a:r>
              <a:rPr b="0" lang="en-US" sz="1400" spc="-1" strike="noStrike">
                <a:latin typeface="Arial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301" name=""/>
          <p:cNvCxnSpPr>
            <a:stCxn id="295" idx="2"/>
            <a:endCxn id="299" idx="0"/>
          </p:cNvCxnSpPr>
          <p:nvPr/>
        </p:nvCxnSpPr>
        <p:spPr>
          <a:xfrm flipH="1">
            <a:off x="2105280" y="3329640"/>
            <a:ext cx="125280" cy="3920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02" name=""/>
          <p:cNvCxnSpPr>
            <a:stCxn id="294" idx="2"/>
            <a:endCxn id="300" idx="0"/>
          </p:cNvCxnSpPr>
          <p:nvPr/>
        </p:nvCxnSpPr>
        <p:spPr>
          <a:xfrm>
            <a:off x="2518200" y="3329640"/>
            <a:ext cx="335520" cy="3920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03" name=""/>
          <p:cNvSpPr/>
          <p:nvPr/>
        </p:nvSpPr>
        <p:spPr>
          <a:xfrm>
            <a:off x="2746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"/>
          <p:cNvSpPr/>
          <p:nvPr/>
        </p:nvSpPr>
        <p:spPr>
          <a:xfrm>
            <a:off x="3260880" y="3721320"/>
            <a:ext cx="552960" cy="24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80.8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305" name=""/>
          <p:cNvCxnSpPr>
            <a:stCxn id="303" idx="2"/>
            <a:endCxn id="304" idx="0"/>
          </p:cNvCxnSpPr>
          <p:nvPr/>
        </p:nvCxnSpPr>
        <p:spPr>
          <a:xfrm>
            <a:off x="2842200" y="3329640"/>
            <a:ext cx="695520" cy="3920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grpSp>
        <p:nvGrpSpPr>
          <p:cNvPr id="306" name=""/>
          <p:cNvGrpSpPr/>
          <p:nvPr/>
        </p:nvGrpSpPr>
        <p:grpSpPr>
          <a:xfrm>
            <a:off x="419400" y="1001880"/>
            <a:ext cx="3654720" cy="1169280"/>
            <a:chOff x="419400" y="1001880"/>
            <a:chExt cx="3654720" cy="1169280"/>
          </a:xfrm>
        </p:grpSpPr>
        <p:sp>
          <p:nvSpPr>
            <p:cNvPr id="307" name=""/>
            <p:cNvSpPr/>
            <p:nvPr/>
          </p:nvSpPr>
          <p:spPr>
            <a:xfrm>
              <a:off x="23781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1206360" y="13424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2070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2682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2070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1417320" y="1438920"/>
              <a:ext cx="4910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1908360" y="1260720"/>
              <a:ext cx="1838160" cy="38088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 txBox="1"/>
            <p:nvPr/>
          </p:nvSpPr>
          <p:spPr>
            <a:xfrm>
              <a:off x="419400" y="1001880"/>
              <a:ext cx="124740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weightList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144108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61.5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211716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82.9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283716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74.3</a:t>
              </a:r>
              <a:r>
                <a:rPr b="0" lang="en-US" sz="1400" spc="-1" strike="noStrike">
                  <a:latin typeface="Arial"/>
                </a:rPr>
                <a:t>	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318" name=""/>
            <p:cNvCxnSpPr>
              <a:stCxn id="311" idx="2"/>
              <a:endCxn id="315" idx="0"/>
            </p:cNvCxnSpPr>
            <p:nvPr/>
          </p:nvCxnSpPr>
          <p:spPr>
            <a:xfrm flipH="1">
              <a:off x="1717560" y="1532880"/>
              <a:ext cx="44928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319" name=""/>
            <p:cNvCxnSpPr>
              <a:stCxn id="307" idx="2"/>
              <a:endCxn id="316" idx="0"/>
            </p:cNvCxnSpPr>
            <p:nvPr/>
          </p:nvCxnSpPr>
          <p:spPr>
            <a:xfrm flipH="1">
              <a:off x="2393640" y="1532880"/>
              <a:ext cx="8100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320" name=""/>
            <p:cNvCxnSpPr>
              <a:stCxn id="310" idx="2"/>
              <a:endCxn id="317" idx="0"/>
            </p:cNvCxnSpPr>
            <p:nvPr/>
          </p:nvCxnSpPr>
          <p:spPr>
            <a:xfrm>
              <a:off x="2778480" y="1532880"/>
              <a:ext cx="33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321" name=""/>
            <p:cNvSpPr/>
            <p:nvPr/>
          </p:nvSpPr>
          <p:spPr>
            <a:xfrm>
              <a:off x="3006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352116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80.8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323" name=""/>
            <p:cNvCxnSpPr>
              <a:stCxn id="321" idx="2"/>
              <a:endCxn id="322" idx="0"/>
            </p:cNvCxnSpPr>
            <p:nvPr/>
          </p:nvCxnSpPr>
          <p:spPr>
            <a:xfrm>
              <a:off x="3102480" y="1532880"/>
              <a:ext cx="69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</p:grpSp>
      <p:sp>
        <p:nvSpPr>
          <p:cNvPr id="324" name=""/>
          <p:cNvSpPr txBox="1"/>
          <p:nvPr/>
        </p:nvSpPr>
        <p:spPr>
          <a:xfrm>
            <a:off x="5048280" y="1276200"/>
            <a:ext cx="1009800" cy="358560"/>
          </a:xfrm>
          <a:prstGeom prst="rect">
            <a:avLst/>
          </a:prstGeom>
          <a:solidFill>
            <a:srgbClr val="dddddd"/>
          </a:solidFill>
          <a:ln w="12600">
            <a:solidFill>
              <a:srgbClr val="80808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before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5020200" y="2990520"/>
            <a:ext cx="1009800" cy="358560"/>
          </a:xfrm>
          <a:prstGeom prst="rect">
            <a:avLst/>
          </a:prstGeom>
          <a:solidFill>
            <a:srgbClr val="dddddd"/>
          </a:solidFill>
          <a:ln w="12600">
            <a:solidFill>
              <a:srgbClr val="80808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after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Methods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327" name=""/>
          <p:cNvGraphicFramePr/>
          <p:nvPr/>
        </p:nvGraphicFramePr>
        <p:xfrm>
          <a:off x="1043280" y="1497960"/>
          <a:ext cx="7100280" cy="2158560"/>
        </p:xfrm>
        <a:graphic>
          <a:graphicData uri="http://schemas.openxmlformats.org/drawingml/2006/table">
            <a:tbl>
              <a:tblPr/>
              <a:tblGrid>
                <a:gridCol w="2995560"/>
                <a:gridCol w="4105080"/>
              </a:tblGrid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add(</a:t>
                      </a:r>
                      <a:r>
                        <a:rPr b="0" i="1" lang="en-US" sz="1800" spc="-1" strike="noStrike">
                          <a:latin typeface="Courier New"/>
                        </a:rPr>
                        <a:t>index</a:t>
                      </a:r>
                      <a:r>
                        <a:rPr b="0" lang="en-US" sz="1800" spc="-1" strike="noStrike">
                          <a:latin typeface="Courier New"/>
                        </a:rPr>
                        <a:t>, </a:t>
                      </a:r>
                      <a:r>
                        <a:rPr b="0" i="1" lang="en-US" sz="1800" spc="-1" strike="noStrike">
                          <a:latin typeface="Courier New"/>
                        </a:rPr>
                        <a:t>object</a:t>
                      </a:r>
                      <a:r>
                        <a:rPr b="0" lang="en-US" sz="1800" spc="-1" strike="noStrike">
                          <a:latin typeface="Courier New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Inserts </a:t>
                      </a:r>
                      <a:r>
                        <a:rPr b="0" i="1" lang="en-US" sz="1800" spc="-1" strike="noStrike">
                          <a:latin typeface="Arial"/>
                        </a:rPr>
                        <a:t>object</a:t>
                      </a:r>
                      <a:r>
                        <a:rPr b="0" lang="en-US" sz="1800" spc="-1" strike="noStrike">
                          <a:latin typeface="Arial"/>
                        </a:rPr>
                        <a:t> at position </a:t>
                      </a:r>
                      <a:r>
                        <a:rPr b="0" i="1" lang="en-US" sz="1800" spc="-1" strike="noStrike">
                          <a:latin typeface="Arial"/>
                        </a:rPr>
                        <a:t>index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size()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Returns number of items in the </a:t>
                      </a:r>
                      <a:r>
                        <a:rPr b="0" lang="en-US" sz="1800" spc="-1" strike="noStrike">
                          <a:latin typeface="Courier New"/>
                        </a:rPr>
                        <a:t>ArrayList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remove(</a:t>
                      </a:r>
                      <a:r>
                        <a:rPr b="0" i="1" lang="en-US" sz="1800" spc="-1" strike="noStrike">
                          <a:latin typeface="Courier New"/>
                        </a:rPr>
                        <a:t>object</a:t>
                      </a:r>
                      <a:r>
                        <a:rPr b="0" lang="en-US" sz="1800" spc="-1" strike="noStrike">
                          <a:latin typeface="Courier New"/>
                        </a:rPr>
                        <a:t>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Removes first occurrence of </a:t>
                      </a:r>
                      <a:r>
                        <a:rPr b="0" i="1" lang="en-US" sz="1800" spc="-1" strike="noStrike">
                          <a:latin typeface="Arial"/>
                        </a:rPr>
                        <a:t>object.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Another </a:t>
            </a:r>
            <a:r>
              <a:rPr b="0" lang="en-US" sz="4000" spc="-1" strike="noStrike">
                <a:latin typeface="Courier New"/>
              </a:rPr>
              <a:t>Deck</a:t>
            </a:r>
            <a:r>
              <a:rPr b="0" lang="en-US" sz="4000" spc="-1" strike="noStrike">
                <a:latin typeface="Arial"/>
              </a:rPr>
              <a:t> Constructor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11680" y="1224000"/>
            <a:ext cx="627660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Deck()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this.cards = new Card[52];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index = 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(int suit = 0; suit &lt;= 3; suit++)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for (int rank = 1; rank &lt;= 13; rank++)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this.cards[index] = new Card(rank, suit);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index++;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// …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void main()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Deck deck = new Deck();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20520" y="3381120"/>
            <a:ext cx="251280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67532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4724280" y="34722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445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7057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381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445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73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8497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 txBox="1"/>
          <p:nvPr/>
        </p:nvSpPr>
        <p:spPr>
          <a:xfrm>
            <a:off x="7641720" y="325764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935240" y="35686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26280" y="3131640"/>
            <a:ext cx="351180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 txBox="1"/>
          <p:nvPr/>
        </p:nvSpPr>
        <p:spPr>
          <a:xfrm>
            <a:off x="4561920" y="313164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deck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561528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5826240" y="358344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 txBox="1"/>
          <p:nvPr/>
        </p:nvSpPr>
        <p:spPr>
          <a:xfrm>
            <a:off x="5441400" y="321372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358960" y="429624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5974560" y="442152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974560" y="474552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410440" y="438552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5410800" y="47095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546960" y="429624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7162560" y="442152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7162560" y="474552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598440" y="438552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6598800" y="47095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8382960" y="429624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8998560" y="442152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8998560" y="474552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8434440" y="438552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8434800" y="47095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flipH="1">
            <a:off x="5916960" y="3662640"/>
            <a:ext cx="606240" cy="633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6814440" y="3659400"/>
            <a:ext cx="228240" cy="636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8629920" y="3679200"/>
            <a:ext cx="316440" cy="6170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 txBox="1"/>
          <p:nvPr/>
        </p:nvSpPr>
        <p:spPr>
          <a:xfrm>
            <a:off x="7738920" y="433944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Other Instance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414880" y="2180520"/>
            <a:ext cx="4707000" cy="19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void print()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for (Card card : this.cards)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System.out.println(card);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80520" y="1172520"/>
            <a:ext cx="2045880" cy="502200"/>
          </a:xfrm>
          <a:prstGeom prst="wedgeRectCallout">
            <a:avLst>
              <a:gd name="adj1" fmla="val -90583"/>
              <a:gd name="adj2" fmla="val 18387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Uses enhanced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for</a:t>
            </a:r>
            <a:r>
              <a:rPr b="0" lang="en-US" sz="1600" spc="-1" strike="noStrike">
                <a:latin typeface="Arial"/>
              </a:rPr>
              <a:t> loop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Shuffling a Deck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562480" y="1433520"/>
            <a:ext cx="700812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private static int randomInt(int low, int high)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return a random number between low and high,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including both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private void swapCards(int i, int j)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"/>
              </a:rPr>
              <a:t>   </a:t>
            </a:r>
            <a:r>
              <a:rPr b="0" lang="en-US" sz="1600" spc="-1" strike="noStrike">
                <a:latin typeface="Courier New"/>
                <a:ea typeface="Noto Sans CJK SC"/>
              </a:rPr>
              <a:t>// swap the i</a:t>
            </a:r>
            <a:r>
              <a:rPr b="0" lang="en-US" sz="1600" spc="-1" strike="noStrike" baseline="14000000">
                <a:latin typeface="Courier New"/>
                <a:ea typeface="Noto Sans CJK SC"/>
              </a:rPr>
              <a:t>th</a:t>
            </a:r>
            <a:r>
              <a:rPr b="0" lang="en-US" sz="1600" spc="-1" strike="noStrike">
                <a:latin typeface="Courier New"/>
                <a:ea typeface="Noto Sans CJK SC"/>
              </a:rPr>
              <a:t> and the j</a:t>
            </a:r>
            <a:r>
              <a:rPr b="0" lang="en-US" sz="1600" spc="-1" strike="noStrike" baseline="14000000">
                <a:latin typeface="Courier New"/>
              </a:rPr>
              <a:t>th</a:t>
            </a:r>
            <a:r>
              <a:rPr b="0" lang="en-US" sz="1600" spc="-1" strike="noStrike">
                <a:latin typeface="Courier New"/>
              </a:rPr>
              <a:t> cards in the array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void shuffle()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each index i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choose a random number between i and length - 1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swap the i</a:t>
            </a:r>
            <a:r>
              <a:rPr b="0" lang="en-US" sz="1600" spc="-1" strike="noStrike" baseline="14000000">
                <a:latin typeface="Courier New"/>
              </a:rPr>
              <a:t>th</a:t>
            </a:r>
            <a:r>
              <a:rPr b="0" lang="en-US" sz="1600" spc="-1" strike="noStrike">
                <a:latin typeface="Courier New"/>
              </a:rPr>
              <a:t> card and the randomly-chosen card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04120" y="3634920"/>
            <a:ext cx="2045880" cy="818280"/>
          </a:xfrm>
          <a:prstGeom prst="wedgeRectCallout">
            <a:avLst>
              <a:gd name="adj1" fmla="val 64634"/>
              <a:gd name="adj2" fmla="val 435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is </a:t>
            </a:r>
            <a:r>
              <a:rPr b="0" lang="en-US" sz="1600" spc="-1" strike="noStrike">
                <a:latin typeface="Courier New"/>
              </a:rPr>
              <a:t>public</a:t>
            </a:r>
            <a:r>
              <a:rPr b="0" lang="en-US" sz="1600" spc="-1" strike="noStrike">
                <a:latin typeface="Arial"/>
              </a:rPr>
              <a:t>;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other people will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call this method.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96560" y="1698480"/>
            <a:ext cx="1943280" cy="112536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These are </a:t>
            </a:r>
            <a:r>
              <a:rPr b="0" lang="en-US" sz="1600" spc="-1" strike="noStrike">
                <a:latin typeface="Courier New"/>
              </a:rPr>
              <a:t>private</a:t>
            </a:r>
            <a:r>
              <a:rPr b="0" lang="en-US" sz="1600" spc="-1" strike="noStrike">
                <a:latin typeface="Arial"/>
              </a:rPr>
              <a:t>;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only </a:t>
            </a:r>
            <a:r>
              <a:rPr b="0" lang="en-US" sz="1600" spc="-1" strike="noStrike">
                <a:latin typeface="Courier New"/>
              </a:rPr>
              <a:t>shuffle</a:t>
            </a:r>
            <a:r>
              <a:rPr b="0" lang="en-US" sz="1600" spc="-1" strike="noStrike">
                <a:latin typeface="Arial"/>
              </a:rPr>
              <a:t> will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call these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346480" y="1616400"/>
            <a:ext cx="105840" cy="1366200"/>
          </a:xfrm>
          <a:custGeom>
            <a:avLst/>
            <a:gdLst/>
            <a:ahLst/>
            <a:rect l="0" t="0" r="r" b="b"/>
            <a:pathLst>
              <a:path w="296" h="3797">
                <a:moveTo>
                  <a:pt x="295" y="0"/>
                </a:moveTo>
                <a:cubicBezTo>
                  <a:pt x="147" y="0"/>
                  <a:pt x="0" y="158"/>
                  <a:pt x="0" y="316"/>
                </a:cubicBezTo>
                <a:lnTo>
                  <a:pt x="0" y="3479"/>
                </a:lnTo>
                <a:cubicBezTo>
                  <a:pt x="0" y="3637"/>
                  <a:pt x="147" y="3796"/>
                  <a:pt x="295" y="379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 flipV="1">
            <a:off x="292464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 txBox="1"/>
          <p:nvPr/>
        </p:nvSpPr>
        <p:spPr>
          <a:xfrm>
            <a:off x="2116440" y="2528640"/>
            <a:ext cx="1780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Start at index 0.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flipV="1">
            <a:off x="292464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 txBox="1"/>
          <p:nvPr/>
        </p:nvSpPr>
        <p:spPr>
          <a:xfrm>
            <a:off x="3809880" y="2037960"/>
            <a:ext cx="27806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Find the smallest element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the remaining items.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357720" y="1962720"/>
            <a:ext cx="33386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838240" y="2037960"/>
            <a:ext cx="38854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Swap those items.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smallest item in the array is now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the correct position.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38" name=""/>
          <p:cNvCxnSpPr>
            <a:stCxn id="130" idx="0"/>
            <a:endCxn id="132" idx="0"/>
          </p:cNvCxnSpPr>
          <p:nvPr/>
        </p:nvCxnSpPr>
        <p:spPr>
          <a:xfrm>
            <a:off x="2924640" y="1409040"/>
            <a:ext cx="1194120" cy="360"/>
          </a:xfrm>
          <a:prstGeom prst="curvedConnector3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346356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 txBox="1"/>
          <p:nvPr/>
        </p:nvSpPr>
        <p:spPr>
          <a:xfrm>
            <a:off x="2476440" y="2492640"/>
            <a:ext cx="2146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Proceed to index 1.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7014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2021-11-03T14:07:03Z</dcterms:modified>
  <cp:revision>1150</cp:revision>
  <dc:subject/>
  <dc:title/>
</cp:coreProperties>
</file>