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F055A20-6865-458E-9D2D-6C3378BB306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Think Java 2</a:t>
            </a:r>
            <a:r>
              <a:rPr b="0" lang="en-US" sz="3600" spc="-1" strike="noStrike" baseline="14000000">
                <a:latin typeface="Arial"/>
              </a:rPr>
              <a:t>nd</a:t>
            </a:r>
            <a:r>
              <a:rPr b="0" lang="en-US" sz="3600" spc="-1" strike="noStrike">
                <a:latin typeface="Arial"/>
              </a:rPr>
              <a:t> Edition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Chapter 10</a:t>
            </a:r>
            <a:r>
              <a:rPr b="0" lang="en-US" sz="3200" spc="-1" strike="noStrike">
                <a:latin typeface="Arial"/>
                <a:ea typeface="Arial"/>
              </a:rPr>
              <a:t>—Mutable Objects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Returning Objects from Methods (4)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84680" y="1329840"/>
            <a:ext cx="7130160" cy="331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static void main(String[] args)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coord1 = new Point(3, 5);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Point 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coord2</a:t>
            </a:r>
            <a:r>
              <a:rPr b="0" lang="en-US" sz="1600" spc="-1" strike="noStrike">
                <a:latin typeface="Courier New"/>
              </a:rPr>
              <a:t> = movePoint(coord1, 6, 2);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static Point movePoint(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pt</a:t>
            </a:r>
            <a:r>
              <a:rPr b="0" lang="en-US" sz="1600" spc="-1" strike="noStrike">
                <a:latin typeface="Courier New"/>
              </a:rPr>
              <a:t>, int dX, int dY)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result = new Point(pt.x, pt.y);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result.x += dX;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result.y += dY;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d7"/>
                </a:highlight>
                <a:latin typeface="Courier New"/>
              </a:rPr>
              <a:t>return result;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	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9487440" y="118260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"/>
          <p:cNvSpPr/>
          <p:nvPr/>
        </p:nvSpPr>
        <p:spPr>
          <a:xfrm>
            <a:off x="8169480" y="1390320"/>
            <a:ext cx="1029600" cy="806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>
            <a:off x="8643240" y="145764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3</a:t>
            </a:r>
            <a:endParaRPr b="0" lang="en-US" sz="1400" spc="-1" strike="noStrike">
              <a:latin typeface="Courier New"/>
            </a:endParaRPr>
          </a:p>
        </p:txBody>
      </p:sp>
      <p:sp>
        <p:nvSpPr>
          <p:cNvPr id="164" name=""/>
          <p:cNvSpPr/>
          <p:nvPr/>
        </p:nvSpPr>
        <p:spPr>
          <a:xfrm>
            <a:off x="8643240" y="181764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9155880" y="921600"/>
            <a:ext cx="8208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coord1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8249760" y="1459440"/>
            <a:ext cx="2916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8268480" y="1855440"/>
            <a:ext cx="2995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 flipH="1">
            <a:off x="9199080" y="1371600"/>
            <a:ext cx="368640" cy="3362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 txBox="1"/>
          <p:nvPr/>
        </p:nvSpPr>
        <p:spPr>
          <a:xfrm>
            <a:off x="266040" y="4147920"/>
            <a:ext cx="3200400" cy="10594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lang="en-US" sz="1600" spc="-1" strike="noStrike">
                <a:latin typeface="Courier New"/>
              </a:rPr>
              <a:t>return</a:t>
            </a:r>
            <a:r>
              <a:rPr b="0" lang="en-US" sz="1600" spc="-1" strike="noStrike">
                <a:latin typeface="Arial"/>
              </a:rPr>
              <a:t> the </a:t>
            </a:r>
            <a:r>
              <a:rPr b="0" lang="en-US" sz="1600" spc="-1" strike="noStrike">
                <a:latin typeface="Courier New"/>
              </a:rPr>
              <a:t>result</a:t>
            </a:r>
            <a:r>
              <a:rPr b="0" lang="en-US" sz="1600" spc="-1" strike="noStrike">
                <a:latin typeface="Arial"/>
              </a:rPr>
              <a:t> and assign the reference to </a:t>
            </a:r>
            <a:r>
              <a:rPr b="0" lang="en-US" sz="1600" spc="-1" strike="noStrike">
                <a:latin typeface="Courier New"/>
              </a:rPr>
              <a:t>coord2</a:t>
            </a:r>
            <a:r>
              <a:rPr b="0" lang="en-US" sz="1600" spc="-1" strike="noStrike">
                <a:latin typeface="Arial"/>
              </a:rPr>
              <a:t>. 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coord1</a:t>
            </a:r>
            <a:r>
              <a:rPr b="0" lang="en-US" sz="1600" spc="-1" strike="noStrike">
                <a:latin typeface="Arial"/>
              </a:rPr>
              <a:t> remains unchanged.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8169480" y="3707280"/>
            <a:ext cx="1029600" cy="806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8634600" y="377460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9</a:t>
            </a:r>
            <a:endParaRPr b="0" lang="en-US" sz="1400" spc="-1" strike="noStrike">
              <a:latin typeface="Courier New"/>
            </a:endParaRPr>
          </a:p>
        </p:txBody>
      </p:sp>
      <p:sp>
        <p:nvSpPr>
          <p:cNvPr id="172" name=""/>
          <p:cNvSpPr/>
          <p:nvPr/>
        </p:nvSpPr>
        <p:spPr>
          <a:xfrm>
            <a:off x="8634600" y="413460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8241120" y="3776400"/>
            <a:ext cx="2916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8259840" y="4172400"/>
            <a:ext cx="2995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9435960" y="271332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 txBox="1"/>
          <p:nvPr/>
        </p:nvSpPr>
        <p:spPr>
          <a:xfrm>
            <a:off x="9104400" y="2452320"/>
            <a:ext cx="8208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coord2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 flipH="1">
            <a:off x="8701200" y="2902320"/>
            <a:ext cx="826920" cy="8049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UML Diagrams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924840" y="1136520"/>
            <a:ext cx="8531640" cy="34905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 txBox="1"/>
          <p:nvPr/>
        </p:nvSpPr>
        <p:spPr>
          <a:xfrm>
            <a:off x="4023360" y="1179000"/>
            <a:ext cx="1737360" cy="405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Courier New"/>
              </a:rPr>
              <a:t>Rectangle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924840" y="2910960"/>
            <a:ext cx="8531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"/>
          <p:cNvSpPr txBox="1"/>
          <p:nvPr/>
        </p:nvSpPr>
        <p:spPr>
          <a:xfrm>
            <a:off x="1042920" y="1642320"/>
            <a:ext cx="5669280" cy="1242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latin typeface="Courier New"/>
              </a:rPr>
              <a:t>+ x: int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y: int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width: int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height: int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008720" y="3013920"/>
            <a:ext cx="8198640" cy="1530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latin typeface="Courier New"/>
              </a:rPr>
              <a:t>+ Rectangle(x: int, y: int, width: int, height: int)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toString(): String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grow(h: int, v: int): void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translate(dx: int, dy: int): void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6504480" y="1038240"/>
            <a:ext cx="1270080" cy="506520"/>
          </a:xfrm>
          <a:prstGeom prst="wedgeRectCallout">
            <a:avLst>
              <a:gd name="adj1" fmla="val -113500"/>
              <a:gd name="adj2" fmla="val 9375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Class name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925200" y="1614960"/>
            <a:ext cx="8531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"/>
          <p:cNvSpPr txBox="1"/>
          <p:nvPr/>
        </p:nvSpPr>
        <p:spPr>
          <a:xfrm>
            <a:off x="1042920" y="1644120"/>
            <a:ext cx="5669280" cy="124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latin typeface="Courier New"/>
              </a:rPr>
              <a:t>+ x: int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y: int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width: int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height: int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UML Diagrams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924840" y="1138320"/>
            <a:ext cx="8531640" cy="34905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 txBox="1"/>
          <p:nvPr/>
        </p:nvSpPr>
        <p:spPr>
          <a:xfrm>
            <a:off x="4023360" y="1180800"/>
            <a:ext cx="1737360" cy="405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Courier New"/>
              </a:rPr>
              <a:t>Rectangle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924840" y="2912760"/>
            <a:ext cx="8531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"/>
          <p:cNvSpPr txBox="1"/>
          <p:nvPr/>
        </p:nvSpPr>
        <p:spPr>
          <a:xfrm>
            <a:off x="1008720" y="3015720"/>
            <a:ext cx="8198640" cy="1530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latin typeface="Courier New"/>
              </a:rPr>
              <a:t>+ Rectangle(x: int, y: int, width: int, height: int)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toString(): String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grow(h: int, v: int): void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translate(dx: int, dy: int): void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925200" y="1616760"/>
            <a:ext cx="8531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"/>
          <p:cNvSpPr/>
          <p:nvPr/>
        </p:nvSpPr>
        <p:spPr>
          <a:xfrm>
            <a:off x="3655800" y="1724760"/>
            <a:ext cx="2591280" cy="918360"/>
          </a:xfrm>
          <a:prstGeom prst="wedgeRectCallout">
            <a:avLst>
              <a:gd name="adj1" fmla="val -81125"/>
              <a:gd name="adj2" fmla="val -7916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Class attributes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+</a:t>
            </a:r>
            <a:r>
              <a:rPr b="0" lang="en-US" sz="1600" spc="-1" strike="noStrike">
                <a:latin typeface="Arial"/>
              </a:rPr>
              <a:t> means </a:t>
            </a:r>
            <a:r>
              <a:rPr b="0" lang="en-US" sz="1600" spc="-1" strike="noStrike">
                <a:latin typeface="Courier New"/>
              </a:rPr>
              <a:t>public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-</a:t>
            </a:r>
            <a:r>
              <a:rPr b="0" lang="en-US" sz="1600" spc="-1" strike="noStrike">
                <a:latin typeface="Arial"/>
              </a:rPr>
              <a:t> means private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i="1" lang="en-US" sz="1200" spc="-1" strike="noStrike">
                <a:latin typeface="Arial"/>
              </a:rPr>
              <a:t>data type follows name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"/>
          <p:cNvSpPr txBox="1"/>
          <p:nvPr/>
        </p:nvSpPr>
        <p:spPr>
          <a:xfrm>
            <a:off x="1042920" y="1644120"/>
            <a:ext cx="5669280" cy="124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latin typeface="Courier New"/>
              </a:rPr>
              <a:t>+ x: int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y: int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width: int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height: int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UML Diagrams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924840" y="1138320"/>
            <a:ext cx="8531640" cy="34905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 txBox="1"/>
          <p:nvPr/>
        </p:nvSpPr>
        <p:spPr>
          <a:xfrm>
            <a:off x="4023360" y="1180800"/>
            <a:ext cx="1737360" cy="405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Courier New"/>
              </a:rPr>
              <a:t>Rectangle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924840" y="2912760"/>
            <a:ext cx="8531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 txBox="1"/>
          <p:nvPr/>
        </p:nvSpPr>
        <p:spPr>
          <a:xfrm>
            <a:off x="1008720" y="3015720"/>
            <a:ext cx="8198640" cy="1530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latin typeface="Courier New"/>
              </a:rPr>
              <a:t>+ Rectangle(x: int, y: int, width: int, height: int)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toString(): String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grow(h: int, v: int): void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+ translate(dx: int, dy: int): void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925200" y="1616760"/>
            <a:ext cx="8531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"/>
          <p:cNvSpPr/>
          <p:nvPr/>
        </p:nvSpPr>
        <p:spPr>
          <a:xfrm>
            <a:off x="6761880" y="3535560"/>
            <a:ext cx="2591280" cy="480600"/>
          </a:xfrm>
          <a:prstGeom prst="wedgeRectCallout">
            <a:avLst>
              <a:gd name="adj1" fmla="val -87740"/>
              <a:gd name="adj2" fmla="val -28518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Class methods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Variable Scope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772200" y="1287360"/>
            <a:ext cx="6078600" cy="268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Point {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int </a:t>
            </a:r>
            <a:r>
              <a:rPr b="0" lang="en-US" sz="1800" spc="-1" strike="noStrike">
                <a:highlight>
                  <a:srgbClr val="ffff00"/>
                </a:highlight>
                <a:latin typeface="Courier New"/>
              </a:rPr>
              <a:t>x</a:t>
            </a:r>
            <a:r>
              <a:rPr b="0" lang="en-US" sz="1800" spc="-1" strike="noStrike">
                <a:latin typeface="Courier New"/>
              </a:rPr>
              <a:t>;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int </a:t>
            </a:r>
            <a:r>
              <a:rPr b="0" lang="en-US" sz="1800" spc="-1" strike="noStrike">
                <a:highlight>
                  <a:srgbClr val="ffff00"/>
                </a:highlight>
                <a:latin typeface="Courier New"/>
              </a:rPr>
              <a:t>y</a:t>
            </a:r>
            <a:r>
              <a:rPr b="0" lang="en-US" sz="1800" spc="-1" strike="noStrike">
                <a:latin typeface="Courier New"/>
              </a:rPr>
              <a:t>;</a:t>
            </a:r>
            <a:endParaRPr b="0" lang="en-US" sz="1800" spc="-1" strike="noStrike">
              <a:latin typeface="Courier New"/>
            </a:endParaRPr>
          </a:p>
          <a:p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void translate(int dx, int dy) {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int oldv = this.x;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int newv = oldv + dx;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if (dx &lt; 0) {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...</a:t>
            </a:r>
            <a:endParaRPr b="0" lang="en-US" sz="1800" spc="-1" strike="noStrike">
              <a:latin typeface="Courier New"/>
            </a:endParaRPr>
          </a:p>
          <a:p>
            <a:endParaRPr b="0" lang="en-US" sz="1800" spc="-1" strike="noStrike">
              <a:latin typeface="Courier New"/>
            </a:endParaRPr>
          </a:p>
        </p:txBody>
      </p:sp>
      <p:sp>
        <p:nvSpPr>
          <p:cNvPr id="204" name=""/>
          <p:cNvSpPr/>
          <p:nvPr/>
        </p:nvSpPr>
        <p:spPr>
          <a:xfrm>
            <a:off x="4136400" y="1381320"/>
            <a:ext cx="2591280" cy="918360"/>
          </a:xfrm>
          <a:prstGeom prst="wedgeRectCallout">
            <a:avLst>
              <a:gd name="adj1" fmla="val -81125"/>
              <a:gd name="adj2" fmla="val -7916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Class attributes are </a:t>
            </a:r>
            <a:r>
              <a:rPr b="0" i="1" lang="en-US" sz="1600" spc="-1" strike="noStrike">
                <a:latin typeface="Arial"/>
              </a:rPr>
              <a:t>global</a:t>
            </a:r>
            <a:r>
              <a:rPr b="0" lang="en-US" sz="1600" spc="-1" strike="noStrike"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They are available to all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methods in the class.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Variable Scope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772200" y="1287360"/>
            <a:ext cx="6078600" cy="268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Point {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int x;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int y;</a:t>
            </a:r>
            <a:endParaRPr b="0" lang="en-US" sz="1800" spc="-1" strike="noStrike">
              <a:latin typeface="Courier New"/>
            </a:endParaRPr>
          </a:p>
          <a:p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void translate(int </a:t>
            </a:r>
            <a:r>
              <a:rPr b="0" lang="en-US" sz="1800" spc="-1" strike="noStrike">
                <a:highlight>
                  <a:srgbClr val="ffff00"/>
                </a:highlight>
                <a:latin typeface="Courier New"/>
              </a:rPr>
              <a:t>dx</a:t>
            </a:r>
            <a:r>
              <a:rPr b="0" lang="en-US" sz="1800" spc="-1" strike="noStrike">
                <a:latin typeface="Courier New"/>
              </a:rPr>
              <a:t>, int </a:t>
            </a:r>
            <a:r>
              <a:rPr b="0" lang="en-US" sz="1800" spc="-1" strike="noStrike">
                <a:highlight>
                  <a:srgbClr val="ffff00"/>
                </a:highlight>
                <a:latin typeface="Courier New"/>
              </a:rPr>
              <a:t>dy</a:t>
            </a:r>
            <a:r>
              <a:rPr b="0" lang="en-US" sz="1800" spc="-1" strike="noStrike">
                <a:latin typeface="Courier New"/>
              </a:rPr>
              <a:t>) {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int oldv = this.x;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int newv = oldv + dx;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if (dx &lt; 0) {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...</a:t>
            </a:r>
            <a:endParaRPr b="0" lang="en-US" sz="1800" spc="-1" strike="noStrike">
              <a:latin typeface="Courier New"/>
            </a:endParaRPr>
          </a:p>
          <a:p>
            <a:endParaRPr b="0" lang="en-US" sz="1800" spc="-1" strike="noStrike">
              <a:latin typeface="Courier New"/>
            </a:endParaRPr>
          </a:p>
        </p:txBody>
      </p:sp>
      <p:sp>
        <p:nvSpPr>
          <p:cNvPr id="207" name=""/>
          <p:cNvSpPr/>
          <p:nvPr/>
        </p:nvSpPr>
        <p:spPr>
          <a:xfrm>
            <a:off x="6264720" y="1172520"/>
            <a:ext cx="2591280" cy="918360"/>
          </a:xfrm>
          <a:prstGeom prst="wedgeRectCallout">
            <a:avLst>
              <a:gd name="adj1" fmla="val -86115"/>
              <a:gd name="adj2" fmla="val 68060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Parameters are </a:t>
            </a:r>
            <a:r>
              <a:rPr b="0" i="1" lang="en-US" sz="1600" spc="-1" strike="noStrike">
                <a:latin typeface="Arial"/>
              </a:rPr>
              <a:t>local</a:t>
            </a:r>
            <a:r>
              <a:rPr b="0" lang="en-US" sz="1600" spc="-1" strike="noStrike"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They go away when the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method returns.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Variable Scope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772200" y="1287360"/>
            <a:ext cx="6078600" cy="268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Point {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int x;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int y;</a:t>
            </a:r>
            <a:endParaRPr b="0" lang="en-US" sz="1800" spc="-1" strike="noStrike">
              <a:latin typeface="Courier New"/>
            </a:endParaRPr>
          </a:p>
          <a:p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void translate(int dx, int dy) {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int </a:t>
            </a:r>
            <a:r>
              <a:rPr b="0" lang="en-US" sz="1800" spc="-1" strike="noStrike">
                <a:highlight>
                  <a:srgbClr val="ffff00"/>
                </a:highlight>
                <a:latin typeface="Courier New"/>
              </a:rPr>
              <a:t>oldv</a:t>
            </a:r>
            <a:r>
              <a:rPr b="0" lang="en-US" sz="1800" spc="-1" strike="noStrike">
                <a:latin typeface="Courier New"/>
              </a:rPr>
              <a:t> = this.x;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int </a:t>
            </a:r>
            <a:r>
              <a:rPr b="0" lang="en-US" sz="1800" spc="-1" strike="noStrike">
                <a:highlight>
                  <a:srgbClr val="ffff00"/>
                </a:highlight>
                <a:latin typeface="Courier New"/>
              </a:rPr>
              <a:t>newv</a:t>
            </a:r>
            <a:r>
              <a:rPr b="0" lang="en-US" sz="1800" spc="-1" strike="noStrike">
                <a:latin typeface="Courier New"/>
              </a:rPr>
              <a:t> = oldv + dx;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if (dx &lt; 0) {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...</a:t>
            </a:r>
            <a:endParaRPr b="0" lang="en-US" sz="1800" spc="-1" strike="noStrike">
              <a:latin typeface="Courier New"/>
            </a:endParaRPr>
          </a:p>
          <a:p>
            <a:endParaRPr b="0" lang="en-US" sz="1800" spc="-1" strike="noStrike">
              <a:latin typeface="Courier New"/>
            </a:endParaRPr>
          </a:p>
        </p:txBody>
      </p:sp>
      <p:sp>
        <p:nvSpPr>
          <p:cNvPr id="210" name=""/>
          <p:cNvSpPr/>
          <p:nvPr/>
        </p:nvSpPr>
        <p:spPr>
          <a:xfrm>
            <a:off x="3527640" y="1218600"/>
            <a:ext cx="2591280" cy="918360"/>
          </a:xfrm>
          <a:prstGeom prst="wedgeRectCallout">
            <a:avLst>
              <a:gd name="adj1" fmla="val -62277"/>
              <a:gd name="adj2" fmla="val 123745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Variables defined in a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method are </a:t>
            </a:r>
            <a:r>
              <a:rPr b="0" i="1" lang="en-US" sz="1600" spc="-1" strike="noStrike">
                <a:latin typeface="Arial"/>
              </a:rPr>
              <a:t>local</a:t>
            </a:r>
            <a:r>
              <a:rPr b="0" lang="en-US" sz="1600" spc="-1" strike="noStrike">
                <a:latin typeface="Arial"/>
              </a:rPr>
              <a:t> to that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method.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Variable Scope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772200" y="1287360"/>
            <a:ext cx="6078600" cy="268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Point {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int x;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int y;</a:t>
            </a:r>
            <a:endParaRPr b="0" lang="en-US" sz="1800" spc="-1" strike="noStrike">
              <a:latin typeface="Courier New"/>
            </a:endParaRPr>
          </a:p>
          <a:p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void translate(int dx, int dy) {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int oldv = </a:t>
            </a:r>
            <a:r>
              <a:rPr b="0" lang="en-US" sz="1800" spc="-1" strike="noStrike">
                <a:highlight>
                  <a:srgbClr val="ffff00"/>
                </a:highlight>
                <a:latin typeface="Courier New"/>
              </a:rPr>
              <a:t>this</a:t>
            </a:r>
            <a:r>
              <a:rPr b="0" lang="en-US" sz="1800" spc="-1" strike="noStrike">
                <a:latin typeface="Courier New"/>
              </a:rPr>
              <a:t>.x;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int newv = oldv + dx;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if (dx &lt; 0) {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...</a:t>
            </a:r>
            <a:endParaRPr b="0" lang="en-US" sz="1800" spc="-1" strike="noStrike">
              <a:latin typeface="Courier New"/>
            </a:endParaRPr>
          </a:p>
          <a:p>
            <a:endParaRPr b="0" lang="en-US" sz="1800" spc="-1" strike="noStrike">
              <a:latin typeface="Courier New"/>
            </a:endParaRPr>
          </a:p>
        </p:txBody>
      </p:sp>
      <p:sp>
        <p:nvSpPr>
          <p:cNvPr id="213" name=""/>
          <p:cNvSpPr/>
          <p:nvPr/>
        </p:nvSpPr>
        <p:spPr>
          <a:xfrm>
            <a:off x="4630320" y="1287360"/>
            <a:ext cx="3547440" cy="776520"/>
          </a:xfrm>
          <a:prstGeom prst="wedgeRectCallout">
            <a:avLst>
              <a:gd name="adj1" fmla="val -66101"/>
              <a:gd name="adj2" fmla="val 114592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 </a:t>
            </a:r>
            <a:r>
              <a:rPr b="1" lang="en-US" sz="1600" spc="-1" strike="noStrike">
                <a:latin typeface="Courier New"/>
              </a:rPr>
              <a:t>this</a:t>
            </a:r>
            <a:r>
              <a:rPr b="0" lang="en-US" sz="1600" spc="-1" strike="noStrike">
                <a:latin typeface="Arial"/>
              </a:rPr>
              <a:t> keyword explicitly allows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you to access an object’s attributes.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Garbage Collection (1)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184680" y="1330200"/>
            <a:ext cx="7130160" cy="2620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static void main(String[] args)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coord1 = new Point(3, 5);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coord1 = movePoint(coord1, 6, 2);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static Point movePoint(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pt</a:t>
            </a:r>
            <a:r>
              <a:rPr b="0" lang="en-US" sz="1600" spc="-1" strike="noStrike">
                <a:latin typeface="Courier New"/>
              </a:rPr>
              <a:t>, int dX, int dY)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result = new Point(pt.x, pt.y);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result.x += dX;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result.y += dY;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return result;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9484200" y="118584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"/>
          <p:cNvSpPr/>
          <p:nvPr/>
        </p:nvSpPr>
        <p:spPr>
          <a:xfrm>
            <a:off x="8166240" y="1393560"/>
            <a:ext cx="1029600" cy="806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"/>
          <p:cNvSpPr/>
          <p:nvPr/>
        </p:nvSpPr>
        <p:spPr>
          <a:xfrm>
            <a:off x="8640000" y="146088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3</a:t>
            </a:r>
            <a:endParaRPr b="0" lang="en-US" sz="1400" spc="-1" strike="noStrike">
              <a:latin typeface="Courier New"/>
            </a:endParaRPr>
          </a:p>
        </p:txBody>
      </p:sp>
      <p:sp>
        <p:nvSpPr>
          <p:cNvPr id="219" name=""/>
          <p:cNvSpPr/>
          <p:nvPr/>
        </p:nvSpPr>
        <p:spPr>
          <a:xfrm>
            <a:off x="8640000" y="182088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9152640" y="924840"/>
            <a:ext cx="8208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coord1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8246520" y="1462680"/>
            <a:ext cx="2916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8265240" y="1858680"/>
            <a:ext cx="2995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 flipH="1">
            <a:off x="9195840" y="1374840"/>
            <a:ext cx="368640" cy="3362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"/>
          <p:cNvSpPr txBox="1"/>
          <p:nvPr/>
        </p:nvSpPr>
        <p:spPr>
          <a:xfrm>
            <a:off x="6521760" y="4131000"/>
            <a:ext cx="3200400" cy="10594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lang="en-US" sz="1600" spc="-1" strike="noStrike">
                <a:latin typeface="Arial"/>
              </a:rPr>
              <a:t>Before calling </a:t>
            </a:r>
            <a:r>
              <a:rPr b="0" lang="en-US" sz="1600" spc="-1" strike="noStrike">
                <a:latin typeface="Courier New"/>
              </a:rPr>
              <a:t>movePoint</a:t>
            </a:r>
            <a:r>
              <a:rPr b="0" lang="en-US" sz="1600" spc="-1" strike="noStrike">
                <a:latin typeface="Arial"/>
              </a:rPr>
              <a:t>, </a:t>
            </a:r>
            <a:r>
              <a:rPr b="0" lang="en-US" sz="1600" spc="-1" strike="noStrike">
                <a:latin typeface="Courier New"/>
              </a:rPr>
              <a:t>coord1</a:t>
            </a:r>
            <a:r>
              <a:rPr b="0" lang="en-US" sz="1600" spc="-1" strike="noStrike">
                <a:latin typeface="Arial"/>
              </a:rPr>
              <a:t> refers to this object.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Garbage Collection (2)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84680" y="1330200"/>
            <a:ext cx="7130160" cy="2620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static void main(String[] args)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</a:t>
            </a:r>
            <a:r>
              <a:rPr b="0" lang="en-US" sz="1600" spc="-1" strike="noStrike">
                <a:latin typeface="Courier New"/>
              </a:rPr>
              <a:t>coord1 = new Point(3, 5);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coord1</a:t>
            </a:r>
            <a:r>
              <a:rPr b="0" lang="en-US" sz="1600" spc="-1" strike="noStrike">
                <a:latin typeface="Courier New"/>
              </a:rPr>
              <a:t> = movePoint(coord1, 6, 2);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static Point movePoint(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pt</a:t>
            </a:r>
            <a:r>
              <a:rPr b="0" lang="en-US" sz="1600" spc="-1" strike="noStrike">
                <a:latin typeface="Courier New"/>
              </a:rPr>
              <a:t>, int dX, int dY)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result = </a:t>
            </a:r>
            <a:r>
              <a:rPr b="0" lang="en-US" sz="1600" spc="-1" strike="noStrike">
                <a:highlight>
                  <a:srgbClr val="ffffd7"/>
                </a:highlight>
                <a:latin typeface="Courier New"/>
              </a:rPr>
              <a:t>new Point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(pt.x, pt.y);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result.x += dX;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result.y += dY;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return result;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9484200" y="118584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"/>
          <p:cNvSpPr/>
          <p:nvPr/>
        </p:nvSpPr>
        <p:spPr>
          <a:xfrm>
            <a:off x="8166240" y="1393560"/>
            <a:ext cx="1029600" cy="806400"/>
          </a:xfrm>
          <a:prstGeom prst="rect">
            <a:avLst/>
          </a:prstGeom>
          <a:solidFill>
            <a:srgbClr val="ffffff"/>
          </a:solidFill>
          <a:ln w="1260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"/>
          <p:cNvSpPr/>
          <p:nvPr/>
        </p:nvSpPr>
        <p:spPr>
          <a:xfrm>
            <a:off x="8640000" y="146088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solidFill>
                  <a:srgbClr val="b2b2b2"/>
                </a:solidFill>
                <a:latin typeface="Courier New"/>
              </a:rPr>
              <a:t>3</a:t>
            </a:r>
            <a:endParaRPr b="0" lang="en-US" sz="1400" spc="-1" strike="noStrike">
              <a:solidFill>
                <a:srgbClr val="b2b2b2"/>
              </a:solidFill>
              <a:latin typeface="Courier New"/>
            </a:endParaRPr>
          </a:p>
        </p:txBody>
      </p:sp>
      <p:sp>
        <p:nvSpPr>
          <p:cNvPr id="230" name=""/>
          <p:cNvSpPr/>
          <p:nvPr/>
        </p:nvSpPr>
        <p:spPr>
          <a:xfrm>
            <a:off x="8640000" y="182088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Courier New"/>
              </a:rPr>
              <a:t>5</a:t>
            </a:r>
            <a:endParaRPr b="0" lang="en-US" sz="1400" spc="-1" strike="noStrike">
              <a:solidFill>
                <a:srgbClr val="b2b2b2"/>
              </a:solidFill>
              <a:latin typeface="Arial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9152640" y="924840"/>
            <a:ext cx="8208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coord1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8246520" y="1462680"/>
            <a:ext cx="2916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b2b2b2"/>
                </a:solidFill>
                <a:latin typeface="Courier New"/>
              </a:rPr>
              <a:t>x</a:t>
            </a:r>
            <a:endParaRPr b="0" lang="en-US" sz="1400" spc="-1" strike="noStrike">
              <a:solidFill>
                <a:srgbClr val="b2b2b2"/>
              </a:solidFill>
              <a:latin typeface="Arial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8265240" y="1858680"/>
            <a:ext cx="2995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b2b2b2"/>
                </a:solidFill>
                <a:latin typeface="Courier New"/>
              </a:rPr>
              <a:t>y</a:t>
            </a:r>
            <a:endParaRPr b="0" lang="en-US" sz="1400" spc="-1" strike="noStrike">
              <a:solidFill>
                <a:srgbClr val="b2b2b2"/>
              </a:solidFill>
              <a:latin typeface="Arial"/>
            </a:endParaRPr>
          </a:p>
        </p:txBody>
      </p:sp>
      <p:sp>
        <p:nvSpPr>
          <p:cNvPr id="234" name=""/>
          <p:cNvSpPr/>
          <p:nvPr/>
        </p:nvSpPr>
        <p:spPr>
          <a:xfrm flipH="1">
            <a:off x="9195840" y="1374840"/>
            <a:ext cx="389160" cy="16059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"/>
          <p:cNvSpPr txBox="1"/>
          <p:nvPr/>
        </p:nvSpPr>
        <p:spPr>
          <a:xfrm>
            <a:off x="6521760" y="4131000"/>
            <a:ext cx="3200400" cy="10594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lang="en-US" sz="1600" spc="-1" strike="noStrike">
                <a:latin typeface="Arial"/>
              </a:rPr>
              <a:t>After calling </a:t>
            </a:r>
            <a:r>
              <a:rPr b="0" lang="en-US" sz="1600" spc="-1" strike="noStrike">
                <a:latin typeface="Courier New"/>
              </a:rPr>
              <a:t>movePoint</a:t>
            </a:r>
            <a:r>
              <a:rPr b="0" lang="en-US" sz="1600" spc="-1" strike="noStrike">
                <a:latin typeface="Arial"/>
              </a:rPr>
              <a:t>, </a:t>
            </a:r>
            <a:r>
              <a:rPr b="0" lang="en-US" sz="1600" spc="-1" strike="noStrike">
                <a:latin typeface="Courier New"/>
              </a:rPr>
              <a:t>coord1</a:t>
            </a:r>
            <a:r>
              <a:rPr b="0" lang="en-US" sz="1600" spc="-1" strike="noStrike">
                <a:latin typeface="Arial"/>
              </a:rPr>
              <a:t> refers to the new object returned from the method.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8166240" y="2545560"/>
            <a:ext cx="1029600" cy="806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"/>
          <p:cNvSpPr/>
          <p:nvPr/>
        </p:nvSpPr>
        <p:spPr>
          <a:xfrm>
            <a:off x="8640000" y="261288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9</a:t>
            </a:r>
            <a:endParaRPr b="0" lang="en-US" sz="1400" spc="-1" strike="noStrike">
              <a:latin typeface="Courier New"/>
            </a:endParaRPr>
          </a:p>
        </p:txBody>
      </p:sp>
      <p:sp>
        <p:nvSpPr>
          <p:cNvPr id="238" name=""/>
          <p:cNvSpPr/>
          <p:nvPr/>
        </p:nvSpPr>
        <p:spPr>
          <a:xfrm>
            <a:off x="8640000" y="297288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8246520" y="2614680"/>
            <a:ext cx="2916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8265240" y="3010680"/>
            <a:ext cx="2995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</a:t>
            </a:r>
            <a:r>
              <a:rPr b="0" lang="en-US" sz="4000" spc="-1" strike="noStrike">
                <a:latin typeface="Courier New"/>
              </a:rPr>
              <a:t>Point</a:t>
            </a:r>
            <a:r>
              <a:rPr b="0" lang="en-US" sz="4000" spc="-1" strike="noStrike">
                <a:latin typeface="Arial"/>
              </a:rPr>
              <a:t> Object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734040" y="1647360"/>
            <a:ext cx="4981320" cy="86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import java.awt.Point;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Point coord1 = new Point(3, 5);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7059240" y="162180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7900200" y="1879200"/>
            <a:ext cx="1178640" cy="129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8535240" y="203364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3</a:t>
            </a:r>
            <a:endParaRPr b="0" lang="en-US" sz="1400" spc="-1" strike="noStrike">
              <a:latin typeface="Courier New"/>
            </a:endParaRPr>
          </a:p>
        </p:txBody>
      </p:sp>
      <p:sp>
        <p:nvSpPr>
          <p:cNvPr id="48" name=""/>
          <p:cNvSpPr/>
          <p:nvPr/>
        </p:nvSpPr>
        <p:spPr>
          <a:xfrm>
            <a:off x="8535240" y="264564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6727680" y="1252800"/>
            <a:ext cx="8208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coord1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7997760" y="2035440"/>
            <a:ext cx="46224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7997760" y="2683440"/>
            <a:ext cx="46224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7248240" y="1724760"/>
            <a:ext cx="651960" cy="712440"/>
          </a:xfrm>
          <a:custGeom>
            <a:avLst/>
            <a:gdLst/>
            <a:ahLst/>
            <a:rect l="0" t="0" r="r" b="b"/>
            <a:pathLst>
              <a:path w="1812" h="1980">
                <a:moveTo>
                  <a:pt x="0" y="0"/>
                </a:moveTo>
                <a:lnTo>
                  <a:pt x="1811" y="1979"/>
                </a:lnTo>
              </a:path>
            </a:pathLst>
          </a:cu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3" name=""/>
          <p:cNvSpPr/>
          <p:nvPr/>
        </p:nvSpPr>
        <p:spPr>
          <a:xfrm>
            <a:off x="6058440" y="2780280"/>
            <a:ext cx="1681560" cy="446400"/>
          </a:xfrm>
          <a:prstGeom prst="wedgeRectCallout">
            <a:avLst>
              <a:gd name="adj1" fmla="val 72449"/>
              <a:gd name="adj2" fmla="val -138314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x and y are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i="1" lang="en-US" sz="1400" spc="-1" strike="noStrike">
                <a:latin typeface="Arial"/>
              </a:rPr>
              <a:t>attributes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7663320" y="726120"/>
            <a:ext cx="1681560" cy="446400"/>
          </a:xfrm>
          <a:prstGeom prst="wedgeRectCallout">
            <a:avLst>
              <a:gd name="adj1" fmla="val -65814"/>
              <a:gd name="adj2" fmla="val 154347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reference to the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object </a:t>
            </a:r>
            <a:r>
              <a:rPr b="0" i="1" lang="en-US" sz="1400" spc="-1" strike="noStrike">
                <a:latin typeface="Arial"/>
              </a:rPr>
              <a:t>instance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734400" y="2655720"/>
            <a:ext cx="4981320" cy="46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int xPos = coord1.x;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1450440" y="3360600"/>
            <a:ext cx="1681560" cy="672480"/>
          </a:xfrm>
          <a:prstGeom prst="wedgeRectCallout">
            <a:avLst>
              <a:gd name="adj1" fmla="val 56120"/>
              <a:gd name="adj2" fmla="val -106925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dot notation allows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you to access an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attribute’s value.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Garbage Collection (3)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184680" y="1330200"/>
            <a:ext cx="7130160" cy="2620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static void main(String[] args)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</a:t>
            </a:r>
            <a:r>
              <a:rPr b="0" lang="en-US" sz="1600" spc="-1" strike="noStrike">
                <a:latin typeface="Courier New"/>
              </a:rPr>
              <a:t>coord1 = new Point(3, 5);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coord1</a:t>
            </a:r>
            <a:r>
              <a:rPr b="0" lang="en-US" sz="1600" spc="-1" strike="noStrike">
                <a:latin typeface="Courier New"/>
              </a:rPr>
              <a:t> = movePoint(coord1, 6, 2);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static Point movePoint(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pt</a:t>
            </a:r>
            <a:r>
              <a:rPr b="0" lang="en-US" sz="1600" spc="-1" strike="noStrike">
                <a:latin typeface="Courier New"/>
              </a:rPr>
              <a:t>, int dX, int dY)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Point result = new Point(pt.x, pt.y);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result.x += dX;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result.y += dY;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return result;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9484200" y="118584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"/>
          <p:cNvSpPr/>
          <p:nvPr/>
        </p:nvSpPr>
        <p:spPr>
          <a:xfrm>
            <a:off x="8166240" y="1393560"/>
            <a:ext cx="1029600" cy="806400"/>
          </a:xfrm>
          <a:prstGeom prst="rect">
            <a:avLst/>
          </a:prstGeom>
          <a:solidFill>
            <a:srgbClr val="ffffff"/>
          </a:solidFill>
          <a:ln w="1260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"/>
          <p:cNvSpPr/>
          <p:nvPr/>
        </p:nvSpPr>
        <p:spPr>
          <a:xfrm>
            <a:off x="8640000" y="146088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solidFill>
                  <a:srgbClr val="b2b2b2"/>
                </a:solidFill>
                <a:latin typeface="Courier New"/>
              </a:rPr>
              <a:t>3</a:t>
            </a:r>
            <a:endParaRPr b="0" lang="en-US" sz="1400" spc="-1" strike="noStrike">
              <a:solidFill>
                <a:srgbClr val="b2b2b2"/>
              </a:solidFill>
              <a:latin typeface="Courier New"/>
            </a:endParaRPr>
          </a:p>
        </p:txBody>
      </p:sp>
      <p:sp>
        <p:nvSpPr>
          <p:cNvPr id="246" name=""/>
          <p:cNvSpPr/>
          <p:nvPr/>
        </p:nvSpPr>
        <p:spPr>
          <a:xfrm>
            <a:off x="8640000" y="182088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Courier New"/>
              </a:rPr>
              <a:t>5</a:t>
            </a:r>
            <a:endParaRPr b="0" lang="en-US" sz="1400" spc="-1" strike="noStrike">
              <a:solidFill>
                <a:srgbClr val="b2b2b2"/>
              </a:solidFill>
              <a:latin typeface="Arial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9152640" y="924840"/>
            <a:ext cx="8208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coord1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8246520" y="1462680"/>
            <a:ext cx="2916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b2b2b2"/>
                </a:solidFill>
                <a:latin typeface="Courier New"/>
              </a:rPr>
              <a:t>x</a:t>
            </a:r>
            <a:endParaRPr b="0" lang="en-US" sz="1400" spc="-1" strike="noStrike">
              <a:solidFill>
                <a:srgbClr val="b2b2b2"/>
              </a:solidFill>
              <a:latin typeface="Arial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8265240" y="1858680"/>
            <a:ext cx="2995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b2b2b2"/>
                </a:solidFill>
                <a:latin typeface="Courier New"/>
              </a:rPr>
              <a:t>y</a:t>
            </a:r>
            <a:endParaRPr b="0" lang="en-US" sz="1400" spc="-1" strike="noStrike">
              <a:solidFill>
                <a:srgbClr val="b2b2b2"/>
              </a:solidFill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 flipH="1">
            <a:off x="9195840" y="1374840"/>
            <a:ext cx="389160" cy="16059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"/>
          <p:cNvSpPr/>
          <p:nvPr/>
        </p:nvSpPr>
        <p:spPr>
          <a:xfrm>
            <a:off x="8166240" y="2545560"/>
            <a:ext cx="1029600" cy="806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"/>
          <p:cNvSpPr/>
          <p:nvPr/>
        </p:nvSpPr>
        <p:spPr>
          <a:xfrm>
            <a:off x="8640000" y="261288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9</a:t>
            </a:r>
            <a:endParaRPr b="0" lang="en-US" sz="1400" spc="-1" strike="noStrike">
              <a:latin typeface="Courier New"/>
            </a:endParaRPr>
          </a:p>
        </p:txBody>
      </p:sp>
      <p:sp>
        <p:nvSpPr>
          <p:cNvPr id="253" name=""/>
          <p:cNvSpPr/>
          <p:nvPr/>
        </p:nvSpPr>
        <p:spPr>
          <a:xfrm>
            <a:off x="8640000" y="297288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8246520" y="2614680"/>
            <a:ext cx="2916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8265240" y="3010680"/>
            <a:ext cx="2995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4968360" y="1055520"/>
            <a:ext cx="2102760" cy="918360"/>
          </a:xfrm>
          <a:prstGeom prst="wedgeRectCallout">
            <a:avLst>
              <a:gd name="adj1" fmla="val 95685"/>
              <a:gd name="adj2" fmla="val 35967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Nobody refers to this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memory any more.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Garbage Collection (4)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184680" y="1330200"/>
            <a:ext cx="7130160" cy="2620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static void main(String[] args)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</a:t>
            </a:r>
            <a:r>
              <a:rPr b="0" lang="en-US" sz="1600" spc="-1" strike="noStrike">
                <a:latin typeface="Courier New"/>
              </a:rPr>
              <a:t>coord1 = new Point(3, 5);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coord1</a:t>
            </a:r>
            <a:r>
              <a:rPr b="0" lang="en-US" sz="1600" spc="-1" strike="noStrike">
                <a:latin typeface="Courier New"/>
              </a:rPr>
              <a:t> = movePoint(coord1, 6, 2);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static Point movePoint(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pt</a:t>
            </a:r>
            <a:r>
              <a:rPr b="0" lang="en-US" sz="1600" spc="-1" strike="noStrike">
                <a:latin typeface="Courier New"/>
              </a:rPr>
              <a:t>, int dX, int dY)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Point result = new Point(pt.x, pt.y);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result.x += dX;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result.y += dY;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return result;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9484200" y="118584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"/>
          <p:cNvSpPr txBox="1"/>
          <p:nvPr/>
        </p:nvSpPr>
        <p:spPr>
          <a:xfrm>
            <a:off x="9152640" y="924840"/>
            <a:ext cx="8208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coord1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 flipH="1">
            <a:off x="9195840" y="1374840"/>
            <a:ext cx="389160" cy="16059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"/>
          <p:cNvSpPr/>
          <p:nvPr/>
        </p:nvSpPr>
        <p:spPr>
          <a:xfrm>
            <a:off x="8166240" y="2545560"/>
            <a:ext cx="1029600" cy="806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"/>
          <p:cNvSpPr/>
          <p:nvPr/>
        </p:nvSpPr>
        <p:spPr>
          <a:xfrm>
            <a:off x="8640000" y="261288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9</a:t>
            </a:r>
            <a:endParaRPr b="0" lang="en-US" sz="1400" spc="-1" strike="noStrike">
              <a:latin typeface="Courier New"/>
            </a:endParaRPr>
          </a:p>
        </p:txBody>
      </p:sp>
      <p:sp>
        <p:nvSpPr>
          <p:cNvPr id="264" name=""/>
          <p:cNvSpPr/>
          <p:nvPr/>
        </p:nvSpPr>
        <p:spPr>
          <a:xfrm>
            <a:off x="8640000" y="297288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8246520" y="2614680"/>
            <a:ext cx="2916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8265240" y="3010680"/>
            <a:ext cx="2995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6521760" y="4131360"/>
            <a:ext cx="3200400" cy="10594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lang="en-US" sz="1600" spc="-1" strike="noStrike">
                <a:latin typeface="Arial"/>
              </a:rPr>
              <a:t>A process called the </a:t>
            </a:r>
            <a:r>
              <a:rPr b="0" i="1" lang="en-US" sz="1600" spc="-1" strike="noStrike">
                <a:latin typeface="Arial"/>
              </a:rPr>
              <a:t>garbage collector</a:t>
            </a:r>
            <a:r>
              <a:rPr b="0" lang="en-US" sz="1600" spc="-1" strike="noStrike">
                <a:latin typeface="Arial"/>
              </a:rPr>
              <a:t> will eventually reclaim the unused memory.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Courier New"/>
              </a:rPr>
              <a:t>String</a:t>
            </a:r>
            <a:endParaRPr b="0" lang="en-US" sz="3600" spc="-1" strike="noStrike">
              <a:latin typeface="Courier New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1192680" y="1038600"/>
            <a:ext cx="6469920" cy="190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String text = "";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for (int i = 0; i &lt; 10; i++)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String line = in.nextLine();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text = text + line + '\n';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System.out.print("You entered:\n" + text);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>
            <a:off x="7345440" y="1630800"/>
            <a:ext cx="2102760" cy="583560"/>
          </a:xfrm>
          <a:prstGeom prst="wedgeRectCallout">
            <a:avLst>
              <a:gd name="adj1" fmla="val -128310"/>
              <a:gd name="adj2" fmla="val -27930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Memory needs to be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allocated here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5423760" y="2359800"/>
            <a:ext cx="2693880" cy="918360"/>
          </a:xfrm>
          <a:prstGeom prst="wedgeRectCallout">
            <a:avLst>
              <a:gd name="adj1" fmla="val -111152"/>
              <a:gd name="adj2" fmla="val -74212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Each addition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causes a new </a:t>
            </a:r>
            <a:r>
              <a:rPr b="0" lang="en-US" sz="1600" spc="-1" strike="noStrike">
                <a:latin typeface="Courier New"/>
              </a:rPr>
              <a:t>String</a:t>
            </a:r>
            <a:r>
              <a:rPr b="0" lang="en-US" sz="1600" spc="-1" strike="noStrike">
                <a:latin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to be created.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2153880" y="3521880"/>
            <a:ext cx="5054400" cy="57204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lang="en-US" sz="1600" spc="-1" strike="noStrike">
                <a:latin typeface="Arial"/>
              </a:rPr>
              <a:t>All the intermediate </a:t>
            </a:r>
            <a:r>
              <a:rPr b="0" lang="en-US" sz="1600" spc="-1" strike="noStrike">
                <a:latin typeface="Courier New"/>
              </a:rPr>
              <a:t>String</a:t>
            </a:r>
            <a:r>
              <a:rPr b="0" lang="en-US" sz="1600" spc="-1" strike="noStrike">
                <a:latin typeface="Arial"/>
              </a:rPr>
              <a:t> objects will eventually be garbage collected, but it would be nice to avoid them.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Courier New"/>
              </a:rPr>
              <a:t>StringBuilder</a:t>
            </a:r>
            <a:endParaRPr b="0" lang="en-US" sz="3600" spc="-1" strike="noStrike">
              <a:latin typeface="Courier New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1192680" y="1038600"/>
            <a:ext cx="6469920" cy="21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StringBuilder text = new StringBuilder();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for (int i = 0; i &lt; 10; i++)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String line = in.nextLine();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text.append(line);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text.append('\n');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System.out.print("You entered:\n" + text);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275" name=""/>
          <p:cNvSpPr/>
          <p:nvPr/>
        </p:nvSpPr>
        <p:spPr>
          <a:xfrm>
            <a:off x="7045560" y="1956240"/>
            <a:ext cx="2693880" cy="1098720"/>
          </a:xfrm>
          <a:prstGeom prst="wedgeRectCallout">
            <a:avLst>
              <a:gd name="adj1" fmla="val -145546"/>
              <a:gd name="adj2" fmla="val -35129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Text is appended directly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to the current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StringBuilder</a:t>
            </a:r>
            <a:r>
              <a:rPr b="0" lang="en-US" sz="1600" spc="-1" strike="noStrike">
                <a:latin typeface="Arial"/>
              </a:rPr>
              <a:t> object; no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new objects are created.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Other </a:t>
            </a:r>
            <a:r>
              <a:rPr b="0" lang="en-US" sz="3600" spc="-1" strike="noStrike">
                <a:latin typeface="Courier New"/>
              </a:rPr>
              <a:t>StringBuilder</a:t>
            </a:r>
            <a:r>
              <a:rPr b="0" lang="en-US" sz="3600" spc="-1" strike="noStrike">
                <a:latin typeface="Arial"/>
              </a:rPr>
              <a:t> Methods</a:t>
            </a:r>
            <a:endParaRPr b="0" lang="en-US" sz="3600" spc="-1" strike="noStrike">
              <a:latin typeface="Courier New"/>
            </a:endParaRPr>
          </a:p>
        </p:txBody>
      </p:sp>
      <p:graphicFrame>
        <p:nvGraphicFramePr>
          <p:cNvPr id="277" name=""/>
          <p:cNvGraphicFramePr/>
          <p:nvPr/>
        </p:nvGraphicFramePr>
        <p:xfrm>
          <a:off x="779760" y="1275840"/>
          <a:ext cx="7102080" cy="2879280"/>
        </p:xfrm>
        <a:graphic>
          <a:graphicData uri="http://schemas.openxmlformats.org/drawingml/2006/table">
            <a:tbl>
              <a:tblPr/>
              <a:tblGrid>
                <a:gridCol w="4624920"/>
                <a:gridCol w="3895920"/>
              </a:tblGrid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deleteCharAt(int index)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Deletes the character at the given index (0 is first character).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delete(int start, int end)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Deletes characters from index </a:t>
                      </a:r>
                      <a:r>
                        <a:rPr b="0" lang="en-US" sz="1800" spc="-1" strike="noStrike">
                          <a:latin typeface="Courier New"/>
                        </a:rPr>
                        <a:t>start</a:t>
                      </a:r>
                      <a:r>
                        <a:rPr b="0" lang="en-US" sz="1800" spc="-1" strike="noStrike">
                          <a:latin typeface="Arial"/>
                        </a:rPr>
                        <a:t> to </a:t>
                      </a:r>
                      <a:r>
                        <a:rPr b="0" lang="en-US" sz="1800" spc="-1" strike="noStrike">
                          <a:latin typeface="Courier New"/>
                        </a:rPr>
                        <a:t>end - 1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insert(int offset, String str)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Inserts the given string at position </a:t>
                      </a:r>
                      <a:r>
                        <a:rPr b="0" lang="en-US" sz="1800" spc="-1" strike="noStrike">
                          <a:latin typeface="Courier New"/>
                        </a:rPr>
                        <a:t>offset</a:t>
                      </a:r>
                      <a:r>
                        <a:rPr b="0" lang="en-US" sz="1800" spc="-1" strike="noStrike">
                          <a:latin typeface="Arial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072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substring(int start, int end)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  <a:ea typeface="Noto Sans CJK SC"/>
                        </a:rPr>
                        <a:t>Returns a </a:t>
                      </a:r>
                      <a:r>
                        <a:rPr b="0" lang="en-US" sz="1800" spc="-1" strike="noStrike">
                          <a:latin typeface="Courier New"/>
                          <a:ea typeface="Noto Sans CJK SC"/>
                        </a:rPr>
                        <a:t>String</a:t>
                      </a:r>
                      <a:r>
                        <a:rPr b="0" lang="en-US" sz="1800" spc="-1" strike="noStrike">
                          <a:latin typeface="Arial"/>
                          <a:ea typeface="Noto Sans CJK SC"/>
                        </a:rPr>
                        <a:t> consisting of characters </a:t>
                      </a:r>
                      <a:r>
                        <a:rPr b="0" lang="en-US" sz="1800" spc="-1" strike="noStrike">
                          <a:latin typeface="Courier New"/>
                        </a:rPr>
                        <a:t>start</a:t>
                      </a:r>
                      <a:r>
                        <a:rPr b="0" lang="en-US" sz="1800" spc="-1" strike="noStrike">
                          <a:latin typeface="Arial"/>
                        </a:rPr>
                        <a:t> to </a:t>
                      </a:r>
                      <a:r>
                        <a:rPr b="0" lang="en-US" sz="1800" spc="-1" strike="noStrike">
                          <a:latin typeface="Courier New"/>
                        </a:rPr>
                        <a:t>end - 1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Dot notation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708840" y="1420200"/>
            <a:ext cx="4981320" cy="46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int x = coord1.x;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2239560" y="2196720"/>
            <a:ext cx="6308280" cy="170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Read right to left: the </a:t>
            </a:r>
            <a:r>
              <a:rPr b="0" lang="en-US" sz="1800" spc="-1" strike="noStrike">
                <a:latin typeface="Courier New"/>
              </a:rPr>
              <a:t>x</a:t>
            </a:r>
            <a:r>
              <a:rPr b="0" lang="en-US" sz="1800" spc="-1" strike="noStrike">
                <a:latin typeface="Arial"/>
              </a:rPr>
              <a:t> attribute </a:t>
            </a:r>
            <a:r>
              <a:rPr b="0" i="1" lang="en-US" sz="1800" spc="-1" strike="noStrike">
                <a:latin typeface="Arial"/>
              </a:rPr>
              <a:t>belonging to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Courier New"/>
              </a:rPr>
              <a:t>coord1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Read left to right: </a:t>
            </a:r>
            <a:r>
              <a:rPr b="0" lang="en-US" sz="1800" spc="-1" strike="noStrike">
                <a:latin typeface="Courier New"/>
              </a:rPr>
              <a:t>coord1</a:t>
            </a:r>
            <a:r>
              <a:rPr b="0" lang="en-US" sz="1800" spc="-1" strike="noStrike">
                <a:latin typeface="Arial"/>
              </a:rPr>
              <a:t>, </a:t>
            </a:r>
            <a:r>
              <a:rPr b="0" i="1" lang="en-US" sz="1800" spc="-1" strike="noStrike">
                <a:latin typeface="Arial"/>
              </a:rPr>
              <a:t>which contains</a:t>
            </a:r>
            <a:r>
              <a:rPr b="0" lang="en-US" sz="1800" spc="-1" strike="noStrike">
                <a:latin typeface="Arial"/>
              </a:rPr>
              <a:t> attribute </a:t>
            </a:r>
            <a:r>
              <a:rPr b="0" lang="en-US" sz="1800" spc="-1" strike="noStrike">
                <a:latin typeface="Courier New"/>
              </a:rPr>
              <a:t>x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dot notation unambiguously tells you that the x on the right side of the = belongs to </a:t>
            </a:r>
            <a:r>
              <a:rPr b="0" lang="en-US" sz="1800" spc="-1" strike="noStrike">
                <a:latin typeface="Courier New"/>
              </a:rPr>
              <a:t>coord1</a:t>
            </a:r>
            <a:r>
              <a:rPr b="0" lang="en-US" sz="1800" spc="-1" strike="noStrike">
                <a:latin typeface="Arial"/>
              </a:rPr>
              <a:t>; the </a:t>
            </a:r>
            <a:r>
              <a:rPr b="0" lang="en-US" sz="1800" spc="-1" strike="noStrike">
                <a:latin typeface="Courier New"/>
              </a:rPr>
              <a:t>x</a:t>
            </a:r>
            <a:r>
              <a:rPr b="0" lang="en-US" sz="1800" spc="-1" strike="noStrike">
                <a:latin typeface="Arial"/>
              </a:rPr>
              <a:t> on the left side is a separate variable, not part of the </a:t>
            </a:r>
            <a:r>
              <a:rPr b="0" lang="en-US" sz="1800" spc="-1" strike="noStrike">
                <a:latin typeface="Courier New"/>
              </a:rPr>
              <a:t>coord1</a:t>
            </a:r>
            <a:r>
              <a:rPr b="0" lang="en-US" sz="1800" spc="-1" strike="noStrike">
                <a:latin typeface="Arial"/>
              </a:rPr>
              <a:t> instance.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Passing Objects to Methods (1)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84680" y="1329840"/>
            <a:ext cx="7008120" cy="285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static void main(String[] args)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Point coord1 = new Point(3, 5);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movePoint(coord1, 6, 2);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static void movePoint(point pt, int dX, int dY)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pt.x += dX;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pt.y += dY;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	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9307440" y="139860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8049240" y="1879200"/>
            <a:ext cx="1029600" cy="129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8535240" y="203364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3</a:t>
            </a:r>
            <a:endParaRPr b="0" lang="en-US" sz="1400" spc="-1" strike="noStrike">
              <a:latin typeface="Courier New"/>
            </a:endParaRPr>
          </a:p>
        </p:txBody>
      </p:sp>
      <p:sp>
        <p:nvSpPr>
          <p:cNvPr id="65" name=""/>
          <p:cNvSpPr/>
          <p:nvPr/>
        </p:nvSpPr>
        <p:spPr>
          <a:xfrm>
            <a:off x="8535240" y="264564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8975880" y="1029600"/>
            <a:ext cx="8208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coord1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8141760" y="2035440"/>
            <a:ext cx="2916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160480" y="2683440"/>
            <a:ext cx="2995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 flipH="1">
            <a:off x="9078840" y="1587600"/>
            <a:ext cx="308880" cy="4374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 txBox="1"/>
          <p:nvPr/>
        </p:nvSpPr>
        <p:spPr>
          <a:xfrm>
            <a:off x="7405920" y="3951000"/>
            <a:ext cx="2359800" cy="93204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lang="en-US" sz="1600" spc="-1" strike="noStrike">
                <a:latin typeface="Courier New"/>
              </a:rPr>
              <a:t>coord1</a:t>
            </a:r>
            <a:r>
              <a:rPr b="0" lang="en-US" sz="1600" spc="-1" strike="noStrike">
                <a:latin typeface="Arial"/>
              </a:rPr>
              <a:t> refers to an object on the </a:t>
            </a:r>
            <a:r>
              <a:rPr b="0" i="1" lang="en-US" sz="1600" spc="-1" strike="noStrike">
                <a:latin typeface="Arial"/>
              </a:rPr>
              <a:t>heap</a:t>
            </a:r>
            <a:r>
              <a:rPr b="0" lang="en-US" sz="1600" spc="-1" strike="noStrike"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Passing Objects to Methods (2)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84680" y="1329840"/>
            <a:ext cx="7008120" cy="285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static void main(String[] args)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coord1 = new Point(3, 5);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movePoint(coord1, 6, 2);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static void movePoint(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point pt,</a:t>
            </a:r>
            <a:r>
              <a:rPr b="0" lang="en-US" sz="1600" spc="-1" strike="noStrike">
                <a:latin typeface="Courier New"/>
              </a:rPr>
              <a:t> int dX, int dY)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pt.x += dX;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pt.y += dY;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	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9307440" y="139860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8049240" y="1879200"/>
            <a:ext cx="1029600" cy="129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8535240" y="203364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3</a:t>
            </a:r>
            <a:endParaRPr b="0" lang="en-US" sz="1400" spc="-1" strike="noStrike">
              <a:latin typeface="Courier New"/>
            </a:endParaRPr>
          </a:p>
        </p:txBody>
      </p:sp>
      <p:sp>
        <p:nvSpPr>
          <p:cNvPr id="76" name=""/>
          <p:cNvSpPr/>
          <p:nvPr/>
        </p:nvSpPr>
        <p:spPr>
          <a:xfrm>
            <a:off x="8535240" y="264564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8975880" y="1137600"/>
            <a:ext cx="8208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coord1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8141760" y="2035440"/>
            <a:ext cx="2916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8160480" y="2683440"/>
            <a:ext cx="2995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 flipH="1">
            <a:off x="9078840" y="1587600"/>
            <a:ext cx="308880" cy="4374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"/>
          <p:cNvSpPr/>
          <p:nvPr/>
        </p:nvSpPr>
        <p:spPr>
          <a:xfrm>
            <a:off x="7410960" y="309780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 txBox="1"/>
          <p:nvPr/>
        </p:nvSpPr>
        <p:spPr>
          <a:xfrm>
            <a:off x="7293960" y="3377160"/>
            <a:ext cx="4032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pt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 flipV="1">
            <a:off x="7599960" y="2694600"/>
            <a:ext cx="449280" cy="4719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 txBox="1"/>
          <p:nvPr/>
        </p:nvSpPr>
        <p:spPr>
          <a:xfrm>
            <a:off x="7405560" y="3950640"/>
            <a:ext cx="2359800" cy="10414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lang="en-US" sz="1600" spc="-1" strike="noStrike">
                <a:latin typeface="Arial"/>
              </a:rPr>
              <a:t>The parameter </a:t>
            </a:r>
            <a:r>
              <a:rPr b="0" lang="en-US" sz="1600" spc="-1" strike="noStrike">
                <a:latin typeface="Courier New"/>
              </a:rPr>
              <a:t>pt</a:t>
            </a:r>
            <a:r>
              <a:rPr b="0" lang="en-US" sz="1600" spc="-1" strike="noStrike">
                <a:latin typeface="Arial"/>
              </a:rPr>
              <a:t> gets a  </a:t>
            </a:r>
            <a:r>
              <a:rPr b="0" i="1" lang="en-US" sz="1600" spc="-1" strike="noStrike">
                <a:latin typeface="Arial"/>
              </a:rPr>
              <a:t>copy</a:t>
            </a:r>
            <a:r>
              <a:rPr b="0" lang="en-US" sz="1600" spc="-1" strike="noStrike">
                <a:latin typeface="Arial"/>
              </a:rPr>
              <a:t> of the argument </a:t>
            </a:r>
            <a:r>
              <a:rPr b="0" lang="en-US" sz="1600" spc="-1" strike="noStrike">
                <a:latin typeface="Courier New"/>
              </a:rPr>
              <a:t>coord1</a:t>
            </a:r>
            <a:r>
              <a:rPr b="0" lang="en-US" sz="1600" spc="-1" strike="noStrike">
                <a:latin typeface="Arial"/>
              </a:rPr>
              <a:t> and refers to the same object.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Passing Objects to Methods (3)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84680" y="1329840"/>
            <a:ext cx="7008120" cy="285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static void main(String[] args)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coord1 = new Point(3, 5);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movePoint(coord1, 6, 2);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static void movePoint(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pt</a:t>
            </a:r>
            <a:r>
              <a:rPr b="0" lang="en-US" sz="1600" spc="-1" strike="noStrike">
                <a:latin typeface="Courier New"/>
              </a:rPr>
              <a:t>, int dX, int dY)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pt.x += dX;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pt.y += dY;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	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9307440" y="139860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8049240" y="1879200"/>
            <a:ext cx="1029600" cy="129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8535240" y="203364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9</a:t>
            </a:r>
            <a:endParaRPr b="0" lang="en-US" sz="1400" spc="-1" strike="noStrike">
              <a:latin typeface="Courier New"/>
            </a:endParaRPr>
          </a:p>
        </p:txBody>
      </p:sp>
      <p:sp>
        <p:nvSpPr>
          <p:cNvPr id="90" name=""/>
          <p:cNvSpPr/>
          <p:nvPr/>
        </p:nvSpPr>
        <p:spPr>
          <a:xfrm>
            <a:off x="8535240" y="264564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8975880" y="1137600"/>
            <a:ext cx="8208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coord1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8141760" y="2035440"/>
            <a:ext cx="2916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8160480" y="2683440"/>
            <a:ext cx="2995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 flipH="1">
            <a:off x="9078840" y="1587600"/>
            <a:ext cx="308880" cy="4374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7410960" y="309780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 txBox="1"/>
          <p:nvPr/>
        </p:nvSpPr>
        <p:spPr>
          <a:xfrm>
            <a:off x="7293960" y="3377160"/>
            <a:ext cx="4032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pt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 flipV="1">
            <a:off x="7599960" y="2694600"/>
            <a:ext cx="449280" cy="4719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 txBox="1"/>
          <p:nvPr/>
        </p:nvSpPr>
        <p:spPr>
          <a:xfrm>
            <a:off x="7405560" y="3950640"/>
            <a:ext cx="2359800" cy="93204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lang="en-US" sz="1600" spc="-1" strike="noStrike">
                <a:latin typeface="Arial"/>
              </a:rPr>
              <a:t>Changing an attribute of the reference affects the original.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Returning Objects from Methods (1)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84680" y="1329840"/>
            <a:ext cx="7129800" cy="331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static void main(String[] args)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coord1 = new Point(3, 5);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Point coord2 = movePoint(coord1, 6, 2);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static </a:t>
            </a:r>
            <a:r>
              <a:rPr b="0" lang="en-US" sz="1600" spc="-1" strike="noStrike">
                <a:highlight>
                  <a:srgbClr val="ffffd7"/>
                </a:highlight>
                <a:latin typeface="Courier New"/>
              </a:rPr>
              <a:t>Point</a:t>
            </a:r>
            <a:r>
              <a:rPr b="0" lang="en-US" sz="1600" spc="-1" strike="noStrike">
                <a:latin typeface="Courier New"/>
              </a:rPr>
              <a:t> movePoint(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point pt</a:t>
            </a:r>
            <a:r>
              <a:rPr b="0" lang="en-US" sz="1600" spc="-1" strike="noStrike">
                <a:latin typeface="Courier New"/>
              </a:rPr>
              <a:t>, int dX, int dY)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result = new Point(pt.x, pt.y);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result.x += dX;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result.y += dY;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return result;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	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9487440" y="118260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>
            <a:off x="8169480" y="1390320"/>
            <a:ext cx="1029600" cy="806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8643240" y="145764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3</a:t>
            </a:r>
            <a:endParaRPr b="0" lang="en-US" sz="1400" spc="-1" strike="noStrike">
              <a:latin typeface="Courier New"/>
            </a:endParaRPr>
          </a:p>
        </p:txBody>
      </p:sp>
      <p:sp>
        <p:nvSpPr>
          <p:cNvPr id="104" name=""/>
          <p:cNvSpPr/>
          <p:nvPr/>
        </p:nvSpPr>
        <p:spPr>
          <a:xfrm>
            <a:off x="8643240" y="181764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9155880" y="921600"/>
            <a:ext cx="8208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coord1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8249760" y="1459440"/>
            <a:ext cx="2916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8268480" y="1855440"/>
            <a:ext cx="2995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 flipH="1">
            <a:off x="9199080" y="1371600"/>
            <a:ext cx="368640" cy="3362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>
            <a:off x="9310320" y="274608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 txBox="1"/>
          <p:nvPr/>
        </p:nvSpPr>
        <p:spPr>
          <a:xfrm>
            <a:off x="9310320" y="2454480"/>
            <a:ext cx="4032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pt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 flipH="1" flipV="1">
            <a:off x="8924400" y="2239560"/>
            <a:ext cx="385920" cy="5065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 txBox="1"/>
          <p:nvPr/>
        </p:nvSpPr>
        <p:spPr>
          <a:xfrm>
            <a:off x="266040" y="4147920"/>
            <a:ext cx="3200400" cy="93204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lang="en-US" sz="1600" spc="-1" strike="noStrike">
                <a:latin typeface="Arial"/>
              </a:rPr>
              <a:t>Now, the method will return a </a:t>
            </a:r>
            <a:r>
              <a:rPr b="0" lang="en-US" sz="1600" spc="-1" strike="noStrike">
                <a:latin typeface="Courier New"/>
              </a:rPr>
              <a:t>Point</a:t>
            </a:r>
            <a:r>
              <a:rPr b="0" lang="en-US" sz="1600" spc="-1" strike="noStrike">
                <a:latin typeface="Arial"/>
              </a:rPr>
              <a:t> object. Again, </a:t>
            </a:r>
            <a:r>
              <a:rPr b="0" lang="en-US" sz="1600" spc="-1" strike="noStrike">
                <a:latin typeface="Courier New"/>
              </a:rPr>
              <a:t>pt</a:t>
            </a:r>
            <a:r>
              <a:rPr b="0" lang="en-US" sz="1600" spc="-1" strike="noStrike">
                <a:latin typeface="Arial"/>
              </a:rPr>
              <a:t> is a copy of the reference to </a:t>
            </a:r>
            <a:r>
              <a:rPr b="0" lang="en-US" sz="1600" spc="-1" strike="noStrike">
                <a:latin typeface="Courier New"/>
              </a:rPr>
              <a:t>coord1</a:t>
            </a:r>
            <a:r>
              <a:rPr b="0" lang="en-US" sz="1600" spc="-1" strike="noStrike"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Returning Objects from Methods (2)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184680" y="1329840"/>
            <a:ext cx="7130160" cy="331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static void main(String[] args)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coord1 = new Point(3, 5);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Point coord2 = movePoint(coord1, 6, 2);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static Point movePoint(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pt</a:t>
            </a:r>
            <a:r>
              <a:rPr b="0" lang="en-US" sz="1600" spc="-1" strike="noStrike">
                <a:latin typeface="Courier New"/>
              </a:rPr>
              <a:t>, int dX, int dY)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Point result = new Point(pt.x, pt.y);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result.x += dX;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result.y += dY;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return result;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	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9487440" y="118260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"/>
          <p:cNvSpPr/>
          <p:nvPr/>
        </p:nvSpPr>
        <p:spPr>
          <a:xfrm>
            <a:off x="8169480" y="1390320"/>
            <a:ext cx="1029600" cy="806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/>
          <p:nvPr/>
        </p:nvSpPr>
        <p:spPr>
          <a:xfrm>
            <a:off x="8643240" y="145764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3</a:t>
            </a:r>
            <a:endParaRPr b="0" lang="en-US" sz="1400" spc="-1" strike="noStrike">
              <a:latin typeface="Courier New"/>
            </a:endParaRPr>
          </a:p>
        </p:txBody>
      </p:sp>
      <p:sp>
        <p:nvSpPr>
          <p:cNvPr id="118" name=""/>
          <p:cNvSpPr/>
          <p:nvPr/>
        </p:nvSpPr>
        <p:spPr>
          <a:xfrm>
            <a:off x="8643240" y="181764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9155880" y="921600"/>
            <a:ext cx="8208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coord1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8249760" y="1459440"/>
            <a:ext cx="2916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8268480" y="1855440"/>
            <a:ext cx="2995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 flipH="1">
            <a:off x="9199080" y="1371600"/>
            <a:ext cx="368640" cy="3362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>
            <a:off x="9310320" y="274608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 txBox="1"/>
          <p:nvPr/>
        </p:nvSpPr>
        <p:spPr>
          <a:xfrm>
            <a:off x="9310320" y="2454480"/>
            <a:ext cx="4032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pt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 flipH="1" flipV="1">
            <a:off x="8924400" y="2239560"/>
            <a:ext cx="385920" cy="5065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 txBox="1"/>
          <p:nvPr/>
        </p:nvSpPr>
        <p:spPr>
          <a:xfrm>
            <a:off x="266040" y="4147920"/>
            <a:ext cx="3200400" cy="93204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lang="en-US" sz="1600" spc="-1" strike="noStrike">
                <a:latin typeface="Arial"/>
              </a:rPr>
              <a:t>Create a new </a:t>
            </a:r>
            <a:r>
              <a:rPr b="0" lang="en-US" sz="1600" spc="-1" strike="noStrike">
                <a:latin typeface="Courier New"/>
              </a:rPr>
              <a:t>Point</a:t>
            </a:r>
            <a:r>
              <a:rPr b="0" lang="en-US" sz="1600" spc="-1" strike="noStrike">
                <a:latin typeface="Arial"/>
              </a:rPr>
              <a:t> object with the same </a:t>
            </a:r>
            <a:r>
              <a:rPr b="0" lang="en-US" sz="1600" spc="-1" strike="noStrike">
                <a:latin typeface="Courier New"/>
              </a:rPr>
              <a:t>x</a:t>
            </a:r>
            <a:r>
              <a:rPr b="0" lang="en-US" sz="1600" spc="-1" strike="noStrike">
                <a:latin typeface="Arial"/>
              </a:rPr>
              <a:t> and </a:t>
            </a:r>
            <a:r>
              <a:rPr b="0" lang="en-US" sz="1600" spc="-1" strike="noStrike">
                <a:latin typeface="Courier New"/>
              </a:rPr>
              <a:t>y</a:t>
            </a:r>
            <a:r>
              <a:rPr b="0" lang="en-US" sz="1600" spc="-1" strike="noStrike">
                <a:latin typeface="Arial"/>
              </a:rPr>
              <a:t> values as </a:t>
            </a:r>
            <a:r>
              <a:rPr b="0" lang="en-US" sz="1600" spc="-1" strike="noStrike">
                <a:latin typeface="Courier New"/>
              </a:rPr>
              <a:t>pt</a:t>
            </a:r>
            <a:r>
              <a:rPr b="0" lang="en-US" sz="1600" spc="-1" strike="noStrike"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8169480" y="3707280"/>
            <a:ext cx="1029600" cy="806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>
            <a:off x="8634600" y="377460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3</a:t>
            </a:r>
            <a:endParaRPr b="0" lang="en-US" sz="1400" spc="-1" strike="noStrike">
              <a:latin typeface="Courier New"/>
            </a:endParaRPr>
          </a:p>
        </p:txBody>
      </p:sp>
      <p:sp>
        <p:nvSpPr>
          <p:cNvPr id="129" name=""/>
          <p:cNvSpPr/>
          <p:nvPr/>
        </p:nvSpPr>
        <p:spPr>
          <a:xfrm>
            <a:off x="8634600" y="413460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8241120" y="3776400"/>
            <a:ext cx="2916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8259840" y="4172400"/>
            <a:ext cx="2995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 flipH="1">
            <a:off x="9199080" y="3777480"/>
            <a:ext cx="282960" cy="3931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9410040" y="358848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 txBox="1"/>
          <p:nvPr/>
        </p:nvSpPr>
        <p:spPr>
          <a:xfrm>
            <a:off x="9078480" y="3327480"/>
            <a:ext cx="8208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result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7747200" y="3188520"/>
            <a:ext cx="2008080" cy="0"/>
          </a:xfrm>
          <a:prstGeom prst="line">
            <a:avLst/>
          </a:prstGeom>
          <a:ln w="12600">
            <a:solidFill>
              <a:srgbClr val="b2b2b2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Returning Objects from Methods (3)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184680" y="1329840"/>
            <a:ext cx="7130160" cy="331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static void main(String[] args)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coord1 = new Point(3, 5);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Point coord2 = movePoint(coord1, 6, 2);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static Point movePoint(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pt</a:t>
            </a:r>
            <a:r>
              <a:rPr b="0" lang="en-US" sz="1600" spc="-1" strike="noStrike">
                <a:latin typeface="Courier New"/>
              </a:rPr>
              <a:t>, int dX, int dY)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Point result = new Point(pt.x, pt.y);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result.x += dX;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result.y += dY;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    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return result;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	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9487440" y="118260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8169480" y="1390320"/>
            <a:ext cx="1029600" cy="806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8643240" y="145764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3</a:t>
            </a:r>
            <a:endParaRPr b="0" lang="en-US" sz="1400" spc="-1" strike="noStrike">
              <a:latin typeface="Courier New"/>
            </a:endParaRPr>
          </a:p>
        </p:txBody>
      </p:sp>
      <p:sp>
        <p:nvSpPr>
          <p:cNvPr id="141" name=""/>
          <p:cNvSpPr/>
          <p:nvPr/>
        </p:nvSpPr>
        <p:spPr>
          <a:xfrm>
            <a:off x="8643240" y="181764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9155880" y="921600"/>
            <a:ext cx="8208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coord1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8249760" y="1459440"/>
            <a:ext cx="2916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8268480" y="1855440"/>
            <a:ext cx="2995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 flipH="1">
            <a:off x="9199080" y="1371600"/>
            <a:ext cx="368640" cy="3362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/>
          <p:cNvSpPr/>
          <p:nvPr/>
        </p:nvSpPr>
        <p:spPr>
          <a:xfrm>
            <a:off x="9310320" y="274608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"/>
          <p:cNvSpPr txBox="1"/>
          <p:nvPr/>
        </p:nvSpPr>
        <p:spPr>
          <a:xfrm>
            <a:off x="9310320" y="2454480"/>
            <a:ext cx="4032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pt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 flipH="1" flipV="1">
            <a:off x="8924400" y="2239560"/>
            <a:ext cx="385920" cy="5065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 txBox="1"/>
          <p:nvPr/>
        </p:nvSpPr>
        <p:spPr>
          <a:xfrm>
            <a:off x="266040" y="4147920"/>
            <a:ext cx="3200400" cy="93204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lang="en-US" sz="1600" spc="-1" strike="noStrike">
                <a:latin typeface="Arial"/>
              </a:rPr>
              <a:t>Update the new  </a:t>
            </a:r>
            <a:r>
              <a:rPr b="0" lang="en-US" sz="1600" spc="-1" strike="noStrike">
                <a:latin typeface="Courier New"/>
              </a:rPr>
              <a:t>Point</a:t>
            </a:r>
            <a:r>
              <a:rPr b="0" lang="en-US" sz="1600" spc="-1" strike="noStrike">
                <a:latin typeface="Arial"/>
              </a:rPr>
              <a:t> object’s </a:t>
            </a:r>
            <a:r>
              <a:rPr b="0" lang="en-US" sz="1600" spc="-1" strike="noStrike">
                <a:latin typeface="Courier New"/>
              </a:rPr>
              <a:t>x</a:t>
            </a:r>
            <a:r>
              <a:rPr b="0" lang="en-US" sz="1600" spc="-1" strike="noStrike">
                <a:latin typeface="Arial"/>
              </a:rPr>
              <a:t> and </a:t>
            </a:r>
            <a:r>
              <a:rPr b="0" lang="en-US" sz="1600" spc="-1" strike="noStrike">
                <a:latin typeface="Courier New"/>
              </a:rPr>
              <a:t>y</a:t>
            </a:r>
            <a:r>
              <a:rPr b="0" lang="en-US" sz="1600" spc="-1" strike="noStrike">
                <a:latin typeface="Arial"/>
              </a:rPr>
              <a:t> values.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8169480" y="3707280"/>
            <a:ext cx="1029600" cy="806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8634600" y="377460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9</a:t>
            </a:r>
            <a:endParaRPr b="0" lang="en-US" sz="1400" spc="-1" strike="noStrike">
              <a:latin typeface="Courier New"/>
            </a:endParaRPr>
          </a:p>
        </p:txBody>
      </p:sp>
      <p:sp>
        <p:nvSpPr>
          <p:cNvPr id="152" name=""/>
          <p:cNvSpPr/>
          <p:nvPr/>
        </p:nvSpPr>
        <p:spPr>
          <a:xfrm>
            <a:off x="8634600" y="4134600"/>
            <a:ext cx="397800" cy="28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8241120" y="3776400"/>
            <a:ext cx="2916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8259840" y="4172400"/>
            <a:ext cx="2995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 flipH="1">
            <a:off x="9199080" y="3777480"/>
            <a:ext cx="282960" cy="3931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>
            <a:off x="9410040" y="3588480"/>
            <a:ext cx="189000" cy="1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 txBox="1"/>
          <p:nvPr/>
        </p:nvSpPr>
        <p:spPr>
          <a:xfrm>
            <a:off x="9078480" y="3327480"/>
            <a:ext cx="8208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result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7747200" y="3188520"/>
            <a:ext cx="2008080" cy="0"/>
          </a:xfrm>
          <a:prstGeom prst="line">
            <a:avLst/>
          </a:prstGeom>
          <a:ln w="12600">
            <a:solidFill>
              <a:srgbClr val="b2b2b2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5567</TotalTime>
  <Application>LibreOffice/7.1.6.2$Linux_X86_64 LibreOffice_project/0e133318fcee89abacd6a7d077e292f1145735c3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2021-07-13T08:50:10Z</dcterms:created>
  <dc:creator/>
  <dc:description/>
  <dc:language>en-US</dc:language>
  <cp:lastModifiedBy/>
  <dcterms:modified xsi:type="dcterms:W3CDTF">2021-10-09T16:45:29Z</dcterms:modified>
  <cp:revision>881</cp:revision>
  <dc:subject/>
  <dc:title/>
</cp:coreProperties>
</file>