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7C373DF4-DA0A-49C7-A7BB-EDDACEE2CB4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latin typeface="Arial"/>
              </a:rPr>
              <a:t>Think Java 2</a:t>
            </a:r>
            <a:r>
              <a:rPr b="0" lang="en-US" sz="3600" spc="-1" strike="noStrike" baseline="14000000">
                <a:latin typeface="Arial"/>
              </a:rPr>
              <a:t>nd</a:t>
            </a:r>
            <a:r>
              <a:rPr b="0" lang="en-US" sz="3600" spc="-1" strike="noStrike">
                <a:latin typeface="Arial"/>
              </a:rPr>
              <a:t> Edition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Chapter 14</a:t>
            </a:r>
            <a:r>
              <a:rPr b="0" lang="en-US" sz="3200" spc="-1" strike="noStrike">
                <a:latin typeface="Arial"/>
                <a:ea typeface="Arial"/>
              </a:rPr>
              <a:t>—Extending Classes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UML Diagrams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75" name=""/>
          <p:cNvSpPr/>
          <p:nvPr/>
        </p:nvSpPr>
        <p:spPr>
          <a:xfrm>
            <a:off x="2140920" y="2848680"/>
            <a:ext cx="1537920" cy="847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Hand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6" name=""/>
          <p:cNvSpPr/>
          <p:nvPr/>
        </p:nvSpPr>
        <p:spPr>
          <a:xfrm>
            <a:off x="6160680" y="1371960"/>
            <a:ext cx="2237040" cy="847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ArrayList&lt;Card&gt;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"/>
          <p:cNvSpPr/>
          <p:nvPr/>
        </p:nvSpPr>
        <p:spPr>
          <a:xfrm>
            <a:off x="3224520" y="1371960"/>
            <a:ext cx="2237040" cy="847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CardCollection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"/>
          <p:cNvSpPr/>
          <p:nvPr/>
        </p:nvSpPr>
        <p:spPr>
          <a:xfrm>
            <a:off x="4552920" y="2848680"/>
            <a:ext cx="1572840" cy="847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Deck</a:t>
            </a:r>
            <a:endParaRPr b="0" lang="en-US" sz="1800" spc="-1" strike="noStrike">
              <a:latin typeface="Arial"/>
            </a:endParaRPr>
          </a:p>
        </p:txBody>
      </p:sp>
      <p:cxnSp>
        <p:nvCxnSpPr>
          <p:cNvPr id="79" name=""/>
          <p:cNvCxnSpPr>
            <a:stCxn id="75" idx="0"/>
            <a:endCxn id="77" idx="2"/>
          </p:cNvCxnSpPr>
          <p:nvPr/>
        </p:nvCxnSpPr>
        <p:spPr>
          <a:xfrm flipV="1">
            <a:off x="2909880" y="2219760"/>
            <a:ext cx="1433520" cy="629280"/>
          </a:xfrm>
          <a:prstGeom prst="straightConnector1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80" name=""/>
          <p:cNvCxnSpPr>
            <a:stCxn id="78" idx="0"/>
            <a:endCxn id="77" idx="2"/>
          </p:cNvCxnSpPr>
          <p:nvPr/>
        </p:nvCxnSpPr>
        <p:spPr>
          <a:xfrm flipH="1" flipV="1">
            <a:off x="4343040" y="2219760"/>
            <a:ext cx="996480" cy="629280"/>
          </a:xfrm>
          <a:prstGeom prst="straightConnector1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81" name=""/>
          <p:cNvCxnSpPr>
            <a:stCxn id="76" idx="1"/>
            <a:endCxn id="77" idx="3"/>
          </p:cNvCxnSpPr>
          <p:nvPr/>
        </p:nvCxnSpPr>
        <p:spPr>
          <a:xfrm flipH="1">
            <a:off x="5461560" y="1795680"/>
            <a:ext cx="699480" cy="360"/>
          </a:xfrm>
          <a:prstGeom prst="straightConnector1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82" name=""/>
          <p:cNvSpPr/>
          <p:nvPr/>
        </p:nvSpPr>
        <p:spPr>
          <a:xfrm>
            <a:off x="2350800" y="4019760"/>
            <a:ext cx="4334040" cy="672840"/>
          </a:xfrm>
          <a:prstGeom prst="rect">
            <a:avLst/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A solid arrow indicates </a:t>
            </a:r>
            <a:r>
              <a:rPr b="0" i="1" lang="en-US" sz="1600" spc="-1" strike="noStrike">
                <a:latin typeface="Arial"/>
              </a:rPr>
              <a:t>composition</a:t>
            </a:r>
            <a:r>
              <a:rPr b="0" lang="en-US" sz="1600" spc="-1" strike="noStrike">
                <a:latin typeface="Arial"/>
              </a:rPr>
              <a:t> (“has-a”).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An open arrow indicates </a:t>
            </a:r>
            <a:r>
              <a:rPr b="0" i="1" lang="en-US" sz="1600" spc="-1" strike="noStrike">
                <a:latin typeface="Arial"/>
              </a:rPr>
              <a:t>inheritance</a:t>
            </a:r>
            <a:r>
              <a:rPr b="0" lang="en-US" sz="1600" spc="-1" strike="noStrike">
                <a:latin typeface="Arial"/>
              </a:rPr>
              <a:t> (“is-a”).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Using the </a:t>
            </a:r>
            <a:r>
              <a:rPr b="0" lang="en-US" sz="3200" spc="-1" strike="noStrike">
                <a:latin typeface="Courier New"/>
              </a:rPr>
              <a:t>CardCollection</a:t>
            </a:r>
            <a:r>
              <a:rPr b="0" lang="en-US" sz="3200" spc="-1" strike="noStrike">
                <a:latin typeface="Arial"/>
              </a:rPr>
              <a:t> Subclasses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1590120" y="1249560"/>
            <a:ext cx="6490080" cy="3200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Deck deck = new Deck("Deck");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deck.shuffle();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Hand hand = new Hand("Hand");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highlight>
                  <a:srgbClr val="ffff00"/>
                </a:highlight>
                <a:latin typeface="Courier New"/>
              </a:rPr>
              <a:t>deck.deal(hand, 5);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hand.display();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Hand drawPile = new Hand("Draw Pile");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deck.dealAll(drawPile);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System.out.printf("Draw Pile has %d cards.\n",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drawPile.size());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7063200" y="2247120"/>
            <a:ext cx="2527920" cy="650880"/>
          </a:xfrm>
          <a:prstGeom prst="wedgeRectCallout">
            <a:avLst>
              <a:gd name="adj1" fmla="val -154583"/>
              <a:gd name="adj2" fmla="val -12578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Let’s take a closer look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at this line...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Polymorphism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1590120" y="1275120"/>
            <a:ext cx="6490080" cy="190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ourier New"/>
              </a:rPr>
              <a:t>public void deal(</a:t>
            </a:r>
            <a:r>
              <a:rPr b="0" lang="en-US" sz="1800" spc="-1" strike="noStrike">
                <a:highlight>
                  <a:srgbClr val="ffff00"/>
                </a:highlight>
                <a:latin typeface="Courier New"/>
              </a:rPr>
              <a:t>CardCollection</a:t>
            </a:r>
            <a:r>
              <a:rPr b="0" lang="en-US" sz="1800" spc="-1" strike="noStrike">
                <a:latin typeface="Courier New"/>
              </a:rPr>
              <a:t> that, int n)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ourier New"/>
              </a:rPr>
              <a:t>  </a:t>
            </a:r>
            <a:r>
              <a:rPr b="0" lang="en-US" sz="1800" spc="-1" strike="noStrike">
                <a:latin typeface="Courier New"/>
              </a:rPr>
              <a:t>// …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Hand hand = new Hand("Hand");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deck.deal(</a:t>
            </a:r>
            <a:r>
              <a:rPr b="0" lang="en-US" sz="1800" spc="-1" strike="noStrike">
                <a:highlight>
                  <a:srgbClr val="ffff00"/>
                </a:highlight>
                <a:latin typeface="Courier New"/>
              </a:rPr>
              <a:t>hand</a:t>
            </a:r>
            <a:r>
              <a:rPr b="0" lang="en-US" sz="1800" spc="-1" strike="noStrike">
                <a:latin typeface="Courier New"/>
              </a:rPr>
              <a:t>, 5);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hand.display();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"/>
          <p:cNvSpPr/>
          <p:nvPr/>
        </p:nvSpPr>
        <p:spPr>
          <a:xfrm>
            <a:off x="7002360" y="2529000"/>
            <a:ext cx="2527920" cy="650880"/>
          </a:xfrm>
          <a:prstGeom prst="wedgeRectCallout">
            <a:avLst>
              <a:gd name="adj1" fmla="val -180754"/>
              <a:gd name="adj2" fmla="val -22032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This is a </a:t>
            </a:r>
            <a:r>
              <a:rPr b="0" lang="en-US" sz="1600" spc="-1" strike="noStrike">
                <a:latin typeface="Courier New"/>
              </a:rPr>
              <a:t>Hand</a:t>
            </a:r>
            <a:r>
              <a:rPr b="0" lang="en-US" sz="1600" spc="-1" strike="noStrike">
                <a:latin typeface="Arial"/>
              </a:rPr>
              <a:t>...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9" name=""/>
          <p:cNvSpPr/>
          <p:nvPr/>
        </p:nvSpPr>
        <p:spPr>
          <a:xfrm>
            <a:off x="7332120" y="1710360"/>
            <a:ext cx="2527920" cy="650880"/>
          </a:xfrm>
          <a:prstGeom prst="wedgeRectCallout">
            <a:avLst>
              <a:gd name="adj1" fmla="val -146097"/>
              <a:gd name="adj2" fmla="val -62379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But the parameter is a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Courier New"/>
              </a:rPr>
              <a:t>CardCollection</a:t>
            </a:r>
            <a:r>
              <a:rPr b="0" lang="en-US" sz="1600" spc="-1" strike="noStrike">
                <a:latin typeface="Arial"/>
              </a:rPr>
              <a:t>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0" name=""/>
          <p:cNvSpPr/>
          <p:nvPr/>
        </p:nvSpPr>
        <p:spPr>
          <a:xfrm>
            <a:off x="961200" y="3346920"/>
            <a:ext cx="8703720" cy="0"/>
          </a:xfrm>
          <a:prstGeom prst="line">
            <a:avLst/>
          </a:prstGeom>
          <a:ln w="1260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"/>
          <p:cNvSpPr txBox="1"/>
          <p:nvPr/>
        </p:nvSpPr>
        <p:spPr>
          <a:xfrm>
            <a:off x="1529280" y="3565440"/>
            <a:ext cx="5941440" cy="867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public class Hand </a:t>
            </a:r>
            <a:r>
              <a:rPr b="0" lang="en-US" sz="1800" spc="-1" strike="noStrike">
                <a:highlight>
                  <a:srgbClr val="ffffd7"/>
                </a:highlight>
                <a:latin typeface="Courier New"/>
              </a:rPr>
              <a:t>extends</a:t>
            </a:r>
            <a:r>
              <a:rPr b="0" lang="en-US" sz="1800" spc="-1" strike="noStrike">
                <a:latin typeface="Courier New"/>
              </a:rPr>
              <a:t> CardCollection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// …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>
            <a:off x="3285720" y="3958560"/>
            <a:ext cx="5977080" cy="1170720"/>
          </a:xfrm>
          <a:prstGeom prst="rect">
            <a:avLst/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r>
              <a:rPr b="0" lang="en-US" sz="1600" spc="-1" strike="noStrike">
                <a:latin typeface="Arial"/>
              </a:rPr>
              <a:t>Because a </a:t>
            </a:r>
            <a:r>
              <a:rPr b="0" lang="en-US" sz="1600" spc="-1" strike="noStrike">
                <a:latin typeface="Courier New"/>
              </a:rPr>
              <a:t>Hand</a:t>
            </a:r>
            <a:r>
              <a:rPr b="0" lang="en-US" sz="1600" spc="-1" strike="noStrike">
                <a:latin typeface="Arial"/>
              </a:rPr>
              <a:t> </a:t>
            </a:r>
            <a:r>
              <a:rPr b="0" i="1" lang="en-US" sz="1600" spc="-1" strike="noStrike">
                <a:latin typeface="Arial"/>
              </a:rPr>
              <a:t>is-a</a:t>
            </a:r>
            <a:r>
              <a:rPr b="0" lang="en-US" sz="1600" spc="-1" strike="noStrike">
                <a:latin typeface="Arial"/>
              </a:rPr>
              <a:t> </a:t>
            </a:r>
            <a:r>
              <a:rPr b="0" lang="en-US" sz="1600" spc="-1" strike="noStrike">
                <a:latin typeface="Courier New"/>
              </a:rPr>
              <a:t>CardCollection</a:t>
            </a:r>
            <a:r>
              <a:rPr b="0" lang="en-US" sz="1600" spc="-1" strike="noStrike">
                <a:latin typeface="Arial"/>
              </a:rPr>
              <a:t>, we can assign a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subclass argument to a superclass parameter.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This is called </a:t>
            </a:r>
            <a:r>
              <a:rPr b="0" i="1" lang="en-US" sz="1600" spc="-1" strike="noStrike">
                <a:latin typeface="Arial"/>
              </a:rPr>
              <a:t>polymorphism</a:t>
            </a:r>
            <a:r>
              <a:rPr b="0" lang="en-US" sz="1600" spc="-1" strike="noStrike">
                <a:latin typeface="Arial"/>
              </a:rPr>
              <a:t>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1" dur="indefinite" restart="never" nodeType="tmRoot">
          <p:childTnLst>
            <p:seq>
              <p:cTn id="122" dur="indefinite" nodeType="mainSeq"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Other Classes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4" name=""/>
          <p:cNvSpPr txBox="1"/>
          <p:nvPr/>
        </p:nvSpPr>
        <p:spPr>
          <a:xfrm>
            <a:off x="1240920" y="1450440"/>
            <a:ext cx="7777800" cy="345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The remainder of this chapter describes the implementation of a card game known as “Crazy Eights”.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public class Player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private String name;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private Hand hand;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public Player(String name)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  </a:t>
            </a:r>
            <a:r>
              <a:rPr b="0" lang="en-US" sz="1800" spc="-1" strike="noStrike">
                <a:latin typeface="Courier New"/>
              </a:rPr>
              <a:t>this.name = name;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  </a:t>
            </a:r>
            <a:r>
              <a:rPr b="0" lang="en-US" sz="1800" spc="-1" strike="noStrike">
                <a:latin typeface="Courier New"/>
              </a:rPr>
              <a:t>this.hand = new Hand(name);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Other Classes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6" name=""/>
          <p:cNvSpPr txBox="1"/>
          <p:nvPr/>
        </p:nvSpPr>
        <p:spPr>
          <a:xfrm>
            <a:off x="1240920" y="1450440"/>
            <a:ext cx="7777800" cy="345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/* This is the class for the main game */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public class Eights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private Player one;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private Player two;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private Hand drawPile;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private Hand discardPile;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private Scanner in;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// …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Final UML Diagram for Game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2927160" y="3249720"/>
            <a:ext cx="1144800" cy="3319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Hand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"/>
          <p:cNvSpPr/>
          <p:nvPr/>
        </p:nvSpPr>
        <p:spPr>
          <a:xfrm>
            <a:off x="6946920" y="1773000"/>
            <a:ext cx="2341800" cy="42048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ArrayList&lt;Card&gt;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" name=""/>
          <p:cNvSpPr/>
          <p:nvPr/>
        </p:nvSpPr>
        <p:spPr>
          <a:xfrm>
            <a:off x="4010760" y="1773000"/>
            <a:ext cx="2027160" cy="419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CardCollection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1" name=""/>
          <p:cNvSpPr/>
          <p:nvPr/>
        </p:nvSpPr>
        <p:spPr>
          <a:xfrm>
            <a:off x="5339160" y="3249720"/>
            <a:ext cx="1205640" cy="3146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Deck</a:t>
            </a:r>
            <a:endParaRPr b="0" lang="en-US" sz="1800" spc="-1" strike="noStrike">
              <a:latin typeface="Arial"/>
            </a:endParaRPr>
          </a:p>
        </p:txBody>
      </p:sp>
      <p:cxnSp>
        <p:nvCxnSpPr>
          <p:cNvPr id="102" name=""/>
          <p:cNvCxnSpPr>
            <a:stCxn id="98" idx="0"/>
            <a:endCxn id="100" idx="2"/>
          </p:cNvCxnSpPr>
          <p:nvPr/>
        </p:nvCxnSpPr>
        <p:spPr>
          <a:xfrm flipV="1">
            <a:off x="3499560" y="2192400"/>
            <a:ext cx="1524960" cy="1057680"/>
          </a:xfrm>
          <a:prstGeom prst="straightConnector1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103" name=""/>
          <p:cNvCxnSpPr>
            <a:stCxn id="101" idx="0"/>
            <a:endCxn id="100" idx="2"/>
          </p:cNvCxnSpPr>
          <p:nvPr/>
        </p:nvCxnSpPr>
        <p:spPr>
          <a:xfrm flipH="1" flipV="1">
            <a:off x="5408640" y="2192040"/>
            <a:ext cx="533520" cy="1058040"/>
          </a:xfrm>
          <a:prstGeom prst="straightConnector1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104" name=""/>
          <p:cNvCxnSpPr>
            <a:stCxn id="99" idx="1"/>
            <a:endCxn id="100" idx="3"/>
          </p:cNvCxnSpPr>
          <p:nvPr/>
        </p:nvCxnSpPr>
        <p:spPr>
          <a:xfrm flipH="1" flipV="1">
            <a:off x="6037920" y="1982520"/>
            <a:ext cx="909360" cy="1080"/>
          </a:xfrm>
          <a:prstGeom prst="straightConnector1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105" name=""/>
          <p:cNvSpPr/>
          <p:nvPr/>
        </p:nvSpPr>
        <p:spPr>
          <a:xfrm>
            <a:off x="1343160" y="3249720"/>
            <a:ext cx="1144800" cy="3319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Player</a:t>
            </a:r>
            <a:endParaRPr b="0" lang="en-US" sz="1800" spc="-1" strike="noStrike">
              <a:latin typeface="Arial"/>
            </a:endParaRPr>
          </a:p>
        </p:txBody>
      </p:sp>
      <p:cxnSp>
        <p:nvCxnSpPr>
          <p:cNvPr id="106" name=""/>
          <p:cNvCxnSpPr>
            <a:stCxn id="98" idx="1"/>
            <a:endCxn id="105" idx="3"/>
          </p:cNvCxnSpPr>
          <p:nvPr/>
        </p:nvCxnSpPr>
        <p:spPr>
          <a:xfrm flipH="1">
            <a:off x="2487960" y="3415680"/>
            <a:ext cx="439560" cy="360"/>
          </a:xfrm>
          <a:prstGeom prst="straightConnector1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107" name=""/>
          <p:cNvSpPr/>
          <p:nvPr/>
        </p:nvSpPr>
        <p:spPr>
          <a:xfrm>
            <a:off x="1343160" y="1773720"/>
            <a:ext cx="1144800" cy="3319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Eights</a:t>
            </a:r>
            <a:endParaRPr b="0" lang="en-US" sz="1800" spc="-1" strike="noStrike">
              <a:latin typeface="Arial"/>
            </a:endParaRPr>
          </a:p>
        </p:txBody>
      </p:sp>
      <p:cxnSp>
        <p:nvCxnSpPr>
          <p:cNvPr id="108" name=""/>
          <p:cNvCxnSpPr>
            <a:stCxn id="105" idx="0"/>
            <a:endCxn id="107" idx="2"/>
          </p:cNvCxnSpPr>
          <p:nvPr/>
        </p:nvCxnSpPr>
        <p:spPr>
          <a:xfrm flipV="1">
            <a:off x="1915560" y="2105640"/>
            <a:ext cx="360" cy="1144440"/>
          </a:xfrm>
          <a:prstGeom prst="straightConnector1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109" name=""/>
          <p:cNvCxnSpPr>
            <a:stCxn id="98" idx="0"/>
            <a:endCxn id="107" idx="2"/>
          </p:cNvCxnSpPr>
          <p:nvPr/>
        </p:nvCxnSpPr>
        <p:spPr>
          <a:xfrm flipH="1" flipV="1">
            <a:off x="2158200" y="2105640"/>
            <a:ext cx="1040760" cy="1144440"/>
          </a:xfrm>
          <a:prstGeom prst="straightConnector1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Top-Down vs. Bottom-Up Design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1" name=""/>
          <p:cNvSpPr txBox="1"/>
          <p:nvPr/>
        </p:nvSpPr>
        <p:spPr>
          <a:xfrm>
            <a:off x="504000" y="110808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Chapter 13 in the book uses </a:t>
            </a:r>
            <a:r>
              <a:rPr b="0" i="1" lang="en-US" sz="2400" spc="-1" strike="noStrike">
                <a:latin typeface="Arial"/>
              </a:rPr>
              <a:t>top-down design</a:t>
            </a:r>
            <a:r>
              <a:rPr b="0" lang="en-US" sz="2400" spc="-1" strike="noStrike">
                <a:latin typeface="Arial"/>
              </a:rPr>
              <a:t>: it starts with large goals (shuffling a deck) and breaking the task down into smaller parts (generate random integer, swap items).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This chapter uses </a:t>
            </a:r>
            <a:r>
              <a:rPr b="0" i="1" lang="en-US" sz="2400" spc="-1" strike="noStrike">
                <a:latin typeface="Arial"/>
              </a:rPr>
              <a:t>bottom-up design</a:t>
            </a:r>
            <a:r>
              <a:rPr b="0" lang="en-US" sz="2400" spc="-1" strike="noStrike">
                <a:latin typeface="Arial"/>
              </a:rPr>
              <a:t>: it starts with smaller parts (</a:t>
            </a:r>
            <a:r>
              <a:rPr b="0" lang="en-US" sz="2400" spc="-1" strike="noStrike">
                <a:latin typeface="Courier New"/>
              </a:rPr>
              <a:t>CardCollection</a:t>
            </a:r>
            <a:r>
              <a:rPr b="0" lang="en-US" sz="2400" spc="-1" strike="noStrike">
                <a:latin typeface="Arial"/>
              </a:rPr>
              <a:t>, </a:t>
            </a:r>
            <a:r>
              <a:rPr b="0" lang="en-US" sz="2400" spc="-1" strike="noStrike">
                <a:latin typeface="Courier New"/>
              </a:rPr>
              <a:t>Hand</a:t>
            </a:r>
            <a:r>
              <a:rPr b="0" lang="en-US" sz="2400" spc="-1" strike="noStrike">
                <a:latin typeface="Arial"/>
              </a:rPr>
              <a:t>, and </a:t>
            </a:r>
            <a:r>
              <a:rPr b="0" lang="en-US" sz="2400" spc="-1" strike="noStrike">
                <a:latin typeface="Courier New"/>
              </a:rPr>
              <a:t>Player</a:t>
            </a:r>
            <a:r>
              <a:rPr b="0" lang="en-US" sz="2400" spc="-1" strike="noStrike">
                <a:latin typeface="Arial"/>
              </a:rPr>
              <a:t>) and puts them together into a more complex structure (the </a:t>
            </a:r>
            <a:r>
              <a:rPr b="0" lang="en-US" sz="2400" spc="-1" strike="noStrike">
                <a:latin typeface="Courier New"/>
              </a:rPr>
              <a:t>Eights</a:t>
            </a:r>
            <a:r>
              <a:rPr b="0" lang="en-US" sz="2400" spc="-1" strike="noStrike">
                <a:latin typeface="Arial"/>
              </a:rPr>
              <a:t> class that drives the game).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3" dur="indefinite" restart="never" nodeType="tmRoot">
          <p:childTnLst>
            <p:seq>
              <p:cTn id="154" dur="indefinite" nodeType="mainSeq">
                <p:childTnLst>
                  <p:par>
                    <p:cTn id="155" fill="hold">
                      <p:stCondLst>
                        <p:cond delay="0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What is a “Card Collection”?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r>
              <a:rPr b="0" lang="en-US" sz="2400" spc="-1" strike="noStrike">
                <a:latin typeface="Arial"/>
              </a:rPr>
              <a:t>A card game might require: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A </a:t>
            </a:r>
            <a:r>
              <a:rPr b="0" i="1" lang="en-US" sz="2400" spc="-1" strike="noStrike">
                <a:latin typeface="Arial"/>
              </a:rPr>
              <a:t>deck</a:t>
            </a:r>
            <a:r>
              <a:rPr b="0" lang="en-US" sz="2400" spc="-1" strike="noStrike">
                <a:latin typeface="Arial"/>
              </a:rPr>
              <a:t> of cards to deal from.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Each player has a </a:t>
            </a:r>
            <a:r>
              <a:rPr b="0" i="1" lang="en-US" sz="2400" spc="-1" strike="noStrike">
                <a:latin typeface="Arial"/>
              </a:rPr>
              <a:t>hand</a:t>
            </a:r>
            <a:r>
              <a:rPr b="0" lang="en-US" sz="2400" spc="-1" strike="noStrike">
                <a:latin typeface="Arial"/>
              </a:rPr>
              <a:t> consisting of several cards.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A game might have a card </a:t>
            </a:r>
            <a:r>
              <a:rPr b="0" i="1" lang="en-US" sz="2400" spc="-1" strike="noStrike">
                <a:latin typeface="Arial"/>
              </a:rPr>
              <a:t>pile</a:t>
            </a:r>
            <a:r>
              <a:rPr b="0" lang="en-US" sz="2400" spc="-1" strike="noStrike">
                <a:latin typeface="Arial"/>
              </a:rPr>
              <a:t> (for drawing from or discarding to).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All of these are </a:t>
            </a:r>
            <a:r>
              <a:rPr b="0" i="1" lang="en-US" sz="2400" spc="-1" strike="noStrike">
                <a:latin typeface="Arial"/>
              </a:rPr>
              <a:t>collections of cards</a:t>
            </a:r>
            <a:r>
              <a:rPr b="0" lang="en-US" sz="2400" spc="-1" strike="noStrike">
                <a:latin typeface="Arial"/>
              </a:rPr>
              <a:t>, and have many operations in common.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Defining a </a:t>
            </a:r>
            <a:r>
              <a:rPr b="0" lang="en-US" sz="3200" spc="-1" strike="noStrike">
                <a:latin typeface="Courier New"/>
              </a:rPr>
              <a:t>CardCollection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3471480" y="1355040"/>
            <a:ext cx="5667120" cy="345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public class CardCollection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private String label;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private ArrayList&lt;Card&gt; cards;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public CardCollection(String label)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  </a:t>
            </a:r>
            <a:r>
              <a:rPr b="0" lang="en-US" sz="1800" spc="-1" strike="noStrike">
                <a:latin typeface="Courier New"/>
              </a:rPr>
              <a:t>this.label = label;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  </a:t>
            </a:r>
            <a:r>
              <a:rPr b="0" lang="en-US" sz="1800" spc="-1" strike="noStrike">
                <a:latin typeface="Courier New"/>
              </a:rPr>
              <a:t>cards = new ArrayList&lt;Card&gt;();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public void addCard(Card card)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  </a:t>
            </a:r>
            <a:r>
              <a:rPr b="0" lang="en-US" sz="1800" spc="-1" strike="noStrike">
                <a:latin typeface="Courier New"/>
              </a:rPr>
              <a:t>cards.add(card);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943560" y="1071720"/>
            <a:ext cx="2527920" cy="1077840"/>
          </a:xfrm>
          <a:prstGeom prst="wedgeRectCallout">
            <a:avLst>
              <a:gd name="adj1" fmla="val 84101"/>
              <a:gd name="adj2" fmla="val 110763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Courier New"/>
              </a:rPr>
              <a:t>this</a:t>
            </a:r>
            <a:r>
              <a:rPr b="0" lang="en-US" sz="1600" spc="-1" strike="noStrike">
                <a:latin typeface="Arial"/>
              </a:rPr>
              <a:t> is required here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because the parameter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has the same name as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(”shadows”) the attribute.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>
            <a:off x="948240" y="3213720"/>
            <a:ext cx="2389680" cy="1125360"/>
          </a:xfrm>
          <a:prstGeom prst="rect">
            <a:avLst/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Courier New"/>
              </a:rPr>
              <a:t>this</a:t>
            </a:r>
            <a:r>
              <a:rPr b="0" lang="en-US" sz="1600" spc="-1" strike="noStrike">
                <a:latin typeface="Arial"/>
              </a:rPr>
              <a:t> is not required here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because there is no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“</a:t>
            </a:r>
            <a:r>
              <a:rPr b="0" lang="en-US" sz="1600" spc="-1" strike="noStrike">
                <a:latin typeface="Arial"/>
              </a:rPr>
              <a:t>shadowing”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 flipV="1">
            <a:off x="3337920" y="3110760"/>
            <a:ext cx="1040040" cy="61200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"/>
          <p:cNvSpPr/>
          <p:nvPr/>
        </p:nvSpPr>
        <p:spPr>
          <a:xfrm>
            <a:off x="3335040" y="3726000"/>
            <a:ext cx="1025280" cy="40716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"/>
          <p:cNvSpPr/>
          <p:nvPr/>
        </p:nvSpPr>
        <p:spPr>
          <a:xfrm>
            <a:off x="8033400" y="277200"/>
            <a:ext cx="1972440" cy="1077840"/>
          </a:xfrm>
          <a:prstGeom prst="wedgeRectCallout">
            <a:avLst>
              <a:gd name="adj1" fmla="val -94393"/>
              <a:gd name="adj2" fmla="val 88796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The collection’s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name and the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cards it contains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Other </a:t>
            </a:r>
            <a:r>
              <a:rPr b="0" lang="en-US" sz="3200" spc="-1" strike="noStrike">
                <a:latin typeface="Courier New"/>
              </a:rPr>
              <a:t>CardCollection</a:t>
            </a:r>
            <a:r>
              <a:rPr b="0" lang="en-US" sz="3200" spc="-1" strike="noStrike">
                <a:latin typeface="Arial"/>
              </a:rPr>
              <a:t> Methods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4196880" y="1119960"/>
            <a:ext cx="5118480" cy="3978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public void addCard(Card card)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cards.add(card);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// remove and return a specific card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public Card popCard(int i)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return cards.remove(i);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// remove and return last card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public Card popCard()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int i = cards.size() - 1;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return popCard(i);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sp>
        <p:nvSpPr>
          <p:cNvPr id="54" name=""/>
          <p:cNvSpPr/>
          <p:nvPr/>
        </p:nvSpPr>
        <p:spPr>
          <a:xfrm>
            <a:off x="1261080" y="1520280"/>
            <a:ext cx="2527920" cy="650880"/>
          </a:xfrm>
          <a:prstGeom prst="wedgeRectCallout">
            <a:avLst>
              <a:gd name="adj1" fmla="val 84087"/>
              <a:gd name="adj2" fmla="val 150550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We return the card so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other methods can use it.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5" name=""/>
          <p:cNvSpPr/>
          <p:nvPr/>
        </p:nvSpPr>
        <p:spPr>
          <a:xfrm>
            <a:off x="696240" y="2472840"/>
            <a:ext cx="2527920" cy="1153440"/>
          </a:xfrm>
          <a:prstGeom prst="wedgeRectCallout">
            <a:avLst>
              <a:gd name="adj1" fmla="val 90435"/>
              <a:gd name="adj2" fmla="val 71185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This is an overloaded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method (since removing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the last card is a common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operation)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Other </a:t>
            </a:r>
            <a:r>
              <a:rPr b="0" lang="en-US" sz="3200" spc="-1" strike="noStrike">
                <a:latin typeface="Courier New"/>
              </a:rPr>
              <a:t>CardCollection</a:t>
            </a:r>
            <a:r>
              <a:rPr b="0" lang="en-US" sz="3200" spc="-1" strike="noStrike">
                <a:latin typeface="Arial"/>
              </a:rPr>
              <a:t> Methods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1024560" y="1059120"/>
            <a:ext cx="4838760" cy="4496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public boolean isEmpty()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return cards.isEmpty();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public int size()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return cards.size();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public Card getCard(int i)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return cards.get(i);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public Card lastCard()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int i = cards.size() - 1;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return cards.get(i);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>
            <a:off x="5776200" y="2001240"/>
            <a:ext cx="3940920" cy="2350440"/>
          </a:xfrm>
          <a:prstGeom prst="rect">
            <a:avLst/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r>
              <a:rPr b="0" lang="en-US" sz="1600" spc="-1" strike="noStrike">
                <a:latin typeface="Arial"/>
              </a:rPr>
              <a:t>These methods access the </a:t>
            </a:r>
            <a:r>
              <a:rPr b="0" lang="en-US" sz="1600" spc="-1" strike="noStrike">
                <a:latin typeface="Courier New"/>
              </a:rPr>
              <a:t>cards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attribute so users can write code like this:</a:t>
            </a:r>
            <a:endParaRPr b="0" lang="en-US" sz="1600" spc="-1" strike="noStrike">
              <a:latin typeface="Arial"/>
            </a:endParaRPr>
          </a:p>
          <a:p>
            <a:pPr algn="ctr"/>
            <a:endParaRPr b="0" lang="en-US" sz="1600" spc="-1" strike="noStrike">
              <a:latin typeface="Arial"/>
            </a:endParaRPr>
          </a:p>
          <a:p>
            <a:r>
              <a:rPr b="0" lang="en-US" sz="1400" spc="-1" strike="noStrike">
                <a:latin typeface="Courier New"/>
              </a:rPr>
              <a:t>int n = myCollection.size();</a:t>
            </a:r>
            <a:endParaRPr b="0" lang="en-US" sz="1400" spc="-1" strike="noStrike">
              <a:latin typeface="Arial"/>
            </a:endParaRPr>
          </a:p>
          <a:p>
            <a:pPr algn="ctr"/>
            <a:endParaRPr b="0" lang="en-US" sz="14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instead of:</a:t>
            </a:r>
            <a:endParaRPr b="0" lang="en-US" sz="1600" spc="-1" strike="noStrike">
              <a:latin typeface="Arial"/>
            </a:endParaRPr>
          </a:p>
          <a:p>
            <a:pPr algn="ctr"/>
            <a:endParaRPr b="0" lang="en-US" sz="1600" spc="-1" strike="noStrike">
              <a:latin typeface="Arial"/>
            </a:endParaRPr>
          </a:p>
          <a:p>
            <a:r>
              <a:rPr b="0" lang="en-US" sz="1400" spc="-1" strike="noStrike">
                <a:latin typeface="Courier New"/>
              </a:rPr>
              <a:t>int n =</a:t>
            </a:r>
            <a:endParaRPr b="0" lang="en-US" sz="1400" spc="-1" strike="noStrike">
              <a:latin typeface="Arial"/>
            </a:endParaRPr>
          </a:p>
          <a:p>
            <a:pPr algn="ctr"/>
            <a:r>
              <a:rPr b="0" lang="en-US" sz="1400" spc="-1" strike="noStrike">
                <a:latin typeface="Courier New"/>
              </a:rPr>
              <a:t>myCollection.getCards().size();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Even More </a:t>
            </a:r>
            <a:r>
              <a:rPr b="0" lang="en-US" sz="3200" spc="-1" strike="noStrike">
                <a:latin typeface="Courier New"/>
              </a:rPr>
              <a:t>CardCollection</a:t>
            </a:r>
            <a:r>
              <a:rPr b="0" lang="en-US" sz="3200" spc="-1" strike="noStrike">
                <a:latin typeface="Arial"/>
              </a:rPr>
              <a:t> Methods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1890000" y="1172520"/>
            <a:ext cx="6627240" cy="3978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public void swapCards(int i, int j)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Card temp = cards.get(i);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cards.set(i, cards.get(j));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cards.set(j, temp);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public void shuffle()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Random random = new Random();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for (int i = cards.size() - 1; i &gt; 0; i--)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  </a:t>
            </a:r>
            <a:r>
              <a:rPr b="0" lang="en-US" sz="1800" spc="-1" strike="noStrike">
                <a:latin typeface="Courier New"/>
              </a:rPr>
              <a:t>int j = random.nextInt(i + 1);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  </a:t>
            </a:r>
            <a:r>
              <a:rPr b="0" lang="en-US" sz="1800" spc="-1" strike="noStrike">
                <a:latin typeface="Courier New"/>
              </a:rPr>
              <a:t>swapCards(i, j);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Even More </a:t>
            </a:r>
            <a:r>
              <a:rPr b="0" lang="en-US" sz="3200" spc="-1" strike="noStrike">
                <a:latin typeface="Courier New"/>
              </a:rPr>
              <a:t>CardCollection</a:t>
            </a:r>
            <a:r>
              <a:rPr b="0" lang="en-US" sz="3200" spc="-1" strike="noStrike">
                <a:latin typeface="Arial"/>
              </a:rPr>
              <a:t> Methods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1890000" y="1172520"/>
            <a:ext cx="6621480" cy="164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public void deal(CardCollection that, int n)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for (int i = 0; i &lt; n; i++)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  </a:t>
            </a:r>
            <a:r>
              <a:rPr b="0" lang="en-US" sz="1800" spc="-1" strike="noStrike">
                <a:latin typeface="Courier New"/>
              </a:rPr>
              <a:t>Card card = popCard();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  </a:t>
            </a:r>
            <a:r>
              <a:rPr b="0" lang="en-US" sz="1800" spc="-1" strike="noStrike">
                <a:latin typeface="Courier New"/>
              </a:rPr>
              <a:t>that.addCard(card);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Extending a Class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858960" y="1679400"/>
            <a:ext cx="6901560" cy="2941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public class Deck extends CardCollection {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public Deck(String label)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  </a:t>
            </a:r>
            <a:r>
              <a:rPr b="0" lang="en-US" sz="1800" spc="-1" strike="noStrike">
                <a:latin typeface="Courier New"/>
              </a:rPr>
              <a:t>super(label);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  </a:t>
            </a:r>
            <a:r>
              <a:rPr b="0" lang="en-US" sz="1800" spc="-1" strike="noStrike">
                <a:latin typeface="Courier New"/>
              </a:rPr>
              <a:t>for (int suit = 0; suit &lt;= 3; suit++)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     </a:t>
            </a:r>
            <a:r>
              <a:rPr b="0" lang="en-US" sz="1800" spc="-1" strike="noStrike">
                <a:latin typeface="Courier New"/>
              </a:rPr>
              <a:t>for (int rank = 1; rank &lt;= 13; rank++)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        </a:t>
            </a:r>
            <a:r>
              <a:rPr b="0" lang="en-US" sz="1800" spc="-1" strike="noStrike">
                <a:latin typeface="Courier New"/>
              </a:rPr>
              <a:t>addCard(new Card(rank, suit));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     </a:t>
            </a:r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  </a:t>
            </a:r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"/>
          <p:cNvSpPr/>
          <p:nvPr/>
        </p:nvSpPr>
        <p:spPr>
          <a:xfrm>
            <a:off x="7351200" y="1914120"/>
            <a:ext cx="2527920" cy="650880"/>
          </a:xfrm>
          <a:prstGeom prst="wedgeRectCallout">
            <a:avLst>
              <a:gd name="adj1" fmla="val -134078"/>
              <a:gd name="adj2" fmla="val 19703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Constructors are </a:t>
            </a:r>
            <a:r>
              <a:rPr b="0" i="1" lang="en-US" sz="1600" spc="-1" strike="noStrike">
                <a:latin typeface="Arial"/>
              </a:rPr>
              <a:t>not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inherited...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6670440" y="904680"/>
            <a:ext cx="2527920" cy="650880"/>
          </a:xfrm>
          <a:prstGeom prst="wedgeRectCallout">
            <a:avLst>
              <a:gd name="adj1" fmla="val -156703"/>
              <a:gd name="adj2" fmla="val 75425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This is how you specify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inheritance.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504000" y="585720"/>
            <a:ext cx="1837800" cy="829440"/>
          </a:xfrm>
          <a:prstGeom prst="wedgeRectCallout">
            <a:avLst>
              <a:gd name="adj1" fmla="val 37171"/>
              <a:gd name="adj2" fmla="val 178500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...but they can call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the parent class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constructor.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8" name=""/>
          <p:cNvSpPr/>
          <p:nvPr/>
        </p:nvSpPr>
        <p:spPr>
          <a:xfrm>
            <a:off x="5414400" y="3801960"/>
            <a:ext cx="2527920" cy="650880"/>
          </a:xfrm>
          <a:prstGeom prst="wedgeRectCallout">
            <a:avLst>
              <a:gd name="adj1" fmla="val -137652"/>
              <a:gd name="adj2" fmla="val -79629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All the other methods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i="1" lang="en-US" sz="1600" spc="-1" strike="noStrike">
                <a:latin typeface="Arial"/>
              </a:rPr>
              <a:t>are</a:t>
            </a:r>
            <a:r>
              <a:rPr b="0" lang="en-US" sz="1600" spc="-1" strike="noStrike">
                <a:latin typeface="Arial"/>
              </a:rPr>
              <a:t> inherited.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5" dur="indefinite" restart="never" nodeType="tmRoot">
          <p:childTnLst>
            <p:seq>
              <p:cTn id="66" dur="indefinite" nodeType="mainSeq">
                <p:childTnLst>
                  <p:par>
                    <p:cTn id="67" fill="hold">
                      <p:stCondLst>
                        <p:cond delay="0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Extending a Class (2)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858960" y="1139400"/>
            <a:ext cx="6901560" cy="3719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public class Hand extends CardCollection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public Hand(String label)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  </a:t>
            </a:r>
            <a:r>
              <a:rPr b="0" lang="en-US" sz="1800" spc="-1" strike="noStrike">
                <a:latin typeface="Courier New"/>
              </a:rPr>
              <a:t>super(label);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public void display()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  </a:t>
            </a:r>
            <a:r>
              <a:rPr b="0" lang="en-US" sz="1800" spc="-1" strike="noStrike">
                <a:latin typeface="Courier New"/>
              </a:rPr>
              <a:t>System.out.println(getLabel() + ": ");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  </a:t>
            </a:r>
            <a:r>
              <a:rPr b="0" lang="en-US" sz="1800" spc="-1" strike="noStrike">
                <a:latin typeface="Courier New"/>
              </a:rPr>
              <a:t>for (int i = 0; i &lt; size(); i++)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     </a:t>
            </a:r>
            <a:r>
              <a:rPr b="0" lang="en-US" sz="1800" spc="-1" strike="noStrike">
                <a:latin typeface="Courier New"/>
              </a:rPr>
              <a:t>System.out.println(getCard(i));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  </a:t>
            </a:r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  </a:t>
            </a:r>
            <a:r>
              <a:rPr b="0" lang="en-US" sz="1800" spc="-1" strike="noStrike">
                <a:latin typeface="Courier New"/>
              </a:rPr>
              <a:t>System.out.println();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sp>
        <p:nvSpPr>
          <p:cNvPr id="71" name=""/>
          <p:cNvSpPr/>
          <p:nvPr/>
        </p:nvSpPr>
        <p:spPr>
          <a:xfrm>
            <a:off x="7403760" y="1538280"/>
            <a:ext cx="2527920" cy="650880"/>
          </a:xfrm>
          <a:prstGeom prst="wedgeRectCallout">
            <a:avLst>
              <a:gd name="adj1" fmla="val -133037"/>
              <a:gd name="adj2" fmla="val -39333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This class has no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additional attributes...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2" name=""/>
          <p:cNvSpPr/>
          <p:nvPr/>
        </p:nvSpPr>
        <p:spPr>
          <a:xfrm>
            <a:off x="7319160" y="2342880"/>
            <a:ext cx="2527920" cy="650880"/>
          </a:xfrm>
          <a:prstGeom prst="wedgeRectCallout">
            <a:avLst>
              <a:gd name="adj1" fmla="val -154583"/>
              <a:gd name="adj2" fmla="val -12578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...but it does have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an additional method.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908640" y="4674600"/>
            <a:ext cx="732672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800" spc="-1" strike="noStrike">
                <a:latin typeface="Arial"/>
              </a:rPr>
              <a:t>This class can be used to represent a player’s hand and a pile of cards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5" dur="indefinite" restart="never" nodeType="tmRoot">
          <p:childTnLst>
            <p:seq>
              <p:cTn id="106" dur="indefinite" nodeType="mainSeq">
                <p:childTnLst>
                  <p:par>
                    <p:cTn id="107" fill="hold">
                      <p:stCondLst>
                        <p:cond delay="0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7660</TotalTime>
  <Application>LibreOffice/7.1.6.2$Linux_X86_64 LibreOffice_project/0e133318fcee89abacd6a7d077e292f1145735c3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2021-07-13T08:50:10Z</dcterms:created>
  <dc:creator/>
  <dc:description/>
  <dc:language>en-US</dc:language>
  <cp:lastModifiedBy/>
  <dcterms:modified xsi:type="dcterms:W3CDTF">2021-11-03T14:08:40Z</dcterms:modified>
  <cp:revision>1191</cp:revision>
  <dc:subject/>
  <dc:title/>
</cp:coreProperties>
</file>