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68" r:id="rId1"/>
    <p:sldMasterId id="2147484082" r:id="rId2"/>
    <p:sldMasterId id="2147484096" r:id="rId3"/>
  </p:sldMasterIdLst>
  <p:notesMasterIdLst>
    <p:notesMasterId r:id="rId23"/>
  </p:notesMasterIdLst>
  <p:sldIdLst>
    <p:sldId id="257" r:id="rId4"/>
    <p:sldId id="258" r:id="rId5"/>
    <p:sldId id="265" r:id="rId6"/>
    <p:sldId id="266" r:id="rId7"/>
    <p:sldId id="264" r:id="rId8"/>
    <p:sldId id="260" r:id="rId9"/>
    <p:sldId id="261" r:id="rId10"/>
    <p:sldId id="262" r:id="rId11"/>
    <p:sldId id="263" r:id="rId12"/>
    <p:sldId id="267" r:id="rId13"/>
    <p:sldId id="268" r:id="rId14"/>
    <p:sldId id="269" r:id="rId15"/>
    <p:sldId id="270" r:id="rId16"/>
    <p:sldId id="271" r:id="rId17"/>
    <p:sldId id="272" r:id="rId18"/>
    <p:sldId id="276" r:id="rId19"/>
    <p:sldId id="274" r:id="rId20"/>
    <p:sldId id="273" r:id="rId21"/>
    <p:sldId id="27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1C52BF7-F10D-42DD-8479-FF2DDF1A0279}">
  <a:tblStyle styleId="{41C52BF7-F10D-42DD-8479-FF2DDF1A027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21" d="100"/>
          <a:sy n="121" d="100"/>
        </p:scale>
        <p:origin x="-688" y="-11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5952745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Shape 29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Shape 30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Shape 3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Shape 328"/>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Shape 31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4.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4.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4.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4.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4.jpe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4047099"/>
            <a:ext cx="8098302" cy="5715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482493"/>
            <a:ext cx="2042410" cy="40005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482494"/>
            <a:ext cx="552450" cy="407194"/>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p:nvSpPr>
        <p:spPr>
          <a:xfrm>
            <a:off x="8572500" y="4529138"/>
            <a:ext cx="152400" cy="1143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p:nvSpPr>
        <p:spPr>
          <a:xfrm>
            <a:off x="8572500" y="4743450"/>
            <a:ext cx="152400" cy="1143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p:nvSpPr>
        <p:spPr>
          <a:xfrm>
            <a:off x="8572500" y="4107656"/>
            <a:ext cx="152400" cy="1143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p:nvSpPr>
        <p:spPr>
          <a:xfrm>
            <a:off x="8572500" y="4314825"/>
            <a:ext cx="152400" cy="1143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fld id="{1778F24D-EB19-4AE0-B015-2BEA6D5224F2}" type="datetimeFigureOut">
              <a:rPr lang="en-US" smtClean="0"/>
              <a:t>1/6/19</a:t>
            </a:fld>
            <a:endParaRPr lang="en-US"/>
          </a:p>
        </p:txBody>
      </p:sp>
      <p:sp>
        <p:nvSpPr>
          <p:cNvPr id="25" name="Rectangle 35"/>
          <p:cNvSpPr>
            <a:spLocks noGrp="1"/>
          </p:cNvSpPr>
          <p:nvPr>
            <p:ph type="sldNum" sz="quarter" idx="11"/>
          </p:nvPr>
        </p:nvSpPr>
        <p:spPr/>
        <p:txBody>
          <a:bodyPr rtlCol="0"/>
          <a:lstStyle>
            <a:extLst/>
          </a:lstStyle>
          <a:p>
            <a:fld id="{5744759D-0EFF-4FB2-9CCE-04E00944F0FE}" type="slidenum">
              <a:rPr lang="en-US" smtClean="0"/>
              <a:pPr/>
              <a:t>‹#›</a:t>
            </a:fld>
            <a:endParaRPr lang="en-US" dirty="0"/>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3" y="211014"/>
            <a:ext cx="6509239" cy="291465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fld id="{1778F24D-EB19-4AE0-B015-2BEA6D5224F2}" type="datetimeFigureOut">
              <a:rPr lang="en-US" smtClean="0"/>
              <a:t>1/6/19</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90D9BD3-E57B-4194-A545-2804EB95D970}" type="slidenum">
              <a:rPr lang="en-US" smtClean="0"/>
              <a:t>‹#›</a:t>
            </a:fld>
            <a:endParaRPr lang="en-US"/>
          </a:p>
        </p:txBody>
      </p:sp>
      <p:sp>
        <p:nvSpPr>
          <p:cNvPr id="27" name="Rectangle 6"/>
          <p:cNvSpPr>
            <a:spLocks noGrp="1"/>
          </p:cNvSpPr>
          <p:nvPr>
            <p:ph type="title" hasCustomPrompt="1"/>
          </p:nvPr>
        </p:nvSpPr>
        <p:spPr>
          <a:xfrm>
            <a:off x="228600" y="1257300"/>
            <a:ext cx="8229600" cy="85725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49" name="Shape 2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50" name="Shape 2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F24D-EB19-4AE0-B015-2BEA6D5224F2}" type="datetimeFigureOut">
              <a:rPr lang="en-US" smtClean="0"/>
              <a:t>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2_Section header">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57" name="Shape 2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4047099"/>
            <a:ext cx="8098302" cy="5715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482493"/>
            <a:ext cx="2042410" cy="40005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482493"/>
            <a:ext cx="552450" cy="407194"/>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p:nvSpPr>
        <p:spPr>
          <a:xfrm>
            <a:off x="8572500" y="4529138"/>
            <a:ext cx="152400" cy="1143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p:nvSpPr>
        <p:spPr>
          <a:xfrm>
            <a:off x="8572500" y="4743450"/>
            <a:ext cx="152400" cy="1143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p:nvSpPr>
        <p:spPr>
          <a:xfrm>
            <a:off x="8572500" y="4107656"/>
            <a:ext cx="152400" cy="1143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p:nvSpPr>
        <p:spPr>
          <a:xfrm>
            <a:off x="8572500" y="4314825"/>
            <a:ext cx="152400" cy="1143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fld id="{1778F24D-EB19-4AE0-B015-2BEA6D5224F2}" type="datetimeFigureOut">
              <a:rPr lang="en-US" smtClean="0"/>
              <a:t>1/6/19</a:t>
            </a:fld>
            <a:endParaRPr lang="en-US"/>
          </a:p>
        </p:txBody>
      </p:sp>
      <p:sp>
        <p:nvSpPr>
          <p:cNvPr id="25" name="Rectangle 35"/>
          <p:cNvSpPr>
            <a:spLocks noGrp="1"/>
          </p:cNvSpPr>
          <p:nvPr>
            <p:ph type="sldNum" sz="quarter" idx="11"/>
          </p:nvPr>
        </p:nvSpPr>
        <p:spPr/>
        <p:txBody>
          <a:bodyPr rtlCol="0"/>
          <a:lstStyle>
            <a:extLst/>
          </a:lstStyle>
          <a:p>
            <a:fld id="{5744759D-0EFF-4FB2-9CCE-04E00944F0FE}" type="slidenum">
              <a:rPr lang="en-US" smtClean="0"/>
              <a:pPr/>
              <a:t>‹#›</a:t>
            </a:fld>
            <a:endParaRPr lang="en-US" dirty="0"/>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1" y="211014"/>
            <a:ext cx="6509239" cy="291465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fld id="{1778F24D-EB19-4AE0-B015-2BEA6D5224F2}" type="datetimeFigureOut">
              <a:rPr lang="en-US" smtClean="0"/>
              <a:t>1/6/19</a:t>
            </a:fld>
            <a:endParaRPr lang="en-US"/>
          </a:p>
        </p:txBody>
      </p:sp>
      <p:sp>
        <p:nvSpPr>
          <p:cNvPr id="27" name="Rectangle 11"/>
          <p:cNvSpPr>
            <a:spLocks noGrp="1"/>
          </p:cNvSpPr>
          <p:nvPr>
            <p:ph type="sldNum" sz="quarter" idx="11"/>
          </p:nvPr>
        </p:nvSpPr>
        <p:spPr/>
        <p:txBody>
          <a:bodyPr rtlCol="0"/>
          <a:lstStyle>
            <a:extLst/>
          </a:lstStyle>
          <a:p>
            <a:fld id="{190D9BD3-E57B-4194-A545-2804EB95D970}" type="slidenum">
              <a:rPr lang="en-US" smtClean="0"/>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fld id="{1778F24D-EB19-4AE0-B015-2BEA6D5224F2}" type="datetimeFigureOut">
              <a:rPr lang="en-US" smtClean="0"/>
              <a:t>1/6/19</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90D9BD3-E57B-4194-A545-2804EB95D970}" type="slidenum">
              <a:rPr lang="en-US" smtClean="0"/>
              <a:t>‹#›</a:t>
            </a:fld>
            <a:endParaRPr lang="en-US"/>
          </a:p>
        </p:txBody>
      </p:sp>
      <p:sp>
        <p:nvSpPr>
          <p:cNvPr id="27" name="Rectangle 6"/>
          <p:cNvSpPr>
            <a:spLocks noGrp="1"/>
          </p:cNvSpPr>
          <p:nvPr>
            <p:ph type="title" hasCustomPrompt="1"/>
          </p:nvPr>
        </p:nvSpPr>
        <p:spPr>
          <a:xfrm>
            <a:off x="228600" y="1257300"/>
            <a:ext cx="8229600" cy="85725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4" name="Rectangle 8"/>
          <p:cNvSpPr>
            <a:spLocks noGrp="1"/>
          </p:cNvSpPr>
          <p:nvPr>
            <p:ph type="title" hasCustomPrompt="1"/>
          </p:nvPr>
        </p:nvSpPr>
        <p:spPr>
          <a:xfrm>
            <a:off x="228600" y="342900"/>
            <a:ext cx="8229600" cy="85725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257300"/>
            <a:ext cx="8229600" cy="85725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xmlns:p14="http://schemas.microsoft.com/office/powerpoint/2010/mai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31" name="Rectangle 8"/>
          <p:cNvSpPr>
            <a:spLocks noGrp="1"/>
          </p:cNvSpPr>
          <p:nvPr>
            <p:ph type="title" hasCustomPrompt="1"/>
          </p:nvPr>
        </p:nvSpPr>
        <p:spPr>
          <a:xfrm>
            <a:off x="228600" y="342900"/>
            <a:ext cx="8229600" cy="85725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257300"/>
            <a:ext cx="8229600" cy="85725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2343150"/>
            <a:ext cx="5105400" cy="14859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xmlns:p14="http://schemas.microsoft.com/office/powerpoint/2010/mai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27" name="Question"/>
          <p:cNvSpPr>
            <a:spLocks noGrp="1"/>
          </p:cNvSpPr>
          <p:nvPr>
            <p:ph type="title" hasCustomPrompt="1"/>
          </p:nvPr>
        </p:nvSpPr>
        <p:spPr>
          <a:xfrm>
            <a:off x="228600" y="342900"/>
            <a:ext cx="8229600" cy="85725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p:nvSpPr>
        <p:spPr>
          <a:xfrm>
            <a:off x="182880" y="1257300"/>
            <a:ext cx="8321040" cy="13716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p:nvSpPr>
        <p:spPr>
          <a:xfrm>
            <a:off x="182880" y="12573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fld id="{1778F24D-EB19-4AE0-B015-2BEA6D5224F2}" type="datetimeFigureOut">
              <a:rPr lang="en-US" smtClean="0"/>
              <a:t>1/6/19</a:t>
            </a:fld>
            <a:endParaRPr lang="en-US"/>
          </a:p>
        </p:txBody>
      </p:sp>
      <p:sp>
        <p:nvSpPr>
          <p:cNvPr id="27" name="Rectangle 11"/>
          <p:cNvSpPr>
            <a:spLocks noGrp="1"/>
          </p:cNvSpPr>
          <p:nvPr>
            <p:ph type="sldNum" sz="quarter" idx="11"/>
          </p:nvPr>
        </p:nvSpPr>
        <p:spPr/>
        <p:txBody>
          <a:bodyPr rtlCol="0"/>
          <a:lstStyle>
            <a:extLst/>
          </a:lstStyle>
          <a:p>
            <a:fld id="{190D9BD3-E57B-4194-A545-2804EB95D970}" type="slidenum">
              <a:rPr lang="en-US" smtClean="0"/>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6" name="Question"/>
          <p:cNvSpPr>
            <a:spLocks noGrp="1"/>
          </p:cNvSpPr>
          <p:nvPr>
            <p:ph type="title" hasCustomPrompt="1"/>
          </p:nvPr>
        </p:nvSpPr>
        <p:spPr>
          <a:xfrm>
            <a:off x="228600" y="342900"/>
            <a:ext cx="8229600" cy="85725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p:nvSpPr>
        <p:spPr>
          <a:xfrm>
            <a:off x="228600" y="1200150"/>
            <a:ext cx="8229600" cy="970445"/>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p:nvSpPr>
        <p:spPr>
          <a:xfrm>
            <a:off x="228600" y="120015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171450"/>
            <a:ext cx="7696200" cy="1028700"/>
          </a:xfrm>
        </p:spPr>
        <p:txBody>
          <a:bodyPr vert="horz"/>
          <a:lstStyle>
            <a:lvl1pPr algn="l">
              <a:defRPr i="1" baseline="0"/>
            </a:lvl1pPr>
            <a:extLst/>
          </a:lstStyle>
          <a:p>
            <a:r>
              <a:rPr lang="en-US" dirty="0" smtClean="0"/>
              <a:t>Click to add question</a:t>
            </a:r>
            <a:endParaRPr lang="en-US" dirty="0"/>
          </a:p>
        </p:txBody>
      </p:sp>
      <p:sp>
        <p:nvSpPr>
          <p:cNvPr id="31"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26" name="Rectangle 4"/>
          <p:cNvSpPr>
            <a:spLocks noGrp="1"/>
          </p:cNvSpPr>
          <p:nvPr>
            <p:ph type="ftr" sz="quarter" idx="11"/>
          </p:nvPr>
        </p:nvSpPr>
        <p:spPr/>
        <p:txBody>
          <a:bodyPr vert="horz"/>
          <a:lstStyle>
            <a:extLst/>
          </a:lstStyle>
          <a:p>
            <a:endParaRPr lang="en-US"/>
          </a:p>
        </p:txBody>
      </p:sp>
      <p:sp>
        <p:nvSpPr>
          <p:cNvPr id="9"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10" name="Rectangle 10"/>
          <p:cNvSpPr txBox="1"/>
          <p:nvPr/>
        </p:nvSpPr>
        <p:spPr>
          <a:xfrm>
            <a:off x="457200" y="1543051"/>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3600450"/>
            <a:ext cx="7086600" cy="342900"/>
          </a:xfrm>
        </p:spPr>
        <p:txBody>
          <a:bodyPr rtlCol="0" anchor="ctr"/>
          <a:lstStyle>
            <a:lvl1pPr marL="0" indent="0">
              <a:buFontTx/>
              <a:buNone/>
              <a:defRPr i="0" baseline="0"/>
            </a:lvl1pPr>
            <a:extLst/>
          </a:lstStyle>
          <a:p>
            <a:pPr lvl="0"/>
            <a:r>
              <a:rPr lang="en-US" dirty="0" smtClean="0"/>
              <a:t>Click to add an incorrect answer</a:t>
            </a:r>
            <a:endParaRPr lang="en-US" dirty="0"/>
          </a:p>
        </p:txBody>
      </p:sp>
      <p:sp>
        <p:nvSpPr>
          <p:cNvPr id="16" name="Rectangle 13"/>
          <p:cNvSpPr>
            <a:spLocks noGrp="1"/>
          </p:cNvSpPr>
          <p:nvPr>
            <p:ph type="body" sz="quarter" idx="18" hasCustomPrompt="1"/>
          </p:nvPr>
        </p:nvSpPr>
        <p:spPr>
          <a:xfrm>
            <a:off x="1143000" y="3086100"/>
            <a:ext cx="7086600" cy="342900"/>
          </a:xfrm>
        </p:spPr>
        <p:txBody>
          <a:bodyPr rtlCol="0" anchor="ctr"/>
          <a:lstStyle>
            <a:lvl1pPr marL="0" indent="0">
              <a:buFontTx/>
              <a:buNone/>
              <a:defRPr i="0" baseline="0"/>
            </a:lvl1pPr>
            <a:extLst/>
          </a:lstStyle>
          <a:p>
            <a:pPr lvl="0"/>
            <a:r>
              <a:rPr lang="en-US" dirty="0" smtClean="0"/>
              <a:t>Click to add an incorrect answer</a:t>
            </a:r>
            <a:endParaRPr lang="en-US" dirty="0"/>
          </a:p>
        </p:txBody>
      </p:sp>
      <p:sp>
        <p:nvSpPr>
          <p:cNvPr id="17" name="Rectangle 13"/>
          <p:cNvSpPr>
            <a:spLocks noGrp="1"/>
          </p:cNvSpPr>
          <p:nvPr>
            <p:ph type="body" sz="quarter" idx="19" hasCustomPrompt="1"/>
          </p:nvPr>
        </p:nvSpPr>
        <p:spPr>
          <a:xfrm>
            <a:off x="1143000" y="2571750"/>
            <a:ext cx="7086600" cy="342900"/>
          </a:xfrm>
        </p:spPr>
        <p:txBody>
          <a:bodyPr rtlCol="0" anchor="ctr"/>
          <a:lstStyle>
            <a:lvl1pPr marL="0" indent="0">
              <a:buFontTx/>
              <a:buNone/>
              <a:defRPr i="0" baseline="0"/>
            </a:lvl1pPr>
            <a:extLst/>
          </a:lstStyle>
          <a:p>
            <a:pPr lvl="0"/>
            <a:r>
              <a:rPr lang="en-US" dirty="0" smtClean="0"/>
              <a:t>Click to add an incorrect answer</a:t>
            </a:r>
            <a:endParaRPr lang="en-US" dirty="0"/>
          </a:p>
        </p:txBody>
      </p:sp>
      <p:sp>
        <p:nvSpPr>
          <p:cNvPr id="18" name="Rectangle 13"/>
          <p:cNvSpPr>
            <a:spLocks noGrp="1"/>
          </p:cNvSpPr>
          <p:nvPr>
            <p:ph type="body" sz="quarter" idx="20" hasCustomPrompt="1"/>
          </p:nvPr>
        </p:nvSpPr>
        <p:spPr>
          <a:xfrm>
            <a:off x="1143000" y="2057400"/>
            <a:ext cx="7086600" cy="342900"/>
          </a:xfrm>
        </p:spPr>
        <p:txBody>
          <a:bodyPr rtlCol="0" anchor="ctr"/>
          <a:lstStyle>
            <a:lvl1pPr marL="0" indent="0">
              <a:buFontTx/>
              <a:buNone/>
              <a:defRPr i="0" baseline="0"/>
            </a:lvl1pPr>
            <a:extLst/>
          </a:lstStyle>
          <a:p>
            <a:pPr lvl="0"/>
            <a:r>
              <a:rPr lang="en-US" dirty="0" smtClean="0"/>
              <a:t>Click to add an incorrect answer</a:t>
            </a:r>
            <a:endParaRPr lang="en-US" dirty="0"/>
          </a:p>
        </p:txBody>
      </p:sp>
      <p:sp>
        <p:nvSpPr>
          <p:cNvPr id="19" name="Rectangle 13"/>
          <p:cNvSpPr>
            <a:spLocks noGrp="1"/>
          </p:cNvSpPr>
          <p:nvPr>
            <p:ph type="body" sz="quarter" idx="21" hasCustomPrompt="1"/>
          </p:nvPr>
        </p:nvSpPr>
        <p:spPr>
          <a:xfrm>
            <a:off x="1143000" y="1543050"/>
            <a:ext cx="7086600" cy="342900"/>
          </a:xfrm>
        </p:spPr>
        <p:txBody>
          <a:bodyPr rtlCol="0" anchor="ctr"/>
          <a:lstStyle>
            <a:lvl1pPr marL="0" indent="0">
              <a:buFontTx/>
              <a:buNone/>
              <a:defRPr i="0" baseline="0"/>
            </a:lvl1pPr>
            <a:extLst/>
          </a:lstStyle>
          <a:p>
            <a:pPr lvl="0"/>
            <a:r>
              <a:rPr lang="en-US" dirty="0" smtClean="0"/>
              <a:t>Click to add a correct answer (then rearrange the choices)</a:t>
            </a:r>
            <a:endParaRPr lang="en-US"/>
          </a:p>
        </p:txBody>
      </p:sp>
      <p:sp>
        <p:nvSpPr>
          <p:cNvPr id="13" name="TextBox 12"/>
          <p:cNvSpPr txBox="1"/>
          <p:nvPr/>
        </p:nvSpPr>
        <p:spPr>
          <a:xfrm>
            <a:off x="457200" y="2030968"/>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p:nvSpPr>
        <p:spPr>
          <a:xfrm>
            <a:off x="457200" y="2571751"/>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p:nvSpPr>
        <p:spPr>
          <a:xfrm>
            <a:off x="457200" y="3086101"/>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p:nvSpPr>
        <p:spPr>
          <a:xfrm>
            <a:off x="457200" y="3600450"/>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xmlns:p14="http://schemas.microsoft.com/office/powerpoint/2010/mai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xmlns:p14="http://schemas.microsoft.com/office/powerpoint/2010/mai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xmlns:p14="http://schemas.microsoft.com/office/powerpoint/2010/mai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xmlns:p14="http://schemas.microsoft.com/office/powerpoint/2010/mai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15430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2288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29146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36004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42862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15" name="Rectangle 7"/>
          <p:cNvSpPr>
            <a:spLocks noGrp="1"/>
          </p:cNvSpPr>
          <p:nvPr>
            <p:ph type="body" sz="quarter" idx="18" hasCustomPrompt="1"/>
          </p:nvPr>
        </p:nvSpPr>
        <p:spPr>
          <a:xfrm>
            <a:off x="4800600" y="15430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2288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29146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36004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42862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cxnSp>
        <p:nvCxnSpPr>
          <p:cNvPr id="23" name="Straight Connector 23"/>
          <p:cNvCxnSpPr>
            <a:stCxn id="16" idx="3"/>
            <a:endCxn id="18" idx="1"/>
          </p:cNvCxnSpPr>
          <p:nvPr/>
        </p:nvCxnSpPr>
        <p:spPr>
          <a:xfrm>
            <a:off x="3886200" y="1714500"/>
            <a:ext cx="914400" cy="1371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2400300"/>
            <a:ext cx="914400" cy="1371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2400300"/>
            <a:ext cx="914400" cy="685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3771900"/>
            <a:ext cx="914400" cy="685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1714500"/>
            <a:ext cx="914400" cy="27432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fld id="{1778F24D-EB19-4AE0-B015-2BEA6D5224F2}" type="datetimeFigureOut">
              <a:rPr lang="en-US" smtClean="0"/>
              <a:t>1/6/19</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90D9BD3-E57B-4194-A545-2804EB95D970}" type="slidenum">
              <a:rPr lang="en-US" smtClean="0"/>
              <a:t>‹#›</a:t>
            </a:fld>
            <a:endParaRPr lang="en-US"/>
          </a:p>
        </p:txBody>
      </p:sp>
      <p:sp>
        <p:nvSpPr>
          <p:cNvPr id="27" name="Rectangle 6"/>
          <p:cNvSpPr>
            <a:spLocks noGrp="1"/>
          </p:cNvSpPr>
          <p:nvPr>
            <p:ph type="title" hasCustomPrompt="1"/>
          </p:nvPr>
        </p:nvSpPr>
        <p:spPr>
          <a:xfrm>
            <a:off x="228600" y="1257300"/>
            <a:ext cx="8229600" cy="85725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49" name="Shape 2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50" name="Shape 2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F24D-EB19-4AE0-B015-2BEA6D5224F2}" type="datetimeFigureOut">
              <a:rPr lang="en-US" smtClean="0"/>
              <a:t>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2_Section header">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57" name="Shape 2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2571750"/>
            <a:ext cx="9144000" cy="2571750"/>
          </a:xfrm>
          <a:prstGeom prst="rect">
            <a:avLst/>
          </a:prstGeom>
        </p:spPr>
      </p:pic>
      <p:sp>
        <p:nvSpPr>
          <p:cNvPr id="2" name="Title 1"/>
          <p:cNvSpPr>
            <a:spLocks noGrp="1"/>
          </p:cNvSpPr>
          <p:nvPr>
            <p:ph type="ctrTitle"/>
          </p:nvPr>
        </p:nvSpPr>
        <p:spPr>
          <a:xfrm>
            <a:off x="779463" y="1438836"/>
            <a:ext cx="7583488" cy="1102519"/>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4" y="2608730"/>
            <a:ext cx="7583487" cy="131445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4759D-0EFF-4FB2-9CCE-04E00944F0FE}" type="slidenum">
              <a:rPr lang="en-US" smtClean="0"/>
              <a:pPr/>
              <a:t>‹#›</a:t>
            </a:fld>
            <a:endParaRPr lang="en-US" dirty="0"/>
          </a:p>
        </p:txBody>
      </p:sp>
      <p:pic>
        <p:nvPicPr>
          <p:cNvPr id="7" name="Picture 6" descr="overlay-ruleShadow.png"/>
          <p:cNvPicPr>
            <a:picLocks noChangeAspect="1"/>
          </p:cNvPicPr>
          <p:nvPr/>
        </p:nvPicPr>
        <p:blipFill>
          <a:blip r:embed="rId3"/>
          <a:stretch>
            <a:fillRect/>
          </a:stretch>
        </p:blipFill>
        <p:spPr>
          <a:xfrm>
            <a:off x="0" y="2477988"/>
            <a:ext cx="9144000" cy="93762"/>
          </a:xfrm>
          <a:prstGeom prst="rect">
            <a:avLst/>
          </a:prstGeom>
        </p:spPr>
      </p:pic>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980694"/>
            <a:ext cx="9144000" cy="93762"/>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069041"/>
            <a:ext cx="9144000" cy="4074459"/>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2571750"/>
            <a:ext cx="9144000" cy="2571750"/>
          </a:xfrm>
          <a:prstGeom prst="rect">
            <a:avLst/>
          </a:prstGeom>
        </p:spPr>
      </p:pic>
      <p:sp>
        <p:nvSpPr>
          <p:cNvPr id="2" name="Title 1"/>
          <p:cNvSpPr>
            <a:spLocks noGrp="1"/>
          </p:cNvSpPr>
          <p:nvPr>
            <p:ph type="ctrTitle"/>
          </p:nvPr>
        </p:nvSpPr>
        <p:spPr>
          <a:xfrm>
            <a:off x="779463" y="591811"/>
            <a:ext cx="7583488" cy="1102519"/>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4" y="3543301"/>
            <a:ext cx="7583487" cy="1038785"/>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7" name="Picture 6" descr="overlay-ruleShadow.png"/>
          <p:cNvPicPr>
            <a:picLocks noChangeAspect="1"/>
          </p:cNvPicPr>
          <p:nvPr/>
        </p:nvPicPr>
        <p:blipFill>
          <a:blip r:embed="rId3"/>
          <a:stretch>
            <a:fillRect/>
          </a:stretch>
        </p:blipFill>
        <p:spPr>
          <a:xfrm>
            <a:off x="0" y="2477988"/>
            <a:ext cx="9144000" cy="93762"/>
          </a:xfrm>
          <a:prstGeom prst="rect">
            <a:avLst/>
          </a:prstGeom>
        </p:spPr>
      </p:pic>
      <p:sp>
        <p:nvSpPr>
          <p:cNvPr id="10" name="Picture Placeholder 9"/>
          <p:cNvSpPr>
            <a:spLocks noGrp="1"/>
          </p:cNvSpPr>
          <p:nvPr>
            <p:ph type="pic" sz="quarter" idx="13"/>
          </p:nvPr>
        </p:nvSpPr>
        <p:spPr>
          <a:xfrm>
            <a:off x="3677372" y="1923064"/>
            <a:ext cx="1789259" cy="1297373"/>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smtClean="0"/>
              <a:t>Drag picture to placeholder or click icon to add</a:t>
            </a:r>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fld id="{1778F24D-EB19-4AE0-B015-2BEA6D5224F2}" type="datetimeFigureOut">
              <a:rPr lang="en-US" smtClean="0"/>
              <a:t>1/6/19</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90D9BD3-E57B-4194-A545-2804EB95D970}" type="slidenum">
              <a:rPr lang="en-US" smtClean="0"/>
              <a:t>‹#›</a:t>
            </a:fld>
            <a:endParaRPr lang="en-US"/>
          </a:p>
        </p:txBody>
      </p:sp>
      <p:sp>
        <p:nvSpPr>
          <p:cNvPr id="27" name="Rectangle 6"/>
          <p:cNvSpPr>
            <a:spLocks noGrp="1"/>
          </p:cNvSpPr>
          <p:nvPr>
            <p:ph type="title" hasCustomPrompt="1"/>
          </p:nvPr>
        </p:nvSpPr>
        <p:spPr>
          <a:xfrm>
            <a:off x="228600" y="1257300"/>
            <a:ext cx="8229600" cy="85725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xmlns:p14="http://schemas.microsoft.com/office/powerpoint/2010/main" id="1" dur="indefinite" restart="never" nodeType="tmRoot"/>
      </p:par>
    </p:tnLst>
  </p:timing>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3335238"/>
            <a:ext cx="9144000" cy="93762"/>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3429000"/>
            <a:ext cx="9144000" cy="1714500"/>
          </a:xfrm>
          <a:prstGeom prst="rect">
            <a:avLst/>
          </a:prstGeom>
        </p:spPr>
      </p:pic>
      <p:sp>
        <p:nvSpPr>
          <p:cNvPr id="2" name="Title 1"/>
          <p:cNvSpPr>
            <a:spLocks noGrp="1"/>
          </p:cNvSpPr>
          <p:nvPr>
            <p:ph type="title"/>
          </p:nvPr>
        </p:nvSpPr>
        <p:spPr>
          <a:xfrm>
            <a:off x="779464" y="2228851"/>
            <a:ext cx="7583487" cy="1021556"/>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4" y="3543300"/>
            <a:ext cx="7583487" cy="1048871"/>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78F24D-EB19-4AE0-B015-2BEA6D5224F2}"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980694"/>
            <a:ext cx="9144000" cy="93762"/>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069041"/>
            <a:ext cx="9144000" cy="4074459"/>
          </a:xfrm>
          <a:prstGeom prst="rect">
            <a:avLst/>
          </a:prstGeom>
        </p:spPr>
      </p:pic>
      <p:sp>
        <p:nvSpPr>
          <p:cNvPr id="2" name="Title 1"/>
          <p:cNvSpPr>
            <a:spLocks noGrp="1"/>
          </p:cNvSpPr>
          <p:nvPr>
            <p:ph type="title"/>
          </p:nvPr>
        </p:nvSpPr>
        <p:spPr>
          <a:xfrm>
            <a:off x="779463" y="47065"/>
            <a:ext cx="7583488" cy="962375"/>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371601"/>
            <a:ext cx="3566160" cy="322302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96791" y="1371601"/>
            <a:ext cx="3566160" cy="3223022"/>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1778F24D-EB19-4AE0-B015-2BEA6D5224F2}"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980694"/>
            <a:ext cx="9144000" cy="93762"/>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069041"/>
            <a:ext cx="9144000" cy="4074459"/>
          </a:xfrm>
          <a:prstGeom prst="rect">
            <a:avLst/>
          </a:prstGeom>
        </p:spPr>
      </p:pic>
      <p:sp>
        <p:nvSpPr>
          <p:cNvPr id="2" name="Title 1"/>
          <p:cNvSpPr>
            <a:spLocks noGrp="1"/>
          </p:cNvSpPr>
          <p:nvPr>
            <p:ph type="title"/>
          </p:nvPr>
        </p:nvSpPr>
        <p:spPr>
          <a:xfrm>
            <a:off x="779463" y="47065"/>
            <a:ext cx="7583488" cy="962375"/>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143000"/>
            <a:ext cx="3566160" cy="62865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1795182"/>
            <a:ext cx="3566160" cy="2799439"/>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96791" y="1143000"/>
            <a:ext cx="3566160" cy="62865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1795182"/>
            <a:ext cx="3566160" cy="2799439"/>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1778F24D-EB19-4AE0-B015-2BEA6D5224F2}" type="datetimeFigureOut">
              <a:rPr lang="en-US" smtClean="0"/>
              <a:t>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980694"/>
            <a:ext cx="9144000" cy="9376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778F24D-EB19-4AE0-B015-2BEA6D5224F2}" type="datetimeFigureOut">
              <a:rPr lang="en-US" smtClean="0"/>
              <a:t>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085850"/>
            <a:ext cx="9144000" cy="4061012"/>
          </a:xfrm>
          <a:prstGeom prst="rect">
            <a:avLst/>
          </a:prstGeom>
          <a:noFill/>
          <a:ln>
            <a:noFill/>
          </a:ln>
        </p:spPr>
      </p:pic>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3362"/>
            <a:ext cx="9144000" cy="5143500"/>
          </a:xfrm>
          <a:prstGeom prst="rect">
            <a:avLst/>
          </a:prstGeom>
          <a:noFill/>
          <a:ln>
            <a:noFill/>
          </a:ln>
        </p:spPr>
      </p:pic>
      <p:sp>
        <p:nvSpPr>
          <p:cNvPr id="2" name="Date Placeholder 1"/>
          <p:cNvSpPr>
            <a:spLocks noGrp="1"/>
          </p:cNvSpPr>
          <p:nvPr>
            <p:ph type="dt" sz="half" idx="10"/>
          </p:nvPr>
        </p:nvSpPr>
        <p:spPr/>
        <p:txBody>
          <a:bodyPr/>
          <a:lstStyle/>
          <a:p>
            <a:fld id="{1778F24D-EB19-4AE0-B015-2BEA6D5224F2}" type="datetimeFigureOut">
              <a:rPr lang="en-US" smtClean="0"/>
              <a:t>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3362"/>
            <a:ext cx="4572000" cy="5143500"/>
          </a:xfrm>
          <a:prstGeom prst="rect">
            <a:avLst/>
          </a:prstGeom>
          <a:noFill/>
          <a:ln>
            <a:noFill/>
          </a:ln>
        </p:spPr>
      </p:pic>
      <p:sp>
        <p:nvSpPr>
          <p:cNvPr id="2" name="Title 1"/>
          <p:cNvSpPr>
            <a:spLocks noGrp="1"/>
          </p:cNvSpPr>
          <p:nvPr>
            <p:ph type="title"/>
          </p:nvPr>
        </p:nvSpPr>
        <p:spPr>
          <a:xfrm>
            <a:off x="301752" y="204787"/>
            <a:ext cx="3962400" cy="1267666"/>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04788"/>
            <a:ext cx="3959352" cy="4389835"/>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01752" y="1481328"/>
            <a:ext cx="3962400" cy="24003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4767263"/>
            <a:ext cx="1622612" cy="273844"/>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778F24D-EB19-4AE0-B015-2BEA6D5224F2}" type="datetimeFigureOut">
              <a:rPr lang="en-US" smtClean="0"/>
              <a:t>1/6/19</a:t>
            </a:fld>
            <a:endParaRPr lang="en-US"/>
          </a:p>
        </p:txBody>
      </p:sp>
      <p:sp>
        <p:nvSpPr>
          <p:cNvPr id="6" name="Footer Placeholder 5"/>
          <p:cNvSpPr>
            <a:spLocks noGrp="1"/>
          </p:cNvSpPr>
          <p:nvPr>
            <p:ph type="ftr" sz="quarter" idx="11"/>
          </p:nvPr>
        </p:nvSpPr>
        <p:spPr>
          <a:xfrm>
            <a:off x="242048" y="4767263"/>
            <a:ext cx="1891553" cy="273844"/>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4311253"/>
            <a:ext cx="762000" cy="432197"/>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190D9BD3-E57B-4194-A545-2804EB95D970}"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943287" y="2508179"/>
            <a:ext cx="5141373" cy="125016"/>
          </a:xfrm>
          <a:prstGeom prst="rect">
            <a:avLst/>
          </a:prstGeom>
        </p:spPr>
      </p:pic>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3362"/>
            <a:ext cx="4572000" cy="51435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943287" y="2508179"/>
            <a:ext cx="5141373" cy="125016"/>
          </a:xfrm>
          <a:prstGeom prst="rect">
            <a:avLst/>
          </a:prstGeom>
        </p:spPr>
      </p:pic>
      <p:sp>
        <p:nvSpPr>
          <p:cNvPr id="2" name="Title 1"/>
          <p:cNvSpPr>
            <a:spLocks noGrp="1"/>
          </p:cNvSpPr>
          <p:nvPr>
            <p:ph type="title"/>
          </p:nvPr>
        </p:nvSpPr>
        <p:spPr>
          <a:xfrm>
            <a:off x="301752" y="205740"/>
            <a:ext cx="3959352" cy="126873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198680"/>
            <a:ext cx="3959352" cy="4746140"/>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1752" y="1478101"/>
            <a:ext cx="3959352" cy="24003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4767263"/>
            <a:ext cx="1627632" cy="273844"/>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778F24D-EB19-4AE0-B015-2BEA6D5224F2}" type="datetimeFigureOut">
              <a:rPr lang="en-US" smtClean="0"/>
              <a:t>1/6/19</a:t>
            </a:fld>
            <a:endParaRPr lang="en-US"/>
          </a:p>
        </p:txBody>
      </p:sp>
      <p:sp>
        <p:nvSpPr>
          <p:cNvPr id="6" name="Footer Placeholder 5"/>
          <p:cNvSpPr>
            <a:spLocks noGrp="1"/>
          </p:cNvSpPr>
          <p:nvPr>
            <p:ph type="ftr" sz="quarter" idx="11"/>
          </p:nvPr>
        </p:nvSpPr>
        <p:spPr>
          <a:xfrm>
            <a:off x="242047" y="4767263"/>
            <a:ext cx="1892808" cy="273844"/>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4303597"/>
            <a:ext cx="758952" cy="432054"/>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190D9BD3-E57B-4194-A545-2804EB95D970}" type="slidenum">
              <a:rPr lang="en-US" smtClean="0"/>
              <a:t>‹#›</a:t>
            </a:fld>
            <a:endParaRPr lang="en-US"/>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3362"/>
            <a:ext cx="9144000" cy="5143500"/>
          </a:xfrm>
          <a:prstGeom prst="rect">
            <a:avLst/>
          </a:prstGeom>
          <a:noFill/>
          <a:ln>
            <a:noFill/>
          </a:ln>
        </p:spPr>
      </p:pic>
      <p:sp>
        <p:nvSpPr>
          <p:cNvPr id="2" name="Title 1"/>
          <p:cNvSpPr>
            <a:spLocks noGrp="1"/>
          </p:cNvSpPr>
          <p:nvPr>
            <p:ph type="title"/>
          </p:nvPr>
        </p:nvSpPr>
        <p:spPr>
          <a:xfrm>
            <a:off x="762000" y="3028950"/>
            <a:ext cx="7620000" cy="74295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198882"/>
            <a:ext cx="8458200" cy="2772918"/>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2000" y="3781986"/>
            <a:ext cx="7620000" cy="847165"/>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8F24D-EB19-4AE0-B015-2BEA6D5224F2}" type="datetimeFigureOut">
              <a:rPr lang="en-US" smtClean="0"/>
              <a:t>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1778F24D-EB19-4AE0-B015-2BEA6D5224F2}" type="datetimeFigureOut">
              <a:rPr lang="en-US" smtClean="0"/>
              <a:t>1/6/19</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190D9BD3-E57B-4194-A545-2804EB95D970}" type="slidenum">
              <a:rPr lang="en-US" smtClean="0"/>
              <a:t>‹#›</a:t>
            </a:fld>
            <a:endParaRPr lang="en-US"/>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980694"/>
            <a:ext cx="9144000" cy="93762"/>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069041"/>
            <a:ext cx="9144000" cy="4074459"/>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1778F24D-EB19-4AE0-B015-2BEA6D5224F2}"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4" name="Rectangle 8"/>
          <p:cNvSpPr>
            <a:spLocks noGrp="1"/>
          </p:cNvSpPr>
          <p:nvPr>
            <p:ph type="title" hasCustomPrompt="1"/>
          </p:nvPr>
        </p:nvSpPr>
        <p:spPr>
          <a:xfrm>
            <a:off x="228600" y="342900"/>
            <a:ext cx="8229600" cy="85725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257300"/>
            <a:ext cx="8229600" cy="85725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xmlns:p14="http://schemas.microsoft.com/office/powerpoint/2010/mai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3362"/>
            <a:ext cx="7798112" cy="5143500"/>
          </a:xfrm>
          <a:prstGeom prst="rect">
            <a:avLst/>
          </a:prstGeom>
          <a:noFill/>
          <a:ln>
            <a:noFill/>
          </a:ln>
        </p:spPr>
      </p:pic>
      <p:sp>
        <p:nvSpPr>
          <p:cNvPr id="2" name="Vertical Title 1"/>
          <p:cNvSpPr>
            <a:spLocks noGrp="1"/>
          </p:cNvSpPr>
          <p:nvPr>
            <p:ph type="title" orient="vert"/>
          </p:nvPr>
        </p:nvSpPr>
        <p:spPr>
          <a:xfrm>
            <a:off x="7848600" y="342901"/>
            <a:ext cx="1219200" cy="4251722"/>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3" y="342901"/>
            <a:ext cx="6383337" cy="425172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924800" y="4767263"/>
            <a:ext cx="1066800" cy="273844"/>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1778F24D-EB19-4AE0-B015-2BEA6D5224F2}" type="datetimeFigureOut">
              <a:rPr lang="en-US" smtClean="0"/>
              <a:t>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D9BD3-E57B-4194-A545-2804EB95D970}" type="slidenum">
              <a:rPr lang="en-US" smtClean="0"/>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5278158" y="2508179"/>
            <a:ext cx="5141373" cy="125016"/>
          </a:xfrm>
          <a:prstGeom prst="rect">
            <a:avLst/>
          </a:prstGeom>
        </p:spPr>
      </p:pic>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49" name="Shape 24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50" name="Shape 2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endParaRPr/>
          </a:p>
        </p:txBody>
      </p:sp>
      <p:sp>
        <p:nvSpPr>
          <p:cNvPr id="257" name="Shape 2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31" name="Rectangle 8"/>
          <p:cNvSpPr>
            <a:spLocks noGrp="1"/>
          </p:cNvSpPr>
          <p:nvPr>
            <p:ph type="title" hasCustomPrompt="1"/>
          </p:nvPr>
        </p:nvSpPr>
        <p:spPr>
          <a:xfrm>
            <a:off x="228600" y="342900"/>
            <a:ext cx="8229600" cy="85725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257300"/>
            <a:ext cx="8229600" cy="85725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2343150"/>
            <a:ext cx="5105400" cy="14859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xmlns:p14="http://schemas.microsoft.com/office/powerpoint/2010/mai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xmlns:p14="http://schemas.microsoft.com/office/powerpoint/2010/mai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27" name="Question"/>
          <p:cNvSpPr>
            <a:spLocks noGrp="1"/>
          </p:cNvSpPr>
          <p:nvPr>
            <p:ph type="title" hasCustomPrompt="1"/>
          </p:nvPr>
        </p:nvSpPr>
        <p:spPr>
          <a:xfrm>
            <a:off x="228600" y="342900"/>
            <a:ext cx="8229600" cy="85725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p:nvSpPr>
        <p:spPr>
          <a:xfrm>
            <a:off x="182880" y="1257300"/>
            <a:ext cx="8321040" cy="13716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p:nvSpPr>
        <p:spPr>
          <a:xfrm>
            <a:off x="182880" y="1257301"/>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6" name="Question"/>
          <p:cNvSpPr>
            <a:spLocks noGrp="1"/>
          </p:cNvSpPr>
          <p:nvPr>
            <p:ph type="title" hasCustomPrompt="1"/>
          </p:nvPr>
        </p:nvSpPr>
        <p:spPr>
          <a:xfrm>
            <a:off x="228600" y="342900"/>
            <a:ext cx="8229600" cy="85725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p:nvSpPr>
        <p:spPr>
          <a:xfrm>
            <a:off x="228600" y="1200151"/>
            <a:ext cx="8229600" cy="970445"/>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p:nvSpPr>
        <p:spPr>
          <a:xfrm>
            <a:off x="228600" y="1200151"/>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11" name="Rectangle 2"/>
          <p:cNvSpPr>
            <a:spLocks noGrp="1"/>
          </p:cNvSpPr>
          <p:nvPr>
            <p:ph type="title" hasCustomPrompt="1"/>
          </p:nvPr>
        </p:nvSpPr>
        <p:spPr>
          <a:xfrm>
            <a:off x="685800" y="171450"/>
            <a:ext cx="7696200" cy="1028700"/>
          </a:xfrm>
        </p:spPr>
        <p:txBody>
          <a:bodyPr vert="horz"/>
          <a:lstStyle>
            <a:lvl1pPr algn="l">
              <a:defRPr i="1" baseline="0"/>
            </a:lvl1pPr>
            <a:extLst/>
          </a:lstStyle>
          <a:p>
            <a:r>
              <a:rPr lang="en-US" dirty="0" smtClean="0"/>
              <a:t>Click to add question</a:t>
            </a:r>
            <a:endParaRPr lang="en-US" dirty="0"/>
          </a:p>
        </p:txBody>
      </p:sp>
      <p:sp>
        <p:nvSpPr>
          <p:cNvPr id="31"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26" name="Rectangle 4"/>
          <p:cNvSpPr>
            <a:spLocks noGrp="1"/>
          </p:cNvSpPr>
          <p:nvPr>
            <p:ph type="ftr" sz="quarter" idx="11"/>
          </p:nvPr>
        </p:nvSpPr>
        <p:spPr/>
        <p:txBody>
          <a:bodyPr vert="horz"/>
          <a:lstStyle>
            <a:extLst/>
          </a:lstStyle>
          <a:p>
            <a:endParaRPr lang="en-US"/>
          </a:p>
        </p:txBody>
      </p:sp>
      <p:sp>
        <p:nvSpPr>
          <p:cNvPr id="9"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sp>
        <p:nvSpPr>
          <p:cNvPr id="10" name="Rectangle 10"/>
          <p:cNvSpPr txBox="1"/>
          <p:nvPr/>
        </p:nvSpPr>
        <p:spPr>
          <a:xfrm>
            <a:off x="457200" y="1543052"/>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A.</a:t>
            </a:r>
          </a:p>
        </p:txBody>
      </p:sp>
      <p:sp>
        <p:nvSpPr>
          <p:cNvPr id="15" name="Rectangle 13"/>
          <p:cNvSpPr>
            <a:spLocks noGrp="1"/>
          </p:cNvSpPr>
          <p:nvPr>
            <p:ph type="body" sz="quarter" idx="17" hasCustomPrompt="1"/>
          </p:nvPr>
        </p:nvSpPr>
        <p:spPr>
          <a:xfrm>
            <a:off x="1143000" y="3600450"/>
            <a:ext cx="7086600" cy="342900"/>
          </a:xfrm>
        </p:spPr>
        <p:txBody>
          <a:bodyPr rtlCol="0" anchor="ctr"/>
          <a:lstStyle>
            <a:lvl1pPr marL="0" indent="0">
              <a:buFontTx/>
              <a:buNone/>
              <a:defRPr i="0" baseline="0"/>
            </a:lvl1pPr>
            <a:extLst/>
          </a:lstStyle>
          <a:p>
            <a:pPr lvl="0"/>
            <a:r>
              <a:rPr lang="en-US" dirty="0" smtClean="0"/>
              <a:t>Click to add an incorrect answer</a:t>
            </a:r>
            <a:endParaRPr lang="en-US" dirty="0"/>
          </a:p>
        </p:txBody>
      </p:sp>
      <p:sp>
        <p:nvSpPr>
          <p:cNvPr id="16" name="Rectangle 13"/>
          <p:cNvSpPr>
            <a:spLocks noGrp="1"/>
          </p:cNvSpPr>
          <p:nvPr>
            <p:ph type="body" sz="quarter" idx="18" hasCustomPrompt="1"/>
          </p:nvPr>
        </p:nvSpPr>
        <p:spPr>
          <a:xfrm>
            <a:off x="1143000" y="3086100"/>
            <a:ext cx="7086600" cy="342900"/>
          </a:xfrm>
        </p:spPr>
        <p:txBody>
          <a:bodyPr rtlCol="0" anchor="ctr"/>
          <a:lstStyle>
            <a:lvl1pPr marL="0" indent="0">
              <a:buFontTx/>
              <a:buNone/>
              <a:defRPr i="0" baseline="0"/>
            </a:lvl1pPr>
            <a:extLst/>
          </a:lstStyle>
          <a:p>
            <a:pPr lvl="0"/>
            <a:r>
              <a:rPr lang="en-US" dirty="0" smtClean="0"/>
              <a:t>Click to add an incorrect answer</a:t>
            </a:r>
            <a:endParaRPr lang="en-US" dirty="0"/>
          </a:p>
        </p:txBody>
      </p:sp>
      <p:sp>
        <p:nvSpPr>
          <p:cNvPr id="17" name="Rectangle 13"/>
          <p:cNvSpPr>
            <a:spLocks noGrp="1"/>
          </p:cNvSpPr>
          <p:nvPr>
            <p:ph type="body" sz="quarter" idx="19" hasCustomPrompt="1"/>
          </p:nvPr>
        </p:nvSpPr>
        <p:spPr>
          <a:xfrm>
            <a:off x="1143000" y="2571750"/>
            <a:ext cx="7086600" cy="342900"/>
          </a:xfrm>
        </p:spPr>
        <p:txBody>
          <a:bodyPr rtlCol="0" anchor="ctr"/>
          <a:lstStyle>
            <a:lvl1pPr marL="0" indent="0">
              <a:buFontTx/>
              <a:buNone/>
              <a:defRPr i="0" baseline="0"/>
            </a:lvl1pPr>
            <a:extLst/>
          </a:lstStyle>
          <a:p>
            <a:pPr lvl="0"/>
            <a:r>
              <a:rPr lang="en-US" dirty="0" smtClean="0"/>
              <a:t>Click to add an incorrect answer</a:t>
            </a:r>
            <a:endParaRPr lang="en-US" dirty="0"/>
          </a:p>
        </p:txBody>
      </p:sp>
      <p:sp>
        <p:nvSpPr>
          <p:cNvPr id="18" name="Rectangle 13"/>
          <p:cNvSpPr>
            <a:spLocks noGrp="1"/>
          </p:cNvSpPr>
          <p:nvPr>
            <p:ph type="body" sz="quarter" idx="20" hasCustomPrompt="1"/>
          </p:nvPr>
        </p:nvSpPr>
        <p:spPr>
          <a:xfrm>
            <a:off x="1143000" y="2057400"/>
            <a:ext cx="7086600" cy="342900"/>
          </a:xfrm>
        </p:spPr>
        <p:txBody>
          <a:bodyPr rtlCol="0" anchor="ctr"/>
          <a:lstStyle>
            <a:lvl1pPr marL="0" indent="0">
              <a:buFontTx/>
              <a:buNone/>
              <a:defRPr i="0" baseline="0"/>
            </a:lvl1pPr>
            <a:extLst/>
          </a:lstStyle>
          <a:p>
            <a:pPr lvl="0"/>
            <a:r>
              <a:rPr lang="en-US" dirty="0" smtClean="0"/>
              <a:t>Click to add an incorrect answer</a:t>
            </a:r>
            <a:endParaRPr lang="en-US" dirty="0"/>
          </a:p>
        </p:txBody>
      </p:sp>
      <p:sp>
        <p:nvSpPr>
          <p:cNvPr id="19" name="Rectangle 13"/>
          <p:cNvSpPr>
            <a:spLocks noGrp="1"/>
          </p:cNvSpPr>
          <p:nvPr>
            <p:ph type="body" sz="quarter" idx="21" hasCustomPrompt="1"/>
          </p:nvPr>
        </p:nvSpPr>
        <p:spPr>
          <a:xfrm>
            <a:off x="1143000" y="1543050"/>
            <a:ext cx="7086600" cy="342900"/>
          </a:xfrm>
        </p:spPr>
        <p:txBody>
          <a:bodyPr rtlCol="0" anchor="ctr"/>
          <a:lstStyle>
            <a:lvl1pPr marL="0" indent="0">
              <a:buFontTx/>
              <a:buNone/>
              <a:defRPr i="0" baseline="0"/>
            </a:lvl1pPr>
            <a:extLst/>
          </a:lstStyle>
          <a:p>
            <a:pPr lvl="0"/>
            <a:r>
              <a:rPr lang="en-US" dirty="0" smtClean="0"/>
              <a:t>Click to add a correct answer (then rearrange the choices)</a:t>
            </a:r>
            <a:endParaRPr lang="en-US"/>
          </a:p>
        </p:txBody>
      </p:sp>
      <p:sp>
        <p:nvSpPr>
          <p:cNvPr id="13" name="TextBox 12"/>
          <p:cNvSpPr txBox="1"/>
          <p:nvPr/>
        </p:nvSpPr>
        <p:spPr>
          <a:xfrm>
            <a:off x="457200" y="2030969"/>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B.</a:t>
            </a:r>
          </a:p>
        </p:txBody>
      </p:sp>
      <p:sp>
        <p:nvSpPr>
          <p:cNvPr id="14" name="TextBox 13"/>
          <p:cNvSpPr txBox="1"/>
          <p:nvPr/>
        </p:nvSpPr>
        <p:spPr>
          <a:xfrm>
            <a:off x="457200" y="2571752"/>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C.</a:t>
            </a:r>
          </a:p>
        </p:txBody>
      </p:sp>
      <p:sp>
        <p:nvSpPr>
          <p:cNvPr id="20" name="TextBox 19"/>
          <p:cNvSpPr txBox="1"/>
          <p:nvPr/>
        </p:nvSpPr>
        <p:spPr>
          <a:xfrm>
            <a:off x="457200" y="3086102"/>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D.</a:t>
            </a:r>
          </a:p>
        </p:txBody>
      </p:sp>
      <p:sp>
        <p:nvSpPr>
          <p:cNvPr id="21" name="TextBox 20"/>
          <p:cNvSpPr txBox="1"/>
          <p:nvPr/>
        </p:nvSpPr>
        <p:spPr>
          <a:xfrm>
            <a:off x="457200" y="3600451"/>
            <a:ext cx="685800" cy="492443"/>
          </a:xfrm>
          <a:prstGeom prst="rect">
            <a:avLst/>
          </a:prstGeom>
          <a:noFill/>
        </p:spPr>
        <p:txBody>
          <a:bodyPr wrap="square" tIns="91440" bIns="91440" rtlCol="0">
            <a:spAutoFit/>
          </a:bodyPr>
          <a:lstStyle>
            <a:extLst/>
          </a:lstStyle>
          <a:p>
            <a:pPr algn="r">
              <a:lnSpc>
                <a:spcPct val="100000"/>
              </a:lnSpc>
            </a:pPr>
            <a:r>
              <a:rPr lang="en-US" sz="2000" b="1" dirty="0" smtClean="0">
                <a:ln>
                  <a:solidFill>
                    <a:schemeClr val="tx2"/>
                  </a:solidFill>
                </a:ln>
                <a:solidFill>
                  <a:schemeClr val="bg2"/>
                </a:solidFill>
                <a:effectLst>
                  <a:outerShdw blurRad="50800" dist="50800" dir="2700000" algn="tl" rotWithShape="0">
                    <a:srgbClr val="000000">
                      <a:alpha val="43137"/>
                    </a:srgbClr>
                  </a:outerShdw>
                </a:effectLst>
              </a:rPr>
              <a: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1000"/>
                                        <p:tgtEl>
                                          <p:spTgt spid="18">
                                            <p:txEl>
                                              <p:pRg st="0" end="0"/>
                                            </p:txEl>
                                          </p:spTgt>
                                        </p:tgtEl>
                                      </p:cBhvr>
                                    </p:animEffect>
                                    <p:set>
                                      <p:cBhvr>
                                        <p:cTn id="7" dur="1" fill="hold">
                                          <p:stCondLst>
                                            <p:cond delay="999"/>
                                          </p:stCondLst>
                                        </p:cTn>
                                        <p:tgtEl>
                                          <p:spTgt spid="18">
                                            <p:txEl>
                                              <p:pRg st="0" end="0"/>
                                            </p:txEl>
                                          </p:spTgt>
                                        </p:tgtEl>
                                        <p:attrNameLst>
                                          <p:attrName>style.visibility</p:attrName>
                                        </p:attrNameLst>
                                      </p:cBhvr>
                                      <p:to>
                                        <p:strVal val="hidden"/>
                                      </p:to>
                                    </p:set>
                                  </p:childTnLst>
                                </p:cTn>
                              </p:par>
                            </p:childTnLst>
                          </p:cTn>
                        </p:par>
                        <p:par>
                          <p:cTn id="8" fill="hold">
                            <p:stCondLst>
                              <p:cond delay="1000"/>
                            </p:stCondLst>
                            <p:childTnLst>
                              <p:par>
                                <p:cTn id="9" presetID="10" presetClass="exit" presetSubtype="0" fill="hold" grpId="0" nodeType="afterEffect">
                                  <p:stCondLst>
                                    <p:cond delay="0"/>
                                  </p:stCondLst>
                                  <p:childTnLst>
                                    <p:animEffect transition="out" filter="fade">
                                      <p:cBhvr>
                                        <p:cTn id="10" dur="1000"/>
                                        <p:tgtEl>
                                          <p:spTgt spid="16">
                                            <p:txEl>
                                              <p:pRg st="0" end="0"/>
                                            </p:txEl>
                                          </p:spTgt>
                                        </p:tgtEl>
                                      </p:cBhvr>
                                    </p:animEffect>
                                    <p:set>
                                      <p:cBhvr>
                                        <p:cTn id="11" dur="1" fill="hold">
                                          <p:stCondLst>
                                            <p:cond delay="999"/>
                                          </p:stCondLst>
                                        </p:cTn>
                                        <p:tgtEl>
                                          <p:spTgt spid="16">
                                            <p:txEl>
                                              <p:pRg st="0" end="0"/>
                                            </p:txEl>
                                          </p:spTgt>
                                        </p:tgtEl>
                                        <p:attrNameLst>
                                          <p:attrName>style.visibility</p:attrName>
                                        </p:attrNameLst>
                                      </p:cBhvr>
                                      <p:to>
                                        <p:strVal val="hidden"/>
                                      </p:to>
                                    </p:set>
                                  </p:childTnLst>
                                </p:cTn>
                              </p:par>
                            </p:childTnLst>
                          </p:cTn>
                        </p:par>
                        <p:par>
                          <p:cTn id="12" fill="hold">
                            <p:stCondLst>
                              <p:cond delay="2000"/>
                            </p:stCondLst>
                            <p:childTnLst>
                              <p:par>
                                <p:cTn id="13" presetID="10" presetClass="exit" presetSubtype="0" fill="hold" grpId="0" nodeType="afterEffect">
                                  <p:stCondLst>
                                    <p:cond delay="0"/>
                                  </p:stCondLst>
                                  <p:childTnLst>
                                    <p:animEffect transition="out" filter="fade">
                                      <p:cBhvr>
                                        <p:cTn id="14" dur="1000"/>
                                        <p:tgtEl>
                                          <p:spTgt spid="15">
                                            <p:txEl>
                                              <p:pRg st="0" end="0"/>
                                            </p:txEl>
                                          </p:spTgt>
                                        </p:tgtEl>
                                      </p:cBhvr>
                                    </p:animEffect>
                                    <p:set>
                                      <p:cBhvr>
                                        <p:cTn id="15" dur="1" fill="hold">
                                          <p:stCondLst>
                                            <p:cond delay="999"/>
                                          </p:stCondLst>
                                        </p:cTn>
                                        <p:tgtEl>
                                          <p:spTgt spid="15">
                                            <p:txEl>
                                              <p:pRg st="0" end="0"/>
                                            </p:txEl>
                                          </p:spTgt>
                                        </p:tgtEl>
                                        <p:attrNameLst>
                                          <p:attrName>style.visibility</p:attrName>
                                        </p:attrNameLst>
                                      </p:cBhvr>
                                      <p:to>
                                        <p:strVal val="hidden"/>
                                      </p:to>
                                    </p:set>
                                  </p:childTnLst>
                                </p:cTn>
                              </p:par>
                            </p:childTnLst>
                          </p:cTn>
                        </p:par>
                        <p:par>
                          <p:cTn id="16" fill="hold">
                            <p:stCondLst>
                              <p:cond delay="3000"/>
                            </p:stCondLst>
                            <p:childTnLst>
                              <p:par>
                                <p:cTn id="17" presetID="10" presetClass="exit" presetSubtype="0" fill="hold" grpId="0" nodeType="afterEffect">
                                  <p:stCondLst>
                                    <p:cond delay="0"/>
                                  </p:stCondLst>
                                  <p:childTnLst>
                                    <p:animEffect transition="out" filter="fade">
                                      <p:cBhvr>
                                        <p:cTn id="18" dur="1000"/>
                                        <p:tgtEl>
                                          <p:spTgt spid="17">
                                            <p:txEl>
                                              <p:pRg st="0" end="0"/>
                                            </p:txEl>
                                          </p:spTgt>
                                        </p:tgtEl>
                                      </p:cBhvr>
                                    </p:animEffect>
                                    <p:set>
                                      <p:cBhvr>
                                        <p:cTn id="19" dur="1" fill="hold">
                                          <p:stCondLst>
                                            <p:cond delay="999"/>
                                          </p:stCondLst>
                                        </p:cTn>
                                        <p:tgtEl>
                                          <p:spTgt spid="17">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xmlns:p14="http://schemas.microsoft.com/office/powerpoint/2010/main" presetID="10" presetClass="exit" presetSubtype="0" fill="hold" nodeType="afterEffect">
                  <p:stCondLst>
                    <p:cond delay="0"/>
                  </p:stCondLst>
                  <p:childTnLst>
                    <p:animEffect transition="out" filter="fade">
                      <p:cBhvr>
                        <p:cTn dur="1000"/>
                        <p:tgtEl>
                          <p:spTgt spid="15"/>
                        </p:tgtEl>
                      </p:cBhvr>
                    </p:animEffect>
                    <p:set>
                      <p:cBhvr>
                        <p:cTn dur="1" fill="hold">
                          <p:stCondLst>
                            <p:cond delay="999"/>
                          </p:stCondLst>
                        </p:cTn>
                        <p:tgtEl>
                          <p:spTgt spid="15"/>
                        </p:tgtEl>
                        <p:attrNameLst>
                          <p:attrName>style.visibility</p:attrName>
                        </p:attrNameLst>
                      </p:cBhvr>
                      <p:to>
                        <p:strVal val="hidden"/>
                      </p:to>
                    </p:set>
                  </p:childTnLst>
                </p:cTn>
              </p:par>
            </p:tnLst>
          </p:tmpl>
        </p:tmplLst>
      </p:bldP>
      <p:bldP spid="16" grpId="0" build="p">
        <p:tmplLst>
          <p:tmpl lvl="1">
            <p:tnLst>
              <p:par>
                <p:cTn xmlns:p14="http://schemas.microsoft.com/office/powerpoint/2010/main" presetID="10" presetClass="exit" presetSubtype="0" fill="hold" nodeType="afterEffect">
                  <p:stCondLst>
                    <p:cond delay="0"/>
                  </p:stCondLst>
                  <p:childTnLst>
                    <p:animEffect transition="out" filter="fade">
                      <p:cBhvr>
                        <p:cTn dur="1000"/>
                        <p:tgtEl>
                          <p:spTgt spid="16"/>
                        </p:tgtEl>
                      </p:cBhvr>
                    </p:animEffect>
                    <p:set>
                      <p:cBhvr>
                        <p:cTn dur="1" fill="hold">
                          <p:stCondLst>
                            <p:cond delay="999"/>
                          </p:stCondLst>
                        </p:cTn>
                        <p:tgtEl>
                          <p:spTgt spid="16"/>
                        </p:tgtEl>
                        <p:attrNameLst>
                          <p:attrName>style.visibility</p:attrName>
                        </p:attrNameLst>
                      </p:cBhvr>
                      <p:to>
                        <p:strVal val="hidden"/>
                      </p:to>
                    </p:set>
                  </p:childTnLst>
                </p:cTn>
              </p:par>
            </p:tnLst>
          </p:tmpl>
        </p:tmplLst>
      </p:bldP>
      <p:bldP spid="17" grpId="0" build="p">
        <p:tmplLst>
          <p:tmpl lvl="1">
            <p:tnLst>
              <p:par>
                <p:cTn xmlns:p14="http://schemas.microsoft.com/office/powerpoint/2010/main" presetID="10" presetClass="exit" presetSubtype="0" fill="hold" nodeType="afterEffect">
                  <p:stCondLst>
                    <p:cond delay="0"/>
                  </p:stCondLst>
                  <p:childTnLst>
                    <p:animEffect transition="out" filter="fade">
                      <p:cBhvr>
                        <p:cTn dur="1000"/>
                        <p:tgtEl>
                          <p:spTgt spid="17"/>
                        </p:tgtEl>
                      </p:cBhvr>
                    </p:animEffect>
                    <p:set>
                      <p:cBhvr>
                        <p:cTn dur="1" fill="hold">
                          <p:stCondLst>
                            <p:cond delay="999"/>
                          </p:stCondLst>
                        </p:cTn>
                        <p:tgtEl>
                          <p:spTgt spid="17"/>
                        </p:tgtEl>
                        <p:attrNameLst>
                          <p:attrName>style.visibility</p:attrName>
                        </p:attrNameLst>
                      </p:cBhvr>
                      <p:to>
                        <p:strVal val="hidden"/>
                      </p:to>
                    </p:set>
                  </p:childTnLst>
                </p:cTn>
              </p:par>
            </p:tnLst>
          </p:tmpl>
        </p:tmplLst>
      </p:bldP>
      <p:bldP spid="18" grpId="0" build="p">
        <p:tmplLst>
          <p:tmpl lvl="1">
            <p:tnLst>
              <p:par>
                <p:cTn xmlns:p14="http://schemas.microsoft.com/office/powerpoint/2010/main" presetID="10" presetClass="exit" presetSubtype="0" fill="hold" nodeType="clickEffect">
                  <p:stCondLst>
                    <p:cond delay="0"/>
                  </p:stCondLst>
                  <p:childTnLst>
                    <p:animEffect transition="out" filter="fade">
                      <p:cBhvr>
                        <p:cTn dur="1000"/>
                        <p:tgtEl>
                          <p:spTgt spid="18"/>
                        </p:tgtEl>
                      </p:cBhvr>
                    </p:animEffect>
                    <p:set>
                      <p:cBhvr>
                        <p:cTn dur="1" fill="hold">
                          <p:stCondLst>
                            <p:cond delay="999"/>
                          </p:stCondLst>
                        </p:cTn>
                        <p:tgtEl>
                          <p:spTgt spid="18"/>
                        </p:tgtEl>
                        <p:attrNameLst>
                          <p:attrName>style.visibility</p:attrName>
                        </p:attrNameLst>
                      </p:cBhvr>
                      <p:to>
                        <p:strVal val="hidden"/>
                      </p:to>
                    </p:set>
                  </p:childTnLst>
                </p:cTn>
              </p:par>
            </p:tnLst>
          </p:tmpl>
        </p:tmplLst>
      </p:bldP>
    </p:bld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15430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2288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29146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36004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4286250"/>
            <a:ext cx="2971800" cy="3429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778F24D-EB19-4AE0-B015-2BEA6D5224F2}" type="datetimeFigureOut">
              <a:rPr lang="en-US" smtClean="0"/>
              <a:t>1/6/19</a:t>
            </a:fld>
            <a:endParaRPr lang="en-US"/>
          </a:p>
        </p:txBody>
      </p:sp>
      <p:sp>
        <p:nvSpPr>
          <p:cNvPr id="15" name="Rectangle 7"/>
          <p:cNvSpPr>
            <a:spLocks noGrp="1"/>
          </p:cNvSpPr>
          <p:nvPr>
            <p:ph type="body" sz="quarter" idx="18" hasCustomPrompt="1"/>
          </p:nvPr>
        </p:nvSpPr>
        <p:spPr>
          <a:xfrm>
            <a:off x="4800600" y="15430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2288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29146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36004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4286250"/>
            <a:ext cx="2971800" cy="3429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190D9BD3-E57B-4194-A545-2804EB95D970}" type="slidenum">
              <a:rPr lang="en-US" smtClean="0"/>
              <a:t>‹#›</a:t>
            </a:fld>
            <a:endParaRPr lang="en-US"/>
          </a:p>
        </p:txBody>
      </p:sp>
      <p:cxnSp>
        <p:nvCxnSpPr>
          <p:cNvPr id="23" name="Straight Connector 23"/>
          <p:cNvCxnSpPr>
            <a:stCxn id="16" idx="3"/>
            <a:endCxn id="18" idx="1"/>
          </p:cNvCxnSpPr>
          <p:nvPr/>
        </p:nvCxnSpPr>
        <p:spPr>
          <a:xfrm>
            <a:off x="3886200" y="1714500"/>
            <a:ext cx="914400" cy="1371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2400300"/>
            <a:ext cx="914400" cy="1371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2400300"/>
            <a:ext cx="914400" cy="685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3771900"/>
            <a:ext cx="914400" cy="685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1714500"/>
            <a:ext cx="914400" cy="27432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slideLayout" Target="../slideLayouts/slideLayout25.xml"/><Relationship Id="rId13" Type="http://schemas.openxmlformats.org/officeDocument/2006/relationships/slideLayout" Target="../slideLayouts/slideLayout26.xml"/><Relationship Id="rId14"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slideLayout" Target="../slideLayouts/slideLayout38.xml"/><Relationship Id="rId13" Type="http://schemas.openxmlformats.org/officeDocument/2006/relationships/slideLayout" Target="../slideLayouts/slideLayout39.xml"/><Relationship Id="rId14" Type="http://schemas.openxmlformats.org/officeDocument/2006/relationships/slideLayout" Target="../slideLayouts/slideLayout40.xml"/><Relationship Id="rId15" Type="http://schemas.openxmlformats.org/officeDocument/2006/relationships/slideLayout" Target="../slideLayouts/slideLayout41.xml"/><Relationship Id="rId16" Type="http://schemas.openxmlformats.org/officeDocument/2006/relationships/slideLayout" Target="../slideLayouts/slideLayout42.xml"/><Relationship Id="rId17" Type="http://schemas.openxmlformats.org/officeDocument/2006/relationships/theme" Target="../theme/theme3.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342900"/>
            <a:ext cx="7696200" cy="85725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428750"/>
            <a:ext cx="7467600" cy="3165872"/>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4686301"/>
            <a:ext cx="1828800" cy="242888"/>
          </a:xfrm>
          <a:prstGeom prst="rect">
            <a:avLst/>
          </a:prstGeom>
        </p:spPr>
        <p:txBody>
          <a:bodyPr vert="horz" anchor="ctr"/>
          <a:lstStyle>
            <a:lvl1pPr>
              <a:defRPr sz="1100"/>
            </a:lvl1pPr>
            <a:extLst/>
          </a:lstStyle>
          <a:p>
            <a:fld id="{1778F24D-EB19-4AE0-B015-2BEA6D5224F2}" type="datetimeFigureOut">
              <a:rPr lang="en-US" smtClean="0"/>
              <a:t>1/6/19</a:t>
            </a:fld>
            <a:endParaRPr lang="en-US"/>
          </a:p>
        </p:txBody>
      </p:sp>
      <p:sp>
        <p:nvSpPr>
          <p:cNvPr id="18" name="Rectangle 5"/>
          <p:cNvSpPr>
            <a:spLocks noGrp="1"/>
          </p:cNvSpPr>
          <p:nvPr>
            <p:ph type="ftr" sz="quarter" idx="3"/>
          </p:nvPr>
        </p:nvSpPr>
        <p:spPr>
          <a:xfrm>
            <a:off x="457200" y="4686301"/>
            <a:ext cx="3260886" cy="242888"/>
          </a:xfrm>
          <a:prstGeom prst="rect">
            <a:avLst/>
          </a:prstGeom>
        </p:spPr>
        <p:txBody>
          <a:bodyPr vert="horz"/>
          <a:lstStyle>
            <a:lvl1pPr>
              <a:defRPr sz="1200"/>
            </a:lvl1pPr>
            <a:extLst/>
          </a:lstStyle>
          <a:p>
            <a:endParaRPr lang="en-US"/>
          </a:p>
        </p:txBody>
      </p:sp>
      <p:sp>
        <p:nvSpPr>
          <p:cNvPr id="7" name="Slide Number Placeholder 6"/>
          <p:cNvSpPr>
            <a:spLocks noGrp="1"/>
          </p:cNvSpPr>
          <p:nvPr>
            <p:ph type="sldNum" sz="quarter" idx="4"/>
          </p:nvPr>
        </p:nvSpPr>
        <p:spPr>
          <a:xfrm>
            <a:off x="8714936" y="4613324"/>
            <a:ext cx="429064" cy="342900"/>
          </a:xfrm>
          <a:prstGeom prst="rect">
            <a:avLst/>
          </a:prstGeom>
        </p:spPr>
        <p:txBody>
          <a:bodyPr vert="horz" anchor="ctr"/>
          <a:lstStyle>
            <a:lvl1pPr>
              <a:defRPr sz="1200"/>
            </a:lvl1pPr>
            <a:extLst/>
          </a:lstStyle>
          <a:p>
            <a:fld id="{190D9BD3-E57B-4194-A545-2804EB95D970}" type="slidenum">
              <a:rPr lang="en-US" smtClean="0"/>
              <a:t>‹#›</a:t>
            </a:fld>
            <a:endParaRPr lang="en-US"/>
          </a:p>
        </p:txBody>
      </p:sp>
      <p:grpSp>
        <p:nvGrpSpPr>
          <p:cNvPr id="2" name="Group 23"/>
          <p:cNvGrpSpPr/>
          <p:nvPr/>
        </p:nvGrpSpPr>
        <p:grpSpPr>
          <a:xfrm>
            <a:off x="11555" y="1500188"/>
            <a:ext cx="133350" cy="40005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1500189"/>
            <a:ext cx="552450" cy="407194"/>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4743450"/>
            <a:ext cx="152400" cy="1143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Lst>
  <p:timing>
    <p:tnLst>
      <p:par>
        <p:cTn xmlns:p14="http://schemas.microsoft.com/office/powerpoint/2010/main" id="1" dur="indefinite" restart="never" nodeType="tmRoot"/>
      </p:par>
    </p:tnLst>
  </p:timing>
  <p:hf sldNum="0"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342900"/>
            <a:ext cx="7696200" cy="85725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428750"/>
            <a:ext cx="7467600" cy="3165872"/>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4686300"/>
            <a:ext cx="1828800" cy="242888"/>
          </a:xfrm>
          <a:prstGeom prst="rect">
            <a:avLst/>
          </a:prstGeom>
        </p:spPr>
        <p:txBody>
          <a:bodyPr vert="horz" anchor="ctr"/>
          <a:lstStyle>
            <a:lvl1pPr>
              <a:defRPr sz="1100"/>
            </a:lvl1pPr>
            <a:extLst/>
          </a:lstStyle>
          <a:p>
            <a:fld id="{1778F24D-EB19-4AE0-B015-2BEA6D5224F2}" type="datetimeFigureOut">
              <a:rPr lang="en-US" smtClean="0"/>
              <a:t>1/6/19</a:t>
            </a:fld>
            <a:endParaRPr lang="en-US"/>
          </a:p>
        </p:txBody>
      </p:sp>
      <p:sp>
        <p:nvSpPr>
          <p:cNvPr id="18" name="Rectangle 5"/>
          <p:cNvSpPr>
            <a:spLocks noGrp="1"/>
          </p:cNvSpPr>
          <p:nvPr>
            <p:ph type="ftr" sz="quarter" idx="3"/>
          </p:nvPr>
        </p:nvSpPr>
        <p:spPr>
          <a:xfrm>
            <a:off x="457200" y="4686300"/>
            <a:ext cx="3260886" cy="242888"/>
          </a:xfrm>
          <a:prstGeom prst="rect">
            <a:avLst/>
          </a:prstGeom>
        </p:spPr>
        <p:txBody>
          <a:bodyPr vert="horz"/>
          <a:lstStyle>
            <a:lvl1pPr>
              <a:defRPr sz="1200"/>
            </a:lvl1pPr>
            <a:extLst/>
          </a:lstStyle>
          <a:p>
            <a:endParaRPr lang="en-US"/>
          </a:p>
        </p:txBody>
      </p:sp>
      <p:sp>
        <p:nvSpPr>
          <p:cNvPr id="7" name="Slide Number Placeholder 6"/>
          <p:cNvSpPr>
            <a:spLocks noGrp="1"/>
          </p:cNvSpPr>
          <p:nvPr>
            <p:ph type="sldNum" sz="quarter" idx="4"/>
          </p:nvPr>
        </p:nvSpPr>
        <p:spPr>
          <a:xfrm>
            <a:off x="8714936" y="4613324"/>
            <a:ext cx="429064" cy="342900"/>
          </a:xfrm>
          <a:prstGeom prst="rect">
            <a:avLst/>
          </a:prstGeom>
        </p:spPr>
        <p:txBody>
          <a:bodyPr vert="horz" anchor="ctr"/>
          <a:lstStyle>
            <a:lvl1pPr>
              <a:defRPr sz="1200"/>
            </a:lvl1pPr>
            <a:extLst/>
          </a:lstStyle>
          <a:p>
            <a:fld id="{190D9BD3-E57B-4194-A545-2804EB95D970}" type="slidenum">
              <a:rPr lang="en-US" smtClean="0"/>
              <a:t>‹#›</a:t>
            </a:fld>
            <a:endParaRPr lang="en-US"/>
          </a:p>
        </p:txBody>
      </p:sp>
      <p:grpSp>
        <p:nvGrpSpPr>
          <p:cNvPr id="2" name="Group 23"/>
          <p:cNvGrpSpPr/>
          <p:nvPr/>
        </p:nvGrpSpPr>
        <p:grpSpPr>
          <a:xfrm>
            <a:off x="11555" y="1500188"/>
            <a:ext cx="133350" cy="40005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1500188"/>
            <a:ext cx="552450" cy="407194"/>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4743450"/>
            <a:ext cx="152400" cy="1143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Lst>
  <p:timing>
    <p:tnLst>
      <p:par>
        <p:cTn xmlns:p14="http://schemas.microsoft.com/office/powerpoint/2010/main" id="1" dur="indefinite" restart="never" nodeType="tmRoot"/>
      </p:par>
    </p:tnLst>
  </p:timing>
  <p:hf sldNum="0"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47065"/>
            <a:ext cx="7583488" cy="962375"/>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371601"/>
            <a:ext cx="7583488" cy="32230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32494" y="4767263"/>
            <a:ext cx="2133600" cy="273844"/>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1778F24D-EB19-4AE0-B015-2BEA6D5224F2}" type="datetimeFigureOut">
              <a:rPr lang="en-US" smtClean="0"/>
              <a:t>1/6/19</a:t>
            </a:fld>
            <a:endParaRPr lang="en-US"/>
          </a:p>
        </p:txBody>
      </p:sp>
      <p:sp>
        <p:nvSpPr>
          <p:cNvPr id="5" name="Footer Placeholder 4"/>
          <p:cNvSpPr>
            <a:spLocks noGrp="1"/>
          </p:cNvSpPr>
          <p:nvPr>
            <p:ph type="ftr" sz="quarter" idx="3"/>
          </p:nvPr>
        </p:nvSpPr>
        <p:spPr>
          <a:xfrm>
            <a:off x="242047" y="4767263"/>
            <a:ext cx="2895600" cy="273844"/>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4767263"/>
            <a:ext cx="609600" cy="273844"/>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190D9BD3-E57B-4194-A545-2804EB95D97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 id="2147484111" r:id="rId15"/>
    <p:sldLayoutId id="2147484112" r:id="rId16"/>
  </p:sldLayoutIdLst>
  <p:hf sldNum="0" hdr="0" ftr="0" dt="0"/>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p:nvPr/>
        </p:nvSpPr>
        <p:spPr>
          <a:xfrm>
            <a:off x="235918" y="1248897"/>
            <a:ext cx="7782467" cy="3285623"/>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1636776" rIns="35725" bIns="35725" anchor="t" anchorCtr="0">
            <a:noAutofit/>
          </a:bodyPr>
          <a:lstStyle/>
          <a:p>
            <a:pPr marL="0" marR="0" lvl="0" indent="0" algn="l" rtl="0">
              <a:lnSpc>
                <a:spcPct val="100000"/>
              </a:lnSpc>
              <a:spcBef>
                <a:spcPts val="0"/>
              </a:spcBef>
              <a:spcAft>
                <a:spcPts val="0"/>
              </a:spcAft>
              <a:buClr>
                <a:srgbClr val="295269"/>
              </a:buClr>
              <a:buSzPts val="5600"/>
              <a:buFont typeface="Arial"/>
              <a:buNone/>
            </a:pPr>
            <a:r>
              <a:rPr lang="en" sz="4000" u="sng" dirty="0" smtClean="0">
                <a:solidFill>
                  <a:schemeClr val="lt1"/>
                </a:solidFill>
                <a:latin typeface="Roboto Black"/>
                <a:ea typeface="Roboto Black"/>
                <a:cs typeface="Roboto Black"/>
                <a:sym typeface="Roboto Black"/>
              </a:rPr>
              <a:t>Usage Funnels with Warby Parker</a:t>
            </a:r>
            <a:endParaRPr lang="en" sz="4000" u="sng" dirty="0">
              <a:solidFill>
                <a:schemeClr val="lt1"/>
              </a:solidFill>
              <a:latin typeface="Roboto Black"/>
              <a:ea typeface="Roboto Black"/>
              <a:cs typeface="Roboto Black"/>
              <a:sym typeface="Roboto Black"/>
            </a:endParaRPr>
          </a:p>
          <a:p>
            <a:pPr marL="0" marR="0" lvl="0" indent="0" algn="l" rtl="0">
              <a:lnSpc>
                <a:spcPct val="100000"/>
              </a:lnSpc>
              <a:spcBef>
                <a:spcPts val="0"/>
              </a:spcBef>
              <a:spcAft>
                <a:spcPts val="0"/>
              </a:spcAft>
              <a:buClr>
                <a:srgbClr val="295269"/>
              </a:buClr>
              <a:buSzPts val="5600"/>
              <a:buFont typeface="Arial"/>
              <a:buNone/>
            </a:pPr>
            <a:endParaRPr lang="en-US" sz="2000" b="0" i="0" u="none" strike="noStrike" cap="none" dirty="0" smtClean="0">
              <a:solidFill>
                <a:srgbClr val="EFEFEF"/>
              </a:solidFill>
              <a:latin typeface="Roboto Thin"/>
              <a:ea typeface="Roboto Thin"/>
              <a:cs typeface="Roboto Thin"/>
              <a:sym typeface="Roboto Thin"/>
            </a:endParaRPr>
          </a:p>
          <a:p>
            <a:pPr marL="0" marR="0" lvl="0" indent="0" algn="l" rtl="0">
              <a:lnSpc>
                <a:spcPct val="100000"/>
              </a:lnSpc>
              <a:spcBef>
                <a:spcPts val="0"/>
              </a:spcBef>
              <a:spcAft>
                <a:spcPts val="0"/>
              </a:spcAft>
              <a:buClr>
                <a:srgbClr val="295269"/>
              </a:buClr>
              <a:buSzPts val="5600"/>
              <a:buFont typeface="Arial"/>
              <a:buNone/>
            </a:pPr>
            <a:r>
              <a:rPr lang="en" sz="2800" b="0" i="0" u="none" strike="noStrike" cap="none" dirty="0" smtClean="0">
                <a:solidFill>
                  <a:srgbClr val="EFEFEF"/>
                </a:solidFill>
                <a:latin typeface="Roboto Thin"/>
                <a:ea typeface="Roboto Thin"/>
                <a:cs typeface="Roboto Thin"/>
                <a:sym typeface="Roboto Thin"/>
              </a:rPr>
              <a:t>Learn </a:t>
            </a:r>
            <a:r>
              <a:rPr lang="en" sz="2800" b="0" i="0" u="none" strike="noStrike" cap="none" dirty="0">
                <a:solidFill>
                  <a:srgbClr val="EFEFEF"/>
                </a:solidFill>
                <a:latin typeface="Roboto Thin"/>
                <a:ea typeface="Roboto Thin"/>
                <a:cs typeface="Roboto Thin"/>
                <a:sym typeface="Roboto Thin"/>
              </a:rPr>
              <a:t>SQL from Scratch</a:t>
            </a:r>
            <a:endParaRPr sz="2800" b="0" i="0" u="none" strike="noStrike" cap="none" dirty="0">
              <a:solidFill>
                <a:srgbClr val="EFEFEF"/>
              </a:solidFill>
              <a:latin typeface="Roboto Thin"/>
              <a:ea typeface="Roboto Thin"/>
              <a:cs typeface="Roboto Thin"/>
              <a:sym typeface="Roboto Thin"/>
            </a:endParaRPr>
          </a:p>
          <a:p>
            <a:pPr marL="0" marR="0" lvl="0" indent="0" algn="l" rtl="0">
              <a:lnSpc>
                <a:spcPct val="100000"/>
              </a:lnSpc>
              <a:spcBef>
                <a:spcPts val="0"/>
              </a:spcBef>
              <a:spcAft>
                <a:spcPts val="0"/>
              </a:spcAft>
              <a:buClr>
                <a:schemeClr val="dk1"/>
              </a:buClr>
              <a:buSzPts val="1100"/>
              <a:buFont typeface="Arial"/>
              <a:buNone/>
            </a:pPr>
            <a:r>
              <a:rPr lang="en-US" sz="2400" dirty="0" smtClean="0">
                <a:solidFill>
                  <a:srgbClr val="EFEFEF"/>
                </a:solidFill>
                <a:latin typeface="Roboto Thin"/>
                <a:ea typeface="Roboto Thin"/>
                <a:cs typeface="Roboto Thin"/>
                <a:sym typeface="Roboto Thin"/>
              </a:rPr>
              <a:t>Jaime </a:t>
            </a:r>
            <a:r>
              <a:rPr lang="en-US" sz="2400" dirty="0" err="1" smtClean="0">
                <a:solidFill>
                  <a:srgbClr val="EFEFEF"/>
                </a:solidFill>
                <a:latin typeface="Roboto Thin"/>
                <a:ea typeface="Roboto Thin"/>
                <a:cs typeface="Roboto Thin"/>
                <a:sym typeface="Roboto Thin"/>
              </a:rPr>
              <a:t>DeJager</a:t>
            </a:r>
            <a:endParaRPr sz="2400" b="0" i="0" u="none" strike="noStrike" cap="none" dirty="0">
              <a:solidFill>
                <a:srgbClr val="EFEFEF"/>
              </a:solidFill>
              <a:latin typeface="Roboto Thin"/>
              <a:ea typeface="Roboto Thin"/>
              <a:cs typeface="Roboto Thin"/>
              <a:sym typeface="Roboto Thin"/>
            </a:endParaRPr>
          </a:p>
          <a:p>
            <a:pPr marL="0" marR="0" lvl="0" indent="0" algn="l" rtl="0">
              <a:lnSpc>
                <a:spcPct val="100000"/>
              </a:lnSpc>
              <a:spcBef>
                <a:spcPts val="0"/>
              </a:spcBef>
              <a:spcAft>
                <a:spcPts val="0"/>
              </a:spcAft>
              <a:buClr>
                <a:schemeClr val="dk1"/>
              </a:buClr>
              <a:buSzPts val="1100"/>
              <a:buFont typeface="Arial"/>
              <a:buNone/>
            </a:pPr>
            <a:r>
              <a:rPr lang="en-US" sz="2400" dirty="0" smtClean="0">
                <a:solidFill>
                  <a:srgbClr val="EFEFEF"/>
                </a:solidFill>
                <a:latin typeface="Roboto Thin"/>
                <a:ea typeface="Roboto Thin"/>
                <a:cs typeface="Roboto Thin"/>
                <a:sym typeface="Roboto Thin"/>
              </a:rPr>
              <a:t>1/6/19</a:t>
            </a:r>
            <a:endParaRPr sz="2400" b="0" i="0" u="none" strike="noStrike" cap="none" dirty="0">
              <a:solidFill>
                <a:srgbClr val="EFEFEF"/>
              </a:solidFill>
              <a:latin typeface="Roboto Thin"/>
              <a:ea typeface="Roboto Thin"/>
              <a:cs typeface="Roboto Thin"/>
              <a:sym typeface="Roboto Thin"/>
            </a:endParaRPr>
          </a:p>
        </p:txBody>
      </p:sp>
      <p:pic>
        <p:nvPicPr>
          <p:cNvPr id="299" name="Shape 299"/>
          <p:cNvPicPr preferRelativeResize="0"/>
          <p:nvPr/>
        </p:nvPicPr>
        <p:blipFill rotWithShape="1">
          <a:blip r:embed="rId3">
            <a:alphaModFix/>
          </a:blip>
          <a:srcRect/>
          <a:stretch/>
        </p:blipFill>
        <p:spPr>
          <a:xfrm>
            <a:off x="466826" y="661700"/>
            <a:ext cx="2024775" cy="425824"/>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82352" y="257346"/>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latin typeface="Roboto"/>
                <a:ea typeface="Roboto"/>
                <a:cs typeface="Roboto"/>
                <a:sym typeface="Roboto"/>
              </a:rPr>
              <a:t>3</a:t>
            </a:r>
            <a:r>
              <a:rPr lang="en-US" sz="2400" b="1" dirty="0">
                <a:solidFill>
                  <a:srgbClr val="FFFFFF"/>
                </a:solidFill>
                <a:latin typeface="Roboto"/>
                <a:ea typeface="Roboto"/>
                <a:cs typeface="Roboto"/>
                <a:sym typeface="Roboto"/>
              </a:rPr>
              <a:t>.</a:t>
            </a:r>
            <a:r>
              <a:rPr lang="en-US" sz="2400" b="1" i="0" u="none" strike="noStrike" cap="none" dirty="0" smtClean="0">
                <a:solidFill>
                  <a:srgbClr val="FFFFFF"/>
                </a:solidFill>
                <a:latin typeface="Roboto"/>
                <a:ea typeface="Roboto"/>
                <a:cs typeface="Roboto"/>
                <a:sym typeface="Roboto"/>
              </a:rPr>
              <a:t>1 </a:t>
            </a:r>
            <a:r>
              <a:rPr lang="en-US" sz="2400" dirty="0">
                <a:solidFill>
                  <a:srgbClr val="FFFFFF"/>
                </a:solidFill>
              </a:rPr>
              <a:t>Home Try- On Funnel</a:t>
            </a:r>
            <a:endParaRPr sz="2400" b="1" i="0" u="none" strike="noStrike" cap="none" dirty="0">
              <a:solidFill>
                <a:srgbClr val="FFFFFF"/>
              </a:solidFill>
              <a:latin typeface="Roboto"/>
              <a:ea typeface="Roboto"/>
              <a:cs typeface="Roboto"/>
              <a:sym typeface="Roboto"/>
            </a:endParaRPr>
          </a:p>
        </p:txBody>
      </p:sp>
      <p:sp>
        <p:nvSpPr>
          <p:cNvPr id="316" name="Shape 316"/>
          <p:cNvSpPr txBox="1"/>
          <p:nvPr/>
        </p:nvSpPr>
        <p:spPr>
          <a:xfrm>
            <a:off x="204844" y="1111687"/>
            <a:ext cx="5695588" cy="4031813"/>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dirty="0"/>
              <a:t>Warby Parker's purchase funnel is</a:t>
            </a:r>
            <a:r>
              <a:rPr lang="en-US" dirty="0" smtClean="0"/>
              <a:t>:</a:t>
            </a:r>
          </a:p>
          <a:p>
            <a:r>
              <a:rPr lang="en-US" dirty="0" smtClean="0"/>
              <a:t>Take </a:t>
            </a:r>
            <a:r>
              <a:rPr lang="en-US" dirty="0"/>
              <a:t>the Style Quiz → Home Try-On → Purchase the Perfect Pair of Glasses</a:t>
            </a:r>
          </a:p>
          <a:p>
            <a:r>
              <a:rPr lang="en-US" dirty="0"/>
              <a:t> </a:t>
            </a:r>
          </a:p>
          <a:p>
            <a:r>
              <a:rPr lang="en-US" dirty="0"/>
              <a:t>During the Home Try-On stage, we will be conducting an A/B Test</a:t>
            </a:r>
            <a:r>
              <a:rPr lang="en-US" dirty="0" smtClean="0"/>
              <a:t>:</a:t>
            </a:r>
            <a:endParaRPr lang="en-US" dirty="0"/>
          </a:p>
          <a:p>
            <a:pPr marL="630936" indent="-171450">
              <a:buClrTx/>
              <a:buFont typeface="Arial"/>
              <a:buChar char="•"/>
            </a:pPr>
            <a:r>
              <a:rPr lang="en-US" dirty="0" smtClean="0"/>
              <a:t>50</a:t>
            </a:r>
            <a:r>
              <a:rPr lang="en-US" dirty="0"/>
              <a:t>% of the users will get 3 pairs to try on</a:t>
            </a:r>
          </a:p>
          <a:p>
            <a:pPr marL="630936" indent="-171450">
              <a:buClrTx/>
              <a:buFont typeface="Arial"/>
              <a:buChar char="•"/>
            </a:pPr>
            <a:r>
              <a:rPr lang="en-US" dirty="0"/>
              <a:t>50% of the users will get 5 pairs to try on</a:t>
            </a:r>
          </a:p>
          <a:p>
            <a:r>
              <a:rPr lang="en-US" dirty="0"/>
              <a:t> </a:t>
            </a:r>
          </a:p>
          <a:p>
            <a:r>
              <a:rPr lang="en-US" dirty="0"/>
              <a:t>Let's find out whether or not users who get more pairs to try on at home will be more likely to make a purchase.</a:t>
            </a:r>
          </a:p>
          <a:p>
            <a:r>
              <a:rPr lang="en-US" dirty="0"/>
              <a:t> </a:t>
            </a:r>
          </a:p>
          <a:p>
            <a:r>
              <a:rPr lang="en-US" dirty="0"/>
              <a:t>The data will be distributed across three tables:</a:t>
            </a:r>
          </a:p>
          <a:p>
            <a:pPr marL="630936" lvl="3" indent="-171450">
              <a:buClrTx/>
              <a:buFont typeface="Arial"/>
              <a:buChar char="•"/>
            </a:pPr>
            <a:r>
              <a:rPr lang="en-US" dirty="0" smtClean="0"/>
              <a:t>quiz</a:t>
            </a:r>
            <a:endParaRPr lang="en-US" dirty="0"/>
          </a:p>
          <a:p>
            <a:pPr marL="630936" lvl="1" indent="-171450">
              <a:buClrTx/>
              <a:buFont typeface="Arial"/>
              <a:buChar char="•"/>
            </a:pPr>
            <a:r>
              <a:rPr lang="en-US" dirty="0" smtClean="0"/>
              <a:t>home_try_on</a:t>
            </a:r>
            <a:endParaRPr lang="en-US" dirty="0"/>
          </a:p>
          <a:p>
            <a:pPr marL="630936" lvl="1" indent="-171450">
              <a:buClrTx/>
              <a:buFont typeface="Arial"/>
              <a:buChar char="•"/>
            </a:pPr>
            <a:r>
              <a:rPr lang="en-US" dirty="0" smtClean="0"/>
              <a:t>purchase</a:t>
            </a:r>
            <a:endParaRPr lang="en-US" dirty="0"/>
          </a:p>
          <a:p>
            <a:r>
              <a:rPr lang="en-US" dirty="0"/>
              <a:t> </a:t>
            </a:r>
          </a:p>
          <a:p>
            <a:r>
              <a:rPr lang="en-US" dirty="0"/>
              <a:t>Examine the first five rows of each table</a:t>
            </a:r>
          </a:p>
          <a:p>
            <a:r>
              <a:rPr lang="en-US" dirty="0"/>
              <a:t>What are the column names?</a:t>
            </a:r>
          </a:p>
        </p:txBody>
      </p:sp>
      <p:sp>
        <p:nvSpPr>
          <p:cNvPr id="7" name="Shape 323"/>
          <p:cNvSpPr txBox="1"/>
          <p:nvPr/>
        </p:nvSpPr>
        <p:spPr>
          <a:xfrm>
            <a:off x="6298352" y="1407300"/>
            <a:ext cx="2165086" cy="2071663"/>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b="1" u="sng" dirty="0" smtClean="0">
                <a:ea typeface="Courier New"/>
                <a:sym typeface="Courier New"/>
              </a:rPr>
              <a:t>SQL</a:t>
            </a:r>
            <a:endParaRPr lang="en-US" b="1" u="sng" dirty="0">
              <a:ea typeface="Courier New"/>
              <a:sym typeface="Courier New"/>
            </a:endParaRPr>
          </a:p>
          <a:p>
            <a:r>
              <a:rPr lang="en-US" sz="1200" dirty="0"/>
              <a:t>Select *</a:t>
            </a:r>
          </a:p>
          <a:p>
            <a:r>
              <a:rPr lang="en-US" sz="1200" dirty="0"/>
              <a:t>From quiz </a:t>
            </a:r>
          </a:p>
          <a:p>
            <a:r>
              <a:rPr lang="en-US" sz="1200" dirty="0"/>
              <a:t>Limit 5;</a:t>
            </a:r>
          </a:p>
          <a:p>
            <a:r>
              <a:rPr lang="en-US" sz="1200" dirty="0"/>
              <a:t>Select *</a:t>
            </a:r>
          </a:p>
          <a:p>
            <a:r>
              <a:rPr lang="en-US" sz="1200" dirty="0"/>
              <a:t>From home_try_on</a:t>
            </a:r>
          </a:p>
          <a:p>
            <a:r>
              <a:rPr lang="en-US" sz="1200" dirty="0"/>
              <a:t>Limit 5;</a:t>
            </a:r>
          </a:p>
          <a:p>
            <a:r>
              <a:rPr lang="en-US" sz="1200" dirty="0"/>
              <a:t>Select *</a:t>
            </a:r>
          </a:p>
          <a:p>
            <a:r>
              <a:rPr lang="en-US" sz="1200" dirty="0"/>
              <a:t>From purchase</a:t>
            </a:r>
          </a:p>
          <a:p>
            <a:r>
              <a:rPr lang="en-US" sz="1200" dirty="0"/>
              <a:t>Limit 5;</a:t>
            </a: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ourier New"/>
              <a:ea typeface="Courier New"/>
              <a:cs typeface="Courier New"/>
              <a:sym typeface="Courier New"/>
            </a:endParaRPr>
          </a:p>
        </p:txBody>
      </p:sp>
    </p:spTree>
    <p:extLst>
      <p:ext uri="{BB962C8B-B14F-4D97-AF65-F5344CB8AC3E}">
        <p14:creationId xmlns:p14="http://schemas.microsoft.com/office/powerpoint/2010/main" val="38702390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6"/>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latin typeface="Roboto"/>
                <a:ea typeface="Roboto"/>
                <a:cs typeface="Roboto"/>
                <a:sym typeface="Roboto"/>
              </a:rPr>
              <a:t>3.1.a </a:t>
            </a:r>
            <a:r>
              <a:rPr lang="en-US" sz="2400" dirty="0">
                <a:solidFill>
                  <a:srgbClr val="FFFFFF"/>
                </a:solidFill>
              </a:rPr>
              <a:t>Home Try- On Funnel</a:t>
            </a:r>
            <a:endParaRPr lang="en-US" sz="2400" b="1" dirty="0">
              <a:solidFill>
                <a:srgbClr val="FFFFFF"/>
              </a:solidFill>
              <a:latin typeface="Roboto"/>
              <a:ea typeface="Roboto"/>
              <a:cs typeface="Roboto"/>
              <a:sym typeface="Roboto"/>
            </a:endParaRPr>
          </a:p>
        </p:txBody>
      </p:sp>
      <p:sp>
        <p:nvSpPr>
          <p:cNvPr id="316" name="Shape 316"/>
          <p:cNvSpPr txBox="1"/>
          <p:nvPr/>
        </p:nvSpPr>
        <p:spPr>
          <a:xfrm>
            <a:off x="195614" y="1144165"/>
            <a:ext cx="8711308" cy="158413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lvl="3">
              <a:buClrTx/>
            </a:pPr>
            <a:r>
              <a:rPr lang="en-US" sz="2000" dirty="0" smtClean="0"/>
              <a:t>Quiz</a:t>
            </a:r>
            <a:endParaRPr lang="en-US" sz="2000" dirty="0"/>
          </a:p>
          <a:p>
            <a:r>
              <a:rPr lang="en-US" dirty="0"/>
              <a:t> </a:t>
            </a:r>
          </a:p>
          <a:p>
            <a:r>
              <a:rPr lang="en-US" dirty="0"/>
              <a:t>Examine the first five rows of each table</a:t>
            </a:r>
          </a:p>
          <a:p>
            <a:r>
              <a:rPr lang="en-US" dirty="0"/>
              <a:t>What are the column names?</a:t>
            </a:r>
            <a:endParaRPr lang="en-US" dirty="0"/>
          </a:p>
        </p:txBody>
      </p:sp>
      <p:graphicFrame>
        <p:nvGraphicFramePr>
          <p:cNvPr id="317" name="Shape 317"/>
          <p:cNvGraphicFramePr/>
          <p:nvPr>
            <p:extLst>
              <p:ext uri="{D42A27DB-BD31-4B8C-83A1-F6EECF244321}">
                <p14:modId xmlns:p14="http://schemas.microsoft.com/office/powerpoint/2010/main" val="2480443927"/>
              </p:ext>
            </p:extLst>
          </p:nvPr>
        </p:nvGraphicFramePr>
        <p:xfrm>
          <a:off x="196616" y="2390575"/>
          <a:ext cx="6521650" cy="1721450"/>
        </p:xfrm>
        <a:graphic>
          <a:graphicData uri="http://schemas.openxmlformats.org/drawingml/2006/table">
            <a:tbl>
              <a:tblPr>
                <a:tableStyleId>{41C52BF7-F10D-42DD-8479-FF2DDF1A0279}</a:tableStyleId>
              </a:tblPr>
              <a:tblGrid>
                <a:gridCol w="1065274"/>
                <a:gridCol w="1364094"/>
                <a:gridCol w="1364094"/>
                <a:gridCol w="1364094"/>
                <a:gridCol w="1364094"/>
              </a:tblGrid>
              <a:tr h="407950">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err="1" smtClean="0"/>
                        <a:t>user_id</a:t>
                      </a:r>
                      <a:endParaRPr lang="en-US" sz="10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smtClean="0"/>
                        <a:t>style</a:t>
                      </a:r>
                      <a:endParaRPr sz="10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smtClean="0"/>
                        <a:t>fit</a:t>
                      </a:r>
                      <a:endParaRPr sz="10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smtClean="0"/>
                        <a:t>shape</a:t>
                      </a:r>
                      <a:endParaRPr sz="10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smtClean="0"/>
                        <a:t>color</a:t>
                      </a:r>
                      <a:endParaRPr sz="10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Shape 323"/>
          <p:cNvSpPr txBox="1"/>
          <p:nvPr/>
        </p:nvSpPr>
        <p:spPr>
          <a:xfrm>
            <a:off x="7026770" y="2390838"/>
            <a:ext cx="1864990" cy="136543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200" b="1" u="sng" dirty="0">
                <a:ea typeface="Courier New"/>
                <a:sym typeface="Courier New"/>
              </a:rPr>
              <a:t>SQL</a:t>
            </a:r>
          </a:p>
          <a:p>
            <a:r>
              <a:rPr lang="en-US" sz="1200" dirty="0"/>
              <a:t>Select *</a:t>
            </a:r>
          </a:p>
          <a:p>
            <a:r>
              <a:rPr lang="en-US" sz="1200" dirty="0"/>
              <a:t>From quiz </a:t>
            </a:r>
          </a:p>
          <a:p>
            <a:r>
              <a:rPr lang="en-US" sz="1200" dirty="0"/>
              <a:t>Limit 5;</a:t>
            </a: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ourier New"/>
              <a:ea typeface="Courier New"/>
              <a:cs typeface="Courier New"/>
              <a:sym typeface="Courier New"/>
            </a:endParaRPr>
          </a:p>
        </p:txBody>
      </p:sp>
    </p:spTree>
    <p:extLst>
      <p:ext uri="{BB962C8B-B14F-4D97-AF65-F5344CB8AC3E}">
        <p14:creationId xmlns:p14="http://schemas.microsoft.com/office/powerpoint/2010/main" val="57263399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6"/>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latin typeface="Roboto"/>
                <a:ea typeface="Roboto"/>
                <a:cs typeface="Roboto"/>
                <a:sym typeface="Roboto"/>
              </a:rPr>
              <a:t>3.1.b </a:t>
            </a:r>
            <a:r>
              <a:rPr lang="en-US" sz="2400" dirty="0">
                <a:solidFill>
                  <a:srgbClr val="FFFFFF"/>
                </a:solidFill>
              </a:rPr>
              <a:t>Home Try- On Funnel</a:t>
            </a:r>
            <a:endParaRPr lang="en-US" sz="2400" b="1" dirty="0">
              <a:solidFill>
                <a:srgbClr val="FFFFFF"/>
              </a:solidFill>
              <a:latin typeface="Roboto"/>
              <a:ea typeface="Roboto"/>
              <a:cs typeface="Roboto"/>
              <a:sym typeface="Roboto"/>
            </a:endParaRPr>
          </a:p>
        </p:txBody>
      </p:sp>
      <p:sp>
        <p:nvSpPr>
          <p:cNvPr id="316" name="Shape 316"/>
          <p:cNvSpPr txBox="1"/>
          <p:nvPr/>
        </p:nvSpPr>
        <p:spPr>
          <a:xfrm>
            <a:off x="195614" y="1081185"/>
            <a:ext cx="8711308" cy="1186154"/>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lvl="3">
              <a:buClrTx/>
            </a:pPr>
            <a:r>
              <a:rPr lang="en-US" sz="2000" dirty="0" smtClean="0"/>
              <a:t>home_try_on</a:t>
            </a:r>
            <a:endParaRPr lang="en-US" sz="2000" dirty="0"/>
          </a:p>
          <a:p>
            <a:endParaRPr lang="en-US" dirty="0" smtClean="0"/>
          </a:p>
          <a:p>
            <a:r>
              <a:rPr lang="en-US" dirty="0" smtClean="0"/>
              <a:t>Examine </a:t>
            </a:r>
            <a:r>
              <a:rPr lang="en-US" dirty="0"/>
              <a:t>the first five rows of each table</a:t>
            </a:r>
          </a:p>
          <a:p>
            <a:r>
              <a:rPr lang="en-US" dirty="0"/>
              <a:t>What are the column names?</a:t>
            </a:r>
            <a:endParaRPr lang="en-US" dirty="0"/>
          </a:p>
        </p:txBody>
      </p:sp>
      <p:graphicFrame>
        <p:nvGraphicFramePr>
          <p:cNvPr id="317" name="Shape 317"/>
          <p:cNvGraphicFramePr/>
          <p:nvPr>
            <p:extLst>
              <p:ext uri="{D42A27DB-BD31-4B8C-83A1-F6EECF244321}">
                <p14:modId xmlns:p14="http://schemas.microsoft.com/office/powerpoint/2010/main" val="2400036716"/>
              </p:ext>
            </p:extLst>
          </p:nvPr>
        </p:nvGraphicFramePr>
        <p:xfrm>
          <a:off x="196617" y="2262309"/>
          <a:ext cx="5242957" cy="1721450"/>
        </p:xfrm>
        <a:graphic>
          <a:graphicData uri="http://schemas.openxmlformats.org/drawingml/2006/table">
            <a:tbl>
              <a:tblPr>
                <a:tableStyleId>{41C52BF7-F10D-42DD-8479-FF2DDF1A0279}</a:tableStyleId>
              </a:tblPr>
              <a:tblGrid>
                <a:gridCol w="1472319"/>
                <a:gridCol w="1885319"/>
                <a:gridCol w="1885319"/>
              </a:tblGrid>
              <a:tr h="407950">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err="1" smtClean="0"/>
                        <a:t>user_id</a:t>
                      </a:r>
                      <a:endParaRPr lang="en-US" sz="12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smtClean="0"/>
                        <a:t>number_of_pairs</a:t>
                      </a:r>
                      <a:endParaRPr sz="12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smtClean="0"/>
                        <a:t>address</a:t>
                      </a:r>
                      <a:endParaRPr sz="12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Shape 323"/>
          <p:cNvSpPr txBox="1"/>
          <p:nvPr/>
        </p:nvSpPr>
        <p:spPr>
          <a:xfrm>
            <a:off x="6082248" y="2279297"/>
            <a:ext cx="1864990" cy="136543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200" b="1" u="sng" dirty="0">
                <a:ea typeface="Courier New"/>
                <a:sym typeface="Courier New"/>
              </a:rPr>
              <a:t>SQL</a:t>
            </a:r>
          </a:p>
          <a:p>
            <a:r>
              <a:rPr lang="en-US" sz="1200" dirty="0"/>
              <a:t>Select *</a:t>
            </a:r>
          </a:p>
          <a:p>
            <a:r>
              <a:rPr lang="en-US" sz="1200" dirty="0"/>
              <a:t>From home_try_on</a:t>
            </a:r>
          </a:p>
          <a:p>
            <a:r>
              <a:rPr lang="en-US" sz="1200" dirty="0"/>
              <a:t>Limit 5;</a:t>
            </a: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ourier New"/>
              <a:ea typeface="Courier New"/>
              <a:cs typeface="Courier New"/>
              <a:sym typeface="Courier New"/>
            </a:endParaRPr>
          </a:p>
        </p:txBody>
      </p:sp>
    </p:spTree>
    <p:extLst>
      <p:ext uri="{BB962C8B-B14F-4D97-AF65-F5344CB8AC3E}">
        <p14:creationId xmlns:p14="http://schemas.microsoft.com/office/powerpoint/2010/main" val="131417110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6"/>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latin typeface="Roboto"/>
                <a:ea typeface="Roboto"/>
                <a:cs typeface="Roboto"/>
                <a:sym typeface="Roboto"/>
              </a:rPr>
              <a:t>3.1.c </a:t>
            </a:r>
            <a:r>
              <a:rPr lang="en-US" sz="2400" dirty="0">
                <a:solidFill>
                  <a:srgbClr val="FFFFFF"/>
                </a:solidFill>
              </a:rPr>
              <a:t>Home Try- On Funnel</a:t>
            </a:r>
            <a:endParaRPr lang="en-US" sz="2400" b="1" dirty="0">
              <a:solidFill>
                <a:srgbClr val="FFFFFF"/>
              </a:solidFill>
              <a:latin typeface="Roboto"/>
              <a:ea typeface="Roboto"/>
              <a:cs typeface="Roboto"/>
              <a:sym typeface="Roboto"/>
            </a:endParaRPr>
          </a:p>
        </p:txBody>
      </p:sp>
      <p:sp>
        <p:nvSpPr>
          <p:cNvPr id="316" name="Shape 316"/>
          <p:cNvSpPr txBox="1"/>
          <p:nvPr/>
        </p:nvSpPr>
        <p:spPr>
          <a:xfrm>
            <a:off x="195614" y="1102179"/>
            <a:ext cx="6563337" cy="137509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lvl="1">
              <a:buClrTx/>
            </a:pPr>
            <a:r>
              <a:rPr lang="en-US" sz="2000" dirty="0" smtClean="0"/>
              <a:t>purchase</a:t>
            </a:r>
            <a:endParaRPr lang="en-US" sz="2000" dirty="0"/>
          </a:p>
          <a:p>
            <a:r>
              <a:rPr lang="en-US" dirty="0"/>
              <a:t> </a:t>
            </a:r>
          </a:p>
          <a:p>
            <a:r>
              <a:rPr lang="en-US" dirty="0"/>
              <a:t>Examine the first five rows of each table</a:t>
            </a:r>
          </a:p>
          <a:p>
            <a:r>
              <a:rPr lang="en-US" dirty="0"/>
              <a:t>What are the column names?</a:t>
            </a:r>
            <a:endParaRPr lang="en-US" dirty="0"/>
          </a:p>
        </p:txBody>
      </p:sp>
      <p:graphicFrame>
        <p:nvGraphicFramePr>
          <p:cNvPr id="317" name="Shape 317"/>
          <p:cNvGraphicFramePr/>
          <p:nvPr>
            <p:extLst>
              <p:ext uri="{D42A27DB-BD31-4B8C-83A1-F6EECF244321}">
                <p14:modId xmlns:p14="http://schemas.microsoft.com/office/powerpoint/2010/main" val="4082782452"/>
              </p:ext>
            </p:extLst>
          </p:nvPr>
        </p:nvGraphicFramePr>
        <p:xfrm>
          <a:off x="211949" y="2563813"/>
          <a:ext cx="6521650" cy="1862110"/>
        </p:xfrm>
        <a:graphic>
          <a:graphicData uri="http://schemas.openxmlformats.org/drawingml/2006/table">
            <a:tbl>
              <a:tblPr>
                <a:tableStyleId>{41C52BF7-F10D-42DD-8479-FF2DDF1A0279}</a:tableStyleId>
              </a:tblPr>
              <a:tblGrid>
                <a:gridCol w="881000"/>
                <a:gridCol w="1128130"/>
                <a:gridCol w="1128130"/>
                <a:gridCol w="1128130"/>
                <a:gridCol w="1128130"/>
                <a:gridCol w="1128130"/>
              </a:tblGrid>
              <a:tr h="548610">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err="1" smtClean="0"/>
                        <a:t>user_id</a:t>
                      </a:r>
                      <a:endParaRPr lang="en-US" sz="12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err="1" smtClean="0"/>
                        <a:t>product_id</a:t>
                      </a:r>
                      <a:endParaRPr sz="12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smtClean="0"/>
                        <a:t>style</a:t>
                      </a:r>
                      <a:endParaRPr sz="12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err="1" smtClean="0"/>
                        <a:t>model_name</a:t>
                      </a:r>
                      <a:endParaRPr sz="12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smtClean="0"/>
                        <a:t>color</a:t>
                      </a:r>
                      <a:endParaRPr sz="12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smtClean="0"/>
                        <a:t>price</a:t>
                      </a:r>
                      <a:endParaRPr sz="12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Shape 323"/>
          <p:cNvSpPr txBox="1"/>
          <p:nvPr/>
        </p:nvSpPr>
        <p:spPr>
          <a:xfrm>
            <a:off x="6973206" y="2567494"/>
            <a:ext cx="1864990" cy="1365430"/>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200" b="1" u="sng" dirty="0">
                <a:ea typeface="Courier New"/>
                <a:sym typeface="Courier New"/>
              </a:rPr>
              <a:t>SQL</a:t>
            </a:r>
          </a:p>
          <a:p>
            <a:r>
              <a:rPr lang="en-US" sz="1200" dirty="0"/>
              <a:t>Select *</a:t>
            </a:r>
          </a:p>
          <a:p>
            <a:r>
              <a:rPr lang="en-US" sz="1200" dirty="0"/>
              <a:t>From purchase</a:t>
            </a:r>
          </a:p>
          <a:p>
            <a:r>
              <a:rPr lang="en-US" sz="1200" dirty="0"/>
              <a:t>Limit 5;</a:t>
            </a: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ourier New"/>
              <a:ea typeface="Courier New"/>
              <a:cs typeface="Courier New"/>
              <a:sym typeface="Courier New"/>
            </a:endParaRPr>
          </a:p>
        </p:txBody>
      </p:sp>
    </p:spTree>
    <p:extLst>
      <p:ext uri="{BB962C8B-B14F-4D97-AF65-F5344CB8AC3E}">
        <p14:creationId xmlns:p14="http://schemas.microsoft.com/office/powerpoint/2010/main" val="131417110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82352" y="257346"/>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latin typeface="Roboto"/>
                <a:ea typeface="Roboto"/>
                <a:cs typeface="Roboto"/>
                <a:sym typeface="Roboto"/>
              </a:rPr>
              <a:t>3</a:t>
            </a:r>
            <a:r>
              <a:rPr lang="en-US" sz="2400" b="1" i="0" u="none" strike="noStrike" cap="none" dirty="0" smtClean="0">
                <a:solidFill>
                  <a:srgbClr val="FFFFFF"/>
                </a:solidFill>
                <a:latin typeface="Roboto"/>
                <a:ea typeface="Roboto"/>
                <a:cs typeface="Roboto"/>
                <a:sym typeface="Roboto"/>
              </a:rPr>
              <a:t>.2 </a:t>
            </a:r>
            <a:r>
              <a:rPr lang="en-US" sz="2400" dirty="0" smtClean="0">
                <a:solidFill>
                  <a:srgbClr val="FFFFFF"/>
                </a:solidFill>
              </a:rPr>
              <a:t>Home </a:t>
            </a:r>
            <a:r>
              <a:rPr lang="en-US" sz="2400" dirty="0">
                <a:solidFill>
                  <a:srgbClr val="FFFFFF"/>
                </a:solidFill>
              </a:rPr>
              <a:t>Try- On Funnel</a:t>
            </a:r>
            <a:endParaRPr sz="2400" b="1" i="0" u="none" strike="noStrike" cap="none" dirty="0">
              <a:solidFill>
                <a:srgbClr val="FFFFFF"/>
              </a:solidFill>
              <a:latin typeface="Roboto"/>
              <a:ea typeface="Roboto"/>
              <a:cs typeface="Roboto"/>
              <a:sym typeface="Roboto"/>
            </a:endParaRPr>
          </a:p>
        </p:txBody>
      </p:sp>
      <p:sp>
        <p:nvSpPr>
          <p:cNvPr id="316" name="Shape 316"/>
          <p:cNvSpPr txBox="1"/>
          <p:nvPr/>
        </p:nvSpPr>
        <p:spPr>
          <a:xfrm>
            <a:off x="183853" y="907358"/>
            <a:ext cx="6115276" cy="2658461"/>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endParaRPr lang="en-US" dirty="0">
              <a:solidFill>
                <a:srgbClr val="FFFFFF"/>
              </a:solidFill>
            </a:endParaRPr>
          </a:p>
        </p:txBody>
      </p:sp>
      <p:sp>
        <p:nvSpPr>
          <p:cNvPr id="7" name="Shape 323"/>
          <p:cNvSpPr txBox="1"/>
          <p:nvPr/>
        </p:nvSpPr>
        <p:spPr>
          <a:xfrm>
            <a:off x="6053042" y="1171811"/>
            <a:ext cx="3002029" cy="3646414"/>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b="1" u="sng" dirty="0" smtClean="0">
                <a:ea typeface="Courier New"/>
                <a:sym typeface="Courier New"/>
              </a:rPr>
              <a:t>SQL</a:t>
            </a:r>
          </a:p>
          <a:p>
            <a:r>
              <a:rPr lang="en-US" sz="1200" dirty="0"/>
              <a:t>SELECT DISTINCT </a:t>
            </a:r>
            <a:r>
              <a:rPr lang="en-US" sz="1200" dirty="0" err="1"/>
              <a:t>q.user_id</a:t>
            </a:r>
            <a:r>
              <a:rPr lang="en-US" sz="1200" dirty="0"/>
              <a:t>,</a:t>
            </a:r>
          </a:p>
          <a:p>
            <a:r>
              <a:rPr lang="en-US" sz="1200" dirty="0"/>
              <a:t>Case When </a:t>
            </a:r>
            <a:r>
              <a:rPr lang="en-US" sz="1200" dirty="0" err="1"/>
              <a:t>h.user_id</a:t>
            </a:r>
            <a:r>
              <a:rPr lang="en-US" sz="1200" dirty="0"/>
              <a:t> IS NOT NULL Then 'True' Else 'False' End AS </a:t>
            </a:r>
            <a:r>
              <a:rPr lang="en-US" sz="1200" dirty="0" err="1"/>
              <a:t>is_home_try_on</a:t>
            </a:r>
            <a:r>
              <a:rPr lang="en-US" sz="1200" dirty="0"/>
              <a:t> ,</a:t>
            </a:r>
          </a:p>
          <a:p>
            <a:r>
              <a:rPr lang="en-US" sz="1200" dirty="0" err="1" smtClean="0"/>
              <a:t>h.number_of_pairs</a:t>
            </a:r>
            <a:r>
              <a:rPr lang="en-US" sz="1200" dirty="0"/>
              <a:t>,</a:t>
            </a:r>
          </a:p>
          <a:p>
            <a:r>
              <a:rPr lang="en-US" sz="1200" dirty="0" smtClean="0"/>
              <a:t>Case </a:t>
            </a:r>
            <a:r>
              <a:rPr lang="en-US" sz="1200" dirty="0"/>
              <a:t>When </a:t>
            </a:r>
            <a:r>
              <a:rPr lang="en-US" sz="1200" dirty="0" err="1"/>
              <a:t>p.user_id</a:t>
            </a:r>
            <a:r>
              <a:rPr lang="en-US" sz="1200" dirty="0"/>
              <a:t> IS NOT NULL Then 'True' Else 'False' End AS </a:t>
            </a:r>
            <a:r>
              <a:rPr lang="en-US" sz="1200" dirty="0" err="1"/>
              <a:t>is_purchase</a:t>
            </a:r>
            <a:endParaRPr lang="en-US" sz="1200" dirty="0"/>
          </a:p>
          <a:p>
            <a:r>
              <a:rPr lang="en-US" sz="1200" dirty="0"/>
              <a:t>FROM quiz q</a:t>
            </a:r>
          </a:p>
          <a:p>
            <a:r>
              <a:rPr lang="en-US" sz="1200" dirty="0"/>
              <a:t>LEFT JOIN home_try_on h</a:t>
            </a:r>
          </a:p>
          <a:p>
            <a:r>
              <a:rPr lang="en-US" sz="1200" dirty="0"/>
              <a:t>   ON </a:t>
            </a:r>
            <a:r>
              <a:rPr lang="en-US" sz="1200" dirty="0" err="1"/>
              <a:t>q.user_id</a:t>
            </a:r>
            <a:r>
              <a:rPr lang="en-US" sz="1200" dirty="0"/>
              <a:t> = </a:t>
            </a:r>
            <a:r>
              <a:rPr lang="en-US" sz="1200" dirty="0" err="1"/>
              <a:t>h.user_id</a:t>
            </a:r>
            <a:endParaRPr lang="en-US" sz="1200" dirty="0"/>
          </a:p>
          <a:p>
            <a:r>
              <a:rPr lang="en-US" sz="1200" dirty="0"/>
              <a:t>LEFT JOIN purchase p</a:t>
            </a:r>
          </a:p>
          <a:p>
            <a:r>
              <a:rPr lang="en-US" sz="1200" dirty="0"/>
              <a:t>   ON </a:t>
            </a:r>
            <a:r>
              <a:rPr lang="en-US" sz="1200" dirty="0" err="1"/>
              <a:t>p.user_id</a:t>
            </a:r>
            <a:r>
              <a:rPr lang="en-US" sz="1200" dirty="0"/>
              <a:t> = </a:t>
            </a:r>
            <a:r>
              <a:rPr lang="en-US" sz="1200" dirty="0" err="1"/>
              <a:t>q.user_id</a:t>
            </a:r>
            <a:endParaRPr lang="en-US" sz="1200" dirty="0"/>
          </a:p>
          <a:p>
            <a:r>
              <a:rPr lang="en-US" sz="1200" dirty="0"/>
              <a:t>LIMIT 10;</a:t>
            </a:r>
          </a:p>
          <a:p>
            <a:pPr marL="0" marR="0" lvl="0" indent="0" algn="l" rtl="0">
              <a:lnSpc>
                <a:spcPct val="100000"/>
              </a:lnSpc>
              <a:spcBef>
                <a:spcPts val="0"/>
              </a:spcBef>
              <a:spcAft>
                <a:spcPts val="0"/>
              </a:spcAft>
              <a:buClr>
                <a:schemeClr val="dk1"/>
              </a:buClr>
              <a:buSzPts val="1100"/>
              <a:buFont typeface="Arial"/>
              <a:buNone/>
            </a:pPr>
            <a:endParaRPr lang="en-US" sz="1200" dirty="0">
              <a:ea typeface="Courier New"/>
              <a:sym typeface="Courier New"/>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ourier New"/>
              <a:ea typeface="Courier New"/>
              <a:cs typeface="Courier New"/>
              <a:sym typeface="Courier New"/>
            </a:endParaRPr>
          </a:p>
        </p:txBody>
      </p:sp>
      <p:sp>
        <p:nvSpPr>
          <p:cNvPr id="2" name="Rectangle 1"/>
          <p:cNvSpPr/>
          <p:nvPr/>
        </p:nvSpPr>
        <p:spPr>
          <a:xfrm>
            <a:off x="161024" y="1304853"/>
            <a:ext cx="5809214" cy="2893100"/>
          </a:xfrm>
          <a:prstGeom prst="rect">
            <a:avLst/>
          </a:prstGeom>
        </p:spPr>
        <p:txBody>
          <a:bodyPr wrap="square">
            <a:spAutoFit/>
          </a:bodyPr>
          <a:lstStyle/>
          <a:p>
            <a:r>
              <a:rPr lang="en-US" dirty="0"/>
              <a:t>Each row will represent a single user from the browse table:</a:t>
            </a:r>
          </a:p>
          <a:p>
            <a:pPr marL="713232" lvl="0" indent="-164592">
              <a:buClrTx/>
              <a:buFont typeface="Arial"/>
              <a:buChar char="•"/>
            </a:pPr>
            <a:r>
              <a:rPr lang="en-US" dirty="0"/>
              <a:t>If the user has any entries in </a:t>
            </a:r>
            <a:r>
              <a:rPr lang="en-US" dirty="0" smtClean="0"/>
              <a:t>home_try_on</a:t>
            </a:r>
            <a:r>
              <a:rPr lang="en-US" dirty="0"/>
              <a:t>, then </a:t>
            </a:r>
            <a:r>
              <a:rPr lang="en-US" dirty="0" err="1"/>
              <a:t>is_home_try_on</a:t>
            </a:r>
            <a:r>
              <a:rPr lang="en-US" dirty="0"/>
              <a:t> will be '</a:t>
            </a:r>
            <a:r>
              <a:rPr lang="en-US" dirty="0" smtClean="0"/>
              <a:t>True’. </a:t>
            </a:r>
          </a:p>
          <a:p>
            <a:pPr marL="713232" lvl="0" indent="-164592">
              <a:buClrTx/>
              <a:buFont typeface="Arial"/>
              <a:buChar char="•"/>
            </a:pPr>
            <a:r>
              <a:rPr lang="en-US" dirty="0" smtClean="0"/>
              <a:t>number_of_pairs</a:t>
            </a:r>
            <a:r>
              <a:rPr lang="en-US" dirty="0"/>
              <a:t> comes from home_try_on table</a:t>
            </a:r>
          </a:p>
          <a:p>
            <a:pPr marL="713232" lvl="0" indent="-164592">
              <a:buClrTx/>
              <a:buFont typeface="Arial"/>
              <a:buChar char="•"/>
            </a:pPr>
            <a:r>
              <a:rPr lang="en-US" dirty="0"/>
              <a:t>If the user has any entries in </a:t>
            </a:r>
            <a:r>
              <a:rPr lang="en-US" dirty="0" err="1"/>
              <a:t>is_purchase</a:t>
            </a:r>
            <a:r>
              <a:rPr lang="en-US" dirty="0"/>
              <a:t>, then </a:t>
            </a:r>
            <a:r>
              <a:rPr lang="en-US" dirty="0" err="1"/>
              <a:t>is_purchase</a:t>
            </a:r>
            <a:r>
              <a:rPr lang="en-US" dirty="0"/>
              <a:t> will be 'True'</a:t>
            </a:r>
            <a:r>
              <a:rPr lang="en-US" dirty="0" smtClean="0"/>
              <a:t>.</a:t>
            </a:r>
          </a:p>
          <a:p>
            <a:pPr lvl="0"/>
            <a:endParaRPr lang="en-US" dirty="0"/>
          </a:p>
          <a:p>
            <a:r>
              <a:rPr lang="en-US" dirty="0"/>
              <a:t>Use a LEFT JOIN to combine the three tables, starting with the top of the funnel (browse) and ending with the bottom of the funnel (purchase).</a:t>
            </a:r>
          </a:p>
          <a:p>
            <a:r>
              <a:rPr lang="en-US" dirty="0"/>
              <a:t>Select only the first 10 rows from this table (otherwise, the query will run really slowly).</a:t>
            </a:r>
          </a:p>
          <a:p>
            <a:r>
              <a:rPr lang="en-US" dirty="0"/>
              <a:t> </a:t>
            </a:r>
          </a:p>
        </p:txBody>
      </p:sp>
    </p:spTree>
    <p:extLst>
      <p:ext uri="{BB962C8B-B14F-4D97-AF65-F5344CB8AC3E}">
        <p14:creationId xmlns:p14="http://schemas.microsoft.com/office/powerpoint/2010/main" val="361426422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82352" y="257346"/>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ea typeface="Roboto"/>
                <a:sym typeface="Roboto"/>
              </a:rPr>
              <a:t>3</a:t>
            </a:r>
            <a:r>
              <a:rPr lang="en-US" sz="2400" b="1" i="0" u="none" strike="noStrike" cap="none" dirty="0" smtClean="0">
                <a:solidFill>
                  <a:srgbClr val="FFFFFF"/>
                </a:solidFill>
                <a:ea typeface="Roboto"/>
                <a:sym typeface="Roboto"/>
              </a:rPr>
              <a:t>.2.</a:t>
            </a:r>
            <a:r>
              <a:rPr lang="en-US" sz="2400" b="1" dirty="0" smtClean="0">
                <a:solidFill>
                  <a:srgbClr val="FFFFFF"/>
                </a:solidFill>
                <a:ea typeface="Roboto"/>
                <a:sym typeface="Roboto"/>
              </a:rPr>
              <a:t>a</a:t>
            </a:r>
            <a:r>
              <a:rPr lang="en-US" sz="2400" b="1" dirty="0" smtClean="0">
                <a:solidFill>
                  <a:srgbClr val="FFFFFF"/>
                </a:solidFill>
                <a:ea typeface="Roboto"/>
                <a:sym typeface="Roboto"/>
              </a:rPr>
              <a:t> </a:t>
            </a:r>
            <a:r>
              <a:rPr lang="en-US" sz="2400" dirty="0" smtClean="0">
                <a:solidFill>
                  <a:srgbClr val="FFFFFF"/>
                </a:solidFill>
              </a:rPr>
              <a:t>Home Try- On Funnel: Query Results</a:t>
            </a:r>
            <a:endParaRPr sz="2400" b="1" i="0" u="none" strike="noStrike" cap="none" dirty="0">
              <a:solidFill>
                <a:srgbClr val="FFFFFF"/>
              </a:solidFill>
              <a:ea typeface="Roboto"/>
              <a:sym typeface="Roboto"/>
            </a:endParaRPr>
          </a:p>
        </p:txBody>
      </p:sp>
      <p:graphicFrame>
        <p:nvGraphicFramePr>
          <p:cNvPr id="11" name="Shape 317"/>
          <p:cNvGraphicFramePr/>
          <p:nvPr>
            <p:extLst>
              <p:ext uri="{D42A27DB-BD31-4B8C-83A1-F6EECF244321}">
                <p14:modId xmlns:p14="http://schemas.microsoft.com/office/powerpoint/2010/main" val="2126061473"/>
              </p:ext>
            </p:extLst>
          </p:nvPr>
        </p:nvGraphicFramePr>
        <p:xfrm>
          <a:off x="363393" y="1174193"/>
          <a:ext cx="8475915" cy="3780755"/>
        </p:xfrm>
        <a:graphic>
          <a:graphicData uri="http://schemas.openxmlformats.org/drawingml/2006/table">
            <a:tbl>
              <a:tblPr>
                <a:tableStyleId>{41C52BF7-F10D-42DD-8479-FF2DDF1A0279}</a:tableStyleId>
              </a:tblPr>
              <a:tblGrid>
                <a:gridCol w="2997855"/>
                <a:gridCol w="1744769"/>
                <a:gridCol w="1975694"/>
                <a:gridCol w="1757597"/>
              </a:tblGrid>
              <a:tr h="305875">
                <a:tc>
                  <a:txBody>
                    <a:bodyPr/>
                    <a:lstStyle/>
                    <a:p>
                      <a:pPr algn="ctr" fontAlgn="ctr"/>
                      <a:r>
                        <a:rPr lang="en-US" sz="1000" u="none" strike="noStrike" dirty="0" err="1" smtClean="0">
                          <a:effectLst/>
                        </a:rPr>
                        <a:t>user_id</a:t>
                      </a:r>
                      <a:endParaRPr lang="en-US" sz="1000" b="1" i="0" u="none" strike="noStrike" dirty="0">
                        <a:solidFill>
                          <a:srgbClr val="FFFFFF"/>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u="none" strike="noStrike" dirty="0" err="1" smtClean="0">
                          <a:effectLst/>
                        </a:rPr>
                        <a:t>is_home_try_on</a:t>
                      </a:r>
                      <a:endParaRPr lang="en-US" sz="1000" b="1" i="0" u="none" strike="noStrike" dirty="0">
                        <a:solidFill>
                          <a:srgbClr val="FFFFFF"/>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u="none" strike="noStrike" dirty="0" smtClean="0">
                          <a:effectLst/>
                        </a:rPr>
                        <a:t>number_of_pairs</a:t>
                      </a:r>
                      <a:endParaRPr lang="en-US" sz="1000" b="1" i="0" u="none" strike="noStrike" dirty="0">
                        <a:solidFill>
                          <a:srgbClr val="FFFFFF"/>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u="none" strike="noStrike" dirty="0" err="1" smtClean="0">
                          <a:effectLst/>
                        </a:rPr>
                        <a:t>is_purchase</a:t>
                      </a:r>
                      <a:endParaRPr lang="en-US" sz="1000" b="1" i="0" u="none" strike="noStrike" dirty="0">
                        <a:solidFill>
                          <a:srgbClr val="FFFFFF"/>
                        </a:solidFill>
                        <a:effectLst/>
                        <a:latin typeface="Arial"/>
                      </a:endParaRP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mr-IN" sz="1000" u="none" strike="noStrike" dirty="0">
                          <a:effectLst/>
                        </a:rPr>
                        <a:t>4e8118dc-bb3d-49bf-85fc-cca8d83232ac</a:t>
                      </a:r>
                      <a:endParaRPr lang="mr-IN"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dirty="0">
                          <a:effectLst/>
                        </a:rPr>
                        <a:t>TRUE</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u="none" strike="noStrike" dirty="0">
                          <a:effectLst/>
                        </a:rPr>
                        <a:t>3 pairs</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dirty="0">
                          <a:effectLst/>
                        </a:rPr>
                        <a:t>FALSE</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mr-IN" sz="1000" u="none" strike="noStrike">
                          <a:effectLst/>
                        </a:rPr>
                        <a:t>291f1cca-e507-48be-b063-002b14906468</a:t>
                      </a:r>
                      <a:endParaRPr lang="mr-IN"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TRUE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u="none" strike="noStrike" dirty="0">
                          <a:effectLst/>
                        </a:rPr>
                        <a:t>3 pairs</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dirty="0">
                          <a:effectLst/>
                        </a:rPr>
                        <a:t>TRUE</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is-IS" sz="1000" u="none" strike="noStrike">
                          <a:effectLst/>
                        </a:rPr>
                        <a:t>75122300-0736-4087-b6d8-c0c5373a1a04</a:t>
                      </a:r>
                      <a:endParaRPr lang="is-I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FALSE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FALSE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mr-IN" sz="1000" u="none" strike="noStrike">
                          <a:effectLst/>
                        </a:rPr>
                        <a:t>75bc6ebd-40cd-4e1d-a301-27ddd93b12e2</a:t>
                      </a:r>
                      <a:endParaRPr lang="mr-IN"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dirty="0">
                          <a:effectLst/>
                        </a:rPr>
                        <a:t>TRUE</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u="none" strike="noStrike">
                          <a:effectLst/>
                        </a:rPr>
                        <a:t>5 pairs</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FALSE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mr-IN" sz="1000" u="none" strike="noStrike">
                          <a:effectLst/>
                        </a:rPr>
                        <a:t>ce965c4d-7a2b-4db6-9847-601747fa7812</a:t>
                      </a:r>
                      <a:endParaRPr lang="mr-IN"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TRUE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u="none" strike="noStrike">
                          <a:effectLst/>
                        </a:rPr>
                        <a:t>3 pairs</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TRUE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mr-IN" sz="1000" u="none" strike="noStrike">
                          <a:effectLst/>
                        </a:rPr>
                        <a:t>28867d12-27a6-4e6a-a5fb-8bb5440117ae</a:t>
                      </a:r>
                      <a:endParaRPr lang="mr-IN"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TRUE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u="none" strike="noStrike">
                          <a:effectLst/>
                        </a:rPr>
                        <a:t>5 pairs</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TRUE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mr-IN" sz="1000" u="none" strike="noStrike">
                          <a:effectLst/>
                        </a:rPr>
                        <a:t>5a7a7e13-fbcf-46e4-9093-79799649d6c5</a:t>
                      </a:r>
                      <a:endParaRPr lang="mr-IN"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FALSE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dirty="0">
                          <a:effectLst/>
                        </a:rPr>
                        <a:t>FALSE</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mr-IN" sz="1000" u="none" strike="noStrike">
                          <a:effectLst/>
                        </a:rPr>
                        <a:t>0143cb8b-bb81-4916-9750-ce956c9f9bd9</a:t>
                      </a:r>
                      <a:endParaRPr lang="mr-IN"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FALSE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dirty="0">
                          <a:effectLst/>
                        </a:rPr>
                        <a:t>FALSE</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mr-IN" sz="1000" u="none" strike="noStrike">
                          <a:effectLst/>
                        </a:rPr>
                        <a:t>a4ccc1b3-cbb6-449c-b7a5-03af42c97433</a:t>
                      </a:r>
                      <a:endParaRPr lang="mr-IN"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a:effectLst/>
                        </a:rPr>
                        <a:t>TRUE</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u="none" strike="noStrike">
                          <a:effectLst/>
                        </a:rPr>
                        <a:t>5 pairs</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dirty="0">
                          <a:effectLst/>
                        </a:rPr>
                        <a:t>FALSE</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7488">
                <a:tc>
                  <a:txBody>
                    <a:bodyPr/>
                    <a:lstStyle/>
                    <a:p>
                      <a:pPr algn="l" fontAlgn="b"/>
                      <a:r>
                        <a:rPr lang="mr-IN" sz="1000" u="none" strike="noStrike">
                          <a:effectLst/>
                        </a:rPr>
                        <a:t>b1dded76-cd60-4222-82cb-f6d464104298</a:t>
                      </a:r>
                      <a:endParaRPr lang="mr-IN"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dirty="0">
                          <a:effectLst/>
                        </a:rPr>
                        <a:t>TRUE</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u="none" strike="noStrike">
                          <a:effectLst/>
                        </a:rPr>
                        <a:t>3 pairs</a:t>
                      </a:r>
                      <a:endParaRPr lang="en-US" sz="1000" b="0" i="0" u="none" strike="noStrike">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u="none" strike="noStrike" dirty="0">
                          <a:effectLst/>
                        </a:rPr>
                        <a:t>FALSE </a:t>
                      </a:r>
                      <a:endParaRPr lang="en-US" sz="1000" b="0" i="0" u="none" strike="noStrike" dirty="0">
                        <a:solidFill>
                          <a:srgbClr val="FFFFFF"/>
                        </a:solidFill>
                        <a:effectLst/>
                        <a:latin typeface="Arial"/>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2973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82352" y="257346"/>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latin typeface="Roboto"/>
                <a:ea typeface="Roboto"/>
                <a:cs typeface="Roboto"/>
                <a:sym typeface="Roboto"/>
              </a:rPr>
              <a:t>3</a:t>
            </a:r>
            <a:r>
              <a:rPr lang="en-US" sz="2400" b="1" i="0" u="none" strike="noStrike" cap="none" dirty="0" smtClean="0">
                <a:solidFill>
                  <a:srgbClr val="FFFFFF"/>
                </a:solidFill>
                <a:latin typeface="Roboto"/>
                <a:ea typeface="Roboto"/>
                <a:cs typeface="Roboto"/>
                <a:sym typeface="Roboto"/>
              </a:rPr>
              <a:t>.3 </a:t>
            </a:r>
            <a:r>
              <a:rPr lang="en-US" sz="2400" dirty="0" smtClean="0">
                <a:solidFill>
                  <a:srgbClr val="FFFFFF"/>
                </a:solidFill>
              </a:rPr>
              <a:t>Home </a:t>
            </a:r>
            <a:r>
              <a:rPr lang="en-US" sz="2400" dirty="0">
                <a:solidFill>
                  <a:srgbClr val="FFFFFF"/>
                </a:solidFill>
              </a:rPr>
              <a:t>Try- On Funnel</a:t>
            </a:r>
            <a:endParaRPr sz="2400" b="1" i="0" u="none" strike="noStrike" cap="none" dirty="0">
              <a:solidFill>
                <a:srgbClr val="FFFFFF"/>
              </a:solidFill>
              <a:latin typeface="Roboto"/>
              <a:ea typeface="Roboto"/>
              <a:cs typeface="Roboto"/>
              <a:sym typeface="Roboto"/>
            </a:endParaRPr>
          </a:p>
        </p:txBody>
      </p:sp>
      <p:sp>
        <p:nvSpPr>
          <p:cNvPr id="316" name="Shape 316"/>
          <p:cNvSpPr txBox="1"/>
          <p:nvPr/>
        </p:nvSpPr>
        <p:spPr>
          <a:xfrm>
            <a:off x="183853" y="907358"/>
            <a:ext cx="6115276" cy="2658461"/>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endParaRPr lang="en-US" dirty="0">
              <a:solidFill>
                <a:srgbClr val="FFFFFF"/>
              </a:solidFill>
            </a:endParaRPr>
          </a:p>
        </p:txBody>
      </p:sp>
      <p:sp>
        <p:nvSpPr>
          <p:cNvPr id="2" name="Rectangle 1"/>
          <p:cNvSpPr/>
          <p:nvPr/>
        </p:nvSpPr>
        <p:spPr>
          <a:xfrm>
            <a:off x="283374" y="1273362"/>
            <a:ext cx="8468465" cy="2246769"/>
          </a:xfrm>
          <a:prstGeom prst="rect">
            <a:avLst/>
          </a:prstGeom>
        </p:spPr>
        <p:txBody>
          <a:bodyPr wrap="square">
            <a:spAutoFit/>
          </a:bodyPr>
          <a:lstStyle/>
          <a:p>
            <a:r>
              <a:rPr lang="en-US" dirty="0"/>
              <a:t>Once we have the data in this format, we can analyze it in several ways:</a:t>
            </a:r>
          </a:p>
          <a:p>
            <a:pPr marL="832104" lvl="0">
              <a:buClrTx/>
              <a:buFont typeface="Arial"/>
              <a:buChar char="•"/>
            </a:pPr>
            <a:r>
              <a:rPr lang="en-US" dirty="0" smtClean="0"/>
              <a:t>	We </a:t>
            </a:r>
            <a:r>
              <a:rPr lang="en-US" dirty="0"/>
              <a:t>can calculate overall conversion rates by aggregating </a:t>
            </a:r>
            <a:r>
              <a:rPr lang="en-US" dirty="0" smtClean="0"/>
              <a:t>	across </a:t>
            </a:r>
            <a:r>
              <a:rPr lang="en-US" dirty="0"/>
              <a:t>all rows.</a:t>
            </a:r>
          </a:p>
          <a:p>
            <a:pPr marL="832104" lvl="0">
              <a:buClrTx/>
              <a:buFont typeface="Arial"/>
              <a:buChar char="•"/>
            </a:pPr>
            <a:r>
              <a:rPr lang="en-US" dirty="0" smtClean="0"/>
              <a:t>We </a:t>
            </a:r>
            <a:r>
              <a:rPr lang="en-US" dirty="0"/>
              <a:t>can compare </a:t>
            </a:r>
            <a:r>
              <a:rPr lang="en-US" dirty="0" smtClean="0"/>
              <a:t>conversion from</a:t>
            </a:r>
            <a:r>
              <a:rPr lang="en-US" dirty="0"/>
              <a:t> quiz→home_try_on and home_try_on→purchase.</a:t>
            </a:r>
          </a:p>
          <a:p>
            <a:pPr marL="832104" lvl="0">
              <a:buClrTx/>
              <a:buFont typeface="Arial"/>
              <a:buChar char="•"/>
            </a:pPr>
            <a:r>
              <a:rPr lang="en-US" dirty="0" smtClean="0"/>
              <a:t>We </a:t>
            </a:r>
            <a:r>
              <a:rPr lang="en-US" dirty="0"/>
              <a:t>can calculate the difference in purchase rates between customers who had </a:t>
            </a:r>
            <a:r>
              <a:rPr lang="en-US" dirty="0" smtClean="0"/>
              <a:t>	3</a:t>
            </a:r>
            <a:r>
              <a:rPr lang="en-US" dirty="0"/>
              <a:t> </a:t>
            </a:r>
            <a:r>
              <a:rPr lang="en-US" dirty="0" smtClean="0"/>
              <a:t>number_of_pairs with </a:t>
            </a:r>
            <a:r>
              <a:rPr lang="en-US" dirty="0"/>
              <a:t>ones who had 5.</a:t>
            </a:r>
          </a:p>
          <a:p>
            <a:r>
              <a:rPr lang="en-US" dirty="0" smtClean="0"/>
              <a:t>We </a:t>
            </a:r>
            <a:r>
              <a:rPr lang="en-US" dirty="0"/>
              <a:t>can also use the original tables to calculate things like:</a:t>
            </a:r>
          </a:p>
          <a:p>
            <a:pPr marL="832104" lvl="0">
              <a:buClrTx/>
              <a:buFont typeface="Arial"/>
              <a:buChar char="•"/>
            </a:pPr>
            <a:r>
              <a:rPr lang="en-US" dirty="0" smtClean="0"/>
              <a:t>	The </a:t>
            </a:r>
            <a:r>
              <a:rPr lang="en-US" dirty="0"/>
              <a:t>most common results of the style quiz</a:t>
            </a:r>
            <a:r>
              <a:rPr lang="en-US" dirty="0" smtClean="0"/>
              <a:t>.</a:t>
            </a:r>
          </a:p>
          <a:p>
            <a:pPr marL="832104" lvl="0">
              <a:buClrTx/>
              <a:buFont typeface="Arial"/>
              <a:buChar char="•"/>
            </a:pPr>
            <a:r>
              <a:rPr lang="en-US" dirty="0" smtClean="0"/>
              <a:t>The </a:t>
            </a:r>
            <a:r>
              <a:rPr lang="en-US" dirty="0"/>
              <a:t>most common types of purchase made</a:t>
            </a:r>
            <a:r>
              <a:rPr lang="en-US" dirty="0" smtClean="0"/>
              <a:t>.</a:t>
            </a:r>
          </a:p>
          <a:p>
            <a:r>
              <a:rPr lang="en-US" dirty="0" smtClean="0"/>
              <a:t>What </a:t>
            </a:r>
            <a:r>
              <a:rPr lang="en-US" dirty="0"/>
              <a:t>are some actionable insights for Warby Parker?</a:t>
            </a:r>
          </a:p>
          <a:p>
            <a:r>
              <a:rPr lang="en-US" dirty="0"/>
              <a:t> </a:t>
            </a:r>
          </a:p>
        </p:txBody>
      </p:sp>
    </p:spTree>
    <p:extLst>
      <p:ext uri="{BB962C8B-B14F-4D97-AF65-F5344CB8AC3E}">
        <p14:creationId xmlns:p14="http://schemas.microsoft.com/office/powerpoint/2010/main" val="315532463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82352" y="99892"/>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latin typeface="Roboto"/>
                <a:ea typeface="Roboto"/>
                <a:cs typeface="Roboto"/>
                <a:sym typeface="Roboto"/>
              </a:rPr>
              <a:t>3</a:t>
            </a:r>
            <a:r>
              <a:rPr lang="en-US" sz="2400" b="1" i="0" u="none" strike="noStrike" cap="none" dirty="0" smtClean="0">
                <a:solidFill>
                  <a:srgbClr val="FFFFFF"/>
                </a:solidFill>
                <a:latin typeface="Roboto"/>
                <a:ea typeface="Roboto"/>
                <a:cs typeface="Roboto"/>
                <a:sym typeface="Roboto"/>
              </a:rPr>
              <a:t>.3.a </a:t>
            </a:r>
            <a:r>
              <a:rPr lang="en-US" sz="2400" dirty="0" smtClean="0">
                <a:solidFill>
                  <a:srgbClr val="FFFFFF"/>
                </a:solidFill>
              </a:rPr>
              <a:t>Home </a:t>
            </a:r>
            <a:r>
              <a:rPr lang="en-US" sz="2400" dirty="0">
                <a:solidFill>
                  <a:srgbClr val="FFFFFF"/>
                </a:solidFill>
              </a:rPr>
              <a:t>Try- On Funnel</a:t>
            </a:r>
            <a:endParaRPr sz="2400" b="1" i="0" u="none" strike="noStrike" cap="none" dirty="0">
              <a:solidFill>
                <a:srgbClr val="FFFFFF"/>
              </a:solidFill>
              <a:latin typeface="Roboto"/>
              <a:ea typeface="Roboto"/>
              <a:cs typeface="Roboto"/>
              <a:sym typeface="Roboto"/>
            </a:endParaRPr>
          </a:p>
        </p:txBody>
      </p:sp>
      <p:sp>
        <p:nvSpPr>
          <p:cNvPr id="2" name="Rectangle 1"/>
          <p:cNvSpPr/>
          <p:nvPr/>
        </p:nvSpPr>
        <p:spPr>
          <a:xfrm>
            <a:off x="95916" y="1332664"/>
            <a:ext cx="5414098" cy="2677656"/>
          </a:xfrm>
          <a:prstGeom prst="rect">
            <a:avLst/>
          </a:prstGeom>
        </p:spPr>
        <p:txBody>
          <a:bodyPr wrap="square">
            <a:spAutoFit/>
          </a:bodyPr>
          <a:lstStyle/>
          <a:p>
            <a:r>
              <a:rPr lang="en-US" dirty="0"/>
              <a:t> </a:t>
            </a:r>
            <a:r>
              <a:rPr lang="en-US" dirty="0"/>
              <a:t>Once we have the data in this format, we can analyze it in several ways:</a:t>
            </a:r>
          </a:p>
          <a:p>
            <a:pPr marL="832104" lvl="0">
              <a:buClrTx/>
              <a:buFont typeface="Arial"/>
              <a:buChar char="•"/>
            </a:pPr>
            <a:r>
              <a:rPr lang="en-US" dirty="0"/>
              <a:t>We can calculate overall conversion rates by aggregating across all rows.</a:t>
            </a:r>
          </a:p>
          <a:p>
            <a:r>
              <a:rPr lang="en-US" dirty="0"/>
              <a:t>What are some actionable insights for Warby Parker</a:t>
            </a:r>
            <a:r>
              <a:rPr lang="en-US" dirty="0" smtClean="0"/>
              <a:t>?</a:t>
            </a:r>
          </a:p>
          <a:p>
            <a:endParaRPr lang="en-US" dirty="0" smtClean="0"/>
          </a:p>
          <a:p>
            <a:r>
              <a:rPr lang="en-US" dirty="0" smtClean="0"/>
              <a:t>An insight that Warby Parker could take from the below conversation rate table is that not everyone that takes the quiz and has pairs to try on at home end up buying them. The action they could take is reworking the quiz that may increase the number of people that buy them after the home try on period.</a:t>
            </a:r>
            <a:endParaRPr lang="en-US" dirty="0"/>
          </a:p>
          <a:p>
            <a:endParaRPr lang="en-US" dirty="0"/>
          </a:p>
        </p:txBody>
      </p:sp>
      <p:sp>
        <p:nvSpPr>
          <p:cNvPr id="6" name="Shape 323"/>
          <p:cNvSpPr txBox="1"/>
          <p:nvPr/>
        </p:nvSpPr>
        <p:spPr>
          <a:xfrm>
            <a:off x="5617845" y="1181846"/>
            <a:ext cx="3440056" cy="2520721"/>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900" b="1" u="sng" dirty="0">
                <a:ea typeface="Courier New"/>
                <a:sym typeface="Courier New"/>
              </a:rPr>
              <a:t>SQL</a:t>
            </a:r>
          </a:p>
          <a:p>
            <a:r>
              <a:rPr lang="en-US" sz="900" dirty="0"/>
              <a:t>WITH funnels AS (SELECT DISTINCT </a:t>
            </a:r>
            <a:r>
              <a:rPr lang="en-US" sz="900" dirty="0" err="1"/>
              <a:t>q.user_id</a:t>
            </a:r>
            <a:r>
              <a:rPr lang="en-US" sz="900" dirty="0"/>
              <a:t>,</a:t>
            </a:r>
          </a:p>
          <a:p>
            <a:r>
              <a:rPr lang="en-US" sz="900" dirty="0" err="1"/>
              <a:t>h.user_id</a:t>
            </a:r>
            <a:r>
              <a:rPr lang="en-US" sz="900" dirty="0"/>
              <a:t> IS NOT NULL AS '</a:t>
            </a:r>
            <a:r>
              <a:rPr lang="en-US" sz="900" dirty="0" err="1"/>
              <a:t>is_home_try_on</a:t>
            </a:r>
            <a:r>
              <a:rPr lang="en-US" sz="900" dirty="0"/>
              <a:t>',</a:t>
            </a:r>
          </a:p>
          <a:p>
            <a:r>
              <a:rPr lang="en-US" sz="900" dirty="0" err="1"/>
              <a:t>h.number_of_pairs</a:t>
            </a:r>
            <a:r>
              <a:rPr lang="en-US" sz="900" dirty="0"/>
              <a:t>,</a:t>
            </a:r>
          </a:p>
          <a:p>
            <a:r>
              <a:rPr lang="en-US" sz="900" dirty="0" err="1"/>
              <a:t>p.user_id</a:t>
            </a:r>
            <a:r>
              <a:rPr lang="en-US" sz="900" dirty="0"/>
              <a:t> IS NOT NULL AS '</a:t>
            </a:r>
            <a:r>
              <a:rPr lang="en-US" sz="900" dirty="0" err="1"/>
              <a:t>is_purchase</a:t>
            </a:r>
            <a:r>
              <a:rPr lang="en-US" sz="900" dirty="0"/>
              <a:t>'</a:t>
            </a:r>
          </a:p>
          <a:p>
            <a:r>
              <a:rPr lang="en-US" sz="900" dirty="0"/>
              <a:t>FROM quiz q</a:t>
            </a:r>
          </a:p>
          <a:p>
            <a:r>
              <a:rPr lang="en-US" sz="900" dirty="0"/>
              <a:t>LEFT JOIN home_try_on h</a:t>
            </a:r>
          </a:p>
          <a:p>
            <a:r>
              <a:rPr lang="en-US" sz="900" dirty="0"/>
              <a:t>   ON </a:t>
            </a:r>
            <a:r>
              <a:rPr lang="en-US" sz="900" dirty="0" err="1"/>
              <a:t>q.user_id</a:t>
            </a:r>
            <a:r>
              <a:rPr lang="en-US" sz="900" dirty="0"/>
              <a:t> = </a:t>
            </a:r>
            <a:r>
              <a:rPr lang="en-US" sz="900" dirty="0" err="1"/>
              <a:t>h.user_id</a:t>
            </a:r>
            <a:endParaRPr lang="en-US" sz="900" dirty="0"/>
          </a:p>
          <a:p>
            <a:r>
              <a:rPr lang="en-US" sz="900" dirty="0"/>
              <a:t>LEFT JOIN purchase p</a:t>
            </a:r>
          </a:p>
          <a:p>
            <a:r>
              <a:rPr lang="en-US" sz="900" dirty="0"/>
              <a:t>   ON </a:t>
            </a:r>
            <a:r>
              <a:rPr lang="en-US" sz="900" dirty="0" err="1"/>
              <a:t>p.user_id</a:t>
            </a:r>
            <a:r>
              <a:rPr lang="en-US" sz="900" dirty="0"/>
              <a:t> = </a:t>
            </a:r>
            <a:r>
              <a:rPr lang="en-US" sz="900" dirty="0" err="1"/>
              <a:t>q.user_id</a:t>
            </a:r>
            <a:r>
              <a:rPr lang="en-US" sz="900" dirty="0"/>
              <a:t>)</a:t>
            </a:r>
          </a:p>
          <a:p>
            <a:r>
              <a:rPr lang="en-US" sz="900" dirty="0"/>
              <a:t>SELECT Count (*) As '</a:t>
            </a:r>
            <a:r>
              <a:rPr lang="en-US" sz="900" dirty="0" err="1"/>
              <a:t>quiz_rows</a:t>
            </a:r>
            <a:r>
              <a:rPr lang="en-US" sz="900" dirty="0"/>
              <a:t>', Sum (</a:t>
            </a:r>
            <a:r>
              <a:rPr lang="en-US" sz="900" dirty="0" err="1"/>
              <a:t>is_home_try_on</a:t>
            </a:r>
            <a:r>
              <a:rPr lang="en-US" sz="900" dirty="0"/>
              <a:t>), Sum(</a:t>
            </a:r>
            <a:r>
              <a:rPr lang="en-US" sz="900" dirty="0" err="1"/>
              <a:t>is_purchase</a:t>
            </a:r>
            <a:r>
              <a:rPr lang="en-US" sz="900" dirty="0"/>
              <a:t>) As '</a:t>
            </a:r>
            <a:r>
              <a:rPr lang="en-US" sz="900" dirty="0" err="1"/>
              <a:t>num_purchase</a:t>
            </a:r>
            <a:r>
              <a:rPr lang="en-US" sz="900" dirty="0"/>
              <a:t>',</a:t>
            </a:r>
          </a:p>
          <a:p>
            <a:r>
              <a:rPr lang="en-US" sz="900" dirty="0"/>
              <a:t>   1.0 * SUM(</a:t>
            </a:r>
            <a:r>
              <a:rPr lang="en-US" sz="900" dirty="0" err="1"/>
              <a:t>is_home_try_on</a:t>
            </a:r>
            <a:r>
              <a:rPr lang="en-US" sz="900" dirty="0"/>
              <a:t>) / COUNT(</a:t>
            </a:r>
            <a:r>
              <a:rPr lang="en-US" sz="900" dirty="0" err="1"/>
              <a:t>user_id</a:t>
            </a:r>
            <a:r>
              <a:rPr lang="en-US" sz="900" dirty="0"/>
              <a:t>) AS '</a:t>
            </a:r>
            <a:r>
              <a:rPr lang="en-US" sz="900" dirty="0" err="1"/>
              <a:t>quiz_to_home_try_on</a:t>
            </a:r>
            <a:r>
              <a:rPr lang="en-US" sz="900" dirty="0"/>
              <a:t>',</a:t>
            </a:r>
          </a:p>
          <a:p>
            <a:r>
              <a:rPr lang="en-US" sz="900" dirty="0"/>
              <a:t>   1.0 * SUM(</a:t>
            </a:r>
            <a:r>
              <a:rPr lang="en-US" sz="900" dirty="0" err="1"/>
              <a:t>is_purchase</a:t>
            </a:r>
            <a:r>
              <a:rPr lang="en-US" sz="900" dirty="0"/>
              <a:t>) / SUM(</a:t>
            </a:r>
            <a:r>
              <a:rPr lang="en-US" sz="900" dirty="0" err="1"/>
              <a:t>is_home_try_on</a:t>
            </a:r>
            <a:r>
              <a:rPr lang="en-US" sz="900" dirty="0"/>
              <a:t>) AS '</a:t>
            </a:r>
            <a:r>
              <a:rPr lang="en-US" sz="900" dirty="0" err="1"/>
              <a:t>home_try_on_to_purchase</a:t>
            </a:r>
            <a:r>
              <a:rPr lang="en-US" sz="900" dirty="0"/>
              <a:t>'</a:t>
            </a:r>
          </a:p>
          <a:p>
            <a:r>
              <a:rPr lang="en-US" sz="900" dirty="0"/>
              <a:t>FROM funnels;</a:t>
            </a:r>
          </a:p>
        </p:txBody>
      </p:sp>
      <p:graphicFrame>
        <p:nvGraphicFramePr>
          <p:cNvPr id="4" name="Table 3"/>
          <p:cNvGraphicFramePr>
            <a:graphicFrameLocks noGrp="1"/>
          </p:cNvGraphicFramePr>
          <p:nvPr>
            <p:extLst>
              <p:ext uri="{D42A27DB-BD31-4B8C-83A1-F6EECF244321}">
                <p14:modId xmlns:p14="http://schemas.microsoft.com/office/powerpoint/2010/main" val="1580152141"/>
              </p:ext>
            </p:extLst>
          </p:nvPr>
        </p:nvGraphicFramePr>
        <p:xfrm>
          <a:off x="283799" y="3831726"/>
          <a:ext cx="6152113" cy="667362"/>
        </p:xfrm>
        <a:graphic>
          <a:graphicData uri="http://schemas.openxmlformats.org/drawingml/2006/table">
            <a:tbl>
              <a:tblPr>
                <a:tableStyleId>{41C52BF7-F10D-42DD-8479-FF2DDF1A0279}</a:tableStyleId>
              </a:tblPr>
              <a:tblGrid>
                <a:gridCol w="695579"/>
                <a:gridCol w="1442161"/>
                <a:gridCol w="990140"/>
                <a:gridCol w="1399112"/>
                <a:gridCol w="1625121"/>
              </a:tblGrid>
              <a:tr h="331522">
                <a:tc>
                  <a:txBody>
                    <a:bodyPr/>
                    <a:lstStyle/>
                    <a:p>
                      <a:pPr algn="l" fontAlgn="ctr"/>
                      <a:r>
                        <a:rPr lang="en-US" sz="1000" u="none" strike="noStrike" dirty="0" err="1">
                          <a:effectLst/>
                        </a:rPr>
                        <a:t>quiz_rows</a:t>
                      </a:r>
                      <a:endParaRPr lang="en-US" sz="1000" b="1" i="0" u="none" strike="noStrike" dirty="0">
                        <a:solidFill>
                          <a:srgbClr val="FFFFFF"/>
                        </a:solidFill>
                        <a:effectLst/>
                        <a:latin typeface="Arial"/>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u="none" strike="noStrike" dirty="0">
                          <a:effectLst/>
                        </a:rPr>
                        <a:t>Sum (</a:t>
                      </a:r>
                      <a:r>
                        <a:rPr lang="en-US" sz="1000" u="none" strike="noStrike" dirty="0" err="1">
                          <a:effectLst/>
                        </a:rPr>
                        <a:t>is_home_try_on</a:t>
                      </a:r>
                      <a:r>
                        <a:rPr lang="en-US" sz="1000" u="none" strike="noStrike" dirty="0">
                          <a:effectLst/>
                        </a:rPr>
                        <a:t>)</a:t>
                      </a:r>
                      <a:endParaRPr lang="en-US" sz="1000" b="1" i="0" u="none" strike="noStrike" dirty="0">
                        <a:solidFill>
                          <a:srgbClr val="FFFFFF"/>
                        </a:solidFill>
                        <a:effectLst/>
                        <a:latin typeface="Arial"/>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u="none" strike="noStrike" dirty="0" err="1">
                          <a:effectLst/>
                        </a:rPr>
                        <a:t>num_purchase</a:t>
                      </a:r>
                      <a:endParaRPr lang="en-US" sz="1000" b="1" i="0" u="none" strike="noStrike" dirty="0">
                        <a:solidFill>
                          <a:srgbClr val="FFFFFF"/>
                        </a:solidFill>
                        <a:effectLst/>
                        <a:latin typeface="Arial"/>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u="none" strike="noStrike" dirty="0" err="1">
                          <a:effectLst/>
                        </a:rPr>
                        <a:t>quiz_to_home_try_on</a:t>
                      </a:r>
                      <a:endParaRPr lang="en-US" sz="1000" b="1" i="0" u="none" strike="noStrike" dirty="0">
                        <a:solidFill>
                          <a:srgbClr val="FFFFFF"/>
                        </a:solidFill>
                        <a:effectLst/>
                        <a:latin typeface="Arial"/>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u="none" strike="noStrike" dirty="0" err="1">
                          <a:effectLst/>
                        </a:rPr>
                        <a:t>home_try_on_to_purchase</a:t>
                      </a:r>
                      <a:endParaRPr lang="en-US" sz="1000" b="1" i="0" u="none" strike="noStrike" dirty="0">
                        <a:solidFill>
                          <a:srgbClr val="FFFFFF"/>
                        </a:solidFill>
                        <a:effectLst/>
                        <a:latin typeface="Arial"/>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5840">
                <a:tc>
                  <a:txBody>
                    <a:bodyPr/>
                    <a:lstStyle/>
                    <a:p>
                      <a:pPr algn="l" fontAlgn="b"/>
                      <a:r>
                        <a:rPr lang="is-IS" sz="1200" u="none" strike="noStrike" dirty="0">
                          <a:effectLst/>
                        </a:rPr>
                        <a:t>1000</a:t>
                      </a:r>
                      <a:endParaRPr lang="is-IS" sz="1200" b="0" i="0" u="none" strike="noStrike" dirty="0">
                        <a:solidFill>
                          <a:srgbClr val="FFFFFF"/>
                        </a:solidFill>
                        <a:effectLst/>
                        <a:latin typeface="Helvetica Neue"/>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u="none" strike="noStrike" dirty="0">
                          <a:effectLst/>
                        </a:rPr>
                        <a:t>750</a:t>
                      </a:r>
                      <a:endParaRPr lang="en-US" sz="1200" b="0" i="0" u="none" strike="noStrike" dirty="0">
                        <a:solidFill>
                          <a:srgbClr val="FFFFFF"/>
                        </a:solidFill>
                        <a:effectLst/>
                        <a:latin typeface="Helvetica Neue"/>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cs-CZ" sz="1200" u="none" strike="noStrike" dirty="0">
                          <a:effectLst/>
                        </a:rPr>
                        <a:t>495</a:t>
                      </a:r>
                      <a:endParaRPr lang="cs-CZ" sz="1200" b="0" i="0" u="none" strike="noStrike" dirty="0">
                        <a:solidFill>
                          <a:srgbClr val="FFFFFF"/>
                        </a:solidFill>
                        <a:effectLst/>
                        <a:latin typeface="Helvetica Neue"/>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200" u="none" strike="noStrike" dirty="0">
                          <a:effectLst/>
                        </a:rPr>
                        <a:t>0.75</a:t>
                      </a:r>
                      <a:endParaRPr lang="nb-NO" sz="1200" b="0" i="0" u="none" strike="noStrike" dirty="0">
                        <a:solidFill>
                          <a:srgbClr val="FFFFFF"/>
                        </a:solidFill>
                        <a:effectLst/>
                        <a:latin typeface="Helvetica Neue"/>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200" u="none" strike="noStrike" dirty="0">
                          <a:effectLst/>
                        </a:rPr>
                        <a:t>0.66</a:t>
                      </a:r>
                      <a:endParaRPr lang="nb-NO" sz="1200" b="0" i="0" u="none" strike="noStrike" dirty="0">
                        <a:solidFill>
                          <a:srgbClr val="FFFFFF"/>
                        </a:solidFill>
                        <a:effectLst/>
                        <a:latin typeface="Helvetica Neue"/>
                      </a:endParaRPr>
                    </a:p>
                  </a:txBody>
                  <a:tcPr marL="10605" marR="10605" marT="1060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3827896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82352" y="257346"/>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latin typeface="Roboto"/>
                <a:ea typeface="Roboto"/>
                <a:cs typeface="Roboto"/>
                <a:sym typeface="Roboto"/>
              </a:rPr>
              <a:t>3</a:t>
            </a:r>
            <a:r>
              <a:rPr lang="en-US" sz="2400" b="1" i="0" u="none" strike="noStrike" cap="none" dirty="0" smtClean="0">
                <a:solidFill>
                  <a:srgbClr val="FFFFFF"/>
                </a:solidFill>
                <a:latin typeface="Roboto"/>
                <a:ea typeface="Roboto"/>
                <a:cs typeface="Roboto"/>
                <a:sym typeface="Roboto"/>
              </a:rPr>
              <a:t>.3.d </a:t>
            </a:r>
            <a:r>
              <a:rPr lang="en-US" sz="2400" dirty="0" smtClean="0">
                <a:solidFill>
                  <a:srgbClr val="FFFFFF"/>
                </a:solidFill>
              </a:rPr>
              <a:t>Home </a:t>
            </a:r>
            <a:r>
              <a:rPr lang="en-US" sz="2400" dirty="0">
                <a:solidFill>
                  <a:srgbClr val="FFFFFF"/>
                </a:solidFill>
              </a:rPr>
              <a:t>Try- On Funnel</a:t>
            </a:r>
            <a:endParaRPr sz="2400" b="1" i="0" u="none" strike="noStrike" cap="none" dirty="0">
              <a:solidFill>
                <a:srgbClr val="FFFFFF"/>
              </a:solidFill>
              <a:latin typeface="Roboto"/>
              <a:ea typeface="Roboto"/>
              <a:cs typeface="Roboto"/>
              <a:sym typeface="Roboto"/>
            </a:endParaRPr>
          </a:p>
        </p:txBody>
      </p:sp>
      <p:sp>
        <p:nvSpPr>
          <p:cNvPr id="316" name="Shape 316"/>
          <p:cNvSpPr txBox="1"/>
          <p:nvPr/>
        </p:nvSpPr>
        <p:spPr>
          <a:xfrm>
            <a:off x="183854" y="907358"/>
            <a:ext cx="8705637" cy="2658461"/>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endParaRPr lang="en-US" dirty="0">
              <a:solidFill>
                <a:srgbClr val="FFFFFF"/>
              </a:solidFill>
            </a:endParaRPr>
          </a:p>
        </p:txBody>
      </p:sp>
      <p:sp>
        <p:nvSpPr>
          <p:cNvPr id="6" name="Shape 323"/>
          <p:cNvSpPr txBox="1"/>
          <p:nvPr/>
        </p:nvSpPr>
        <p:spPr>
          <a:xfrm>
            <a:off x="1219843" y="2832117"/>
            <a:ext cx="1860232" cy="845634"/>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200" b="1" u="sng" dirty="0">
                <a:ea typeface="Courier New"/>
                <a:sym typeface="Courier New"/>
              </a:rPr>
              <a:t>SQL</a:t>
            </a:r>
          </a:p>
          <a:p>
            <a:r>
              <a:rPr lang="en-US" sz="1100" dirty="0"/>
              <a:t>Select Style, Count(style)</a:t>
            </a:r>
          </a:p>
          <a:p>
            <a:r>
              <a:rPr lang="en-US" sz="1100" dirty="0"/>
              <a:t>From quiz</a:t>
            </a:r>
          </a:p>
          <a:p>
            <a:r>
              <a:rPr lang="en-US" sz="1100" dirty="0"/>
              <a:t>Group by style</a:t>
            </a:r>
            <a:r>
              <a:rPr lang="en-US" sz="1100" dirty="0" smtClean="0"/>
              <a:t>;</a:t>
            </a:r>
            <a:endParaRPr lang="en-US" sz="1100" dirty="0"/>
          </a:p>
        </p:txBody>
      </p:sp>
      <p:graphicFrame>
        <p:nvGraphicFramePr>
          <p:cNvPr id="8" name="Shape 332"/>
          <p:cNvGraphicFramePr/>
          <p:nvPr>
            <p:extLst>
              <p:ext uri="{D42A27DB-BD31-4B8C-83A1-F6EECF244321}">
                <p14:modId xmlns:p14="http://schemas.microsoft.com/office/powerpoint/2010/main" val="342554677"/>
              </p:ext>
            </p:extLst>
          </p:nvPr>
        </p:nvGraphicFramePr>
        <p:xfrm>
          <a:off x="3590816" y="2831189"/>
          <a:ext cx="4438946" cy="1413390"/>
        </p:xfrm>
        <a:graphic>
          <a:graphicData uri="http://schemas.openxmlformats.org/drawingml/2006/table">
            <a:tbl>
              <a:tblPr>
                <a:tableStyleId>{41C52BF7-F10D-42DD-8479-FF2DDF1A0279}</a:tableStyleId>
              </a:tblPr>
              <a:tblGrid>
                <a:gridCol w="2704380"/>
                <a:gridCol w="1734566"/>
              </a:tblGrid>
              <a:tr h="342870">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Style</a:t>
                      </a:r>
                      <a:endParaRPr sz="11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Count(style)</a:t>
                      </a:r>
                      <a:endParaRPr sz="11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0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t>I’m not sure. Let’s skip it.</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99</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0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t>Men’s Styles</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432</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0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t>Women’s Styles</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469</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Rectangle 10"/>
          <p:cNvSpPr/>
          <p:nvPr/>
        </p:nvSpPr>
        <p:spPr>
          <a:xfrm>
            <a:off x="119044" y="1147399"/>
            <a:ext cx="8580319" cy="1600438"/>
          </a:xfrm>
          <a:prstGeom prst="rect">
            <a:avLst/>
          </a:prstGeom>
        </p:spPr>
        <p:txBody>
          <a:bodyPr wrap="square">
            <a:spAutoFit/>
          </a:bodyPr>
          <a:lstStyle/>
          <a:p>
            <a:r>
              <a:rPr lang="en-US" dirty="0" smtClean="0"/>
              <a:t>We can also use the original tables to calculate things like:</a:t>
            </a:r>
          </a:p>
          <a:p>
            <a:pPr marL="832104" lvl="0">
              <a:buClrTx/>
              <a:buFont typeface="Arial"/>
              <a:buChar char="•"/>
            </a:pPr>
            <a:r>
              <a:rPr lang="en-US" dirty="0"/>
              <a:t>The most common results of the style quiz.</a:t>
            </a:r>
          </a:p>
          <a:p>
            <a:endParaRPr lang="en-US" dirty="0" smtClean="0"/>
          </a:p>
          <a:p>
            <a:r>
              <a:rPr lang="en-US" dirty="0" smtClean="0"/>
              <a:t>An actionable insight from this table is that  Warby Parker sells almost as many men’s style as they do women’s styles.  Using this information Warby Parker could have separate ad campaigns focusing on men and women.</a:t>
            </a:r>
          </a:p>
          <a:p>
            <a:r>
              <a:rPr lang="en-US" dirty="0"/>
              <a:t> </a:t>
            </a:r>
          </a:p>
        </p:txBody>
      </p:sp>
    </p:spTree>
    <p:extLst>
      <p:ext uri="{BB962C8B-B14F-4D97-AF65-F5344CB8AC3E}">
        <p14:creationId xmlns:p14="http://schemas.microsoft.com/office/powerpoint/2010/main" val="11463708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82352" y="257346"/>
            <a:ext cx="8577582" cy="589244"/>
          </a:xfrm>
          <a:prstGeom prst="rect">
            <a:avLst/>
          </a:prstGeom>
          <a:noFill/>
          <a:ln>
            <a:noFill/>
          </a:ln>
        </p:spPr>
        <p:txBody>
          <a:bodyPr spcFirstLastPara="1" wrap="square" lIns="91425" tIns="91425" rIns="91425" bIns="91425" anchor="b" anchorCtr="0">
            <a:noAutofit/>
          </a:bodyPr>
          <a:lstStyle/>
          <a:p>
            <a:pPr lvl="0">
              <a:buSzPts val="2400"/>
            </a:pPr>
            <a:r>
              <a:rPr lang="en-US" sz="2400" b="1" dirty="0" smtClean="0">
                <a:solidFill>
                  <a:srgbClr val="FFFFFF"/>
                </a:solidFill>
                <a:latin typeface="Roboto"/>
                <a:ea typeface="Roboto"/>
                <a:cs typeface="Roboto"/>
                <a:sym typeface="Roboto"/>
              </a:rPr>
              <a:t>3</a:t>
            </a:r>
            <a:r>
              <a:rPr lang="en-US" sz="2400" b="1" i="0" u="none" strike="noStrike" cap="none" dirty="0" smtClean="0">
                <a:solidFill>
                  <a:srgbClr val="FFFFFF"/>
                </a:solidFill>
                <a:latin typeface="Roboto"/>
                <a:ea typeface="Roboto"/>
                <a:cs typeface="Roboto"/>
                <a:sym typeface="Roboto"/>
              </a:rPr>
              <a:t>.3.e </a:t>
            </a:r>
            <a:r>
              <a:rPr lang="en-US" sz="2400" dirty="0" smtClean="0">
                <a:solidFill>
                  <a:srgbClr val="FFFFFF"/>
                </a:solidFill>
              </a:rPr>
              <a:t>Home </a:t>
            </a:r>
            <a:r>
              <a:rPr lang="en-US" sz="2400" dirty="0">
                <a:solidFill>
                  <a:srgbClr val="FFFFFF"/>
                </a:solidFill>
              </a:rPr>
              <a:t>Try- On Funnel</a:t>
            </a:r>
            <a:endParaRPr sz="2400" b="1" i="0" u="none" strike="noStrike" cap="none" dirty="0">
              <a:solidFill>
                <a:srgbClr val="FFFFFF"/>
              </a:solidFill>
              <a:latin typeface="Roboto"/>
              <a:ea typeface="Roboto"/>
              <a:cs typeface="Roboto"/>
              <a:sym typeface="Roboto"/>
            </a:endParaRPr>
          </a:p>
        </p:txBody>
      </p:sp>
      <p:sp>
        <p:nvSpPr>
          <p:cNvPr id="316" name="Shape 316"/>
          <p:cNvSpPr txBox="1"/>
          <p:nvPr/>
        </p:nvSpPr>
        <p:spPr>
          <a:xfrm>
            <a:off x="183855" y="907358"/>
            <a:ext cx="5966373" cy="992589"/>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endParaRPr lang="en-US" dirty="0">
              <a:solidFill>
                <a:srgbClr val="FFFFFF"/>
              </a:solidFill>
            </a:endParaRPr>
          </a:p>
        </p:txBody>
      </p:sp>
      <p:sp>
        <p:nvSpPr>
          <p:cNvPr id="2" name="Rectangle 1"/>
          <p:cNvSpPr/>
          <p:nvPr/>
        </p:nvSpPr>
        <p:spPr>
          <a:xfrm>
            <a:off x="192510" y="1126405"/>
            <a:ext cx="8580319" cy="1384995"/>
          </a:xfrm>
          <a:prstGeom prst="rect">
            <a:avLst/>
          </a:prstGeom>
        </p:spPr>
        <p:txBody>
          <a:bodyPr wrap="square">
            <a:spAutoFit/>
          </a:bodyPr>
          <a:lstStyle/>
          <a:p>
            <a:r>
              <a:rPr lang="en-US" sz="1200" dirty="0" smtClean="0"/>
              <a:t>We can also use the original tables to calculate things like:</a:t>
            </a:r>
          </a:p>
          <a:p>
            <a:pPr marL="832104" lvl="0">
              <a:buClrTx/>
              <a:buFont typeface="Arial"/>
              <a:buChar char="•"/>
            </a:pPr>
            <a:r>
              <a:rPr lang="en-US" sz="1200" dirty="0" smtClean="0"/>
              <a:t>The </a:t>
            </a:r>
            <a:r>
              <a:rPr lang="en-US" sz="1200" dirty="0"/>
              <a:t>most common types of purchase made.</a:t>
            </a:r>
          </a:p>
          <a:p>
            <a:endParaRPr lang="en-US" sz="1200" dirty="0" smtClean="0"/>
          </a:p>
          <a:p>
            <a:r>
              <a:rPr lang="en-US" sz="1200" dirty="0" smtClean="0"/>
              <a:t>An actionable insight from this table is that  Warby Parker could discontinue the models Monocle and Olive as they have the lowest number of purchases. Thus enabling them to focus on their models (Dawes and Eugene Narrow) that have a higher count of being purchased.</a:t>
            </a:r>
          </a:p>
          <a:p>
            <a:r>
              <a:rPr lang="en-US" sz="1200" dirty="0"/>
              <a:t> </a:t>
            </a:r>
          </a:p>
        </p:txBody>
      </p:sp>
      <p:graphicFrame>
        <p:nvGraphicFramePr>
          <p:cNvPr id="9" name="Shape 332"/>
          <p:cNvGraphicFramePr/>
          <p:nvPr>
            <p:extLst>
              <p:ext uri="{D42A27DB-BD31-4B8C-83A1-F6EECF244321}">
                <p14:modId xmlns:p14="http://schemas.microsoft.com/office/powerpoint/2010/main" val="2094481837"/>
              </p:ext>
            </p:extLst>
          </p:nvPr>
        </p:nvGraphicFramePr>
        <p:xfrm>
          <a:off x="4341450" y="2141994"/>
          <a:ext cx="3750400" cy="2800140"/>
        </p:xfrm>
        <a:graphic>
          <a:graphicData uri="http://schemas.openxmlformats.org/drawingml/2006/table">
            <a:tbl>
              <a:tblPr>
                <a:tableStyleId>{41C52BF7-F10D-42DD-8479-FF2DDF1A0279}</a:tableStyleId>
              </a:tblPr>
              <a:tblGrid>
                <a:gridCol w="1242033"/>
                <a:gridCol w="1511316"/>
                <a:gridCol w="997051"/>
              </a:tblGrid>
              <a:tr h="502890">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err="1" smtClean="0"/>
                        <a:t>model_name</a:t>
                      </a:r>
                      <a:endParaRPr sz="11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Count(</a:t>
                      </a:r>
                      <a:r>
                        <a:rPr lang="en-US" sz="1100" u="none" strike="noStrike" cap="none" dirty="0" err="1" smtClean="0"/>
                        <a:t>model_name</a:t>
                      </a:r>
                      <a:r>
                        <a:rPr lang="en-US" sz="1100" u="none" strike="noStrike" cap="none" dirty="0" smtClean="0"/>
                        <a:t>)</a:t>
                      </a:r>
                      <a:endParaRPr sz="11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Sum(price)</a:t>
                      </a:r>
                      <a:endParaRPr sz="1100" b="1"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0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t>Brady</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95</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9025</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0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t>Dawes</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107</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16050</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575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t>Eugene Narrow</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116</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11020</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0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t>Lucy</a:t>
                      </a:r>
                      <a:endParaRPr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86</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12900</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0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t>Monocle</a:t>
                      </a:r>
                      <a:endParaRPr lang="en-US" sz="1100" u="none" strike="noStrike" cap="none" dirty="0" smtClean="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41</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2050</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30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t>Olive</a:t>
                      </a:r>
                      <a:endParaRPr lang="en-US" sz="1100" u="none" strike="noStrike" cap="none" dirty="0" smtClean="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50</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t>4750</a:t>
                      </a:r>
                      <a:endParaRPr lang="mr-IN" sz="1100" u="none" strike="noStrike" cap="none" dirty="0">
                        <a:solidFill>
                          <a:srgbClr val="FFFFFF"/>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Shape 323"/>
          <p:cNvSpPr txBox="1"/>
          <p:nvPr/>
        </p:nvSpPr>
        <p:spPr>
          <a:xfrm>
            <a:off x="742528" y="2585634"/>
            <a:ext cx="2773387" cy="1959541"/>
          </a:xfrm>
          <a:prstGeom prst="rect">
            <a:avLst/>
          </a:prstGeom>
          <a:solidFill>
            <a:srgbClr val="D9D9D9"/>
          </a:solidFill>
          <a:ln>
            <a:noFill/>
          </a:ln>
        </p:spPr>
        <p:txBody>
          <a:bodyPr spcFirstLastPara="1" wrap="square" lIns="91425" tIns="91425" rIns="91425" bIns="91425" anchor="t" anchorCtr="0">
            <a:noAutofit/>
          </a:bodyPr>
          <a:lstStyle/>
          <a:p>
            <a:pPr lvl="0">
              <a:buClr>
                <a:schemeClr val="dk1"/>
              </a:buClr>
              <a:buSzPts val="1100"/>
            </a:pPr>
            <a:r>
              <a:rPr lang="en-US" sz="1200" b="1" u="sng" dirty="0">
                <a:ea typeface="Courier New"/>
                <a:sym typeface="Courier New"/>
              </a:rPr>
              <a:t>SQL</a:t>
            </a:r>
          </a:p>
          <a:p>
            <a:r>
              <a:rPr lang="en-US" sz="1100" dirty="0"/>
              <a:t>Select </a:t>
            </a:r>
            <a:r>
              <a:rPr lang="en-US" sz="1100" dirty="0" err="1"/>
              <a:t>model_name</a:t>
            </a:r>
            <a:r>
              <a:rPr lang="en-US" sz="1100" dirty="0"/>
              <a:t>, Count(</a:t>
            </a:r>
            <a:r>
              <a:rPr lang="en-US" sz="1100" dirty="0" err="1"/>
              <a:t>model_name</a:t>
            </a:r>
            <a:r>
              <a:rPr lang="en-US" sz="1100" dirty="0"/>
              <a:t>)</a:t>
            </a:r>
          </a:p>
          <a:p>
            <a:r>
              <a:rPr lang="en-US" sz="1100" dirty="0"/>
              <a:t>From purchase</a:t>
            </a:r>
          </a:p>
          <a:p>
            <a:r>
              <a:rPr lang="en-US" sz="1100" dirty="0"/>
              <a:t>group by </a:t>
            </a:r>
            <a:r>
              <a:rPr lang="en-US" sz="1100" dirty="0" err="1"/>
              <a:t>model_name</a:t>
            </a:r>
            <a:r>
              <a:rPr lang="en-US" sz="1100" dirty="0" smtClean="0"/>
              <a:t>;</a:t>
            </a:r>
          </a:p>
          <a:p>
            <a:endParaRPr lang="en-US" sz="1100" dirty="0" smtClean="0"/>
          </a:p>
          <a:p>
            <a:r>
              <a:rPr lang="en-US" sz="1100" dirty="0"/>
              <a:t>Select style, </a:t>
            </a:r>
            <a:r>
              <a:rPr lang="en-US" sz="1100" dirty="0" err="1"/>
              <a:t>model_name</a:t>
            </a:r>
            <a:r>
              <a:rPr lang="en-US" sz="1100" dirty="0"/>
              <a:t>, Sum(price)</a:t>
            </a:r>
          </a:p>
          <a:p>
            <a:r>
              <a:rPr lang="en-US" sz="1100" dirty="0"/>
              <a:t>From purchase</a:t>
            </a:r>
          </a:p>
          <a:p>
            <a:r>
              <a:rPr lang="en-US" sz="1100" dirty="0"/>
              <a:t>Group by </a:t>
            </a:r>
            <a:r>
              <a:rPr lang="en-US" sz="1100" dirty="0" err="1"/>
              <a:t>model_name</a:t>
            </a:r>
            <a:r>
              <a:rPr lang="en-US" sz="1100" dirty="0"/>
              <a:t>;</a:t>
            </a:r>
            <a:endParaRPr lang="en-US" sz="1100" dirty="0"/>
          </a:p>
        </p:txBody>
      </p:sp>
    </p:spTree>
    <p:extLst>
      <p:ext uri="{BB962C8B-B14F-4D97-AF65-F5344CB8AC3E}">
        <p14:creationId xmlns:p14="http://schemas.microsoft.com/office/powerpoint/2010/main" val="28171213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285057" y="779693"/>
            <a:ext cx="459944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Roboto"/>
              <a:buNone/>
            </a:pPr>
            <a:r>
              <a:rPr lang="en" sz="2800" b="1" i="0" u="none" strike="noStrike" cap="none" dirty="0" smtClean="0">
                <a:solidFill>
                  <a:srgbClr val="FFFFFF"/>
                </a:solidFill>
                <a:latin typeface="Roboto"/>
                <a:ea typeface="Roboto"/>
                <a:cs typeface="Roboto"/>
                <a:sym typeface="Roboto"/>
              </a:rPr>
              <a:t>Table </a:t>
            </a:r>
            <a:r>
              <a:rPr lang="en" sz="2800" b="1" i="0" u="none" strike="noStrike" cap="none" dirty="0">
                <a:solidFill>
                  <a:srgbClr val="FFFFFF"/>
                </a:solidFill>
                <a:latin typeface="Roboto"/>
                <a:ea typeface="Roboto"/>
                <a:cs typeface="Roboto"/>
                <a:sym typeface="Roboto"/>
              </a:rPr>
              <a:t>of Contents</a:t>
            </a:r>
            <a:endParaRPr sz="2800" b="1" i="0" u="none" strike="noStrike" cap="none" dirty="0">
              <a:solidFill>
                <a:srgbClr val="FFFFFF"/>
              </a:solidFill>
              <a:latin typeface="Roboto"/>
              <a:ea typeface="Roboto"/>
              <a:cs typeface="Roboto"/>
              <a:sym typeface="Roboto"/>
            </a:endParaRPr>
          </a:p>
        </p:txBody>
      </p:sp>
      <p:sp>
        <p:nvSpPr>
          <p:cNvPr id="305" name="Shape 305"/>
          <p:cNvSpPr txBox="1"/>
          <p:nvPr/>
        </p:nvSpPr>
        <p:spPr>
          <a:xfrm>
            <a:off x="311700" y="1265275"/>
            <a:ext cx="8061300" cy="1825488"/>
          </a:xfrm>
          <a:prstGeom prst="rect">
            <a:avLst/>
          </a:prstGeom>
          <a:noFill/>
          <a:ln>
            <a:noFill/>
          </a:ln>
        </p:spPr>
        <p:txBody>
          <a:bodyPr spcFirstLastPara="1" wrap="square" lIns="91425" tIns="91425" rIns="91425" bIns="91425" anchor="ctr" anchorCtr="0">
            <a:noAutofit/>
          </a:bodyPr>
          <a:lstStyle/>
          <a:p>
            <a:pPr marL="457200" marR="0" lvl="0" indent="-381000" algn="l" rtl="0">
              <a:lnSpc>
                <a:spcPct val="115000"/>
              </a:lnSpc>
              <a:spcBef>
                <a:spcPts val="1100"/>
              </a:spcBef>
              <a:spcAft>
                <a:spcPts val="0"/>
              </a:spcAft>
              <a:buClr>
                <a:schemeClr val="tx1"/>
              </a:buClr>
              <a:buSzPts val="2400"/>
              <a:buFont typeface="Roboto"/>
              <a:buAutoNum type="arabicPeriod"/>
            </a:pPr>
            <a:r>
              <a:rPr lang="en" sz="2400" b="0" i="0" u="none" strike="noStrike" cap="none" dirty="0">
                <a:solidFill>
                  <a:srgbClr val="FFFFFF"/>
                </a:solidFill>
                <a:highlight>
                  <a:srgbClr val="FFFFFF"/>
                </a:highlight>
                <a:latin typeface="Roboto"/>
                <a:ea typeface="Roboto"/>
                <a:cs typeface="Roboto"/>
                <a:sym typeface="Roboto"/>
              </a:rPr>
              <a:t>Get familiar with </a:t>
            </a:r>
            <a:r>
              <a:rPr lang="en" sz="2400" dirty="0">
                <a:solidFill>
                  <a:srgbClr val="FFFFFF"/>
                </a:solidFill>
                <a:highlight>
                  <a:srgbClr val="FFFFFF"/>
                </a:highlight>
                <a:latin typeface="Roboto"/>
                <a:ea typeface="Roboto"/>
                <a:cs typeface="Roboto"/>
                <a:sym typeface="Roboto"/>
              </a:rPr>
              <a:t>Warby Parker</a:t>
            </a:r>
            <a:endParaRPr sz="2400" b="0" i="0" u="none" strike="noStrike" cap="none" dirty="0">
              <a:solidFill>
                <a:srgbClr val="FFFFFF"/>
              </a:solidFill>
              <a:highlight>
                <a:srgbClr val="FFFFFF"/>
              </a:highlight>
              <a:latin typeface="Roboto"/>
              <a:ea typeface="Roboto"/>
              <a:cs typeface="Roboto"/>
              <a:sym typeface="Roboto"/>
            </a:endParaRPr>
          </a:p>
          <a:p>
            <a:pPr marL="457200" marR="0" lvl="0" indent="-381000" algn="l" rtl="0">
              <a:lnSpc>
                <a:spcPct val="115000"/>
              </a:lnSpc>
              <a:spcBef>
                <a:spcPts val="0"/>
              </a:spcBef>
              <a:spcAft>
                <a:spcPts val="0"/>
              </a:spcAft>
              <a:buClr>
                <a:schemeClr val="tx1"/>
              </a:buClr>
              <a:buSzPts val="2400"/>
              <a:buFont typeface="Roboto"/>
              <a:buAutoNum type="arabicPeriod"/>
            </a:pPr>
            <a:r>
              <a:rPr lang="en" sz="2400" b="0" i="0" u="none" strike="noStrike" cap="none" dirty="0">
                <a:solidFill>
                  <a:srgbClr val="FFFFFF"/>
                </a:solidFill>
                <a:highlight>
                  <a:srgbClr val="FFFFFF"/>
                </a:highlight>
                <a:latin typeface="Roboto"/>
                <a:ea typeface="Roboto"/>
                <a:cs typeface="Roboto"/>
                <a:sym typeface="Roboto"/>
              </a:rPr>
              <a:t>What is the </a:t>
            </a:r>
            <a:r>
              <a:rPr lang="en" sz="2400" dirty="0">
                <a:solidFill>
                  <a:srgbClr val="FFFFFF"/>
                </a:solidFill>
                <a:highlight>
                  <a:srgbClr val="FFFFFF"/>
                </a:highlight>
                <a:latin typeface="Roboto"/>
                <a:ea typeface="Roboto"/>
                <a:cs typeface="Roboto"/>
                <a:sym typeface="Roboto"/>
              </a:rPr>
              <a:t>Quiz Funnel</a:t>
            </a:r>
            <a:endParaRPr sz="2400" b="0" i="0" u="none" strike="noStrike" cap="none" dirty="0">
              <a:solidFill>
                <a:srgbClr val="FFFFFF"/>
              </a:solidFill>
              <a:highlight>
                <a:srgbClr val="FFFFFF"/>
              </a:highlight>
              <a:latin typeface="Roboto"/>
              <a:ea typeface="Roboto"/>
              <a:cs typeface="Roboto"/>
              <a:sym typeface="Roboto"/>
            </a:endParaRPr>
          </a:p>
          <a:p>
            <a:pPr marL="457200" marR="0" lvl="0" indent="-381000" algn="l" rtl="0">
              <a:lnSpc>
                <a:spcPct val="115000"/>
              </a:lnSpc>
              <a:spcBef>
                <a:spcPts val="0"/>
              </a:spcBef>
              <a:spcAft>
                <a:spcPts val="0"/>
              </a:spcAft>
              <a:buClr>
                <a:schemeClr val="tx1"/>
              </a:buClr>
              <a:buSzPts val="2400"/>
              <a:buFont typeface="Roboto"/>
              <a:buAutoNum type="arabicPeriod"/>
            </a:pPr>
            <a:r>
              <a:rPr lang="en" sz="2400" dirty="0">
                <a:solidFill>
                  <a:srgbClr val="FFFFFF"/>
                </a:solidFill>
                <a:highlight>
                  <a:srgbClr val="FFFFFF"/>
                </a:highlight>
                <a:latin typeface="Roboto"/>
                <a:ea typeface="Roboto"/>
                <a:cs typeface="Roboto"/>
                <a:sym typeface="Roboto"/>
              </a:rPr>
              <a:t>A/B Testing with Home Try-On Funnel</a:t>
            </a:r>
            <a:endParaRPr sz="2400" b="0" i="0" u="none" strike="noStrike" cap="none" dirty="0">
              <a:solidFill>
                <a:srgbClr val="FFFFFF"/>
              </a:solidFill>
              <a:highlight>
                <a:srgbClr val="FFFFFF"/>
              </a:highlight>
              <a:latin typeface="Roboto"/>
              <a:ea typeface="Roboto"/>
              <a:cs typeface="Roboto"/>
              <a:sym typeface="Roboto"/>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150850"/>
            <a:ext cx="7969064" cy="841800"/>
          </a:xfrm>
        </p:spPr>
        <p:txBody>
          <a:bodyPr/>
          <a:lstStyle/>
          <a:p>
            <a:r>
              <a:rPr lang="en-US" dirty="0" smtClean="0">
                <a:solidFill>
                  <a:schemeClr val="lt1"/>
                </a:solidFill>
                <a:ea typeface="Roboto Black"/>
                <a:sym typeface="Roboto Black"/>
              </a:rPr>
              <a:t>Warby Parker</a:t>
            </a:r>
            <a:endParaRPr lang="en-US" dirty="0"/>
          </a:p>
        </p:txBody>
      </p:sp>
    </p:spTree>
    <p:extLst>
      <p:ext uri="{BB962C8B-B14F-4D97-AF65-F5344CB8AC3E}">
        <p14:creationId xmlns:p14="http://schemas.microsoft.com/office/powerpoint/2010/main" val="2518350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400" dirty="0" smtClean="0">
                <a:latin typeface="Arial"/>
                <a:cs typeface="Arial"/>
              </a:rPr>
              <a:t>1.1 Get to know Warby Parker</a:t>
            </a:r>
            <a:endParaRPr lang="en-US" sz="2400" dirty="0">
              <a:latin typeface="Arial"/>
              <a:cs typeface="Arial"/>
            </a:endParaRPr>
          </a:p>
        </p:txBody>
      </p:sp>
      <p:sp>
        <p:nvSpPr>
          <p:cNvPr id="4" name="Content Placeholder 3"/>
          <p:cNvSpPr>
            <a:spLocks noGrp="1"/>
          </p:cNvSpPr>
          <p:nvPr>
            <p:ph idx="1"/>
          </p:nvPr>
        </p:nvSpPr>
        <p:spPr>
          <a:xfrm>
            <a:off x="251886" y="1123172"/>
            <a:ext cx="8690080" cy="3471451"/>
          </a:xfrm>
        </p:spPr>
        <p:txBody>
          <a:bodyPr>
            <a:normAutofit fontScale="92500" lnSpcReduction="10000"/>
          </a:bodyPr>
          <a:lstStyle/>
          <a:p>
            <a:pPr marL="0" indent="0">
              <a:buNone/>
            </a:pPr>
            <a:r>
              <a:rPr lang="en-US" sz="1400" dirty="0">
                <a:solidFill>
                  <a:srgbClr val="000000"/>
                </a:solidFill>
                <a:latin typeface="Arial"/>
                <a:cs typeface="Arial"/>
              </a:rPr>
              <a:t>Warby Parker is a transformative lifestyle brand with a lofty objective: to offer designer eyewear at a revolutionary price while leading the way for socially conscious businesses. Founded in 2010 and named after two characters in an early Jack Kerouac journal, Warby Parker believes in creative thinking, smart design, and doing good in the world. For every pair of eyeglasses and sunglasses sold, a pair is distributed to someone in need</a:t>
            </a:r>
            <a:r>
              <a:rPr lang="en-US" sz="1400" dirty="0" smtClean="0">
                <a:solidFill>
                  <a:srgbClr val="000000"/>
                </a:solidFill>
                <a:latin typeface="Arial"/>
                <a:cs typeface="Arial"/>
              </a:rPr>
              <a:t>.</a:t>
            </a:r>
          </a:p>
          <a:p>
            <a:pPr marL="0" indent="0">
              <a:buNone/>
            </a:pPr>
            <a:r>
              <a:rPr lang="en-US" sz="1400" dirty="0" smtClean="0">
                <a:solidFill>
                  <a:srgbClr val="000000"/>
                </a:solidFill>
                <a:latin typeface="Arial"/>
                <a:cs typeface="Arial"/>
              </a:rPr>
              <a:t>In </a:t>
            </a:r>
            <a:r>
              <a:rPr lang="en-US" sz="1400" dirty="0">
                <a:solidFill>
                  <a:srgbClr val="000000"/>
                </a:solidFill>
                <a:latin typeface="Arial"/>
                <a:cs typeface="Arial"/>
              </a:rPr>
              <a:t>this Capstone Project, </a:t>
            </a:r>
            <a:r>
              <a:rPr lang="en-US" sz="1400" dirty="0" smtClean="0">
                <a:solidFill>
                  <a:srgbClr val="000000"/>
                </a:solidFill>
                <a:latin typeface="Arial"/>
                <a:cs typeface="Arial"/>
              </a:rPr>
              <a:t>we will </a:t>
            </a:r>
            <a:r>
              <a:rPr lang="en-US" sz="1400" dirty="0">
                <a:solidFill>
                  <a:srgbClr val="000000"/>
                </a:solidFill>
                <a:latin typeface="Arial"/>
                <a:cs typeface="Arial"/>
              </a:rPr>
              <a:t>analyze different Warby Parker's marketing funnels in </a:t>
            </a:r>
            <a:r>
              <a:rPr lang="en-US" sz="1400" dirty="0" smtClean="0">
                <a:solidFill>
                  <a:srgbClr val="000000"/>
                </a:solidFill>
                <a:latin typeface="Arial"/>
                <a:cs typeface="Arial"/>
              </a:rPr>
              <a:t>order </a:t>
            </a:r>
            <a:r>
              <a:rPr lang="en-US" sz="1400" dirty="0">
                <a:solidFill>
                  <a:srgbClr val="000000"/>
                </a:solidFill>
                <a:latin typeface="Arial"/>
                <a:cs typeface="Arial"/>
              </a:rPr>
              <a:t>to calculate conversion rates. Here are the funnels and the tables that </a:t>
            </a:r>
            <a:r>
              <a:rPr lang="en-US" sz="1400" dirty="0" smtClean="0">
                <a:solidFill>
                  <a:srgbClr val="000000"/>
                </a:solidFill>
                <a:latin typeface="Arial"/>
                <a:cs typeface="Arial"/>
              </a:rPr>
              <a:t>we are </a:t>
            </a:r>
            <a:r>
              <a:rPr lang="en-US" sz="1400" dirty="0">
                <a:solidFill>
                  <a:srgbClr val="000000"/>
                </a:solidFill>
                <a:latin typeface="Arial"/>
                <a:cs typeface="Arial"/>
              </a:rPr>
              <a:t>given:</a:t>
            </a:r>
          </a:p>
          <a:p>
            <a:pPr marL="822960" indent="-164592"/>
            <a:r>
              <a:rPr lang="en-US" sz="1400" b="1" dirty="0">
                <a:solidFill>
                  <a:srgbClr val="000000"/>
                </a:solidFill>
                <a:latin typeface="Arial"/>
                <a:cs typeface="Arial"/>
              </a:rPr>
              <a:t>Quiz Funnel:</a:t>
            </a:r>
            <a:endParaRPr lang="en-US" sz="1400" dirty="0">
              <a:solidFill>
                <a:srgbClr val="000000"/>
              </a:solidFill>
              <a:latin typeface="Arial"/>
              <a:cs typeface="Arial"/>
            </a:endParaRPr>
          </a:p>
          <a:p>
            <a:pPr marL="1005840" lvl="1" indent="-100584"/>
            <a:r>
              <a:rPr lang="en-US" sz="1400" dirty="0">
                <a:solidFill>
                  <a:srgbClr val="000000"/>
                </a:solidFill>
                <a:latin typeface="Arial"/>
                <a:cs typeface="Arial"/>
              </a:rPr>
              <a:t>survey</a:t>
            </a:r>
          </a:p>
          <a:p>
            <a:pPr marL="822960" indent="-164592"/>
            <a:r>
              <a:rPr lang="en-US" sz="1400" b="1" dirty="0">
                <a:solidFill>
                  <a:srgbClr val="000000"/>
                </a:solidFill>
                <a:latin typeface="Arial"/>
                <a:cs typeface="Arial"/>
              </a:rPr>
              <a:t>Home Try-On Funnel:</a:t>
            </a:r>
            <a:endParaRPr lang="en-US" sz="1400" dirty="0">
              <a:solidFill>
                <a:srgbClr val="000000"/>
              </a:solidFill>
              <a:latin typeface="Arial"/>
              <a:cs typeface="Arial"/>
            </a:endParaRPr>
          </a:p>
          <a:p>
            <a:pPr marL="1005840" lvl="1" indent="-100584"/>
            <a:r>
              <a:rPr lang="en-US" sz="1400" dirty="0">
                <a:solidFill>
                  <a:srgbClr val="000000"/>
                </a:solidFill>
                <a:latin typeface="Arial"/>
                <a:cs typeface="Arial"/>
              </a:rPr>
              <a:t>quiz</a:t>
            </a:r>
          </a:p>
          <a:p>
            <a:pPr marL="1005840" lvl="1" indent="-100584"/>
            <a:r>
              <a:rPr lang="en-US" sz="1400" dirty="0">
                <a:solidFill>
                  <a:srgbClr val="000000"/>
                </a:solidFill>
                <a:latin typeface="Arial"/>
                <a:cs typeface="Arial"/>
              </a:rPr>
              <a:t>home_try_on</a:t>
            </a:r>
          </a:p>
          <a:p>
            <a:pPr marL="1005840" lvl="1" indent="-100584"/>
            <a:r>
              <a:rPr lang="en-US" sz="1400" dirty="0">
                <a:solidFill>
                  <a:srgbClr val="000000"/>
                </a:solidFill>
                <a:latin typeface="Arial"/>
                <a:cs typeface="Arial"/>
              </a:rPr>
              <a:t>purchase</a:t>
            </a:r>
          </a:p>
          <a:p>
            <a:endParaRPr lang="en-US" sz="1200" dirty="0"/>
          </a:p>
        </p:txBody>
      </p:sp>
    </p:spTree>
    <p:extLst>
      <p:ext uri="{BB962C8B-B14F-4D97-AF65-F5344CB8AC3E}">
        <p14:creationId xmlns:p14="http://schemas.microsoft.com/office/powerpoint/2010/main" val="610348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1"/>
                </a:solidFill>
                <a:ea typeface="Roboto Black"/>
                <a:sym typeface="Roboto Black"/>
              </a:rPr>
              <a:t>Quiz Funnel</a:t>
            </a:r>
            <a:endParaRPr lang="en-US" dirty="0"/>
          </a:p>
        </p:txBody>
      </p:sp>
    </p:spTree>
    <p:extLst>
      <p:ext uri="{BB962C8B-B14F-4D97-AF65-F5344CB8AC3E}">
        <p14:creationId xmlns:p14="http://schemas.microsoft.com/office/powerpoint/2010/main" val="9817303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311700" y="292626"/>
            <a:ext cx="8577582" cy="589244"/>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FFFF"/>
                </a:solidFill>
                <a:latin typeface="Roboto"/>
                <a:ea typeface="Roboto"/>
                <a:cs typeface="Roboto"/>
                <a:sym typeface="Roboto"/>
              </a:rPr>
              <a:t>2</a:t>
            </a:r>
            <a:r>
              <a:rPr lang="en-US" sz="2400" b="1" i="0" u="none" strike="noStrike" cap="none" dirty="0" smtClean="0">
                <a:solidFill>
                  <a:srgbClr val="FFFFFF"/>
                </a:solidFill>
                <a:latin typeface="Roboto"/>
                <a:ea typeface="Roboto"/>
                <a:cs typeface="Roboto"/>
                <a:sym typeface="Roboto"/>
              </a:rPr>
              <a:t>.1 </a:t>
            </a:r>
            <a:r>
              <a:rPr lang="en-US" sz="2400" b="1" i="0" u="none" strike="noStrike" cap="none" dirty="0" smtClean="0">
                <a:solidFill>
                  <a:srgbClr val="FFFFFF"/>
                </a:solidFill>
                <a:latin typeface="Roboto"/>
                <a:ea typeface="Roboto"/>
                <a:cs typeface="Roboto"/>
                <a:sym typeface="Roboto"/>
              </a:rPr>
              <a:t>Quiz Funnel</a:t>
            </a:r>
            <a:endParaRPr sz="2400" b="1" i="0" u="none" strike="noStrike" cap="none" dirty="0">
              <a:solidFill>
                <a:srgbClr val="FFFFFF"/>
              </a:solidFill>
              <a:latin typeface="Roboto"/>
              <a:ea typeface="Roboto"/>
              <a:cs typeface="Roboto"/>
              <a:sym typeface="Roboto"/>
            </a:endParaRPr>
          </a:p>
        </p:txBody>
      </p:sp>
      <p:sp>
        <p:nvSpPr>
          <p:cNvPr id="316" name="Shape 316"/>
          <p:cNvSpPr txBox="1"/>
          <p:nvPr/>
        </p:nvSpPr>
        <p:spPr>
          <a:xfrm>
            <a:off x="174623" y="1280628"/>
            <a:ext cx="8032674" cy="166814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r>
              <a:rPr lang="en-US" dirty="0"/>
              <a:t>To help users find their perfect frame, Warby Parker has a Style Quiz that has the following questions:</a:t>
            </a:r>
          </a:p>
          <a:p>
            <a:pPr marL="939800" lvl="1" indent="-342900">
              <a:buClrTx/>
              <a:buFont typeface="+mj-lt"/>
              <a:buAutoNum type="arabicPeriod"/>
            </a:pPr>
            <a:r>
              <a:rPr lang="en-US" dirty="0"/>
              <a:t>“What are you looking for?”</a:t>
            </a:r>
          </a:p>
          <a:p>
            <a:pPr marL="939800" lvl="1" indent="-342900">
              <a:buClrTx/>
              <a:buFont typeface="+mj-lt"/>
              <a:buAutoNum type="arabicPeriod"/>
            </a:pPr>
            <a:r>
              <a:rPr lang="en-US" dirty="0"/>
              <a:t>“What’s your fit?”</a:t>
            </a:r>
          </a:p>
          <a:p>
            <a:pPr marL="939800" lvl="1" indent="-342900">
              <a:buClrTx/>
              <a:buFont typeface="+mj-lt"/>
              <a:buAutoNum type="arabicPeriod"/>
            </a:pPr>
            <a:r>
              <a:rPr lang="en-US" dirty="0"/>
              <a:t>“Which shapes do you like?”</a:t>
            </a:r>
          </a:p>
          <a:p>
            <a:pPr marL="939800" lvl="1" indent="-342900">
              <a:buClrTx/>
              <a:buFont typeface="+mj-lt"/>
              <a:buAutoNum type="arabicPeriod"/>
            </a:pPr>
            <a:r>
              <a:rPr lang="en-US" dirty="0"/>
              <a:t>“Which colors do you like?”</a:t>
            </a:r>
          </a:p>
          <a:p>
            <a:pPr marL="939800" lvl="1" indent="-342900">
              <a:buClrTx/>
              <a:buFont typeface="+mj-lt"/>
              <a:buAutoNum type="arabicPeriod"/>
            </a:pPr>
            <a:r>
              <a:rPr lang="en-US" dirty="0"/>
              <a:t>“When was your last eye exam</a:t>
            </a:r>
            <a:r>
              <a:rPr lang="en-US" dirty="0" smtClean="0"/>
              <a:t>?”</a:t>
            </a:r>
            <a:endParaRPr lang="en-US" dirty="0" smtClean="0"/>
          </a:p>
        </p:txBody>
      </p:sp>
      <p:graphicFrame>
        <p:nvGraphicFramePr>
          <p:cNvPr id="317" name="Shape 317"/>
          <p:cNvGraphicFramePr/>
          <p:nvPr>
            <p:extLst>
              <p:ext uri="{D42A27DB-BD31-4B8C-83A1-F6EECF244321}">
                <p14:modId xmlns:p14="http://schemas.microsoft.com/office/powerpoint/2010/main" val="722568795"/>
              </p:ext>
            </p:extLst>
          </p:nvPr>
        </p:nvGraphicFramePr>
        <p:xfrm>
          <a:off x="222274" y="3647694"/>
          <a:ext cx="6521650" cy="1064700"/>
        </p:xfrm>
        <a:graphic>
          <a:graphicData uri="http://schemas.openxmlformats.org/drawingml/2006/table">
            <a:tbl>
              <a:tblPr>
                <a:tableStyleId>{2D5ABB26-0587-4C30-8999-92F81FD0307C}</a:tableStyleId>
              </a:tblPr>
              <a:tblGrid>
                <a:gridCol w="1831400"/>
                <a:gridCol w="2345125"/>
                <a:gridCol w="2345125"/>
              </a:tblGrid>
              <a:tr h="407950">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smtClean="0">
                          <a:solidFill>
                            <a:srgbClr val="000000"/>
                          </a:solidFill>
                        </a:rPr>
                        <a:t>question</a:t>
                      </a:r>
                      <a:endParaRPr sz="10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smtClean="0">
                          <a:solidFill>
                            <a:srgbClr val="000000"/>
                          </a:solidFill>
                        </a:rPr>
                        <a:t>user_id</a:t>
                      </a:r>
                      <a:endParaRPr sz="10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smtClean="0">
                          <a:solidFill>
                            <a:srgbClr val="000000"/>
                          </a:solidFill>
                        </a:rPr>
                        <a:t>response</a:t>
                      </a:r>
                      <a:endParaRPr sz="10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375">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endParaRPr sz="8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3" name="TextBox 2"/>
          <p:cNvSpPr txBox="1"/>
          <p:nvPr/>
        </p:nvSpPr>
        <p:spPr>
          <a:xfrm>
            <a:off x="193556" y="2888115"/>
            <a:ext cx="6580104" cy="738664"/>
          </a:xfrm>
          <a:prstGeom prst="rect">
            <a:avLst/>
          </a:prstGeom>
          <a:noFill/>
        </p:spPr>
        <p:txBody>
          <a:bodyPr wrap="square" rtlCol="0">
            <a:spAutoFit/>
          </a:bodyPr>
          <a:lstStyle/>
          <a:p>
            <a:r>
              <a:rPr lang="en-US" dirty="0" smtClean="0"/>
              <a:t>The users’ responses are stored in a table called survey. </a:t>
            </a:r>
          </a:p>
          <a:p>
            <a:r>
              <a:rPr lang="en-US" dirty="0" smtClean="0"/>
              <a:t>What </a:t>
            </a:r>
            <a:r>
              <a:rPr lang="en-US" dirty="0"/>
              <a:t>columns does the table </a:t>
            </a:r>
            <a:r>
              <a:rPr lang="en-US" dirty="0" smtClean="0"/>
              <a:t>have?</a:t>
            </a:r>
            <a:endParaRPr lang="en-US" dirty="0"/>
          </a:p>
          <a:p>
            <a:endParaRPr lang="en-US" dirty="0"/>
          </a:p>
        </p:txBody>
      </p:sp>
      <p:sp>
        <p:nvSpPr>
          <p:cNvPr id="7" name="Shape 323"/>
          <p:cNvSpPr txBox="1"/>
          <p:nvPr/>
        </p:nvSpPr>
        <p:spPr>
          <a:xfrm>
            <a:off x="7078071" y="3659915"/>
            <a:ext cx="1864990" cy="1365430"/>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1" u="sng" dirty="0" smtClean="0">
                <a:ea typeface="Courier New"/>
                <a:sym typeface="Courier New"/>
              </a:rPr>
              <a:t>SQL</a:t>
            </a:r>
            <a:endParaRPr sz="1200" b="1" u="sng" dirty="0">
              <a:ea typeface="Courier New"/>
              <a:sym typeface="Courier New"/>
            </a:endParaRPr>
          </a:p>
          <a:p>
            <a:r>
              <a:rPr lang="en-US" sz="1200" dirty="0" smtClean="0"/>
              <a:t>Select </a:t>
            </a:r>
            <a:r>
              <a:rPr lang="en-US" sz="1200" dirty="0"/>
              <a:t>*</a:t>
            </a:r>
          </a:p>
          <a:p>
            <a:r>
              <a:rPr lang="en-US" sz="1200" dirty="0"/>
              <a:t> From survey</a:t>
            </a:r>
          </a:p>
          <a:p>
            <a:r>
              <a:rPr lang="en-US" sz="1200" dirty="0"/>
              <a:t> Limit 10;</a:t>
            </a: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ourier New"/>
              <a:ea typeface="Courier New"/>
              <a:cs typeface="Courier New"/>
              <a:sym typeface="Courier New"/>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311700" y="292625"/>
            <a:ext cx="8520600" cy="837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FFFFFF"/>
                </a:solidFill>
                <a:latin typeface="Roboto"/>
                <a:ea typeface="Roboto"/>
                <a:cs typeface="Roboto"/>
                <a:sym typeface="Roboto"/>
              </a:rPr>
              <a:t>2</a:t>
            </a:r>
            <a:r>
              <a:rPr lang="en" sz="2400" b="1" i="0" u="none" strike="noStrike" cap="none" dirty="0" smtClean="0">
                <a:solidFill>
                  <a:srgbClr val="FFFFFF"/>
                </a:solidFill>
                <a:latin typeface="Roboto"/>
                <a:ea typeface="Roboto"/>
                <a:cs typeface="Roboto"/>
                <a:sym typeface="Roboto"/>
              </a:rPr>
              <a:t>.</a:t>
            </a:r>
            <a:r>
              <a:rPr lang="en-US" sz="2400" b="1" i="0" u="none" strike="noStrike" cap="none" dirty="0" smtClean="0">
                <a:solidFill>
                  <a:srgbClr val="FFFFFF"/>
                </a:solidFill>
                <a:latin typeface="Roboto"/>
                <a:ea typeface="Roboto"/>
                <a:cs typeface="Roboto"/>
                <a:sym typeface="Roboto"/>
              </a:rPr>
              <a:t>2</a:t>
            </a:r>
            <a:r>
              <a:rPr lang="en" sz="2400" b="1" i="0" u="none" strike="noStrike" cap="none" dirty="0" smtClean="0">
                <a:solidFill>
                  <a:srgbClr val="FFFFFF"/>
                </a:solidFill>
                <a:latin typeface="Roboto"/>
                <a:ea typeface="Roboto"/>
                <a:cs typeface="Roboto"/>
                <a:sym typeface="Roboto"/>
              </a:rPr>
              <a:t> </a:t>
            </a:r>
            <a:r>
              <a:rPr lang="en-US" sz="2400" b="1" i="0" u="none" strike="noStrike" cap="none" dirty="0" smtClean="0">
                <a:solidFill>
                  <a:srgbClr val="FFFFFF"/>
                </a:solidFill>
                <a:latin typeface="Roboto"/>
                <a:ea typeface="Roboto"/>
                <a:cs typeface="Roboto"/>
                <a:sym typeface="Roboto"/>
              </a:rPr>
              <a:t>Quiz </a:t>
            </a:r>
            <a:r>
              <a:rPr lang="en-US" sz="2400" b="1" i="0" u="none" strike="noStrike" cap="none" dirty="0" smtClean="0">
                <a:solidFill>
                  <a:srgbClr val="FFFFFF"/>
                </a:solidFill>
                <a:latin typeface="Roboto"/>
                <a:ea typeface="Roboto"/>
                <a:cs typeface="Roboto"/>
                <a:sym typeface="Roboto"/>
              </a:rPr>
              <a:t>Funnel</a:t>
            </a:r>
            <a:endParaRPr sz="2400" b="1" i="0" u="none" strike="noStrike" cap="none" dirty="0">
              <a:solidFill>
                <a:srgbClr val="FFFFFF"/>
              </a:solidFill>
              <a:latin typeface="Roboto"/>
              <a:ea typeface="Roboto"/>
              <a:cs typeface="Roboto"/>
              <a:sym typeface="Roboto"/>
            </a:endParaRPr>
          </a:p>
        </p:txBody>
      </p:sp>
      <p:sp>
        <p:nvSpPr>
          <p:cNvPr id="323" name="Shape 323"/>
          <p:cNvSpPr txBox="1"/>
          <p:nvPr/>
        </p:nvSpPr>
        <p:spPr>
          <a:xfrm>
            <a:off x="5079877" y="1894083"/>
            <a:ext cx="3274355" cy="1365430"/>
          </a:xfrm>
          <a:prstGeom prst="rect">
            <a:avLst/>
          </a:prstGeom>
          <a:solidFill>
            <a:srgbClr val="D9D9D9"/>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200" b="1" u="sng" dirty="0" smtClean="0">
                <a:ea typeface="Courier New"/>
                <a:sym typeface="Courier New"/>
              </a:rPr>
              <a:t>SQL</a:t>
            </a:r>
            <a:endParaRPr sz="1200" b="1" u="sng" dirty="0">
              <a:ea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200" dirty="0" smtClean="0">
                <a:ea typeface="Courier New"/>
                <a:sym typeface="Courier New"/>
              </a:rPr>
              <a:t>SELECT </a:t>
            </a:r>
            <a:r>
              <a:rPr lang="en-US" sz="1200" b="0" i="0" u="none" strike="noStrike" cap="none" dirty="0" smtClean="0">
                <a:solidFill>
                  <a:srgbClr val="000000"/>
                </a:solidFill>
                <a:ea typeface="Courier New"/>
                <a:sym typeface="Courier New"/>
              </a:rPr>
              <a:t>question,</a:t>
            </a:r>
            <a:r>
              <a:rPr lang="en-US" sz="1200" dirty="0">
                <a:ea typeface="Courier New"/>
                <a:sym typeface="Courier New"/>
              </a:rPr>
              <a:t> </a:t>
            </a:r>
            <a:r>
              <a:rPr lang="en-US" sz="1200" dirty="0" smtClean="0">
                <a:ea typeface="Courier New"/>
                <a:sym typeface="Courier New"/>
              </a:rPr>
              <a:t>Count</a:t>
            </a:r>
            <a:r>
              <a:rPr lang="en-US" sz="1200" dirty="0" smtClean="0">
                <a:ea typeface="Courier New"/>
                <a:sym typeface="Courier New"/>
              </a:rPr>
              <a:t>(Distinct </a:t>
            </a:r>
            <a:r>
              <a:rPr lang="en-US" sz="1200" dirty="0" smtClean="0">
                <a:ea typeface="Courier New"/>
                <a:sym typeface="Courier New"/>
              </a:rPr>
              <a:t>user_id)</a:t>
            </a:r>
            <a:endParaRPr sz="1200" b="0" i="0" u="none" strike="noStrike" cap="none" dirty="0">
              <a:solidFill>
                <a:srgbClr val="000000"/>
              </a:solidFill>
              <a:ea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dirty="0">
                <a:solidFill>
                  <a:srgbClr val="000000"/>
                </a:solidFill>
                <a:ea typeface="Courier New"/>
                <a:sym typeface="Courier New"/>
              </a:rPr>
              <a:t>FROM </a:t>
            </a:r>
            <a:r>
              <a:rPr lang="en-US" sz="1200" dirty="0" smtClean="0">
                <a:ea typeface="Courier New"/>
                <a:sym typeface="Courier New"/>
              </a:rPr>
              <a:t>survey</a:t>
            </a:r>
            <a:endParaRPr sz="1200" b="0" i="0" u="none" strike="noStrike" cap="none" dirty="0">
              <a:solidFill>
                <a:srgbClr val="000000"/>
              </a:solidFill>
              <a:ea typeface="Courier New"/>
              <a:sym typeface="Courier New"/>
            </a:endParaRPr>
          </a:p>
          <a:p>
            <a:pPr marL="0" marR="0" lvl="0" indent="0" algn="l" rtl="0">
              <a:lnSpc>
                <a:spcPct val="100000"/>
              </a:lnSpc>
              <a:spcBef>
                <a:spcPts val="0"/>
              </a:spcBef>
              <a:spcAft>
                <a:spcPts val="0"/>
              </a:spcAft>
              <a:buClr>
                <a:schemeClr val="dk1"/>
              </a:buClr>
              <a:buSzPts val="1100"/>
              <a:buFont typeface="Arial"/>
              <a:buNone/>
            </a:pPr>
            <a:r>
              <a:rPr lang="en-US" sz="1200" dirty="0" smtClean="0">
                <a:ea typeface="Courier New"/>
                <a:sym typeface="Courier New"/>
              </a:rPr>
              <a:t>Group by question</a:t>
            </a:r>
            <a:r>
              <a:rPr lang="en" sz="1200" b="0" i="0" u="none" strike="noStrike" cap="none" dirty="0" smtClean="0">
                <a:solidFill>
                  <a:srgbClr val="000000"/>
                </a:solidFill>
                <a:ea typeface="Courier New"/>
                <a:sym typeface="Courier New"/>
              </a:rPr>
              <a:t>;</a:t>
            </a:r>
            <a:endParaRPr sz="1200" b="0" i="0" u="none" strike="noStrike" cap="none" dirty="0">
              <a:solidFill>
                <a:srgbClr val="000000"/>
              </a:solidFill>
              <a:ea typeface="Courier New"/>
              <a:sym typeface="Courier New"/>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dirty="0">
              <a:solidFill>
                <a:srgbClr val="000000"/>
              </a:solidFill>
              <a:latin typeface="Courier New"/>
              <a:ea typeface="Courier New"/>
              <a:cs typeface="Courier New"/>
              <a:sym typeface="Courier New"/>
            </a:endParaRPr>
          </a:p>
        </p:txBody>
      </p:sp>
      <p:sp>
        <p:nvSpPr>
          <p:cNvPr id="324" name="Shape 324"/>
          <p:cNvSpPr txBox="1"/>
          <p:nvPr/>
        </p:nvSpPr>
        <p:spPr>
          <a:xfrm>
            <a:off x="462166" y="1201326"/>
            <a:ext cx="3996049" cy="468397"/>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US" sz="1200" b="1" i="0" u="none" strike="noStrike" cap="none" dirty="0" smtClean="0">
                <a:latin typeface="Roboto"/>
                <a:ea typeface="Roboto"/>
                <a:cs typeface="Roboto"/>
                <a:sym typeface="Roboto"/>
              </a:rPr>
              <a:t>What is the number of responses for each question?</a:t>
            </a:r>
            <a:endParaRPr sz="1200" b="1" i="0" u="none" strike="noStrike" cap="none" dirty="0">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endParaRPr sz="1200" b="0" i="0" u="none" strike="noStrike" cap="none" dirty="0">
              <a:latin typeface="Roboto"/>
              <a:ea typeface="Roboto"/>
              <a:cs typeface="Roboto"/>
              <a:sym typeface="Roboto"/>
            </a:endParaRPr>
          </a:p>
        </p:txBody>
      </p:sp>
      <p:graphicFrame>
        <p:nvGraphicFramePr>
          <p:cNvPr id="325" name="Shape 325"/>
          <p:cNvGraphicFramePr/>
          <p:nvPr>
            <p:extLst>
              <p:ext uri="{D42A27DB-BD31-4B8C-83A1-F6EECF244321}">
                <p14:modId xmlns:p14="http://schemas.microsoft.com/office/powerpoint/2010/main" val="2412291496"/>
              </p:ext>
            </p:extLst>
          </p:nvPr>
        </p:nvGraphicFramePr>
        <p:xfrm>
          <a:off x="292622" y="1681224"/>
          <a:ext cx="4635475" cy="2925900"/>
        </p:xfrm>
        <a:graphic>
          <a:graphicData uri="http://schemas.openxmlformats.org/drawingml/2006/table">
            <a:tbl>
              <a:tblPr>
                <a:tableStyleId>{41C52BF7-F10D-42DD-8479-FF2DDF1A0279}</a:tableStyleId>
              </a:tblPr>
              <a:tblGrid>
                <a:gridCol w="2032656"/>
                <a:gridCol w="2602819"/>
              </a:tblGrid>
              <a:tr h="365730">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smtClean="0">
                          <a:solidFill>
                            <a:srgbClr val="000000"/>
                          </a:solidFill>
                        </a:rPr>
                        <a:t>question</a:t>
                      </a:r>
                      <a:endParaRPr sz="12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smtClean="0">
                          <a:solidFill>
                            <a:srgbClr val="000000"/>
                          </a:solidFill>
                        </a:rPr>
                        <a:t>Count(distinct</a:t>
                      </a:r>
                      <a:r>
                        <a:rPr lang="en-US" sz="1200" u="none" strike="noStrike" cap="none" baseline="0" dirty="0" smtClean="0">
                          <a:solidFill>
                            <a:srgbClr val="000000"/>
                          </a:solidFill>
                        </a:rPr>
                        <a:t> user_id)</a:t>
                      </a:r>
                      <a:endParaRPr sz="12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610">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1.</a:t>
                      </a:r>
                      <a:r>
                        <a:rPr lang="en-US" sz="1200" u="none" strike="noStrike" cap="none" baseline="0" dirty="0" smtClean="0">
                          <a:solidFill>
                            <a:srgbClr val="000000"/>
                          </a:solidFill>
                        </a:rPr>
                        <a:t> What are you looking for?</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500</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5730">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2. What’s your fit?</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475</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610">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3. Which shapes do you like?</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380</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610">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4. Which colors do you like?</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361</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48610">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5. When was your last eye exam?</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800"/>
                        <a:buFont typeface="Arial"/>
                        <a:buNone/>
                      </a:pPr>
                      <a:r>
                        <a:rPr lang="en-US" sz="1200" u="none" strike="noStrike" cap="none" dirty="0" smtClean="0">
                          <a:solidFill>
                            <a:srgbClr val="000000"/>
                          </a:solidFill>
                        </a:rPr>
                        <a:t>270</a:t>
                      </a:r>
                      <a:endParaRPr sz="12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p:nvPr/>
        </p:nvSpPr>
        <p:spPr>
          <a:xfrm>
            <a:off x="196248" y="292625"/>
            <a:ext cx="8520600" cy="62217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dirty="0" smtClean="0">
                <a:solidFill>
                  <a:srgbClr val="FFFFFF"/>
                </a:solidFill>
                <a:latin typeface="Roboto"/>
                <a:ea typeface="Roboto"/>
                <a:cs typeface="Roboto"/>
                <a:sym typeface="Roboto"/>
              </a:rPr>
              <a:t>2</a:t>
            </a:r>
            <a:r>
              <a:rPr lang="en" sz="2400" b="1" i="0" u="none" strike="noStrike" cap="none" dirty="0" smtClean="0">
                <a:solidFill>
                  <a:srgbClr val="FFFFFF"/>
                </a:solidFill>
                <a:latin typeface="Roboto"/>
                <a:ea typeface="Roboto"/>
                <a:cs typeface="Roboto"/>
                <a:sym typeface="Roboto"/>
              </a:rPr>
              <a:t>.</a:t>
            </a:r>
            <a:r>
              <a:rPr lang="en-US" sz="2400" b="1" i="0" u="none" strike="noStrike" cap="none" dirty="0" smtClean="0">
                <a:solidFill>
                  <a:srgbClr val="FFFFFF"/>
                </a:solidFill>
                <a:latin typeface="Roboto"/>
                <a:ea typeface="Roboto"/>
                <a:cs typeface="Roboto"/>
                <a:sym typeface="Roboto"/>
              </a:rPr>
              <a:t>3.a</a:t>
            </a:r>
            <a:r>
              <a:rPr lang="en" sz="2400" b="1" i="0" u="none" strike="noStrike" cap="none" dirty="0" smtClean="0">
                <a:solidFill>
                  <a:srgbClr val="FFFFFF"/>
                </a:solidFill>
                <a:latin typeface="Roboto"/>
                <a:ea typeface="Roboto"/>
                <a:cs typeface="Roboto"/>
                <a:sym typeface="Roboto"/>
              </a:rPr>
              <a:t> </a:t>
            </a:r>
            <a:r>
              <a:rPr lang="en-US" sz="2400" b="1" i="0" u="none" strike="noStrike" cap="none" dirty="0" smtClean="0">
                <a:solidFill>
                  <a:srgbClr val="FFFFFF"/>
                </a:solidFill>
                <a:latin typeface="Roboto"/>
                <a:ea typeface="Roboto"/>
                <a:cs typeface="Roboto"/>
                <a:sym typeface="Roboto"/>
              </a:rPr>
              <a:t>Quiz </a:t>
            </a:r>
            <a:r>
              <a:rPr lang="en-US" sz="2400" b="1" i="0" u="none" strike="noStrike" cap="none" dirty="0" smtClean="0">
                <a:solidFill>
                  <a:srgbClr val="FFFFFF"/>
                </a:solidFill>
                <a:latin typeface="Roboto"/>
                <a:ea typeface="Roboto"/>
                <a:cs typeface="Roboto"/>
                <a:sym typeface="Roboto"/>
              </a:rPr>
              <a:t>Funnel</a:t>
            </a:r>
            <a:endParaRPr sz="2400" b="1" i="0" u="none" strike="noStrike" cap="none" dirty="0">
              <a:solidFill>
                <a:srgbClr val="FFFFFF"/>
              </a:solidFill>
              <a:latin typeface="Roboto"/>
              <a:ea typeface="Roboto"/>
              <a:cs typeface="Roboto"/>
              <a:sym typeface="Roboto"/>
            </a:endParaRPr>
          </a:p>
        </p:txBody>
      </p:sp>
      <p:graphicFrame>
        <p:nvGraphicFramePr>
          <p:cNvPr id="332" name="Shape 332"/>
          <p:cNvGraphicFramePr/>
          <p:nvPr>
            <p:extLst>
              <p:ext uri="{D42A27DB-BD31-4B8C-83A1-F6EECF244321}">
                <p14:modId xmlns:p14="http://schemas.microsoft.com/office/powerpoint/2010/main" val="3803924996"/>
              </p:ext>
            </p:extLst>
          </p:nvPr>
        </p:nvGraphicFramePr>
        <p:xfrm>
          <a:off x="5880589" y="2127319"/>
          <a:ext cx="3263411" cy="3016181"/>
        </p:xfrm>
        <a:graphic>
          <a:graphicData uri="http://schemas.openxmlformats.org/drawingml/2006/table">
            <a:tbl>
              <a:tblPr>
                <a:tableStyleId>{41C52BF7-F10D-42DD-8479-FF2DDF1A0279}</a:tableStyleId>
              </a:tblPr>
              <a:tblGrid>
                <a:gridCol w="1993485"/>
                <a:gridCol w="1269926"/>
              </a:tblGrid>
              <a:tr h="0">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smtClean="0">
                          <a:solidFill>
                            <a:srgbClr val="000000"/>
                          </a:solidFill>
                        </a:rPr>
                        <a:t>Question</a:t>
                      </a:r>
                      <a:endParaRPr sz="12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200" u="none" strike="noStrike" cap="none" dirty="0" smtClean="0">
                          <a:solidFill>
                            <a:srgbClr val="000000"/>
                          </a:solidFill>
                        </a:rPr>
                        <a:t>%</a:t>
                      </a:r>
                      <a:r>
                        <a:rPr lang="en-US" sz="1200" u="none" strike="noStrike" cap="none" baseline="0" dirty="0" smtClean="0">
                          <a:solidFill>
                            <a:srgbClr val="000000"/>
                          </a:solidFill>
                        </a:rPr>
                        <a:t> of Completion</a:t>
                      </a:r>
                      <a:endParaRPr sz="1200" b="1"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575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solidFill>
                            <a:srgbClr val="000000"/>
                          </a:solidFill>
                        </a:rPr>
                        <a:t>1.</a:t>
                      </a:r>
                      <a:r>
                        <a:rPr lang="en-US" sz="1100" u="none" strike="noStrike" cap="none" baseline="0" dirty="0" smtClean="0">
                          <a:solidFill>
                            <a:srgbClr val="000000"/>
                          </a:solidFill>
                        </a:rPr>
                        <a:t> What are you looking for?</a:t>
                      </a:r>
                      <a:endParaRPr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solidFill>
                            <a:srgbClr val="000000"/>
                          </a:solidFill>
                        </a:rPr>
                        <a:t>100%</a:t>
                      </a:r>
                      <a:endParaRPr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571">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solidFill>
                            <a:srgbClr val="000000"/>
                          </a:solidFill>
                        </a:rPr>
                        <a:t>2. What’s your fit?</a:t>
                      </a:r>
                      <a:endParaRPr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solidFill>
                            <a:srgbClr val="000000"/>
                          </a:solidFill>
                        </a:rPr>
                        <a:t>95</a:t>
                      </a:r>
                      <a:r>
                        <a:rPr lang="mr-IN" sz="1100" u="none" strike="noStrike" cap="none" dirty="0" smtClean="0">
                          <a:solidFill>
                            <a:srgbClr val="000000"/>
                          </a:solidFill>
                        </a:rPr>
                        <a:t>%</a:t>
                      </a:r>
                      <a:endParaRPr lang="mr-IN"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575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solidFill>
                            <a:srgbClr val="000000"/>
                          </a:solidFill>
                        </a:rPr>
                        <a:t>3. Which shapes do you like?</a:t>
                      </a:r>
                      <a:endParaRPr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solidFill>
                            <a:srgbClr val="000000"/>
                          </a:solidFill>
                        </a:rPr>
                        <a:t>80</a:t>
                      </a:r>
                      <a:r>
                        <a:rPr lang="mr-IN" sz="1100" u="none" strike="noStrike" cap="none" dirty="0" smtClean="0">
                          <a:solidFill>
                            <a:srgbClr val="000000"/>
                          </a:solidFill>
                        </a:rPr>
                        <a:t>%</a:t>
                      </a:r>
                      <a:endParaRPr lang="mr-IN"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575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solidFill>
                            <a:srgbClr val="000000"/>
                          </a:solidFill>
                        </a:rPr>
                        <a:t>4. Which colors do you like?</a:t>
                      </a:r>
                      <a:endParaRPr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solidFill>
                            <a:srgbClr val="000000"/>
                          </a:solidFill>
                        </a:rPr>
                        <a:t>95</a:t>
                      </a:r>
                      <a:r>
                        <a:rPr lang="mr-IN" sz="1100" u="none" strike="noStrike" cap="none" dirty="0" smtClean="0">
                          <a:solidFill>
                            <a:srgbClr val="000000"/>
                          </a:solidFill>
                        </a:rPr>
                        <a:t>%</a:t>
                      </a:r>
                      <a:endParaRPr lang="mr-IN"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25750">
                <a:tc>
                  <a:txBody>
                    <a:bodyPr/>
                    <a:lstStyle/>
                    <a:p>
                      <a:pPr marL="0" marR="0" lvl="0" indent="0" algn="l" rtl="0">
                        <a:lnSpc>
                          <a:spcPct val="100000"/>
                        </a:lnSpc>
                        <a:spcBef>
                          <a:spcPts val="0"/>
                        </a:spcBef>
                        <a:spcAft>
                          <a:spcPts val="0"/>
                        </a:spcAft>
                        <a:buClr>
                          <a:srgbClr val="000000"/>
                        </a:buClr>
                        <a:buSzPts val="800"/>
                        <a:buFont typeface="Arial"/>
                        <a:buNone/>
                      </a:pPr>
                      <a:r>
                        <a:rPr lang="en-US" sz="1100" u="none" strike="noStrike" cap="none" dirty="0" smtClean="0">
                          <a:solidFill>
                            <a:srgbClr val="000000"/>
                          </a:solidFill>
                        </a:rPr>
                        <a:t>5. When was your last eye exam?</a:t>
                      </a:r>
                      <a:endParaRPr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100" u="none" strike="noStrike" cap="none" dirty="0" smtClean="0">
                          <a:solidFill>
                            <a:srgbClr val="000000"/>
                          </a:solidFill>
                        </a:rPr>
                        <a:t>75</a:t>
                      </a:r>
                      <a:r>
                        <a:rPr lang="mr-IN" sz="1100" u="none" strike="noStrike" cap="none" dirty="0" smtClean="0">
                          <a:solidFill>
                            <a:srgbClr val="000000"/>
                          </a:solidFill>
                        </a:rPr>
                        <a:t>%</a:t>
                      </a:r>
                      <a:endParaRPr lang="mr-IN" sz="1100" u="none" strike="noStrike" cap="none" dirty="0">
                        <a:solidFill>
                          <a:srgbClr val="000000"/>
                        </a:solidFill>
                      </a:endParaRPr>
                    </a:p>
                  </a:txBody>
                  <a:tcPr marL="91425" marR="91425" marT="91425" marB="91425">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94391537"/>
              </p:ext>
            </p:extLst>
          </p:nvPr>
        </p:nvGraphicFramePr>
        <p:xfrm>
          <a:off x="188915" y="1196962"/>
          <a:ext cx="5677937" cy="2225040"/>
        </p:xfrm>
        <a:graphic>
          <a:graphicData uri="http://schemas.openxmlformats.org/drawingml/2006/table">
            <a:tbl>
              <a:tblPr firstRow="1" bandRow="1">
                <a:tableStyleId>{2D5ABB26-0587-4C30-8999-92F81FD0307C}</a:tableStyleId>
              </a:tblPr>
              <a:tblGrid>
                <a:gridCol w="1655641"/>
                <a:gridCol w="1482969"/>
                <a:gridCol w="1533754"/>
                <a:gridCol w="1005573"/>
              </a:tblGrid>
              <a:tr h="370840">
                <a:tc>
                  <a:txBody>
                    <a:bodyPr/>
                    <a:lstStyle/>
                    <a:p>
                      <a:pPr algn="l" fontAlgn="ctr"/>
                      <a:r>
                        <a:rPr lang="en-US" sz="1000" b="1" i="0" u="none" strike="noStrike">
                          <a:solidFill>
                            <a:srgbClr val="000000"/>
                          </a:solidFill>
                          <a:effectLst/>
                          <a:latin typeface="Arial"/>
                        </a:rPr>
                        <a:t>question</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Arial"/>
                        </a:rPr>
                        <a:t>Count(distinct </a:t>
                      </a:r>
                      <a:r>
                        <a:rPr lang="en-US" sz="1000" b="1" i="0" u="none" strike="noStrike" dirty="0" err="1">
                          <a:solidFill>
                            <a:srgbClr val="000000"/>
                          </a:solidFill>
                          <a:effectLst/>
                          <a:latin typeface="Arial"/>
                        </a:rPr>
                        <a:t>user_id</a:t>
                      </a:r>
                      <a:r>
                        <a:rPr lang="en-US" sz="1000" b="1" i="0" u="none" strike="noStrike" dirty="0">
                          <a:solidFill>
                            <a:srgbClr val="000000"/>
                          </a:solidFill>
                          <a:effectLst/>
                          <a:latin typeface="Arial"/>
                        </a:rPr>
                        <a: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a:solidFill>
                            <a:srgbClr val="000000"/>
                          </a:solidFill>
                          <a:effectLst/>
                          <a:latin typeface="Arial"/>
                        </a:rPr>
                        <a:t>Completion Rate Formula</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1" i="0" u="none" strike="noStrike" dirty="0">
                          <a:solidFill>
                            <a:srgbClr val="000000"/>
                          </a:solidFill>
                          <a:effectLst/>
                          <a:latin typeface="Arial"/>
                        </a:rPr>
                        <a:t>Completion Rate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840">
                <a:tc>
                  <a:txBody>
                    <a:bodyPr/>
                    <a:lstStyle/>
                    <a:p>
                      <a:pPr algn="l" fontAlgn="ctr"/>
                      <a:r>
                        <a:rPr lang="en-US" sz="1000" b="0" i="0" u="none" strike="noStrike">
                          <a:solidFill>
                            <a:srgbClr val="000000"/>
                          </a:solidFill>
                          <a:effectLst/>
                          <a:latin typeface="Arial"/>
                        </a:rPr>
                        <a:t>1. What are you looking for?</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000" b="0" i="0" u="none" strike="noStrike">
                          <a:solidFill>
                            <a:srgbClr val="000000"/>
                          </a:solidFill>
                          <a:effectLst/>
                          <a:latin typeface="Arial"/>
                        </a:rPr>
                        <a:t>500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a:solidFill>
                            <a:srgbClr val="000000"/>
                          </a:solidFill>
                          <a:effectLst/>
                          <a:latin typeface="Arial"/>
                        </a:rPr>
                        <a:t>500/500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a:solidFill>
                            <a:srgbClr val="000000"/>
                          </a:solidFill>
                          <a:effectLst/>
                          <a:latin typeface="Arial"/>
                        </a:rPr>
                        <a:t>100%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840">
                <a:tc>
                  <a:txBody>
                    <a:bodyPr/>
                    <a:lstStyle/>
                    <a:p>
                      <a:pPr algn="l" fontAlgn="ctr"/>
                      <a:r>
                        <a:rPr lang="en-US" sz="1000" b="0" i="0" u="none" strike="noStrike">
                          <a:solidFill>
                            <a:srgbClr val="000000"/>
                          </a:solidFill>
                          <a:effectLst/>
                          <a:latin typeface="Arial"/>
                        </a:rPr>
                        <a:t>2. What’s your fit?</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Arial"/>
                        </a:rPr>
                        <a:t>475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a:solidFill>
                            <a:srgbClr val="000000"/>
                          </a:solidFill>
                          <a:effectLst/>
                          <a:latin typeface="Arial"/>
                        </a:rPr>
                        <a:t>475/500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a:solidFill>
                            <a:srgbClr val="000000"/>
                          </a:solidFill>
                          <a:effectLst/>
                          <a:latin typeface="Arial"/>
                        </a:rPr>
                        <a:t>95%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840">
                <a:tc>
                  <a:txBody>
                    <a:bodyPr/>
                    <a:lstStyle/>
                    <a:p>
                      <a:pPr algn="l" fontAlgn="ctr"/>
                      <a:r>
                        <a:rPr lang="en-US" sz="1000" b="0" i="0" u="none" strike="noStrike">
                          <a:solidFill>
                            <a:srgbClr val="000000"/>
                          </a:solidFill>
                          <a:effectLst/>
                          <a:latin typeface="Arial"/>
                        </a:rPr>
                        <a:t>3. Which shapes do you like?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a:rPr>
                        <a:t>380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a:solidFill>
                            <a:srgbClr val="000000"/>
                          </a:solidFill>
                          <a:effectLst/>
                          <a:latin typeface="Arial"/>
                        </a:rPr>
                        <a:t>380/475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a:solidFill>
                            <a:srgbClr val="000000"/>
                          </a:solidFill>
                          <a:effectLst/>
                          <a:latin typeface="Arial"/>
                        </a:rPr>
                        <a:t>80%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840">
                <a:tc>
                  <a:txBody>
                    <a:bodyPr/>
                    <a:lstStyle/>
                    <a:p>
                      <a:pPr algn="l" fontAlgn="ctr"/>
                      <a:r>
                        <a:rPr lang="en-US" sz="1000" b="0" i="0" u="none" strike="noStrike">
                          <a:solidFill>
                            <a:srgbClr val="000000"/>
                          </a:solidFill>
                          <a:effectLst/>
                          <a:latin typeface="Arial"/>
                        </a:rPr>
                        <a:t>4. Which colors do you like?</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cs-CZ" sz="1000" b="0" i="0" u="none" strike="noStrike">
                          <a:solidFill>
                            <a:srgbClr val="000000"/>
                          </a:solidFill>
                          <a:effectLst/>
                          <a:latin typeface="Arial"/>
                        </a:rPr>
                        <a:t>361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a:solidFill>
                            <a:srgbClr val="000000"/>
                          </a:solidFill>
                          <a:effectLst/>
                          <a:latin typeface="Arial"/>
                        </a:rPr>
                        <a:t>361/475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a:solidFill>
                            <a:srgbClr val="000000"/>
                          </a:solidFill>
                          <a:effectLst/>
                          <a:latin typeface="Arial"/>
                        </a:rPr>
                        <a:t>76%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0840">
                <a:tc>
                  <a:txBody>
                    <a:bodyPr/>
                    <a:lstStyle/>
                    <a:p>
                      <a:pPr algn="l" fontAlgn="ctr"/>
                      <a:r>
                        <a:rPr lang="en-US" sz="1000" b="0" i="0" u="none" strike="noStrike">
                          <a:solidFill>
                            <a:srgbClr val="000000"/>
                          </a:solidFill>
                          <a:effectLst/>
                          <a:latin typeface="Arial"/>
                        </a:rPr>
                        <a:t>5. When was your last eye exam?</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is-IS" sz="1000" b="0" i="0" u="none" strike="noStrike">
                          <a:solidFill>
                            <a:srgbClr val="000000"/>
                          </a:solidFill>
                          <a:effectLst/>
                          <a:latin typeface="Arial"/>
                        </a:rPr>
                        <a:t>270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a:solidFill>
                            <a:srgbClr val="000000"/>
                          </a:solidFill>
                          <a:effectLst/>
                          <a:latin typeface="Arial"/>
                        </a:rPr>
                        <a:t>270/361</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mr-IN" sz="1000" b="0" i="0" u="none" strike="noStrike" dirty="0">
                          <a:solidFill>
                            <a:srgbClr val="000000"/>
                          </a:solidFill>
                          <a:effectLst/>
                          <a:latin typeface="Arial"/>
                        </a:rPr>
                        <a:t>75%</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Home Try- On Funnel</a:t>
            </a:r>
            <a:endParaRPr lang="en-US" dirty="0">
              <a:solidFill>
                <a:srgbClr val="FFFFFF"/>
              </a:solidFill>
            </a:endParaRPr>
          </a:p>
        </p:txBody>
      </p:sp>
    </p:spTree>
    <p:extLst>
      <p:ext uri="{BB962C8B-B14F-4D97-AF65-F5344CB8AC3E}">
        <p14:creationId xmlns:p14="http://schemas.microsoft.com/office/powerpoint/2010/main" val="1723966167"/>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game show">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1_game show">
  <a:themeElements>
    <a:clrScheme name="Expo">
      <a:dk1>
        <a:sysClr val="windowText" lastClr="000000"/>
      </a:dk1>
      <a:lt1>
        <a:sysClr val="window" lastClr="FFFFFF"/>
      </a:lt1>
      <a:dk2>
        <a:srgbClr val="263B86"/>
      </a:dk2>
      <a:lt2>
        <a:srgbClr val="76B6F2"/>
      </a:lt2>
      <a:accent1>
        <a:srgbClr val="FBC01E"/>
      </a:accent1>
      <a:accent2>
        <a:srgbClr val="EFE1A2"/>
      </a:accent2>
      <a:accent3>
        <a:srgbClr val="FA8716"/>
      </a:accent3>
      <a:accent4>
        <a:srgbClr val="BE0204"/>
      </a:accent4>
      <a:accent5>
        <a:srgbClr val="640F10"/>
      </a:accent5>
      <a:accent6>
        <a:srgbClr val="7E13E3"/>
      </a:accent6>
      <a:hlink>
        <a:srgbClr val="D2D200"/>
      </a:hlink>
      <a:folHlink>
        <a:srgbClr val="D0B9F8"/>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game show.thmx</Template>
  <TotalTime>14466</TotalTime>
  <Words>1019</Words>
  <Application>Microsoft Macintosh PowerPoint</Application>
  <PresentationFormat>On-screen Show (16:9)</PresentationFormat>
  <Paragraphs>315</Paragraphs>
  <Slides>19</Slides>
  <Notes>15</Notes>
  <HiddenSlides>0</HiddenSlides>
  <MMClips>0</MMClips>
  <ScaleCrop>false</ScaleCrop>
  <HeadingPairs>
    <vt:vector size="4" baseType="variant">
      <vt:variant>
        <vt:lpstr>Theme</vt:lpstr>
      </vt:variant>
      <vt:variant>
        <vt:i4>3</vt:i4>
      </vt:variant>
      <vt:variant>
        <vt:lpstr>Slide Titles</vt:lpstr>
      </vt:variant>
      <vt:variant>
        <vt:i4>19</vt:i4>
      </vt:variant>
    </vt:vector>
  </HeadingPairs>
  <TitlesOfParts>
    <vt:vector size="22" baseType="lpstr">
      <vt:lpstr>game show</vt:lpstr>
      <vt:lpstr>1_game show</vt:lpstr>
      <vt:lpstr>Precedent</vt:lpstr>
      <vt:lpstr>PowerPoint Presentation</vt:lpstr>
      <vt:lpstr>Table of Contents</vt:lpstr>
      <vt:lpstr>Warby Parker</vt:lpstr>
      <vt:lpstr>1.1 Get to know Warby Parker</vt:lpstr>
      <vt:lpstr>Quiz Funnel</vt:lpstr>
      <vt:lpstr>PowerPoint Presentation</vt:lpstr>
      <vt:lpstr>PowerPoint Presentation</vt:lpstr>
      <vt:lpstr>PowerPoint Presentation</vt:lpstr>
      <vt:lpstr>Home Try- On Funnel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Templates</dc:title>
  <cp:lastModifiedBy>Jaime De Jager</cp:lastModifiedBy>
  <cp:revision>38</cp:revision>
  <dcterms:modified xsi:type="dcterms:W3CDTF">2019-01-16T22:54:58Z</dcterms:modified>
</cp:coreProperties>
</file>