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1" r:id="rId5"/>
    <p:sldId id="259" r:id="rId6"/>
    <p:sldId id="257" r:id="rId7"/>
    <p:sldId id="258" r:id="rId8"/>
    <p:sldId id="266" r:id="rId9"/>
    <p:sldId id="262" r:id="rId10"/>
    <p:sldId id="263" r:id="rId11"/>
    <p:sldId id="264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1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C5AC-1C4A-410C-90E3-31F86EE62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C394E-5C87-4511-B9A9-DA89A02EC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ED086-8E13-412A-BE55-DCEB396E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985-92C8-43D8-8839-59D2DCDEE7B0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38EA3-55E5-4E9F-B3EC-048C9B45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D7F3-1D95-4D31-A559-0C32C9FB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C027-B2C7-48B9-A609-672C39DB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7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D629-1BC4-4846-BD02-97DF6535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4CEA7-7DBD-423E-ACA9-E2A42A57F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51E82-8E42-4C42-8EE7-D808E005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985-92C8-43D8-8839-59D2DCDEE7B0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F9C1F-45E3-4102-963C-72E56983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E4596-37A2-4B62-A880-5E80C43B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C027-B2C7-48B9-A609-672C39DB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3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AD14A-F4E5-4CB4-8711-003D59EEC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5FA52-F4C6-4E14-816B-E1384A78B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CFA83-E77C-47DC-B82B-1E5C2DD0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985-92C8-43D8-8839-59D2DCDEE7B0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F9B3E-F685-40EF-B780-25C778E4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BAAAD-B64A-4A10-8AD9-27C5BB18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C027-B2C7-48B9-A609-672C39DB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4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13CE-201B-433D-8FA5-3999FB13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800A3-E7C5-4E72-9DC9-16E61ECA4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37FF5-05CB-4C4B-9C37-4C268E02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985-92C8-43D8-8839-59D2DCDEE7B0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15E5-C725-4146-8305-61B97B34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6A95-D3EB-493A-B46A-2E6F062E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C027-B2C7-48B9-A609-672C39DB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8371-8004-4C97-BDE4-79EBBFC2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90259-BAF5-4B3C-9295-A292989FF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469B5-39A8-45F5-8E44-D439036C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985-92C8-43D8-8839-59D2DCDEE7B0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AE127-6259-4F52-BBEC-A5474A82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23E5F-8664-470F-A0EA-E0B805A7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C027-B2C7-48B9-A609-672C39DB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4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5CE3-285C-4894-AE53-55432560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E685-8CE5-4A14-8202-E6CCD7018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BF88F-65BF-4D5C-A100-5797D0FCD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C753C-DC72-4A2D-B3F9-E313AF64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985-92C8-43D8-8839-59D2DCDEE7B0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030A1-1D0A-44FD-8832-2980E09E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89F12-2C79-409C-AF3D-06AB7134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C027-B2C7-48B9-A609-672C39DB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0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9256-BCEB-445C-BBAC-CD5831E9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D5953-B3A4-4EF9-A2A8-00A4FCDF8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FCCDD-749A-495F-8BEA-1A7F2CDC2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B3325-74BF-4008-9284-16B64F2E9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7B803-5D86-4EEF-B105-76A043AA1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0E3B2-E64B-42EC-8BE0-B0D59BC6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985-92C8-43D8-8839-59D2DCDEE7B0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AEF8D-C5B4-42F1-B1D7-E960538F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9C71F-1DA8-457C-A444-18CEAEAD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C027-B2C7-48B9-A609-672C39DB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0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53CE-E083-4C15-8BB0-016D4D20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2409C-025E-469D-BDAC-31C2D2A9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985-92C8-43D8-8839-59D2DCDEE7B0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1C8A2-B214-4B89-8BCE-4B97FBE2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F2EA4-F2AE-4AF0-B26A-1CF179EE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C027-B2C7-48B9-A609-672C39DB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EE97E-80B6-4F96-8300-A8AF7955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985-92C8-43D8-8839-59D2DCDEE7B0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13B80-C381-4562-93E0-267E55DB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1E8E4-D6C3-4ABA-91B4-A8175648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C027-B2C7-48B9-A609-672C39DB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7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B077-CF2D-4BE1-8D7D-81ED6B9F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F5515-9003-4666-8A77-D18389077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9E639-8591-4577-BA48-C96D05C21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08BE9-D3F7-4761-9636-CF59B29C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985-92C8-43D8-8839-59D2DCDEE7B0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8F8A5-B690-4DD3-BAAE-41F5CF52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3AB6B-AFED-4681-9156-924FACD2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C027-B2C7-48B9-A609-672C39DB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7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0CC5-85EC-4ABE-873E-5EECC56F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4375C-0A65-48C9-99FF-6CE5CD709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27859-328F-458E-90AA-45B7D3C70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9B6E9-E890-463B-8AD5-CA941008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985-92C8-43D8-8839-59D2DCDEE7B0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1EC8A-47E6-47AB-83EC-B807A1F9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08B89-BE7A-49C0-82E9-60F74853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C027-B2C7-48B9-A609-672C39DB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9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A33A4-3CD8-4F75-9BE3-4370B822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96C25-0C6E-4F92-A53D-97644930D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D666C-FAF2-47B0-8D12-1B9531DEC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CB985-92C8-43D8-8839-59D2DCDEE7B0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0AD9D-738E-4E72-BBB9-BE9081C03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F5F5-23AC-4A5C-8261-2A9411E0B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C027-B2C7-48B9-A609-672C39DB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5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319A-1785-4875-906C-389DBE545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Calvert and </a:t>
            </a:r>
            <a:r>
              <a:rPr lang="en-US" dirty="0" err="1"/>
              <a:t>NSoG</a:t>
            </a:r>
            <a:r>
              <a:rPr lang="en-US" dirty="0"/>
              <a:t> Spatial Comparison</a:t>
            </a:r>
          </a:p>
        </p:txBody>
      </p:sp>
    </p:spTree>
    <p:extLst>
      <p:ext uri="{BB962C8B-B14F-4D97-AF65-F5344CB8AC3E}">
        <p14:creationId xmlns:p14="http://schemas.microsoft.com/office/powerpoint/2010/main" val="228994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B79A-706A-42F1-B663-5C16A980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4848"/>
          </a:xfrm>
        </p:spPr>
        <p:txBody>
          <a:bodyPr/>
          <a:lstStyle/>
          <a:p>
            <a:r>
              <a:rPr lang="en-US" dirty="0"/>
              <a:t>Diversity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5092B-7A97-4213-A314-F338653D1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5684"/>
            <a:ext cx="9720632" cy="4860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120A4D-EE01-4A67-BCA5-0EFBBF183D10}"/>
              </a:ext>
            </a:extLst>
          </p:cNvPr>
          <p:cNvSpPr txBox="1"/>
          <p:nvPr/>
        </p:nvSpPr>
        <p:spPr>
          <a:xfrm>
            <a:off x="9839194" y="1357518"/>
            <a:ext cx="22024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QU39 typically has the lowest richness and diversity, notably from June through August, with increases in the fall representative of increases in diatoms?</a:t>
            </a:r>
          </a:p>
          <a:p>
            <a:endParaRPr lang="en-US" dirty="0"/>
          </a:p>
          <a:p>
            <a:r>
              <a:rPr lang="en-US" dirty="0"/>
              <a:t>I think QCS01 in August may be influenced by upwelling/offshore?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0CE38-4A8D-4D41-A048-1F383D3CE64E}"/>
              </a:ext>
            </a:extLst>
          </p:cNvPr>
          <p:cNvSpPr txBox="1"/>
          <p:nvPr/>
        </p:nvSpPr>
        <p:spPr>
          <a:xfrm>
            <a:off x="3175348" y="6450904"/>
            <a:ext cx="530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frequent data removed – need to fix </a:t>
            </a:r>
            <a:r>
              <a:rPr lang="en-US"/>
              <a:t>and update.</a:t>
            </a:r>
          </a:p>
        </p:txBody>
      </p:sp>
    </p:spTree>
    <p:extLst>
      <p:ext uri="{BB962C8B-B14F-4D97-AF65-F5344CB8AC3E}">
        <p14:creationId xmlns:p14="http://schemas.microsoft.com/office/powerpoint/2010/main" val="4260488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DF739-6E3E-4A04-98F3-99B5800913B6}"/>
              </a:ext>
            </a:extLst>
          </p:cNvPr>
          <p:cNvSpPr txBox="1"/>
          <p:nvPr/>
        </p:nvSpPr>
        <p:spPr>
          <a:xfrm>
            <a:off x="0" y="0"/>
            <a:ext cx="52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Multivariate Statistics – RDA, interpretation next plot.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B0DA3-683B-4E6D-8339-EEBD0C5EC40E}"/>
              </a:ext>
            </a:extLst>
          </p:cNvPr>
          <p:cNvSpPr/>
          <p:nvPr/>
        </p:nvSpPr>
        <p:spPr>
          <a:xfrm>
            <a:off x="190270" y="4791298"/>
            <a:ext cx="54126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FF"/>
                </a:highlight>
              </a:rPr>
              <a:t>Eigenvectors are scaled to </a:t>
            </a:r>
            <a:r>
              <a:rPr lang="en-US" sz="1200" b="1" dirty="0">
                <a:highlight>
                  <a:srgbClr val="00FFFF"/>
                </a:highlight>
              </a:rPr>
              <a:t>unit 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FF"/>
                </a:highlight>
              </a:rPr>
              <a:t>Distances among objects - </a:t>
            </a:r>
            <a:r>
              <a:rPr lang="en-US" sz="1200" b="1" dirty="0">
                <a:highlight>
                  <a:srgbClr val="00FFFF"/>
                </a:highlight>
              </a:rPr>
              <a:t>Euclidean distances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Projecting  an  object  at  right  angle  on  a  response  variable  or  a quantitative  explanatory  variable  approximates  the  position  of  the object along that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FF"/>
                </a:highlight>
              </a:rPr>
              <a:t>The angles among response vectors are meaningless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FF"/>
                </a:highlight>
              </a:rPr>
              <a:t>Angles  between  response  and  explanatory  variables  in  the biplot reflect their correlations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Relationship between the centroid and a response variable (species) is  found  by  projecting  the centroid at right angle on the variable (as for individual objects).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DFCA2B-549E-46AE-81BC-F4E42959FCC6}"/>
              </a:ext>
            </a:extLst>
          </p:cNvPr>
          <p:cNvSpPr/>
          <p:nvPr/>
        </p:nvSpPr>
        <p:spPr>
          <a:xfrm>
            <a:off x="5708650" y="4785128"/>
            <a:ext cx="61553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FF"/>
                </a:highlight>
              </a:rPr>
              <a:t>Eigenvectors are scaled to the </a:t>
            </a:r>
            <a:r>
              <a:rPr lang="en-US" sz="1200" b="1" dirty="0">
                <a:highlight>
                  <a:srgbClr val="00FFFF"/>
                </a:highlight>
              </a:rPr>
              <a:t>square root of their eigenvalue</a:t>
            </a:r>
            <a:r>
              <a:rPr lang="en-US" sz="1200" dirty="0">
                <a:highlight>
                  <a:srgbClr val="00FFFF"/>
                </a:highlight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FF"/>
                </a:highlight>
              </a:rPr>
              <a:t>Distances - </a:t>
            </a:r>
            <a:r>
              <a:rPr lang="en-US" sz="1200" b="1" dirty="0">
                <a:highlight>
                  <a:srgbClr val="00FFFF"/>
                </a:highlight>
              </a:rPr>
              <a:t>not  approximations  of their Euclidean distances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Projecting an object at right angle on a response or an explanatory variable approximates the value of the object along that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FF"/>
                </a:highlight>
              </a:rPr>
              <a:t>Angles  in  the  biplot  between  response  and  explanatory variables, and between response variables  themselves  or  explanatory variables themselves, reflect their correlations.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FF"/>
                </a:highlight>
              </a:rPr>
              <a:t>Angles  between  descriptors  in  the  biplot  reflect  their covariances or correlations.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Relationship between the centroid of a qualitative explanatory variable and a response variable (species) is  found  by  projecting  the centroid at right angle on the variable (as for individual objects).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FC2D69-A4F1-41CC-BDE5-3945B3F66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56" y="303751"/>
            <a:ext cx="5669292" cy="45720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930A8A-3827-493F-AC0C-21E83EF73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" y="303751"/>
            <a:ext cx="5669292" cy="45720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2179EE-CD58-4B9D-ACC7-A53D1CF892A2}"/>
              </a:ext>
            </a:extLst>
          </p:cNvPr>
          <p:cNvSpPr txBox="1"/>
          <p:nvPr/>
        </p:nvSpPr>
        <p:spPr>
          <a:xfrm>
            <a:off x="4578263" y="369332"/>
            <a:ext cx="10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Scaling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074CA4-2D47-4566-93E9-AF2AEFF4BB9D}"/>
              </a:ext>
            </a:extLst>
          </p:cNvPr>
          <p:cNvSpPr txBox="1"/>
          <p:nvPr/>
        </p:nvSpPr>
        <p:spPr>
          <a:xfrm>
            <a:off x="10009712" y="369332"/>
            <a:ext cx="10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Scaling 2</a:t>
            </a:r>
          </a:p>
        </p:txBody>
      </p:sp>
    </p:spTree>
    <p:extLst>
      <p:ext uri="{BB962C8B-B14F-4D97-AF65-F5344CB8AC3E}">
        <p14:creationId xmlns:p14="http://schemas.microsoft.com/office/powerpoint/2010/main" val="1115806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FF1581-02FF-4DFE-BA41-BBC2B371B2DC}"/>
              </a:ext>
            </a:extLst>
          </p:cNvPr>
          <p:cNvSpPr txBox="1"/>
          <p:nvPr/>
        </p:nvSpPr>
        <p:spPr>
          <a:xfrm>
            <a:off x="0" y="0"/>
            <a:ext cx="28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Multivariate Statistics – RDA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D0D43-6241-4846-A847-EB9CBA97EF65}"/>
              </a:ext>
            </a:extLst>
          </p:cNvPr>
          <p:cNvSpPr txBox="1"/>
          <p:nvPr/>
        </p:nvSpPr>
        <p:spPr>
          <a:xfrm>
            <a:off x="39358" y="5021286"/>
            <a:ext cx="1215264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Axis 1 (RDA 1), which contains the majority of the explained variance (27.8%), is driven by </a:t>
            </a:r>
            <a:r>
              <a:rPr lang="en-US" sz="1500" b="1" dirty="0"/>
              <a:t>temperature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There is a </a:t>
            </a:r>
            <a:r>
              <a:rPr lang="en-US" sz="1500" b="1" dirty="0"/>
              <a:t>rough spring to late summer gradient</a:t>
            </a:r>
            <a:r>
              <a:rPr lang="en-US" sz="1500" dirty="0"/>
              <a:t> along this axis (late summer is warmer)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A cluster is comprised of </a:t>
            </a:r>
            <a:r>
              <a:rPr lang="en-US" sz="1500" b="1" dirty="0"/>
              <a:t>QU39</a:t>
            </a:r>
            <a:r>
              <a:rPr lang="en-US" sz="1500" dirty="0"/>
              <a:t> and two </a:t>
            </a:r>
            <a:r>
              <a:rPr lang="en-US" sz="1500" b="1" dirty="0"/>
              <a:t>DFO2 stations</a:t>
            </a:r>
            <a:r>
              <a:rPr lang="en-US" sz="1500" dirty="0"/>
              <a:t>, and these are related to </a:t>
            </a:r>
            <a:r>
              <a:rPr lang="en-US" sz="1500" dirty="0" err="1"/>
              <a:t>Telelaux</a:t>
            </a:r>
            <a:r>
              <a:rPr lang="en-US" sz="1500" dirty="0"/>
              <a:t> and </a:t>
            </a:r>
            <a:r>
              <a:rPr lang="en-US" sz="1500" dirty="0" err="1"/>
              <a:t>Hillea</a:t>
            </a:r>
            <a:r>
              <a:rPr lang="en-US" sz="1500" dirty="0"/>
              <a:t> (</a:t>
            </a:r>
            <a:r>
              <a:rPr lang="en-US" sz="1500" b="1" dirty="0" err="1"/>
              <a:t>cryptophytes</a:t>
            </a:r>
            <a:r>
              <a:rPr lang="en-US" sz="1500" dirty="0"/>
              <a:t>) and </a:t>
            </a:r>
            <a:r>
              <a:rPr lang="en-US" sz="1500" b="1" dirty="0"/>
              <a:t>temperature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 err="1"/>
              <a:t>Skeletonema</a:t>
            </a:r>
            <a:r>
              <a:rPr lang="en-US" sz="1500" b="1" dirty="0"/>
              <a:t> </a:t>
            </a:r>
            <a:r>
              <a:rPr lang="en-US" sz="1500" b="1" dirty="0" err="1"/>
              <a:t>marinoi</a:t>
            </a:r>
            <a:r>
              <a:rPr lang="en-US" sz="1500" b="1" dirty="0"/>
              <a:t> </a:t>
            </a:r>
            <a:r>
              <a:rPr lang="en-US" sz="1500" dirty="0"/>
              <a:t>is inversely related to temperature and a grouping of Calvert spring/summer (bloom) samples (includes DFO2)</a:t>
            </a:r>
          </a:p>
          <a:p>
            <a:pPr lvl="0"/>
            <a:r>
              <a:rPr lang="en-US" sz="1500" dirty="0">
                <a:solidFill>
                  <a:prstClr val="black"/>
                </a:solidFill>
              </a:rPr>
              <a:t>Axis 2 (RDA 1) – driven by </a:t>
            </a:r>
            <a:r>
              <a:rPr lang="en-US" sz="1500" b="1" dirty="0">
                <a:solidFill>
                  <a:prstClr val="black"/>
                </a:solidFill>
              </a:rPr>
              <a:t>salinity</a:t>
            </a:r>
            <a:r>
              <a:rPr lang="en-US" sz="1500" dirty="0">
                <a:solidFill>
                  <a:prstClr val="black"/>
                </a:solidFill>
              </a:rPr>
              <a:t>, but much less constrained variability explained (5.5%)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prstClr val="black"/>
                </a:solidFill>
              </a:rPr>
              <a:t>Group of primarily </a:t>
            </a:r>
            <a:r>
              <a:rPr lang="en-US" sz="1500" b="1" dirty="0">
                <a:solidFill>
                  <a:prstClr val="black"/>
                </a:solidFill>
              </a:rPr>
              <a:t>QCS01 and KC10 summer samples </a:t>
            </a:r>
            <a:r>
              <a:rPr lang="en-US" sz="1500" dirty="0">
                <a:solidFill>
                  <a:prstClr val="black"/>
                </a:solidFill>
              </a:rPr>
              <a:t>related to non-</a:t>
            </a:r>
            <a:r>
              <a:rPr lang="en-US" sz="1500" dirty="0" err="1">
                <a:solidFill>
                  <a:prstClr val="black"/>
                </a:solidFill>
              </a:rPr>
              <a:t>Skel.m</a:t>
            </a:r>
            <a:r>
              <a:rPr lang="en-US" sz="1500" dirty="0">
                <a:solidFill>
                  <a:prstClr val="black"/>
                </a:solidFill>
              </a:rPr>
              <a:t>. diatoms (i.e. </a:t>
            </a:r>
            <a:r>
              <a:rPr lang="en-US" sz="1500" b="1" dirty="0" err="1">
                <a:solidFill>
                  <a:prstClr val="black"/>
                </a:solidFill>
              </a:rPr>
              <a:t>Chaetoceros</a:t>
            </a:r>
            <a:r>
              <a:rPr lang="en-US" sz="1500" b="1" dirty="0">
                <a:solidFill>
                  <a:prstClr val="black"/>
                </a:solidFill>
              </a:rPr>
              <a:t> </a:t>
            </a:r>
            <a:r>
              <a:rPr lang="en-US" sz="1500" b="1" dirty="0" err="1">
                <a:solidFill>
                  <a:prstClr val="black"/>
                </a:solidFill>
              </a:rPr>
              <a:t>spp</a:t>
            </a:r>
            <a:r>
              <a:rPr lang="en-US" sz="1500" b="1" dirty="0">
                <a:solidFill>
                  <a:prstClr val="black"/>
                </a:solidFill>
              </a:rPr>
              <a:t> (C.S., C.C.), pseudo </a:t>
            </a:r>
            <a:r>
              <a:rPr lang="en-US" sz="1500" b="1" dirty="0" err="1">
                <a:solidFill>
                  <a:prstClr val="black"/>
                </a:solidFill>
              </a:rPr>
              <a:t>nitzschia</a:t>
            </a:r>
            <a:r>
              <a:rPr lang="en-US" sz="1500" b="1" dirty="0">
                <a:solidFill>
                  <a:prstClr val="black"/>
                </a:solidFill>
              </a:rPr>
              <a:t> (P.n.s)</a:t>
            </a:r>
            <a:r>
              <a:rPr lang="en-US" sz="1500" dirty="0">
                <a:solidFill>
                  <a:prstClr val="black"/>
                </a:solidFill>
              </a:rPr>
              <a:t>, </a:t>
            </a:r>
            <a:r>
              <a:rPr lang="en-US" sz="1500" b="1" dirty="0">
                <a:solidFill>
                  <a:prstClr val="black"/>
                </a:solidFill>
              </a:rPr>
              <a:t>increased salinity and reduced po4 (DFO2 is different in summer – also suggested by indicator species analysis and diversity/richness).</a:t>
            </a:r>
            <a:endParaRPr lang="en-US" sz="15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A7100F-4BED-4F85-847D-1F211B39C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50" y="303751"/>
            <a:ext cx="5669292" cy="45720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83EC85-8D53-4E26-89EA-2A5C666C3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" y="303751"/>
            <a:ext cx="5669292" cy="45720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D9DA1C-A33B-417C-B41B-A02FCC34CC14}"/>
              </a:ext>
            </a:extLst>
          </p:cNvPr>
          <p:cNvSpPr txBox="1"/>
          <p:nvPr/>
        </p:nvSpPr>
        <p:spPr>
          <a:xfrm>
            <a:off x="4578263" y="369332"/>
            <a:ext cx="10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Scaling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3C6590-B3AE-4A17-8D05-8CCE42489A3D}"/>
              </a:ext>
            </a:extLst>
          </p:cNvPr>
          <p:cNvSpPr txBox="1"/>
          <p:nvPr/>
        </p:nvSpPr>
        <p:spPr>
          <a:xfrm>
            <a:off x="10247555" y="369332"/>
            <a:ext cx="10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Scaling 2</a:t>
            </a:r>
          </a:p>
        </p:txBody>
      </p:sp>
    </p:spTree>
    <p:extLst>
      <p:ext uri="{BB962C8B-B14F-4D97-AF65-F5344CB8AC3E}">
        <p14:creationId xmlns:p14="http://schemas.microsoft.com/office/powerpoint/2010/main" val="71169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10DF-093A-4E4C-8FDC-7160012D5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Mantel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513AE49-1D16-48A1-8709-869DB4444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552927"/>
                  </p:ext>
                </p:extLst>
              </p:nvPr>
            </p:nvGraphicFramePr>
            <p:xfrm>
              <a:off x="988291" y="2058938"/>
              <a:ext cx="2410520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7540">
                      <a:extLst>
                        <a:ext uri="{9D8B030D-6E8A-4147-A177-3AD203B41FA5}">
                          <a16:colId xmlns:a16="http://schemas.microsoft.com/office/drawing/2014/main" val="2517019574"/>
                        </a:ext>
                      </a:extLst>
                    </a:gridCol>
                    <a:gridCol w="982980">
                      <a:extLst>
                        <a:ext uri="{9D8B030D-6E8A-4147-A177-3AD203B41FA5}">
                          <a16:colId xmlns:a16="http://schemas.microsoft.com/office/drawing/2014/main" val="26448182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481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Temperature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0.21***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5533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Salinity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0.18**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5031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0.05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4904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Turbidity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0.14**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5323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No3_no2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0.05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61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0.20***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2178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0.11*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058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secchi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0.14**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6636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spatial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0.17***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6694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0.33***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64158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513AE49-1D16-48A1-8709-869DB4444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552927"/>
                  </p:ext>
                </p:extLst>
              </p:nvPr>
            </p:nvGraphicFramePr>
            <p:xfrm>
              <a:off x="988291" y="2058938"/>
              <a:ext cx="2410520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7540">
                      <a:extLst>
                        <a:ext uri="{9D8B030D-6E8A-4147-A177-3AD203B41FA5}">
                          <a16:colId xmlns:a16="http://schemas.microsoft.com/office/drawing/2014/main" val="2517019574"/>
                        </a:ext>
                      </a:extLst>
                    </a:gridCol>
                    <a:gridCol w="982980">
                      <a:extLst>
                        <a:ext uri="{9D8B030D-6E8A-4147-A177-3AD203B41FA5}">
                          <a16:colId xmlns:a16="http://schemas.microsoft.com/office/drawing/2014/main" val="26448182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481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Temperature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0.21***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5533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Salinity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0.18**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5031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6" t="-308197" r="-70213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0.05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4904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Turbidity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0.14**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5323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No3_no2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0.05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61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0.20***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2178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0.11*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058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secchi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0.14**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6636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spatial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0.17***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6694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0.33***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64158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2A29242-FA31-418D-8AC9-277F1ECFA581}"/>
              </a:ext>
            </a:extLst>
          </p:cNvPr>
          <p:cNvSpPr txBox="1"/>
          <p:nvPr/>
        </p:nvSpPr>
        <p:spPr>
          <a:xfrm>
            <a:off x="886691" y="1689606"/>
            <a:ext cx="16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Calvert + QU39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071CD33-9D07-4F7C-9561-09A49FE202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98677"/>
                  </p:ext>
                </p:extLst>
              </p:nvPr>
            </p:nvGraphicFramePr>
            <p:xfrm>
              <a:off x="3939309" y="2058938"/>
              <a:ext cx="2410520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7540">
                      <a:extLst>
                        <a:ext uri="{9D8B030D-6E8A-4147-A177-3AD203B41FA5}">
                          <a16:colId xmlns:a16="http://schemas.microsoft.com/office/drawing/2014/main" val="2517019574"/>
                        </a:ext>
                      </a:extLst>
                    </a:gridCol>
                    <a:gridCol w="982980">
                      <a:extLst>
                        <a:ext uri="{9D8B030D-6E8A-4147-A177-3AD203B41FA5}">
                          <a16:colId xmlns:a16="http://schemas.microsoft.com/office/drawing/2014/main" val="26448182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481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Temperature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/>
                            <a:t>0.06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5533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Salinity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/>
                            <a:t>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5031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0.00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4904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Turbidity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0.07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5323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No3_no2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0.05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61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0.11**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2178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0.09*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058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secchi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0.13**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6636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spatial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0.00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6694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i="0" dirty="0"/>
                            <a:t>0.18***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3723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071CD33-9D07-4F7C-9561-09A49FE202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98677"/>
                  </p:ext>
                </p:extLst>
              </p:nvPr>
            </p:nvGraphicFramePr>
            <p:xfrm>
              <a:off x="3939309" y="2058938"/>
              <a:ext cx="2410520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7540">
                      <a:extLst>
                        <a:ext uri="{9D8B030D-6E8A-4147-A177-3AD203B41FA5}">
                          <a16:colId xmlns:a16="http://schemas.microsoft.com/office/drawing/2014/main" val="2517019574"/>
                        </a:ext>
                      </a:extLst>
                    </a:gridCol>
                    <a:gridCol w="982980">
                      <a:extLst>
                        <a:ext uri="{9D8B030D-6E8A-4147-A177-3AD203B41FA5}">
                          <a16:colId xmlns:a16="http://schemas.microsoft.com/office/drawing/2014/main" val="26448182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481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Temperature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/>
                            <a:t>0.06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5533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Salinity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1" dirty="0"/>
                            <a:t>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5031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26" t="-308197" r="-70213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0.00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4904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Turbidity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0.07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5323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No3_no2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0.05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61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0.11**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2178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0.09*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058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secchi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0.13**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6636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spatial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0.00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6694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i="0" dirty="0"/>
                            <a:t>0.18***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3723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45FD21-4B51-4737-9A7F-03EBB8DE64B9}"/>
              </a:ext>
            </a:extLst>
          </p:cNvPr>
          <p:cNvSpPr txBox="1"/>
          <p:nvPr/>
        </p:nvSpPr>
        <p:spPr>
          <a:xfrm>
            <a:off x="3939309" y="1689606"/>
            <a:ext cx="133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Calvert Only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2902D2-0FAA-47DF-A5B3-2363EFBFA6BB}"/>
              </a:ext>
            </a:extLst>
          </p:cNvPr>
          <p:cNvSpPr txBox="1"/>
          <p:nvPr/>
        </p:nvSpPr>
        <p:spPr>
          <a:xfrm>
            <a:off x="7565721" y="768943"/>
            <a:ext cx="422753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– Does species Bray Curtis dissimilarity vary along gradients of drivers?</a:t>
            </a:r>
          </a:p>
          <a:p>
            <a:endParaRPr lang="en-US" b="1" dirty="0"/>
          </a:p>
          <a:p>
            <a:r>
              <a:rPr lang="en-US" b="1" dirty="0"/>
              <a:t>Calvert + QU39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to RDA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Bray-Curtis dissimilarity becomes more dissimilar with spatial distance – shows regional difference</a:t>
            </a:r>
          </a:p>
          <a:p>
            <a:endParaRPr lang="en-US" dirty="0"/>
          </a:p>
          <a:p>
            <a:r>
              <a:rPr lang="en-US" b="1" dirty="0"/>
              <a:t>Calvert Alone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environmental drivers, but when all environmental drivers combined (centered and standardized), becomes a significant driver.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 is no longer a driver, which suggests shelf-fjord connectivity and differences driven by environmental drivers – similar to </a:t>
            </a:r>
            <a:r>
              <a:rPr lang="en-US" dirty="0" err="1"/>
              <a:t>nMDS</a:t>
            </a:r>
            <a:r>
              <a:rPr lang="en-US" dirty="0"/>
              <a:t> where all Calvert stations mostly clustered.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61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1C34-CFD3-4D1C-B01D-65B4D4B9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69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Chemtax</a:t>
            </a:r>
            <a:r>
              <a:rPr lang="en-US" dirty="0"/>
              <a:t> – Do </a:t>
            </a:r>
            <a:r>
              <a:rPr lang="en-US"/>
              <a:t>we include?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AF9C-A27C-4602-AB57-999FB55A6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326"/>
            <a:ext cx="10515600" cy="5245318"/>
          </a:xfrm>
        </p:spPr>
        <p:txBody>
          <a:bodyPr/>
          <a:lstStyle/>
          <a:p>
            <a:r>
              <a:rPr lang="en-US" dirty="0"/>
              <a:t>Do we include?</a:t>
            </a:r>
          </a:p>
          <a:p>
            <a:pPr lvl="1"/>
            <a:r>
              <a:rPr lang="en-US" strike="sngStrike" dirty="0"/>
              <a:t>Add to standardization</a:t>
            </a:r>
          </a:p>
          <a:p>
            <a:pPr lvl="1"/>
            <a:r>
              <a:rPr lang="en-US" dirty="0"/>
              <a:t>Show plots</a:t>
            </a:r>
          </a:p>
          <a:p>
            <a:pPr lvl="2"/>
            <a:r>
              <a:rPr lang="en-US" dirty="0"/>
              <a:t>Timeseries</a:t>
            </a:r>
          </a:p>
          <a:p>
            <a:pPr lvl="2"/>
            <a:r>
              <a:rPr lang="en-US" dirty="0"/>
              <a:t>Station average</a:t>
            </a:r>
          </a:p>
          <a:p>
            <a:pPr lvl="2"/>
            <a:r>
              <a:rPr lang="en-US" dirty="0" err="1"/>
              <a:t>nMDS</a:t>
            </a:r>
            <a:endParaRPr lang="en-US" dirty="0"/>
          </a:p>
          <a:p>
            <a:pPr lvl="3"/>
            <a:r>
              <a:rPr lang="en-US" dirty="0"/>
              <a:t>Pigments and </a:t>
            </a:r>
            <a:r>
              <a:rPr lang="en-US" strike="sngStrike" dirty="0" err="1"/>
              <a:t>chemtax</a:t>
            </a:r>
            <a:r>
              <a:rPr lang="en-US" strike="sngStrike" dirty="0"/>
              <a:t> outputs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ANOSIM and indicator species.</a:t>
            </a:r>
          </a:p>
          <a:p>
            <a:pPr lvl="2"/>
            <a:r>
              <a:rPr lang="en-US" dirty="0"/>
              <a:t>RDA with centered and standardized</a:t>
            </a:r>
          </a:p>
          <a:p>
            <a:pPr lvl="3"/>
            <a:r>
              <a:rPr lang="en-US" dirty="0"/>
              <a:t>Pigments against species?</a:t>
            </a:r>
          </a:p>
          <a:p>
            <a:pPr lvl="2"/>
            <a:r>
              <a:rPr lang="en-US" dirty="0"/>
              <a:t>2019 plot with a measure of upwelling – haptophytes</a:t>
            </a:r>
          </a:p>
          <a:p>
            <a:pPr lvl="2"/>
            <a:r>
              <a:rPr lang="en-US" dirty="0"/>
              <a:t>Why am I getting so many </a:t>
            </a:r>
            <a:r>
              <a:rPr lang="en-US" dirty="0" err="1"/>
              <a:t>dictyos</a:t>
            </a:r>
            <a:r>
              <a:rPr lang="en-US" dirty="0"/>
              <a:t> in 2020</a:t>
            </a:r>
          </a:p>
          <a:p>
            <a:pPr lvl="3"/>
            <a:r>
              <a:rPr lang="en-US" dirty="0"/>
              <a:t>Need to maybe re-run data for consistency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4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B20401-BC99-41AC-A3DB-8AFAF0781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8" y="751562"/>
            <a:ext cx="5088698" cy="6106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B9E73F-6520-42FD-91D1-3833E93621FA}"/>
              </a:ext>
            </a:extLst>
          </p:cNvPr>
          <p:cNvSpPr txBox="1"/>
          <p:nvPr/>
        </p:nvSpPr>
        <p:spPr>
          <a:xfrm>
            <a:off x="0" y="0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Chemtax</a:t>
            </a:r>
            <a:r>
              <a:rPr lang="en-US" dirty="0"/>
              <a:t> </a:t>
            </a:r>
            <a:r>
              <a:rPr lang="en-US" dirty="0" err="1"/>
              <a:t>nMDS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1B8A1-D3DB-45B0-B271-0CB9925F7530}"/>
              </a:ext>
            </a:extLst>
          </p:cNvPr>
          <p:cNvSpPr txBox="1"/>
          <p:nvPr/>
        </p:nvSpPr>
        <p:spPr>
          <a:xfrm>
            <a:off x="5993705" y="908137"/>
            <a:ext cx="56241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Unlike taxonomy, little differences between QU39 and Calvert stations – fewer things to separate on (species versus pigment groups, but also, greater importance and similarity in small species biomass not seen by microscopy</a:t>
            </a:r>
          </a:p>
          <a:p>
            <a:endParaRPr lang="en-US" dirty="0"/>
          </a:p>
          <a:p>
            <a:r>
              <a:rPr lang="en-US" dirty="0"/>
              <a:t>Seems to be more of a seasonal gradient (generally) and I suspect bloom versus non-bloom.</a:t>
            </a:r>
          </a:p>
        </p:txBody>
      </p:sp>
    </p:spTree>
    <p:extLst>
      <p:ext uri="{BB962C8B-B14F-4D97-AF65-F5344CB8AC3E}">
        <p14:creationId xmlns:p14="http://schemas.microsoft.com/office/powerpoint/2010/main" val="311192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E7B2-270E-41FE-BF6C-054CD49B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319DB-130A-442D-BA87-644F6FD5D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Only photosynthetic species retained</a:t>
            </a:r>
          </a:p>
          <a:p>
            <a:pPr lvl="1"/>
            <a:r>
              <a:rPr lang="en-US" dirty="0"/>
              <a:t>Dinoflagellates removed (suggested by Louis):</a:t>
            </a:r>
          </a:p>
          <a:p>
            <a:pPr lvl="2"/>
            <a:r>
              <a:rPr lang="en-US" dirty="0" err="1"/>
              <a:t>Gymnodinium</a:t>
            </a:r>
            <a:endParaRPr lang="en-US" dirty="0"/>
          </a:p>
          <a:p>
            <a:pPr lvl="2"/>
            <a:r>
              <a:rPr lang="en-US" dirty="0" err="1"/>
              <a:t>Gyrodinium</a:t>
            </a:r>
            <a:endParaRPr lang="en-US" dirty="0"/>
          </a:p>
          <a:p>
            <a:pPr lvl="2"/>
            <a:r>
              <a:rPr lang="en-US" dirty="0" err="1"/>
              <a:t>Katodinium</a:t>
            </a:r>
            <a:endParaRPr lang="en-US" dirty="0"/>
          </a:p>
          <a:p>
            <a:pPr lvl="0"/>
            <a:r>
              <a:rPr lang="en-US" dirty="0">
                <a:solidFill>
                  <a:prstClr val="black"/>
                </a:solidFill>
              </a:rPr>
              <a:t>2018 QU39 from 0m, everything else 5m (will make case that pigments are comparable?)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QU39 (weekly) downscaled to meet Calvert (monthly) by selecting closest date to Calvert survey. Monthly average would skew results. Always a QU39 day within a few days of Calvert surveys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Some Calvert surveys started at end of month and extended into next (i.e. one station sampled on August 31</a:t>
            </a:r>
            <a:r>
              <a:rPr lang="en-US" baseline="30000" dirty="0">
                <a:solidFill>
                  <a:prstClr val="black"/>
                </a:solidFill>
              </a:rPr>
              <a:t>st</a:t>
            </a:r>
            <a:r>
              <a:rPr lang="en-US" dirty="0">
                <a:solidFill>
                  <a:prstClr val="black"/>
                </a:solidFill>
              </a:rPr>
              <a:t> for the “September” survey. For plots with data separated out by month, I pushed this station into the next month September to avoid having two data points in the same month. 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6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B3C538A-81C8-4A37-9C1E-2F0CD5F1E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6" y="654485"/>
            <a:ext cx="5485982" cy="58778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208792-03C0-4A74-89D6-BE016DC3D53A}"/>
              </a:ext>
            </a:extLst>
          </p:cNvPr>
          <p:cNvSpPr txBox="1"/>
          <p:nvPr/>
        </p:nvSpPr>
        <p:spPr>
          <a:xfrm>
            <a:off x="138546" y="101601"/>
            <a:ext cx="3624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Physical-Chemical (5m)</a:t>
            </a:r>
          </a:p>
        </p:txBody>
      </p:sp>
    </p:spTree>
    <p:extLst>
      <p:ext uri="{BB962C8B-B14F-4D97-AF65-F5344CB8AC3E}">
        <p14:creationId xmlns:p14="http://schemas.microsoft.com/office/powerpoint/2010/main" val="161268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9758-3734-41AB-998A-85FCE76E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86853"/>
          </a:xfrm>
        </p:spPr>
        <p:txBody>
          <a:bodyPr>
            <a:normAutofit fontScale="90000"/>
          </a:bodyPr>
          <a:lstStyle/>
          <a:p>
            <a:r>
              <a:rPr lang="en-US" dirty="0"/>
              <a:t>Group Level Abundance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DB9E7C-D881-4098-BE82-F434C73E4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7" y="586853"/>
            <a:ext cx="5611027" cy="627114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748ACE-27D7-4969-8034-5E77B9C00259}"/>
              </a:ext>
            </a:extLst>
          </p:cNvPr>
          <p:cNvSpPr/>
          <p:nvPr/>
        </p:nvSpPr>
        <p:spPr>
          <a:xfrm>
            <a:off x="6177828" y="701551"/>
            <a:ext cx="56655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Ebria</a:t>
            </a:r>
            <a:r>
              <a:rPr lang="en-US" dirty="0"/>
              <a:t> tripartite is sometimes included as a dinoflagellate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Need to fix this.</a:t>
            </a:r>
          </a:p>
          <a:p>
            <a:endParaRPr lang="en-US" dirty="0"/>
          </a:p>
          <a:p>
            <a:r>
              <a:rPr lang="en-US" dirty="0" err="1"/>
              <a:t>Gah</a:t>
            </a:r>
            <a:r>
              <a:rPr lang="en-US" dirty="0"/>
              <a:t>! This standardization and species are going to kill me.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Key point 1) </a:t>
            </a:r>
            <a:r>
              <a:rPr lang="en-US" b="1" dirty="0" err="1"/>
              <a:t>NSoG</a:t>
            </a:r>
            <a:r>
              <a:rPr lang="en-US" b="1" dirty="0"/>
              <a:t> is diatom poor from June through August. The dominant physical difference when compared to the central coast is greater temperature, notably from June through August.</a:t>
            </a:r>
          </a:p>
        </p:txBody>
      </p:sp>
    </p:spTree>
    <p:extLst>
      <p:ext uri="{BB962C8B-B14F-4D97-AF65-F5344CB8AC3E}">
        <p14:creationId xmlns:p14="http://schemas.microsoft.com/office/powerpoint/2010/main" val="343716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69447A-B284-4C21-AF96-355460C77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923637"/>
            <a:ext cx="9413392" cy="5648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E1BC84-7C36-48B3-AE8D-DD6D5ABE43EF}"/>
              </a:ext>
            </a:extLst>
          </p:cNvPr>
          <p:cNvSpPr txBox="1"/>
          <p:nvPr/>
        </p:nvSpPr>
        <p:spPr>
          <a:xfrm>
            <a:off x="138546" y="101601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Microscopy Abundance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27944-AF7C-44A2-9406-385BC800DE1C}"/>
              </a:ext>
            </a:extLst>
          </p:cNvPr>
          <p:cNvSpPr txBox="1"/>
          <p:nvPr/>
        </p:nvSpPr>
        <p:spPr>
          <a:xfrm>
            <a:off x="8820725" y="16902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CB4429-FA57-447C-BEC8-564E0BE26590}"/>
              </a:ext>
            </a:extLst>
          </p:cNvPr>
          <p:cNvSpPr txBox="1"/>
          <p:nvPr/>
        </p:nvSpPr>
        <p:spPr>
          <a:xfrm>
            <a:off x="8820726" y="32443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18DA3D-A61D-43D7-9C78-D9610AD22BD1}"/>
              </a:ext>
            </a:extLst>
          </p:cNvPr>
          <p:cNvSpPr txBox="1"/>
          <p:nvPr/>
        </p:nvSpPr>
        <p:spPr>
          <a:xfrm>
            <a:off x="8820727" y="479841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80658-DC97-478F-9087-C79FAF15CB8E}"/>
              </a:ext>
            </a:extLst>
          </p:cNvPr>
          <p:cNvSpPr txBox="1"/>
          <p:nvPr/>
        </p:nvSpPr>
        <p:spPr>
          <a:xfrm>
            <a:off x="9757776" y="1816274"/>
            <a:ext cx="20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QU39 lacks diatoms</a:t>
            </a:r>
          </a:p>
        </p:txBody>
      </p:sp>
    </p:spTree>
    <p:extLst>
      <p:ext uri="{BB962C8B-B14F-4D97-AF65-F5344CB8AC3E}">
        <p14:creationId xmlns:p14="http://schemas.microsoft.com/office/powerpoint/2010/main" val="58413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CF1BBE-DC0A-42BF-9DA2-4DDC60B62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8" y="468333"/>
            <a:ext cx="5240055" cy="6288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C223AF-9C22-491A-AA6F-EC8EAF066CB3}"/>
              </a:ext>
            </a:extLst>
          </p:cNvPr>
          <p:cNvSpPr txBox="1"/>
          <p:nvPr/>
        </p:nvSpPr>
        <p:spPr>
          <a:xfrm>
            <a:off x="3414086" y="314422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</a:t>
            </a:r>
            <a:r>
              <a:rPr lang="en-US" baseline="30000" dirty="0"/>
              <a:t>10</a:t>
            </a:r>
            <a:r>
              <a:rPr lang="en-US" dirty="0"/>
              <a:t>(Abundance)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A98874-3244-4A00-8F87-1153F6A88772}"/>
              </a:ext>
            </a:extLst>
          </p:cNvPr>
          <p:cNvSpPr txBox="1"/>
          <p:nvPr/>
        </p:nvSpPr>
        <p:spPr>
          <a:xfrm>
            <a:off x="2733194" y="6167704"/>
            <a:ext cx="255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sqrt(Relative Abundance)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721F65-7812-4EBD-870E-6ADE4DDF0D3F}"/>
              </a:ext>
            </a:extLst>
          </p:cNvPr>
          <p:cNvSpPr txBox="1"/>
          <p:nvPr/>
        </p:nvSpPr>
        <p:spPr>
          <a:xfrm>
            <a:off x="138546" y="101601"/>
            <a:ext cx="4996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Microscopy Abundance – </a:t>
            </a:r>
            <a:r>
              <a:rPr lang="en-US" sz="2800" b="1" dirty="0" err="1"/>
              <a:t>nMDS</a:t>
            </a:r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6D11C9-6342-452B-95DA-D47A434290A6}"/>
              </a:ext>
            </a:extLst>
          </p:cNvPr>
          <p:cNvSpPr txBox="1"/>
          <p:nvPr/>
        </p:nvSpPr>
        <p:spPr>
          <a:xfrm>
            <a:off x="5661764" y="782877"/>
            <a:ext cx="6329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Bray Curtis similarity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QU39 is different during the summer (lack of diatoms)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QU39 June and rest of stations more 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Seems to be a rough spring-autumn gradient (excluding QU39)</a:t>
            </a:r>
          </a:p>
        </p:txBody>
      </p:sp>
    </p:spTree>
    <p:extLst>
      <p:ext uri="{BB962C8B-B14F-4D97-AF65-F5344CB8AC3E}">
        <p14:creationId xmlns:p14="http://schemas.microsoft.com/office/powerpoint/2010/main" val="280432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CB64-D3C6-493B-8B7B-C6173E6F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8168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Statistical tests added to </a:t>
            </a:r>
            <a:r>
              <a:rPr lang="en-US" dirty="0" err="1"/>
              <a:t>nMDS</a:t>
            </a:r>
            <a:r>
              <a:rPr lang="en-US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E970-3BCF-4D0B-9ABC-AAB72753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707721"/>
            <a:ext cx="7094572" cy="59686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ANOSIM</a:t>
            </a:r>
          </a:p>
          <a:p>
            <a:pPr marL="0" indent="0">
              <a:buNone/>
            </a:pPr>
            <a:r>
              <a:rPr lang="en-US" dirty="0"/>
              <a:t>Differences in log10(</a:t>
            </a:r>
            <a:r>
              <a:rPr lang="en-US" b="1" dirty="0"/>
              <a:t>abundance + 1)</a:t>
            </a:r>
            <a:r>
              <a:rPr lang="en-US" dirty="0"/>
              <a:t> data between:</a:t>
            </a:r>
          </a:p>
          <a:p>
            <a:pPr lvl="1"/>
            <a:r>
              <a:rPr lang="en-US" b="1" dirty="0"/>
              <a:t>Region</a:t>
            </a:r>
            <a:r>
              <a:rPr lang="en-US" dirty="0"/>
              <a:t> (Calvert vs </a:t>
            </a:r>
            <a:r>
              <a:rPr lang="en-US" dirty="0" err="1"/>
              <a:t>NSoG</a:t>
            </a:r>
            <a:r>
              <a:rPr lang="en-US" dirty="0"/>
              <a:t>) – p = 0.0001, R = 0.62</a:t>
            </a:r>
          </a:p>
          <a:p>
            <a:pPr lvl="1"/>
            <a:r>
              <a:rPr lang="en-US" b="1" dirty="0"/>
              <a:t>Site</a:t>
            </a:r>
            <a:r>
              <a:rPr lang="en-US" dirty="0"/>
              <a:t> (QCS01, KC10, DFO2, QU39) – p = 0.0001, R = 0.27</a:t>
            </a:r>
          </a:p>
          <a:p>
            <a:pPr marL="45720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b="1" dirty="0"/>
              <a:t>1) Indicator species  - between region</a:t>
            </a:r>
          </a:p>
          <a:p>
            <a:pPr marL="800100" lvl="2" indent="-342900"/>
            <a:r>
              <a:rPr lang="en-US" b="1" dirty="0"/>
              <a:t>Calvert – only where  P &lt;= 0.01 </a:t>
            </a:r>
          </a:p>
          <a:p>
            <a:pPr marL="1257300" lvl="3" indent="-342900"/>
            <a:r>
              <a:rPr lang="en-US" dirty="0" err="1"/>
              <a:t>Chaetoceros</a:t>
            </a:r>
            <a:r>
              <a:rPr lang="en-US" dirty="0"/>
              <a:t> </a:t>
            </a:r>
            <a:r>
              <a:rPr lang="en-US" dirty="0" err="1"/>
              <a:t>tenuissimus</a:t>
            </a:r>
            <a:r>
              <a:rPr lang="en-US" dirty="0"/>
              <a:t>    	 0.720  0.0001 ***</a:t>
            </a:r>
          </a:p>
          <a:p>
            <a:pPr marL="1257300" lvl="3" indent="-342900"/>
            <a:r>
              <a:rPr lang="en-US" dirty="0" err="1"/>
              <a:t>Skeletonema</a:t>
            </a:r>
            <a:r>
              <a:rPr lang="en-US" dirty="0"/>
              <a:t> </a:t>
            </a:r>
            <a:r>
              <a:rPr lang="en-US" dirty="0" err="1"/>
              <a:t>marinoi</a:t>
            </a:r>
            <a:r>
              <a:rPr lang="en-US" dirty="0"/>
              <a:t>         	0.684  0.0001 ***</a:t>
            </a:r>
          </a:p>
          <a:p>
            <a:pPr marL="1257300" lvl="3" indent="-342900"/>
            <a:r>
              <a:rPr lang="en-US" dirty="0" err="1"/>
              <a:t>Leptocylindrus</a:t>
            </a:r>
            <a:r>
              <a:rPr lang="en-US" dirty="0"/>
              <a:t> </a:t>
            </a:r>
            <a:r>
              <a:rPr lang="en-US" dirty="0" err="1"/>
              <a:t>danicus</a:t>
            </a:r>
            <a:r>
              <a:rPr lang="en-US" dirty="0"/>
              <a:t>     	 0.661  0.0001 ***</a:t>
            </a:r>
          </a:p>
          <a:p>
            <a:pPr marL="1257300" lvl="3" indent="-342900"/>
            <a:r>
              <a:rPr lang="en-US" dirty="0"/>
              <a:t>Dinophyceae                 	0.623  0.0001 ***</a:t>
            </a:r>
          </a:p>
          <a:p>
            <a:pPr marL="1257300" lvl="3" indent="-342900"/>
            <a:r>
              <a:rPr lang="en-US" dirty="0"/>
              <a:t>Euglenozoa                  	0.604  0.0001 ***</a:t>
            </a:r>
          </a:p>
          <a:p>
            <a:pPr marL="1257300" lvl="3" indent="-342900"/>
            <a:r>
              <a:rPr lang="en-US" dirty="0" err="1"/>
              <a:t>Thalassiosira</a:t>
            </a:r>
            <a:r>
              <a:rPr lang="en-US" dirty="0"/>
              <a:t>              	 	0.588  0.0001 ***</a:t>
            </a:r>
          </a:p>
          <a:p>
            <a:pPr marL="1257300" lvl="3" indent="-342900"/>
            <a:r>
              <a:rPr lang="en-US" dirty="0" err="1"/>
              <a:t>Cylindrotheca</a:t>
            </a:r>
            <a:r>
              <a:rPr lang="en-US" dirty="0"/>
              <a:t> </a:t>
            </a:r>
            <a:r>
              <a:rPr lang="en-US" dirty="0" err="1"/>
              <a:t>closterium</a:t>
            </a:r>
            <a:r>
              <a:rPr lang="en-US" dirty="0"/>
              <a:t>    	0.563  0.0001 ***</a:t>
            </a:r>
          </a:p>
          <a:p>
            <a:pPr marL="1257300" lvl="3" indent="-342900"/>
            <a:r>
              <a:rPr lang="en-US" dirty="0" err="1"/>
              <a:t>Ceratium</a:t>
            </a:r>
            <a:r>
              <a:rPr lang="en-US" dirty="0"/>
              <a:t> </a:t>
            </a:r>
            <a:r>
              <a:rPr lang="en-US" dirty="0" err="1"/>
              <a:t>lineatum</a:t>
            </a:r>
            <a:r>
              <a:rPr lang="en-US" dirty="0"/>
              <a:t>          	 0.494  0.0007 ***</a:t>
            </a:r>
          </a:p>
          <a:p>
            <a:pPr marL="1257300" lvl="3" indent="-342900"/>
            <a:r>
              <a:rPr lang="en-US" dirty="0" err="1"/>
              <a:t>Thalassionema</a:t>
            </a:r>
            <a:r>
              <a:rPr lang="en-US" dirty="0"/>
              <a:t> </a:t>
            </a:r>
            <a:r>
              <a:rPr lang="en-US" dirty="0" err="1"/>
              <a:t>nitzschioides</a:t>
            </a:r>
            <a:r>
              <a:rPr lang="en-US" dirty="0"/>
              <a:t> 	0.484  0.0005 ***</a:t>
            </a:r>
          </a:p>
          <a:p>
            <a:pPr marL="1257300" lvl="3" indent="-342900"/>
            <a:r>
              <a:rPr lang="en-US" dirty="0" err="1"/>
              <a:t>Chaetoceros</a:t>
            </a:r>
            <a:r>
              <a:rPr lang="en-US" dirty="0"/>
              <a:t> </a:t>
            </a:r>
            <a:r>
              <a:rPr lang="en-US" dirty="0" err="1"/>
              <a:t>cinctus</a:t>
            </a:r>
            <a:r>
              <a:rPr lang="en-US" dirty="0"/>
              <a:t>         	0.483  0.0004 ***</a:t>
            </a:r>
          </a:p>
          <a:p>
            <a:pPr marL="1257300" lvl="3" indent="-342900"/>
            <a:r>
              <a:rPr lang="en-US" dirty="0" err="1"/>
              <a:t>Pennales</a:t>
            </a:r>
            <a:r>
              <a:rPr lang="en-US" dirty="0"/>
              <a:t>                    		0.477  0.0001 ***</a:t>
            </a:r>
          </a:p>
          <a:p>
            <a:pPr marL="1257300" lvl="3" indent="-342900"/>
            <a:r>
              <a:rPr lang="en-US" dirty="0" err="1"/>
              <a:t>Biddulphiales</a:t>
            </a:r>
            <a:r>
              <a:rPr lang="en-US" dirty="0"/>
              <a:t>              	 0.471  0.0007 ***</a:t>
            </a:r>
          </a:p>
          <a:p>
            <a:pPr marL="1257300" lvl="3" indent="-342900"/>
            <a:r>
              <a:rPr lang="en-US" dirty="0" err="1"/>
              <a:t>Dinophysis</a:t>
            </a:r>
            <a:r>
              <a:rPr lang="en-US" dirty="0"/>
              <a:t> </a:t>
            </a:r>
            <a:r>
              <a:rPr lang="en-US" dirty="0" err="1"/>
              <a:t>acuminata</a:t>
            </a:r>
            <a:r>
              <a:rPr lang="en-US" dirty="0"/>
              <a:t>        	0.462  0.0010 ***</a:t>
            </a:r>
          </a:p>
          <a:p>
            <a:pPr marL="1257300" lvl="3" indent="-342900"/>
            <a:r>
              <a:rPr lang="en-US" dirty="0"/>
              <a:t>Pseudo-</a:t>
            </a:r>
            <a:r>
              <a:rPr lang="en-US" dirty="0" err="1"/>
              <a:t>nitzschia</a:t>
            </a:r>
            <a:r>
              <a:rPr lang="en-US" dirty="0"/>
              <a:t> </a:t>
            </a:r>
            <a:r>
              <a:rPr lang="en-US" dirty="0" err="1"/>
              <a:t>seriata</a:t>
            </a:r>
            <a:r>
              <a:rPr lang="en-US" dirty="0"/>
              <a:t>    	0.461  0.0006 ***</a:t>
            </a:r>
          </a:p>
          <a:p>
            <a:pPr marL="1257300" lvl="3" indent="-342900"/>
            <a:r>
              <a:rPr lang="en-US" dirty="0" err="1"/>
              <a:t>Chaetoceros</a:t>
            </a:r>
            <a:r>
              <a:rPr lang="en-US" dirty="0"/>
              <a:t> debilis         	0.460  0.0009 ***</a:t>
            </a:r>
          </a:p>
          <a:p>
            <a:pPr marL="1257300" lvl="3" indent="-342900"/>
            <a:r>
              <a:rPr lang="en-US" dirty="0"/>
              <a:t>Pseudo-</a:t>
            </a:r>
            <a:r>
              <a:rPr lang="en-US" dirty="0" err="1"/>
              <a:t>nitzschia</a:t>
            </a:r>
            <a:r>
              <a:rPr lang="en-US" dirty="0"/>
              <a:t> spp.          	0.448  0.0005 ***</a:t>
            </a:r>
          </a:p>
          <a:p>
            <a:pPr marL="857250" lvl="3" indent="-400050"/>
            <a:r>
              <a:rPr lang="en-US" b="1" dirty="0"/>
              <a:t>QU39</a:t>
            </a:r>
          </a:p>
          <a:p>
            <a:pPr marL="1314450" lvl="4" indent="-400050"/>
            <a:r>
              <a:rPr lang="en-US" dirty="0" err="1"/>
              <a:t>Corethron</a:t>
            </a:r>
            <a:r>
              <a:rPr lang="en-US" dirty="0"/>
              <a:t> </a:t>
            </a:r>
            <a:r>
              <a:rPr lang="en-US" dirty="0" err="1"/>
              <a:t>criophilum</a:t>
            </a:r>
            <a:r>
              <a:rPr lang="en-US" dirty="0"/>
              <a:t> 0.364  0.0024 **</a:t>
            </a:r>
          </a:p>
          <a:p>
            <a:pPr marL="45720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3867D6-E28C-4E24-9CFE-1617F1C22A4D}"/>
              </a:ext>
            </a:extLst>
          </p:cNvPr>
          <p:cNvSpPr txBox="1"/>
          <p:nvPr/>
        </p:nvSpPr>
        <p:spPr>
          <a:xfrm>
            <a:off x="6942266" y="2307052"/>
            <a:ext cx="489758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Central coast </a:t>
            </a:r>
            <a:r>
              <a:rPr lang="en-US" sz="2200" dirty="0"/>
              <a:t>indicators are mostly </a:t>
            </a:r>
            <a:r>
              <a:rPr lang="en-US" sz="2200" b="1" dirty="0"/>
              <a:t>diatoms</a:t>
            </a:r>
            <a:r>
              <a:rPr lang="en-US" sz="2200" dirty="0"/>
              <a:t>, which are largely absent at QU39 in the summer. This seems to drive the dissimilarity in cluster analysis and </a:t>
            </a:r>
            <a:r>
              <a:rPr lang="en-US" sz="2200" dirty="0" err="1"/>
              <a:t>nMDS</a:t>
            </a:r>
            <a:r>
              <a:rPr lang="en-US" sz="22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8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779B7B-21E0-4CD0-8938-B1F4D19D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8168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Statistical tests added to </a:t>
            </a:r>
            <a:r>
              <a:rPr lang="en-US" dirty="0" err="1"/>
              <a:t>nMDS</a:t>
            </a:r>
            <a:r>
              <a:rPr lang="en-US" dirty="0"/>
              <a:t>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EC8B0E-768D-4091-B50C-015E4DF0902B}"/>
              </a:ext>
            </a:extLst>
          </p:cNvPr>
          <p:cNvSpPr/>
          <p:nvPr/>
        </p:nvSpPr>
        <p:spPr>
          <a:xfrm>
            <a:off x="279746" y="1239146"/>
            <a:ext cx="462419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Group DFO2  #</a:t>
            </a:r>
            <a:r>
              <a:rPr lang="en-US" b="1" dirty="0" err="1"/>
              <a:t>sps</a:t>
            </a:r>
            <a:r>
              <a:rPr lang="en-US" b="1" dirty="0"/>
              <a:t>.  1 </a:t>
            </a:r>
          </a:p>
          <a:p>
            <a:r>
              <a:rPr lang="en-US" dirty="0"/>
              <a:t>                  		stat     </a:t>
            </a:r>
            <a:r>
              <a:rPr lang="en-US" dirty="0" err="1"/>
              <a:t>p.value</a:t>
            </a:r>
            <a:r>
              <a:rPr lang="en-US" dirty="0"/>
              <a:t>  </a:t>
            </a:r>
          </a:p>
          <a:p>
            <a:r>
              <a:rPr lang="en-US" dirty="0" err="1"/>
              <a:t>Dinophysis</a:t>
            </a:r>
            <a:r>
              <a:rPr lang="en-US" dirty="0"/>
              <a:t> </a:t>
            </a:r>
            <a:r>
              <a:rPr lang="en-US" dirty="0" err="1"/>
              <a:t>acuta</a:t>
            </a:r>
            <a:r>
              <a:rPr lang="en-US" dirty="0"/>
              <a:t>		0.376  0.0189 *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Group KC10  #</a:t>
            </a:r>
            <a:r>
              <a:rPr lang="en-US" b="1" dirty="0" err="1"/>
              <a:t>sps</a:t>
            </a:r>
            <a:r>
              <a:rPr lang="en-US" b="1" dirty="0"/>
              <a:t>.  1 </a:t>
            </a:r>
          </a:p>
          <a:p>
            <a:r>
              <a:rPr lang="en-US" dirty="0"/>
              <a:t>               			stat     </a:t>
            </a:r>
            <a:r>
              <a:rPr lang="en-US" dirty="0" err="1"/>
              <a:t>p.value</a:t>
            </a:r>
            <a:r>
              <a:rPr lang="en-US" dirty="0"/>
              <a:t>  </a:t>
            </a:r>
          </a:p>
          <a:p>
            <a:r>
              <a:rPr lang="en-US" dirty="0" err="1"/>
              <a:t>Biddulphiales</a:t>
            </a:r>
            <a:r>
              <a:rPr lang="en-US" dirty="0"/>
              <a:t> 		0.335  0.0471 *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Group QCS01  #</a:t>
            </a:r>
            <a:r>
              <a:rPr lang="en-US" b="1" dirty="0" err="1"/>
              <a:t>sps</a:t>
            </a:r>
            <a:r>
              <a:rPr lang="en-US" b="1" dirty="0"/>
              <a:t>.  6 </a:t>
            </a:r>
          </a:p>
          <a:p>
            <a:r>
              <a:rPr lang="en-US" dirty="0"/>
              <a:t>                          		stat     </a:t>
            </a:r>
            <a:r>
              <a:rPr lang="en-US" dirty="0" err="1"/>
              <a:t>p.value</a:t>
            </a:r>
            <a:r>
              <a:rPr lang="en-US" dirty="0"/>
              <a:t>   </a:t>
            </a:r>
          </a:p>
          <a:p>
            <a:r>
              <a:rPr lang="en-US" dirty="0" err="1"/>
              <a:t>Chaetoceros</a:t>
            </a:r>
            <a:r>
              <a:rPr lang="en-US" dirty="0"/>
              <a:t> </a:t>
            </a:r>
            <a:r>
              <a:rPr lang="en-US" dirty="0" err="1"/>
              <a:t>decipiens</a:t>
            </a:r>
            <a:r>
              <a:rPr lang="en-US" dirty="0"/>
              <a:t>    	0.455  0.0049 **</a:t>
            </a:r>
          </a:p>
          <a:p>
            <a:r>
              <a:rPr lang="en-US" dirty="0" err="1"/>
              <a:t>Dactyliosolen</a:t>
            </a:r>
            <a:r>
              <a:rPr lang="en-US" dirty="0"/>
              <a:t> </a:t>
            </a:r>
            <a:r>
              <a:rPr lang="en-US" dirty="0" err="1"/>
              <a:t>phuketensis</a:t>
            </a:r>
            <a:r>
              <a:rPr lang="en-US" dirty="0"/>
              <a:t> 	0.429  0.0072 **</a:t>
            </a:r>
          </a:p>
          <a:p>
            <a:r>
              <a:rPr lang="en-US" dirty="0" err="1"/>
              <a:t>Detonula</a:t>
            </a:r>
            <a:r>
              <a:rPr lang="en-US" dirty="0"/>
              <a:t> </a:t>
            </a:r>
            <a:r>
              <a:rPr lang="en-US" dirty="0" err="1"/>
              <a:t>pumila</a:t>
            </a:r>
            <a:r>
              <a:rPr lang="en-US" dirty="0"/>
              <a:t>           	0.422  0.0058 **</a:t>
            </a:r>
          </a:p>
          <a:p>
            <a:r>
              <a:rPr lang="en-US" dirty="0" err="1"/>
              <a:t>Thalassiosira</a:t>
            </a:r>
            <a:r>
              <a:rPr lang="en-US" dirty="0"/>
              <a:t> rotula      	0.412  0.0101 * </a:t>
            </a:r>
          </a:p>
          <a:p>
            <a:r>
              <a:rPr lang="en-US" dirty="0" err="1"/>
              <a:t>Ditylum</a:t>
            </a:r>
            <a:r>
              <a:rPr lang="en-US" dirty="0"/>
              <a:t> </a:t>
            </a:r>
            <a:r>
              <a:rPr lang="en-US" dirty="0" err="1"/>
              <a:t>brightwellii</a:t>
            </a:r>
            <a:r>
              <a:rPr lang="en-US" dirty="0"/>
              <a:t>      	0.390  0.0130 * </a:t>
            </a:r>
          </a:p>
          <a:p>
            <a:r>
              <a:rPr lang="en-US" dirty="0" err="1"/>
              <a:t>Prorocentrum</a:t>
            </a:r>
            <a:r>
              <a:rPr lang="en-US" dirty="0"/>
              <a:t> </a:t>
            </a:r>
            <a:r>
              <a:rPr lang="en-US" dirty="0" err="1"/>
              <a:t>micans</a:t>
            </a:r>
            <a:r>
              <a:rPr lang="en-US" dirty="0"/>
              <a:t>       	0.380  0.0200 *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E7A373-B55D-4A74-B15A-C1085EE14AC5}"/>
              </a:ext>
            </a:extLst>
          </p:cNvPr>
          <p:cNvSpPr/>
          <p:nvPr/>
        </p:nvSpPr>
        <p:spPr>
          <a:xfrm>
            <a:off x="4903939" y="123914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Group KC10+QCS01  #</a:t>
            </a:r>
            <a:r>
              <a:rPr lang="en-US" b="1" dirty="0" err="1"/>
              <a:t>sps</a:t>
            </a:r>
            <a:r>
              <a:rPr lang="en-US" b="1" dirty="0"/>
              <a:t>.  12 </a:t>
            </a:r>
          </a:p>
          <a:p>
            <a:r>
              <a:rPr lang="en-US" dirty="0"/>
              <a:t>                             		stat     </a:t>
            </a:r>
            <a:r>
              <a:rPr lang="en-US" dirty="0" err="1"/>
              <a:t>p.value</a:t>
            </a:r>
            <a:r>
              <a:rPr lang="en-US" dirty="0"/>
              <a:t>    </a:t>
            </a:r>
          </a:p>
          <a:p>
            <a:r>
              <a:rPr lang="en-US" dirty="0" err="1"/>
              <a:t>Ceratium</a:t>
            </a:r>
            <a:r>
              <a:rPr lang="en-US" dirty="0"/>
              <a:t> </a:t>
            </a:r>
            <a:r>
              <a:rPr lang="en-US" dirty="0" err="1"/>
              <a:t>lineatum</a:t>
            </a:r>
            <a:r>
              <a:rPr lang="en-US" dirty="0"/>
              <a:t>           	0.581  0.0003 ***</a:t>
            </a:r>
          </a:p>
          <a:p>
            <a:r>
              <a:rPr lang="en-US" dirty="0" err="1"/>
              <a:t>Dactyliosolen</a:t>
            </a:r>
            <a:r>
              <a:rPr lang="en-US" dirty="0"/>
              <a:t> </a:t>
            </a:r>
            <a:r>
              <a:rPr lang="en-US" dirty="0" err="1"/>
              <a:t>fragilissimus</a:t>
            </a:r>
            <a:r>
              <a:rPr lang="en-US" dirty="0"/>
              <a:t> 	0.513  0.0006 ***</a:t>
            </a:r>
          </a:p>
          <a:p>
            <a:r>
              <a:rPr lang="en-US" dirty="0" err="1"/>
              <a:t>Chaetoceros</a:t>
            </a:r>
            <a:r>
              <a:rPr lang="en-US" dirty="0"/>
              <a:t> debilis         	0.490  0.0012 ** </a:t>
            </a:r>
          </a:p>
          <a:p>
            <a:r>
              <a:rPr lang="en-US" dirty="0" err="1"/>
              <a:t>Guinardia</a:t>
            </a:r>
            <a:r>
              <a:rPr lang="en-US" dirty="0"/>
              <a:t> </a:t>
            </a:r>
            <a:r>
              <a:rPr lang="en-US" dirty="0" err="1"/>
              <a:t>delicatula</a:t>
            </a:r>
            <a:r>
              <a:rPr lang="en-US" dirty="0"/>
              <a:t>        	0.448  0.0037 ** </a:t>
            </a:r>
          </a:p>
          <a:p>
            <a:r>
              <a:rPr lang="en-US" dirty="0" err="1"/>
              <a:t>Rhizosolenia</a:t>
            </a:r>
            <a:r>
              <a:rPr lang="en-US" dirty="0"/>
              <a:t> </a:t>
            </a:r>
            <a:r>
              <a:rPr lang="en-US" dirty="0" err="1"/>
              <a:t>setigera</a:t>
            </a:r>
            <a:r>
              <a:rPr lang="en-US" dirty="0"/>
              <a:t>       	0.415  0.0082 ** </a:t>
            </a:r>
          </a:p>
          <a:p>
            <a:r>
              <a:rPr lang="en-US" dirty="0" err="1"/>
              <a:t>Chaetoceros</a:t>
            </a:r>
            <a:r>
              <a:rPr lang="en-US" dirty="0"/>
              <a:t> </a:t>
            </a:r>
            <a:r>
              <a:rPr lang="en-US" dirty="0" err="1"/>
              <a:t>seiracanthus</a:t>
            </a:r>
            <a:r>
              <a:rPr lang="en-US" dirty="0"/>
              <a:t>    	0.411  0.0098 ** </a:t>
            </a:r>
          </a:p>
          <a:p>
            <a:r>
              <a:rPr lang="en-US" dirty="0"/>
              <a:t>Pseudo-</a:t>
            </a:r>
            <a:r>
              <a:rPr lang="en-US" dirty="0" err="1"/>
              <a:t>nitzschia</a:t>
            </a:r>
            <a:r>
              <a:rPr lang="en-US" dirty="0"/>
              <a:t> </a:t>
            </a:r>
            <a:r>
              <a:rPr lang="en-US" dirty="0" err="1"/>
              <a:t>seriata</a:t>
            </a:r>
            <a:r>
              <a:rPr lang="en-US" dirty="0"/>
              <a:t>    	0.401  0.0097 ** </a:t>
            </a:r>
          </a:p>
          <a:p>
            <a:r>
              <a:rPr lang="en-US" dirty="0" err="1"/>
              <a:t>Protoperidinium</a:t>
            </a:r>
            <a:r>
              <a:rPr lang="en-US" dirty="0"/>
              <a:t> </a:t>
            </a:r>
            <a:r>
              <a:rPr lang="en-US" dirty="0" err="1"/>
              <a:t>steinii</a:t>
            </a:r>
            <a:r>
              <a:rPr lang="en-US" dirty="0"/>
              <a:t>     	0.399  0.0164 *  </a:t>
            </a:r>
          </a:p>
          <a:p>
            <a:r>
              <a:rPr lang="en-US" dirty="0" err="1"/>
              <a:t>Chaetoceros</a:t>
            </a:r>
            <a:r>
              <a:rPr lang="en-US" dirty="0"/>
              <a:t> </a:t>
            </a:r>
            <a:r>
              <a:rPr lang="en-US" dirty="0" err="1"/>
              <a:t>similis</a:t>
            </a:r>
            <a:r>
              <a:rPr lang="en-US" dirty="0"/>
              <a:t>         	0.381  0.0195 *  </a:t>
            </a:r>
          </a:p>
          <a:p>
            <a:r>
              <a:rPr lang="en-US" dirty="0"/>
              <a:t>Pseudo-</a:t>
            </a:r>
            <a:r>
              <a:rPr lang="en-US" dirty="0" err="1"/>
              <a:t>nitzschia</a:t>
            </a:r>
            <a:r>
              <a:rPr lang="en-US" dirty="0"/>
              <a:t>            	0.368  0.0227 *  </a:t>
            </a:r>
          </a:p>
          <a:p>
            <a:r>
              <a:rPr lang="en-US" dirty="0" err="1"/>
              <a:t>Pterosperma</a:t>
            </a:r>
            <a:r>
              <a:rPr lang="en-US" dirty="0"/>
              <a:t>                 	0.351  0.0336 *  </a:t>
            </a:r>
          </a:p>
          <a:p>
            <a:r>
              <a:rPr lang="en-US" dirty="0" err="1"/>
              <a:t>Leptocylindrus</a:t>
            </a:r>
            <a:r>
              <a:rPr lang="en-US" dirty="0"/>
              <a:t> </a:t>
            </a:r>
            <a:r>
              <a:rPr lang="en-US" dirty="0" err="1"/>
              <a:t>danicus</a:t>
            </a:r>
            <a:r>
              <a:rPr lang="en-US" dirty="0"/>
              <a:t>      	0.349  0.0403 *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F17F2-9A9F-4506-BC8D-022DEA35B3AB}"/>
              </a:ext>
            </a:extLst>
          </p:cNvPr>
          <p:cNvSpPr txBox="1"/>
          <p:nvPr/>
        </p:nvSpPr>
        <p:spPr>
          <a:xfrm>
            <a:off x="393114" y="5855794"/>
            <a:ext cx="1170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Suggests differences in ecology across the Shelf to fjord gradient – DFO2 is the most different as KC10 and QCS01 share species. Not quite sure about these designations as when I plot these species, some are often at multiple stations.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F6FA83-14B6-47B7-ABE1-79C79F1EDD11}"/>
              </a:ext>
            </a:extLst>
          </p:cNvPr>
          <p:cNvSpPr/>
          <p:nvPr/>
        </p:nvSpPr>
        <p:spPr>
          <a:xfrm>
            <a:off x="167662" y="664334"/>
            <a:ext cx="4647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buNone/>
            </a:pPr>
            <a:r>
              <a:rPr lang="en-US" b="1" dirty="0"/>
              <a:t>2) Indicator species  - between Calvert Stations</a:t>
            </a:r>
          </a:p>
        </p:txBody>
      </p:sp>
    </p:spTree>
    <p:extLst>
      <p:ext uri="{BB962C8B-B14F-4D97-AF65-F5344CB8AC3E}">
        <p14:creationId xmlns:p14="http://schemas.microsoft.com/office/powerpoint/2010/main" val="173443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BBB41C-4572-43E5-9AFB-18E0C002B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0" y="687887"/>
            <a:ext cx="6044851" cy="6044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A0627C-F949-4E7C-8541-0F23753B5821}"/>
              </a:ext>
            </a:extLst>
          </p:cNvPr>
          <p:cNvSpPr txBox="1"/>
          <p:nvPr/>
        </p:nvSpPr>
        <p:spPr>
          <a:xfrm>
            <a:off x="206680" y="68893"/>
            <a:ext cx="1051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June – Sept. mean abundance station/year. Only </a:t>
            </a:r>
            <a:r>
              <a:rPr lang="en-US" sz="2000" b="1" dirty="0"/>
              <a:t>top 10 species </a:t>
            </a:r>
            <a:r>
              <a:rPr lang="en-US" sz="2000" dirty="0"/>
              <a:t>for each station shown (rank in red).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805CF-A275-4E6D-B7E9-FF85E3E497EE}"/>
              </a:ext>
            </a:extLst>
          </p:cNvPr>
          <p:cNvSpPr txBox="1"/>
          <p:nvPr/>
        </p:nvSpPr>
        <p:spPr>
          <a:xfrm>
            <a:off x="6457167" y="1634646"/>
            <a:ext cx="54237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general (annual averages)</a:t>
            </a:r>
          </a:p>
          <a:p>
            <a:endParaRPr lang="en-US" dirty="0"/>
          </a:p>
          <a:p>
            <a:r>
              <a:rPr lang="en-US" b="1" dirty="0" err="1"/>
              <a:t>Skeletonema</a:t>
            </a:r>
            <a:r>
              <a:rPr lang="en-US" b="1" dirty="0"/>
              <a:t> </a:t>
            </a:r>
            <a:r>
              <a:rPr lang="en-US" b="1" dirty="0" err="1"/>
              <a:t>marinoi</a:t>
            </a:r>
            <a:r>
              <a:rPr lang="en-US" b="1" dirty="0"/>
              <a:t> </a:t>
            </a:r>
            <a:r>
              <a:rPr lang="en-US" dirty="0"/>
              <a:t>generally has highest abundance on central coast.</a:t>
            </a:r>
          </a:p>
          <a:p>
            <a:endParaRPr lang="en-US" dirty="0"/>
          </a:p>
          <a:p>
            <a:r>
              <a:rPr lang="en-US" dirty="0" err="1"/>
              <a:t>Cryptophytes</a:t>
            </a:r>
            <a:r>
              <a:rPr lang="en-US" dirty="0"/>
              <a:t> </a:t>
            </a:r>
            <a:r>
              <a:rPr lang="en-US" dirty="0" err="1"/>
              <a:t>Hillea</a:t>
            </a:r>
            <a:r>
              <a:rPr lang="en-US" dirty="0"/>
              <a:t> and </a:t>
            </a:r>
            <a:r>
              <a:rPr lang="en-US" dirty="0" err="1"/>
              <a:t>Teleaulax</a:t>
            </a:r>
            <a:r>
              <a:rPr lang="en-US" dirty="0"/>
              <a:t> are prolific at all stations, but dominant abundance wise at QU39.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445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1449</Words>
  <Application>Microsoft Office PowerPoint</Application>
  <PresentationFormat>Widescreen</PresentationFormat>
  <Paragraphs>205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Calvert and NSoG Spatial Comparison</vt:lpstr>
      <vt:lpstr>Methods to note</vt:lpstr>
      <vt:lpstr>PowerPoint Presentation</vt:lpstr>
      <vt:lpstr>Group Level Abundance</vt:lpstr>
      <vt:lpstr>PowerPoint Presentation</vt:lpstr>
      <vt:lpstr>PowerPoint Presentation</vt:lpstr>
      <vt:lpstr>Statistical tests added to nMDS analysis</vt:lpstr>
      <vt:lpstr>Statistical tests added to nMDS analysis</vt:lpstr>
      <vt:lpstr>PowerPoint Presentation</vt:lpstr>
      <vt:lpstr>Diversity</vt:lpstr>
      <vt:lpstr>PowerPoint Presentation</vt:lpstr>
      <vt:lpstr>PowerPoint Presentation</vt:lpstr>
      <vt:lpstr>Mantel Tests</vt:lpstr>
      <vt:lpstr>Chemtax – Do we include?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Del Belluz</dc:creator>
  <cp:lastModifiedBy>Justin Del Belluz</cp:lastModifiedBy>
  <cp:revision>72</cp:revision>
  <dcterms:created xsi:type="dcterms:W3CDTF">2021-10-13T20:35:32Z</dcterms:created>
  <dcterms:modified xsi:type="dcterms:W3CDTF">2021-11-04T20:55:47Z</dcterms:modified>
</cp:coreProperties>
</file>