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6858000" cy="9144000"/>
  <p:embeddedFontLst>
    <p:embeddedFont>
      <p:font typeface="Quattrocento"/>
      <p:regular r:id="rId32"/>
      <p:bold r:id="rId33"/>
    </p:embeddedFont>
    <p:embeddedFont>
      <p:font typeface="Quattrocento Sans"/>
      <p:regular r:id="rId34"/>
      <p:bold r:id="rId35"/>
      <p:italic r:id="rId36"/>
      <p:boldItalic r:id="rId37"/>
    </p:embeddedFont>
    <p:embeddedFont>
      <p:font typeface="Century Gothic"/>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http://customooxmlschemas.google.com/">
      <go:slidesCustomData xmlns:go="http://customooxmlschemas.google.com/" r:id="rId42" roundtripDataSignature="AMtx7mhHpzOGscH+orE3QkizgUKAfbKH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A01F95-615D-4FB8-9ADC-7AAC9966CD98}">
  <a:tblStyle styleId="{1FA01F95-615D-4FB8-9ADC-7AAC9966CD98}" styleName="Table_0">
    <a:wholeTbl>
      <a:tcTxStyle b="off" i="off">
        <a:font>
          <a:latin typeface="Segoe UI Light"/>
          <a:ea typeface="Segoe UI Light"/>
          <a:cs typeface="Segoe UI 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6E6"/>
          </a:solidFill>
        </a:fill>
      </a:tcStyle>
    </a:wholeTbl>
    <a:band1H>
      <a:tcTxStyle/>
      <a:tcStyle>
        <a:fill>
          <a:solidFill>
            <a:srgbClr val="F4CACA"/>
          </a:solidFill>
        </a:fill>
      </a:tcStyle>
    </a:band1H>
    <a:band2H>
      <a:tcTxStyle/>
    </a:band2H>
    <a:band1V>
      <a:tcTxStyle/>
      <a:tcStyle>
        <a:fill>
          <a:solidFill>
            <a:srgbClr val="F4CACA"/>
          </a:solidFill>
        </a:fill>
      </a:tcStyle>
    </a:band1V>
    <a:band2V>
      <a:tcTxStyle/>
    </a:band2V>
    <a:lastCol>
      <a:tcTxStyle b="on" i="off">
        <a:font>
          <a:latin typeface="Segoe UI Light"/>
          <a:ea typeface="Segoe UI Light"/>
          <a:cs typeface="Segoe UI Light"/>
        </a:font>
        <a:schemeClr val="lt1"/>
      </a:tcTxStyle>
      <a:tcStyle>
        <a:fill>
          <a:solidFill>
            <a:schemeClr val="accent1"/>
          </a:solidFill>
        </a:fill>
      </a:tcStyle>
    </a:lastCol>
    <a:firstCol>
      <a:tcTxStyle b="on" i="off">
        <a:font>
          <a:latin typeface="Segoe UI Light"/>
          <a:ea typeface="Segoe UI Light"/>
          <a:cs typeface="Segoe UI Light"/>
        </a:font>
        <a:schemeClr val="lt1"/>
      </a:tcTxStyle>
      <a:tcStyle>
        <a:fill>
          <a:solidFill>
            <a:schemeClr val="accent1"/>
          </a:solidFill>
        </a:fill>
      </a:tcStyle>
    </a:firstCol>
    <a:lastRow>
      <a:tcTxStyle b="on" i="off">
        <a:font>
          <a:latin typeface="Segoe UI Light"/>
          <a:ea typeface="Segoe UI Light"/>
          <a:cs typeface="Segoe UI 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Light"/>
          <a:ea typeface="Segoe UI Light"/>
          <a:cs typeface="Segoe UI 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E8A0C6C-1B68-4DED-934C-6123116E895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italic.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CenturyGothic-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Quattrocento-bold.fntdata"/><Relationship Id="rId10" Type="http://schemas.openxmlformats.org/officeDocument/2006/relationships/slide" Target="slides/slide4.xml"/><Relationship Id="rId32" Type="http://schemas.openxmlformats.org/officeDocument/2006/relationships/font" Target="fonts/Quattrocento-regular.fntdata"/><Relationship Id="rId13" Type="http://schemas.openxmlformats.org/officeDocument/2006/relationships/slide" Target="slides/slide7.xml"/><Relationship Id="rId35" Type="http://schemas.openxmlformats.org/officeDocument/2006/relationships/font" Target="fonts/QuattrocentoSans-bold.fntdata"/><Relationship Id="rId12" Type="http://schemas.openxmlformats.org/officeDocument/2006/relationships/slide" Target="slides/slide6.xml"/><Relationship Id="rId34" Type="http://schemas.openxmlformats.org/officeDocument/2006/relationships/font" Target="fonts/QuattrocentoSans-regular.fntdata"/><Relationship Id="rId15" Type="http://schemas.openxmlformats.org/officeDocument/2006/relationships/slide" Target="slides/slide9.xml"/><Relationship Id="rId37" Type="http://schemas.openxmlformats.org/officeDocument/2006/relationships/font" Target="fonts/QuattrocentoSans-boldItalic.fntdata"/><Relationship Id="rId14" Type="http://schemas.openxmlformats.org/officeDocument/2006/relationships/slide" Target="slides/slide8.xml"/><Relationship Id="rId36" Type="http://schemas.openxmlformats.org/officeDocument/2006/relationships/font" Target="fonts/QuattrocentoSans-italic.fntdata"/><Relationship Id="rId17" Type="http://schemas.openxmlformats.org/officeDocument/2006/relationships/slide" Target="slides/slide11.xml"/><Relationship Id="rId39" Type="http://schemas.openxmlformats.org/officeDocument/2006/relationships/font" Target="fonts/CenturyGothic-bold.fntdata"/><Relationship Id="rId16" Type="http://schemas.openxmlformats.org/officeDocument/2006/relationships/slide" Target="slides/slide10.xml"/><Relationship Id="rId38" Type="http://schemas.openxmlformats.org/officeDocument/2006/relationships/font" Target="fonts/CenturyGothic-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8ec1367c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8ec1367c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gb8ec1367c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ec1367cf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ec1367cf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Personne en retard de 90 jours dans ses paiements ou pire</a:t>
            </a:r>
            <a:endParaRPr/>
          </a:p>
          <a:p>
            <a:pPr indent="0" lvl="0" marL="0" rtl="0" algn="l">
              <a:spcBef>
                <a:spcPts val="0"/>
              </a:spcBef>
              <a:spcAft>
                <a:spcPts val="0"/>
              </a:spcAft>
              <a:buNone/>
            </a:pPr>
            <a:r>
              <a:rPr lang="fr-FR"/>
              <a:t>Solde total des cartes de crédit et des lignes de crédit personnelles, à l'exception des prêts immobiliers et des dettes à tempérament comme les prêts automobiles, divisé par le pourcentage de la somme des limites de crédit</a:t>
            </a:r>
            <a:endParaRPr/>
          </a:p>
          <a:p>
            <a:pPr indent="0" lvl="0" marL="0" rtl="0" algn="l">
              <a:spcBef>
                <a:spcPts val="0"/>
              </a:spcBef>
              <a:spcAft>
                <a:spcPts val="0"/>
              </a:spcAft>
              <a:buNone/>
            </a:pPr>
            <a:r>
              <a:rPr lang="fr-FR"/>
              <a:t>Âge de l'emprunteur en années entières</a:t>
            </a:r>
            <a:endParaRPr/>
          </a:p>
          <a:p>
            <a:pPr indent="0" lvl="0" marL="0" rtl="0" algn="l">
              <a:spcBef>
                <a:spcPts val="0"/>
              </a:spcBef>
              <a:spcAft>
                <a:spcPts val="0"/>
              </a:spcAft>
              <a:buNone/>
            </a:pPr>
            <a:r>
              <a:rPr lang="fr-FR"/>
              <a:t>Paiements mensuels des dettes, pension alimentaire, coût de la vie divisés par le pourcentage mensuel du revenu brut</a:t>
            </a:r>
            <a:endParaRPr/>
          </a:p>
          <a:p>
            <a:pPr indent="0" lvl="0" marL="0" rtl="0" algn="l">
              <a:spcBef>
                <a:spcPts val="0"/>
              </a:spcBef>
              <a:spcAft>
                <a:spcPts val="0"/>
              </a:spcAft>
              <a:buNone/>
            </a:pPr>
            <a:r>
              <a:rPr lang="fr-FR"/>
              <a:t>Revenu mensuel réel</a:t>
            </a:r>
            <a:endParaRPr/>
          </a:p>
          <a:p>
            <a:pPr indent="0" lvl="0" marL="0" rtl="0" algn="l">
              <a:spcBef>
                <a:spcPts val="0"/>
              </a:spcBef>
              <a:spcAft>
                <a:spcPts val="0"/>
              </a:spcAft>
              <a:buNone/>
            </a:pPr>
            <a:r>
              <a:rPr lang="fr-FR"/>
              <a:t>Nombre de prêts ouverts (à tempérament comme un prêt automobile ou un prêt hypothécaire) et de lignes de crédit (par exemple, cartes de crédit)</a:t>
            </a:r>
            <a:endParaRPr/>
          </a:p>
          <a:p>
            <a:pPr indent="0" lvl="0" marL="0" rtl="0" algn="l">
              <a:spcBef>
                <a:spcPts val="0"/>
              </a:spcBef>
              <a:spcAft>
                <a:spcPts val="0"/>
              </a:spcAft>
              <a:buNone/>
            </a:pPr>
            <a:r>
              <a:rPr lang="fr-FR"/>
              <a:t>Nombre de prêts hypothécaires et immobiliers, y compris les lignes de crédit sur valeur domiciliaire entier</a:t>
            </a:r>
            <a:endParaRPr/>
          </a:p>
          <a:p>
            <a:pPr indent="0" lvl="0" marL="0" rtl="0" algn="l">
              <a:spcBef>
                <a:spcPts val="0"/>
              </a:spcBef>
              <a:spcAft>
                <a:spcPts val="0"/>
              </a:spcAft>
              <a:buNone/>
            </a:pPr>
            <a:r>
              <a:rPr lang="fr-FR"/>
              <a:t>Nombre de personnes à charge dans la famille, à l'exclusion d'elles-mêmes (conjoint, enfants, etc.) </a:t>
            </a:r>
            <a:endParaRPr/>
          </a:p>
          <a:p>
            <a:pPr indent="0" lvl="0" marL="0" rtl="0" algn="l">
              <a:spcBef>
                <a:spcPts val="0"/>
              </a:spcBef>
              <a:spcAft>
                <a:spcPts val="0"/>
              </a:spcAft>
              <a:buNone/>
            </a:pPr>
            <a:r>
              <a:rPr lang="fr-FR"/>
              <a:t>Nombre de fois où l'emprunteur a été en retard de 30 à 59 jours, mais pas plus au cours des deux dernières années. </a:t>
            </a:r>
            <a:endParaRPr/>
          </a:p>
        </p:txBody>
      </p:sp>
      <p:sp>
        <p:nvSpPr>
          <p:cNvPr id="397" name="Google Shape;397;gb8ec1367cf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8ec1367cf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8ec1367cf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b8ec1367cf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d3aac0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d3aac0a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afd3aac0a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8ec1367cf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8ec1367cf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b8ec1367cf_1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8ec1367cf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8ec1367cf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b8ec1367cf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e334ab81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e334ab81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b8e334ab81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8e334ab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8e334ab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b8e334ab8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e334ab81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e334ab81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b8e334ab81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e334ab81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e334ab81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b8e334ab81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b8e334ab81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b8e334ab81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b8e334ab81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8e334ab81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8e334ab81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gb8e334ab81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8e334ab81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8e334ab81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b8e334ab81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d5c88f6a_3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b8d5c88f6a_3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b8d5c88f6a_3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d5c88f6a_3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b8d5c88f6a_3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b8d5c88f6a_3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ec1367cf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ec1367cf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b8ec1367cf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1" name="Shape 21"/>
        <p:cNvGrpSpPr/>
        <p:nvPr/>
      </p:nvGrpSpPr>
      <p:grpSpPr>
        <a:xfrm>
          <a:off x="0" y="0"/>
          <a:ext cx="0" cy="0"/>
          <a:chOff x="0" y="0"/>
          <a:chExt cx="0" cy="0"/>
        </a:xfrm>
      </p:grpSpPr>
      <p:sp>
        <p:nvSpPr>
          <p:cNvPr id="22" name="Google Shape;2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tête de section" type="secHead">
  <p:cSld name="SECTION_HEADER">
    <p:spTree>
      <p:nvGrpSpPr>
        <p:cNvPr id="31" name="Shape 31"/>
        <p:cNvGrpSpPr/>
        <p:nvPr/>
      </p:nvGrpSpPr>
      <p:grpSpPr>
        <a:xfrm>
          <a:off x="0" y="0"/>
          <a:ext cx="0" cy="0"/>
          <a:chOff x="0" y="0"/>
          <a:chExt cx="0" cy="0"/>
        </a:xfrm>
      </p:grpSpPr>
      <p:sp>
        <p:nvSpPr>
          <p:cNvPr id="32" name="Google Shape;32;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7" name="Shape 37"/>
        <p:cNvGrpSpPr/>
        <p:nvPr/>
      </p:nvGrpSpPr>
      <p:grpSpPr>
        <a:xfrm>
          <a:off x="0" y="0"/>
          <a:ext cx="0" cy="0"/>
          <a:chOff x="0" y="0"/>
          <a:chExt cx="0" cy="0"/>
        </a:xfrm>
      </p:grpSpPr>
      <p:sp>
        <p:nvSpPr>
          <p:cNvPr id="38" name="Google Shape;3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4" name="Shape 44"/>
        <p:cNvGrpSpPr/>
        <p:nvPr/>
      </p:nvGrpSpPr>
      <p:grpSpPr>
        <a:xfrm>
          <a:off x="0" y="0"/>
          <a:ext cx="0" cy="0"/>
          <a:chOff x="0" y="0"/>
          <a:chExt cx="0" cy="0"/>
        </a:xfrm>
      </p:grpSpPr>
      <p:sp>
        <p:nvSpPr>
          <p:cNvPr id="45" name="Google Shape;45;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uniquement" type="titleOnly">
  <p:cSld name="TITLE_ONLY">
    <p:spTree>
      <p:nvGrpSpPr>
        <p:cNvPr id="53" name="Shape 53"/>
        <p:cNvGrpSpPr/>
        <p:nvPr/>
      </p:nvGrpSpPr>
      <p:grpSpPr>
        <a:xfrm>
          <a:off x="0" y="0"/>
          <a:ext cx="0" cy="0"/>
          <a:chOff x="0" y="0"/>
          <a:chExt cx="0" cy="0"/>
        </a:xfrm>
      </p:grpSpPr>
      <p:sp>
        <p:nvSpPr>
          <p:cNvPr id="54" name="Google Shape;5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Quattrocento Sans"/>
                <a:ea typeface="Quattrocento Sans"/>
                <a:cs typeface="Quattrocento Sans"/>
                <a:sym typeface="Quattrocento Sans"/>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Quattrocento Sans"/>
                <a:ea typeface="Quattrocento Sans"/>
                <a:cs typeface="Quattrocento Sans"/>
                <a:sym typeface="Quattrocento Sans"/>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Quattrocento Sans"/>
                <a:ea typeface="Quattrocento Sans"/>
                <a:cs typeface="Quattrocento Sans"/>
                <a:sym typeface="Quattrocento Sans"/>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Quattrocento Sans"/>
                <a:ea typeface="Quattrocento Sans"/>
                <a:cs typeface="Quattrocento Sans"/>
                <a:sym typeface="Quattrocento Sans"/>
              </a:defRPr>
            </a:lvl9pPr>
          </a:lstStyle>
          <a:p/>
        </p:txBody>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9.png"/><Relationship Id="rId6"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5.jpg"/><Relationship Id="rId6" Type="http://schemas.openxmlformats.org/officeDocument/2006/relationships/image" Target="../media/image4.jpg"/><Relationship Id="rId7"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62100" y="2622211"/>
            <a:ext cx="9144000" cy="13851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fr-FR">
                <a:solidFill>
                  <a:schemeClr val="lt1"/>
                </a:solidFill>
              </a:rPr>
              <a:t>Machine Learning Techniques for Credit risks</a:t>
            </a:r>
            <a:br>
              <a:rPr lang="fr-FR">
                <a:solidFill>
                  <a:schemeClr val="lt1"/>
                </a:solidFill>
              </a:rPr>
            </a:br>
            <a:r>
              <a:rPr lang="fr-FR" sz="4000">
                <a:solidFill>
                  <a:schemeClr val="accent4"/>
                </a:solidFill>
              </a:rPr>
              <a:t>Référent: Davide Mazza</a:t>
            </a:r>
            <a:endParaRPr>
              <a:solidFill>
                <a:schemeClr val="accent4"/>
              </a:solidFill>
            </a:endParaRPr>
          </a:p>
        </p:txBody>
      </p:sp>
      <p:sp>
        <p:nvSpPr>
          <p:cNvPr id="90" name="Google Shape;90;p1"/>
          <p:cNvSpPr/>
          <p:nvPr/>
        </p:nvSpPr>
        <p:spPr>
          <a:xfrm>
            <a:off x="4792319" y="-608242"/>
            <a:ext cx="2607300" cy="2607300"/>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
          <p:cNvSpPr/>
          <p:nvPr/>
        </p:nvSpPr>
        <p:spPr>
          <a:xfrm>
            <a:off x="4325258" y="-1770743"/>
            <a:ext cx="3541500" cy="3541500"/>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ône de graphique " id="92" name="Google Shape;92;p1"/>
          <p:cNvGrpSpPr/>
          <p:nvPr/>
        </p:nvGrpSpPr>
        <p:grpSpPr>
          <a:xfrm>
            <a:off x="5889118" y="2129522"/>
            <a:ext cx="489947" cy="49267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pic>
        <p:nvPicPr>
          <p:cNvPr id="95" name="Google Shape;95;p1"/>
          <p:cNvPicPr preferRelativeResize="0"/>
          <p:nvPr/>
        </p:nvPicPr>
        <p:blipFill>
          <a:blip r:embed="rId3">
            <a:alphaModFix/>
          </a:blip>
          <a:stretch>
            <a:fillRect/>
          </a:stretch>
        </p:blipFill>
        <p:spPr>
          <a:xfrm>
            <a:off x="145175" y="5634816"/>
            <a:ext cx="2607350" cy="1100135"/>
          </a:xfrm>
          <a:prstGeom prst="rect">
            <a:avLst/>
          </a:prstGeom>
          <a:noFill/>
          <a:ln>
            <a:noFill/>
          </a:ln>
        </p:spPr>
      </p:pic>
      <p:pic>
        <p:nvPicPr>
          <p:cNvPr id="96" name="Google Shape;96;p1"/>
          <p:cNvPicPr preferRelativeResize="0"/>
          <p:nvPr/>
        </p:nvPicPr>
        <p:blipFill>
          <a:blip r:embed="rId4">
            <a:alphaModFix/>
          </a:blip>
          <a:stretch>
            <a:fillRect/>
          </a:stretch>
        </p:blipFill>
        <p:spPr>
          <a:xfrm>
            <a:off x="10437950" y="5476886"/>
            <a:ext cx="1428750" cy="96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b8ec1367cf_0_3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Data wrangling:</a:t>
            </a:r>
            <a:endParaRPr/>
          </a:p>
        </p:txBody>
      </p:sp>
      <p:sp>
        <p:nvSpPr>
          <p:cNvPr id="393" name="Google Shape;393;gb8ec1367cf_0_3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taille de la base: 	150 000 lignes (emprunteurs)</a:t>
            </a:r>
            <a:endParaRPr/>
          </a:p>
          <a:p>
            <a:pPr indent="0" lvl="0" marL="0" rtl="0" algn="l">
              <a:spcBef>
                <a:spcPts val="1000"/>
              </a:spcBef>
              <a:spcAft>
                <a:spcPts val="0"/>
              </a:spcAft>
              <a:buNone/>
            </a:pPr>
            <a:r>
              <a:rPr lang="fr-FR"/>
              <a:t>						10 colonnes (features) + 1 colonne (réponse)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b8ec1367cf_1_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Data wrangling:</a:t>
            </a:r>
            <a:endParaRPr/>
          </a:p>
        </p:txBody>
      </p:sp>
      <p:sp>
        <p:nvSpPr>
          <p:cNvPr id="400" name="Google Shape;400;gb8ec1367cf_1_3"/>
          <p:cNvSpPr txBox="1"/>
          <p:nvPr>
            <p:ph idx="1" type="body"/>
          </p:nvPr>
        </p:nvSpPr>
        <p:spPr>
          <a:xfrm>
            <a:off x="838200" y="1825625"/>
            <a:ext cx="10515600" cy="5297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Signification des variables:</a:t>
            </a:r>
            <a:endParaRPr/>
          </a:p>
          <a:p>
            <a:pPr indent="0" lvl="0" marL="0" rtl="0" algn="l">
              <a:spcBef>
                <a:spcPts val="1000"/>
              </a:spcBef>
              <a:spcAft>
                <a:spcPts val="0"/>
              </a:spcAft>
              <a:buNone/>
            </a:pPr>
            <a:r>
              <a:t/>
            </a:r>
            <a:endParaRPr/>
          </a:p>
          <a:p>
            <a:pPr indent="-304800" lvl="0" marL="457200" rtl="0" algn="l">
              <a:spcBef>
                <a:spcPts val="1000"/>
              </a:spcBef>
              <a:spcAft>
                <a:spcPts val="0"/>
              </a:spcAft>
              <a:buSzPts val="1200"/>
              <a:buChar char="•"/>
            </a:pPr>
            <a:r>
              <a:rPr lang="fr-FR" sz="2200"/>
              <a:t>SeriousDlqin2yrs	</a:t>
            </a:r>
            <a:endParaRPr sz="2200"/>
          </a:p>
          <a:p>
            <a:pPr indent="-304800" lvl="0" marL="457200" rtl="0" algn="l">
              <a:spcBef>
                <a:spcPts val="0"/>
              </a:spcBef>
              <a:spcAft>
                <a:spcPts val="0"/>
              </a:spcAft>
              <a:buSzPts val="1200"/>
              <a:buChar char="•"/>
            </a:pPr>
            <a:r>
              <a:rPr lang="fr-FR" sz="2200"/>
              <a:t>RevolvingUtilizationOfUnsecuredLines</a:t>
            </a:r>
            <a:endParaRPr sz="2200"/>
          </a:p>
          <a:p>
            <a:pPr indent="-304800" lvl="0" marL="457200" rtl="0" algn="l">
              <a:spcBef>
                <a:spcPts val="0"/>
              </a:spcBef>
              <a:spcAft>
                <a:spcPts val="0"/>
              </a:spcAft>
              <a:buSzPts val="1200"/>
              <a:buChar char="•"/>
            </a:pPr>
            <a:r>
              <a:rPr lang="fr-FR" sz="2200"/>
              <a:t>Age</a:t>
            </a:r>
            <a:endParaRPr sz="2200"/>
          </a:p>
          <a:p>
            <a:pPr indent="-304800" lvl="0" marL="457200" rtl="0" algn="l">
              <a:spcBef>
                <a:spcPts val="0"/>
              </a:spcBef>
              <a:spcAft>
                <a:spcPts val="0"/>
              </a:spcAft>
              <a:buSzPts val="1200"/>
              <a:buChar char="•"/>
            </a:pPr>
            <a:r>
              <a:rPr lang="fr-FR" sz="2200"/>
              <a:t>DebtRatio</a:t>
            </a:r>
            <a:endParaRPr sz="2200"/>
          </a:p>
          <a:p>
            <a:pPr indent="-304800" lvl="0" marL="457200" rtl="0" algn="l">
              <a:spcBef>
                <a:spcPts val="0"/>
              </a:spcBef>
              <a:spcAft>
                <a:spcPts val="0"/>
              </a:spcAft>
              <a:buSzPts val="1200"/>
              <a:buChar char="•"/>
            </a:pPr>
            <a:r>
              <a:rPr lang="fr-FR" sz="2200"/>
              <a:t>MonthlyIncome</a:t>
            </a:r>
            <a:endParaRPr sz="2200"/>
          </a:p>
          <a:p>
            <a:pPr indent="-304800" lvl="0" marL="457200" rtl="0" algn="l">
              <a:spcBef>
                <a:spcPts val="0"/>
              </a:spcBef>
              <a:spcAft>
                <a:spcPts val="0"/>
              </a:spcAft>
              <a:buSzPts val="1200"/>
              <a:buChar char="•"/>
            </a:pPr>
            <a:r>
              <a:rPr lang="fr-FR" sz="2200"/>
              <a:t>NumberOfOpenCreditLinesAndLoans</a:t>
            </a:r>
            <a:endParaRPr sz="2200"/>
          </a:p>
          <a:p>
            <a:pPr indent="-304800" lvl="0" marL="457200" rtl="0" algn="l">
              <a:spcBef>
                <a:spcPts val="0"/>
              </a:spcBef>
              <a:spcAft>
                <a:spcPts val="0"/>
              </a:spcAft>
              <a:buSzPts val="1200"/>
              <a:buChar char="•"/>
            </a:pPr>
            <a:r>
              <a:rPr lang="fr-FR" sz="2200"/>
              <a:t>NumberRealEstateLoansOrLines</a:t>
            </a:r>
            <a:endParaRPr sz="2200"/>
          </a:p>
          <a:p>
            <a:pPr indent="-304800" lvl="0" marL="457200" rtl="0" algn="l">
              <a:spcBef>
                <a:spcPts val="0"/>
              </a:spcBef>
              <a:spcAft>
                <a:spcPts val="0"/>
              </a:spcAft>
              <a:buSzPts val="1200"/>
              <a:buChar char="•"/>
            </a:pPr>
            <a:r>
              <a:rPr lang="fr-FR" sz="2200"/>
              <a:t>NumberOfDependents</a:t>
            </a:r>
            <a:endParaRPr sz="2200"/>
          </a:p>
          <a:p>
            <a:pPr indent="-304800" lvl="0" marL="457200" rtl="0" algn="l">
              <a:spcBef>
                <a:spcPts val="0"/>
              </a:spcBef>
              <a:spcAft>
                <a:spcPts val="0"/>
              </a:spcAft>
              <a:buSzPts val="1200"/>
              <a:buChar char="•"/>
            </a:pPr>
            <a:r>
              <a:rPr lang="fr-FR" sz="2200"/>
              <a:t>NumberOfTime30-59DaysPastDueNotWorse |   NumberOfTime60-89DaysPastDueNotWorse	| NumberOfTimes90DaysLate</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b8ec1367cf_1_1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Analyse exploratoire des données:</a:t>
            </a:r>
            <a:endParaRPr/>
          </a:p>
        </p:txBody>
      </p:sp>
      <p:sp>
        <p:nvSpPr>
          <p:cNvPr id="407" name="Google Shape;407;gb8ec1367cf_1_16"/>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Base d’observation relativement équilibrée. </a:t>
            </a:r>
            <a:endParaRPr/>
          </a:p>
          <a:p>
            <a:pPr indent="0" lvl="0" marL="0" rtl="0" algn="l">
              <a:spcBef>
                <a:spcPts val="1000"/>
              </a:spcBef>
              <a:spcAft>
                <a:spcPts val="0"/>
              </a:spcAft>
              <a:buNone/>
            </a:pPr>
            <a:r>
              <a:t/>
            </a:r>
            <a:endParaRPr/>
          </a:p>
        </p:txBody>
      </p:sp>
      <p:pic>
        <p:nvPicPr>
          <p:cNvPr id="408" name="Google Shape;408;gb8ec1367cf_1_16"/>
          <p:cNvPicPr preferRelativeResize="0"/>
          <p:nvPr/>
        </p:nvPicPr>
        <p:blipFill>
          <a:blip r:embed="rId3">
            <a:alphaModFix/>
          </a:blip>
          <a:stretch>
            <a:fillRect/>
          </a:stretch>
        </p:blipFill>
        <p:spPr>
          <a:xfrm>
            <a:off x="2226816" y="2622666"/>
            <a:ext cx="7738374" cy="1612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000"/>
                                          </p:stCondLst>
                                        </p:cTn>
                                        <p:tgtEl>
                                          <p:spTgt spid="4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afd3aac0ab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Analyse exploratoire des données:</a:t>
            </a:r>
            <a:endParaRPr/>
          </a:p>
        </p:txBody>
      </p:sp>
      <p:sp>
        <p:nvSpPr>
          <p:cNvPr id="415" name="Google Shape;415;gafd3aac0ab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Base d’observation relativement équilibrée. </a:t>
            </a:r>
            <a:endParaRPr/>
          </a:p>
          <a:p>
            <a:pPr indent="0" lvl="0" marL="0" rtl="0" algn="l">
              <a:spcBef>
                <a:spcPts val="1000"/>
              </a:spcBef>
              <a:spcAft>
                <a:spcPts val="0"/>
              </a:spcAft>
              <a:buNone/>
            </a:pPr>
            <a:r>
              <a:t/>
            </a:r>
            <a:endParaRPr/>
          </a:p>
        </p:txBody>
      </p:sp>
      <p:pic>
        <p:nvPicPr>
          <p:cNvPr id="416" name="Google Shape;416;gafd3aac0ab_0_0"/>
          <p:cNvPicPr preferRelativeResize="0"/>
          <p:nvPr/>
        </p:nvPicPr>
        <p:blipFill>
          <a:blip r:embed="rId3">
            <a:alphaModFix/>
          </a:blip>
          <a:stretch>
            <a:fillRect/>
          </a:stretch>
        </p:blipFill>
        <p:spPr>
          <a:xfrm>
            <a:off x="3567588" y="2639150"/>
            <a:ext cx="3952875" cy="2724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gb8ec1367cf_1_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FR"/>
              <a:t>Analyse exploratoire des données:</a:t>
            </a:r>
            <a:endParaRPr/>
          </a:p>
          <a:p>
            <a:pPr indent="0" lvl="0" marL="0" rtl="0" algn="l">
              <a:spcBef>
                <a:spcPts val="0"/>
              </a:spcBef>
              <a:spcAft>
                <a:spcPts val="0"/>
              </a:spcAft>
              <a:buNone/>
            </a:pPr>
            <a:r>
              <a:t/>
            </a:r>
            <a:endParaRPr/>
          </a:p>
        </p:txBody>
      </p:sp>
      <p:sp>
        <p:nvSpPr>
          <p:cNvPr id="423" name="Google Shape;423;gb8ec1367cf_1_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Identification des valeurs manquantes​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fr-FR"/>
              <a:t>Traitement des valeurs manquantes​</a:t>
            </a:r>
            <a:endParaRPr/>
          </a:p>
          <a:p>
            <a:pPr indent="-342900" lvl="0" marL="457200" rtl="0" algn="l">
              <a:spcBef>
                <a:spcPts val="1000"/>
              </a:spcBef>
              <a:spcAft>
                <a:spcPts val="0"/>
              </a:spcAft>
              <a:buSzPts val="1800"/>
              <a:buChar char="•"/>
            </a:pPr>
            <a:r>
              <a:rPr lang="fr-FR"/>
              <a:t>approche sommaire: suppression de features, de lignes</a:t>
            </a:r>
            <a:endParaRPr/>
          </a:p>
          <a:p>
            <a:pPr indent="-342900" lvl="0" marL="457200" rtl="0" algn="l">
              <a:spcBef>
                <a:spcPts val="0"/>
              </a:spcBef>
              <a:spcAft>
                <a:spcPts val="0"/>
              </a:spcAft>
              <a:buSzPts val="1800"/>
              <a:buChar char="•"/>
            </a:pPr>
            <a:r>
              <a:rPr lang="fr-FR"/>
              <a:t>imputation basique: remplacement par une valeur par défaut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24" name="Google Shape;424;gb8ec1367cf_1_24"/>
          <p:cNvPicPr preferRelativeResize="0"/>
          <p:nvPr/>
        </p:nvPicPr>
        <p:blipFill>
          <a:blip r:embed="rId3">
            <a:alphaModFix/>
          </a:blip>
          <a:stretch>
            <a:fillRect/>
          </a:stretch>
        </p:blipFill>
        <p:spPr>
          <a:xfrm>
            <a:off x="3640488" y="2480951"/>
            <a:ext cx="4911025" cy="242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8ec1367cf_1_3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Analyse exploratoire des données:</a:t>
            </a:r>
            <a:endParaRPr/>
          </a:p>
          <a:p>
            <a:pPr indent="0" lvl="0" marL="0" rtl="0" algn="l">
              <a:spcBef>
                <a:spcPts val="0"/>
              </a:spcBef>
              <a:spcAft>
                <a:spcPts val="0"/>
              </a:spcAft>
              <a:buNone/>
            </a:pPr>
            <a:r>
              <a:t/>
            </a:r>
            <a:endParaRPr/>
          </a:p>
        </p:txBody>
      </p:sp>
      <p:sp>
        <p:nvSpPr>
          <p:cNvPr id="431" name="Google Shape;431;gb8ec1367cf_1_3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432" name="Google Shape;432;gb8ec1367cf_1_32"/>
          <p:cNvPicPr preferRelativeResize="0"/>
          <p:nvPr/>
        </p:nvPicPr>
        <p:blipFill>
          <a:blip r:embed="rId3">
            <a:alphaModFix/>
          </a:blip>
          <a:stretch>
            <a:fillRect/>
          </a:stretch>
        </p:blipFill>
        <p:spPr>
          <a:xfrm>
            <a:off x="661988" y="1528763"/>
            <a:ext cx="10868025" cy="3800475"/>
          </a:xfrm>
          <a:prstGeom prst="rect">
            <a:avLst/>
          </a:prstGeom>
          <a:noFill/>
          <a:ln>
            <a:noFill/>
          </a:ln>
        </p:spPr>
      </p:pic>
      <p:sp>
        <p:nvSpPr>
          <p:cNvPr id="433" name="Google Shape;433;gb8ec1367cf_1_32"/>
          <p:cNvSpPr/>
          <p:nvPr/>
        </p:nvSpPr>
        <p:spPr>
          <a:xfrm rot="10800000">
            <a:off x="11530025" y="1878375"/>
            <a:ext cx="501000" cy="1389300"/>
          </a:xfrm>
          <a:prstGeom prst="bentArrow">
            <a:avLst>
              <a:gd fmla="val 25000" name="adj1"/>
              <a:gd fmla="val 25000" name="adj2"/>
              <a:gd fmla="val 25000" name="adj3"/>
              <a:gd fmla="val 43750" name="adj4"/>
            </a:avLst>
          </a:prstGeom>
          <a:solidFill>
            <a:srgbClr val="0C8295"/>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b8ec1367cf_1_32"/>
          <p:cNvSpPr/>
          <p:nvPr/>
        </p:nvSpPr>
        <p:spPr>
          <a:xfrm>
            <a:off x="10272325" y="1783750"/>
            <a:ext cx="1320725" cy="3800475"/>
          </a:xfrm>
          <a:prstGeom prst="flowChart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gb8e334ab81_0_40"/>
          <p:cNvPicPr preferRelativeResize="0"/>
          <p:nvPr/>
        </p:nvPicPr>
        <p:blipFill>
          <a:blip r:embed="rId3">
            <a:alphaModFix/>
          </a:blip>
          <a:stretch>
            <a:fillRect/>
          </a:stretch>
        </p:blipFill>
        <p:spPr>
          <a:xfrm>
            <a:off x="2817225" y="1450400"/>
            <a:ext cx="6046251" cy="5228826"/>
          </a:xfrm>
          <a:prstGeom prst="rect">
            <a:avLst/>
          </a:prstGeom>
          <a:noFill/>
          <a:ln>
            <a:noFill/>
          </a:ln>
        </p:spPr>
      </p:pic>
      <p:sp>
        <p:nvSpPr>
          <p:cNvPr id="441" name="Google Shape;441;gb8e334ab81_0_40"/>
          <p:cNvSpPr/>
          <p:nvPr/>
        </p:nvSpPr>
        <p:spPr>
          <a:xfrm>
            <a:off x="2935100" y="1539175"/>
            <a:ext cx="2082325" cy="4208750"/>
          </a:xfrm>
          <a:prstGeom prst="flowChartProcess">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gb8e334ab81_0_4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cxnSp>
        <p:nvCxnSpPr>
          <p:cNvPr id="443" name="Google Shape;443;gb8e334ab81_0_4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44" name="Google Shape;444;gb8e334ab81_0_40"/>
          <p:cNvSpPr txBox="1"/>
          <p:nvPr/>
        </p:nvSpPr>
        <p:spPr>
          <a:xfrm>
            <a:off x="140550" y="211000"/>
            <a:ext cx="11734800" cy="775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Heatmap</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b8e334ab81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fr-FR"/>
              <a:t>Régression Logistique</a:t>
            </a:r>
            <a:endParaRPr/>
          </a:p>
        </p:txBody>
      </p:sp>
      <p:pic>
        <p:nvPicPr>
          <p:cNvPr id="451" name="Google Shape;451;gb8e334ab81_0_0"/>
          <p:cNvPicPr preferRelativeResize="0"/>
          <p:nvPr/>
        </p:nvPicPr>
        <p:blipFill>
          <a:blip r:embed="rId3">
            <a:alphaModFix/>
          </a:blip>
          <a:stretch>
            <a:fillRect/>
          </a:stretch>
        </p:blipFill>
        <p:spPr>
          <a:xfrm>
            <a:off x="8177200" y="1937600"/>
            <a:ext cx="3619500" cy="2809875"/>
          </a:xfrm>
          <a:prstGeom prst="rect">
            <a:avLst/>
          </a:prstGeom>
          <a:noFill/>
          <a:ln>
            <a:noFill/>
          </a:ln>
        </p:spPr>
      </p:pic>
      <p:pic>
        <p:nvPicPr>
          <p:cNvPr id="452" name="Google Shape;452;gb8e334ab81_0_0"/>
          <p:cNvPicPr preferRelativeResize="0"/>
          <p:nvPr/>
        </p:nvPicPr>
        <p:blipFill>
          <a:blip r:embed="rId4">
            <a:alphaModFix/>
          </a:blip>
          <a:stretch>
            <a:fillRect/>
          </a:stretch>
        </p:blipFill>
        <p:spPr>
          <a:xfrm>
            <a:off x="312088" y="2038338"/>
            <a:ext cx="3705225" cy="2781300"/>
          </a:xfrm>
          <a:prstGeom prst="rect">
            <a:avLst/>
          </a:prstGeom>
          <a:noFill/>
          <a:ln>
            <a:noFill/>
          </a:ln>
        </p:spPr>
      </p:pic>
      <p:pic>
        <p:nvPicPr>
          <p:cNvPr id="453" name="Google Shape;453;gb8e334ab81_0_0"/>
          <p:cNvPicPr preferRelativeResize="0"/>
          <p:nvPr/>
        </p:nvPicPr>
        <p:blipFill>
          <a:blip r:embed="rId5">
            <a:alphaModFix/>
          </a:blip>
          <a:stretch>
            <a:fillRect/>
          </a:stretch>
        </p:blipFill>
        <p:spPr>
          <a:xfrm>
            <a:off x="454200" y="4343400"/>
            <a:ext cx="3600450" cy="2514600"/>
          </a:xfrm>
          <a:prstGeom prst="rect">
            <a:avLst/>
          </a:prstGeom>
          <a:noFill/>
          <a:ln>
            <a:noFill/>
          </a:ln>
        </p:spPr>
      </p:pic>
      <p:pic>
        <p:nvPicPr>
          <p:cNvPr id="454" name="Google Shape;454;gb8e334ab81_0_0"/>
          <p:cNvPicPr preferRelativeResize="0"/>
          <p:nvPr/>
        </p:nvPicPr>
        <p:blipFill>
          <a:blip r:embed="rId6">
            <a:alphaModFix/>
          </a:blip>
          <a:stretch>
            <a:fillRect/>
          </a:stretch>
        </p:blipFill>
        <p:spPr>
          <a:xfrm>
            <a:off x="8191488" y="4319575"/>
            <a:ext cx="3590925" cy="2562225"/>
          </a:xfrm>
          <a:prstGeom prst="rect">
            <a:avLst/>
          </a:prstGeom>
          <a:noFill/>
          <a:ln>
            <a:noFill/>
          </a:ln>
        </p:spPr>
      </p:pic>
      <p:sp>
        <p:nvSpPr>
          <p:cNvPr id="455" name="Google Shape;455;gb8e334ab81_0_0"/>
          <p:cNvSpPr/>
          <p:nvPr/>
        </p:nvSpPr>
        <p:spPr>
          <a:xfrm>
            <a:off x="4663800" y="4065000"/>
            <a:ext cx="2864400" cy="709200"/>
          </a:xfrm>
          <a:prstGeom prst="rightArrow">
            <a:avLst>
              <a:gd fmla="val 50000" name="adj1"/>
              <a:gd fmla="val 50000" name="adj2"/>
            </a:avLst>
          </a:prstGeom>
          <a:solidFill>
            <a:srgbClr val="CA7A09">
              <a:alpha val="800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6" name="Google Shape;456;gb8e334ab81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57" name="Google Shape;457;gb8e334ab81_0_0"/>
          <p:cNvSpPr txBox="1"/>
          <p:nvPr/>
        </p:nvSpPr>
        <p:spPr>
          <a:xfrm>
            <a:off x="140550" y="211000"/>
            <a:ext cx="11734800" cy="775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Modeling</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458" name="Google Shape;458;gb8e334ab81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grpSp>
        <p:nvGrpSpPr>
          <p:cNvPr descr="Icône de feuille de papier " id="459" name="Google Shape;459;gb8e334ab81_0_0"/>
          <p:cNvGrpSpPr/>
          <p:nvPr/>
        </p:nvGrpSpPr>
        <p:grpSpPr>
          <a:xfrm>
            <a:off x="7620291" y="759801"/>
            <a:ext cx="1518708" cy="894944"/>
            <a:chOff x="4987925" y="930275"/>
            <a:chExt cx="1278481" cy="745848"/>
          </a:xfrm>
        </p:grpSpPr>
        <p:sp>
          <p:nvSpPr>
            <p:cNvPr id="460" name="Google Shape;460;gb8e334ab81_0_0"/>
            <p:cNvSpPr/>
            <p:nvPr/>
          </p:nvSpPr>
          <p:spPr>
            <a:xfrm>
              <a:off x="5026025" y="996950"/>
              <a:ext cx="30300" cy="285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1" name="Google Shape;461;gb8e334ab81_0_0"/>
            <p:cNvSpPr/>
            <p:nvPr/>
          </p:nvSpPr>
          <p:spPr>
            <a:xfrm>
              <a:off x="5064125" y="930275"/>
              <a:ext cx="28500" cy="95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2" name="Google Shape;462;gb8e334ab81_0_0"/>
            <p:cNvSpPr/>
            <p:nvPr/>
          </p:nvSpPr>
          <p:spPr>
            <a:xfrm>
              <a:off x="4987925" y="977900"/>
              <a:ext cx="28500" cy="477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463" name="Google Shape;463;gb8e334ab81_0_0"/>
            <p:cNvSpPr/>
            <p:nvPr/>
          </p:nvSpPr>
          <p:spPr>
            <a:xfrm>
              <a:off x="6045743" y="1390374"/>
              <a:ext cx="220664" cy="285750"/>
            </a:xfrm>
            <a:custGeom>
              <a:rect b="b" l="l" r="r" t="t"/>
              <a:pathLst>
                <a:path extrusionOk="0" h="722" w="553">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464" name="Google Shape;464;gb8e334ab81_0_0"/>
          <p:cNvSpPr txBox="1"/>
          <p:nvPr/>
        </p:nvSpPr>
        <p:spPr>
          <a:xfrm>
            <a:off x="4790692" y="3785675"/>
            <a:ext cx="2737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t>3 features en moins</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gb8e334ab81_0_12"/>
          <p:cNvPicPr preferRelativeResize="0"/>
          <p:nvPr/>
        </p:nvPicPr>
        <p:blipFill>
          <a:blip r:embed="rId3">
            <a:alphaModFix/>
          </a:blip>
          <a:stretch>
            <a:fillRect/>
          </a:stretch>
        </p:blipFill>
        <p:spPr>
          <a:xfrm>
            <a:off x="6380550" y="3284050"/>
            <a:ext cx="5678252" cy="2885000"/>
          </a:xfrm>
          <a:prstGeom prst="rect">
            <a:avLst/>
          </a:prstGeom>
          <a:noFill/>
          <a:ln>
            <a:noFill/>
          </a:ln>
        </p:spPr>
      </p:pic>
      <p:pic>
        <p:nvPicPr>
          <p:cNvPr id="471" name="Google Shape;471;gb8e334ab81_0_12"/>
          <p:cNvPicPr preferRelativeResize="0"/>
          <p:nvPr/>
        </p:nvPicPr>
        <p:blipFill>
          <a:blip r:embed="rId4">
            <a:alphaModFix/>
          </a:blip>
          <a:stretch>
            <a:fillRect/>
          </a:stretch>
        </p:blipFill>
        <p:spPr>
          <a:xfrm>
            <a:off x="460325" y="3284050"/>
            <a:ext cx="5836851" cy="2734200"/>
          </a:xfrm>
          <a:prstGeom prst="rect">
            <a:avLst/>
          </a:prstGeom>
          <a:noFill/>
          <a:ln>
            <a:noFill/>
          </a:ln>
        </p:spPr>
      </p:pic>
      <p:sp>
        <p:nvSpPr>
          <p:cNvPr id="472" name="Google Shape;472;gb8e334ab81_0_12"/>
          <p:cNvSpPr txBox="1"/>
          <p:nvPr/>
        </p:nvSpPr>
        <p:spPr>
          <a:xfrm>
            <a:off x="2273100" y="2678575"/>
            <a:ext cx="221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sz="2000">
                <a:latin typeface="Quattrocento Sans"/>
                <a:ea typeface="Quattrocento Sans"/>
                <a:cs typeface="Quattrocento Sans"/>
                <a:sym typeface="Quattrocento Sans"/>
              </a:rPr>
              <a:t>PRÉCISION</a:t>
            </a:r>
            <a:endParaRPr b="1" sz="2000">
              <a:latin typeface="Quattrocento Sans"/>
              <a:ea typeface="Quattrocento Sans"/>
              <a:cs typeface="Quattrocento Sans"/>
              <a:sym typeface="Quattrocento Sans"/>
            </a:endParaRPr>
          </a:p>
        </p:txBody>
      </p:sp>
      <p:sp>
        <p:nvSpPr>
          <p:cNvPr id="473" name="Google Shape;473;gb8e334ab81_0_12"/>
          <p:cNvSpPr txBox="1"/>
          <p:nvPr/>
        </p:nvSpPr>
        <p:spPr>
          <a:xfrm>
            <a:off x="8114025" y="2754775"/>
            <a:ext cx="221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sz="2000">
                <a:latin typeface="Quattrocento Sans"/>
                <a:ea typeface="Quattrocento Sans"/>
                <a:cs typeface="Quattrocento Sans"/>
                <a:sym typeface="Quattrocento Sans"/>
              </a:rPr>
              <a:t>AUC</a:t>
            </a:r>
            <a:endParaRPr b="1" sz="2000">
              <a:latin typeface="Quattrocento Sans"/>
              <a:ea typeface="Quattrocento Sans"/>
              <a:cs typeface="Quattrocento Sans"/>
              <a:sym typeface="Quattrocento Sans"/>
            </a:endParaRPr>
          </a:p>
        </p:txBody>
      </p:sp>
      <p:sp>
        <p:nvSpPr>
          <p:cNvPr id="474" name="Google Shape;474;gb8e334ab81_0_12"/>
          <p:cNvSpPr txBox="1"/>
          <p:nvPr/>
        </p:nvSpPr>
        <p:spPr>
          <a:xfrm>
            <a:off x="1029900" y="1781263"/>
            <a:ext cx="110289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Quattrocento Sans"/>
              <a:buChar char="-"/>
            </a:pPr>
            <a:r>
              <a:rPr b="1" lang="fr-FR" sz="1600">
                <a:latin typeface="Quattrocento Sans"/>
                <a:ea typeface="Quattrocento Sans"/>
                <a:cs typeface="Quattrocento Sans"/>
                <a:sym typeface="Quattrocento Sans"/>
              </a:rPr>
              <a:t>8 modèles de </a:t>
            </a:r>
            <a:r>
              <a:rPr b="1" lang="fr-FR" sz="1600">
                <a:latin typeface="Quattrocento Sans"/>
                <a:ea typeface="Quattrocento Sans"/>
                <a:cs typeface="Quattrocento Sans"/>
                <a:sym typeface="Quattrocento Sans"/>
              </a:rPr>
              <a:t>classification</a:t>
            </a:r>
            <a:r>
              <a:rPr b="1" lang="fr-FR" sz="1600">
                <a:latin typeface="Quattrocento Sans"/>
                <a:ea typeface="Quattrocento Sans"/>
                <a:cs typeface="Quattrocento Sans"/>
                <a:sym typeface="Quattrocento Sans"/>
              </a:rPr>
              <a:t> différents</a:t>
            </a:r>
            <a:endParaRPr b="1" sz="1600">
              <a:latin typeface="Quattrocento Sans"/>
              <a:ea typeface="Quattrocento Sans"/>
              <a:cs typeface="Quattrocento Sans"/>
              <a:sym typeface="Quattrocento Sans"/>
            </a:endParaRPr>
          </a:p>
          <a:p>
            <a:pPr indent="-336550" lvl="0" marL="457200" rtl="0" algn="l">
              <a:spcBef>
                <a:spcPts val="0"/>
              </a:spcBef>
              <a:spcAft>
                <a:spcPts val="0"/>
              </a:spcAft>
              <a:buSzPts val="1700"/>
              <a:buFont typeface="Quattrocento Sans"/>
              <a:buChar char="-"/>
            </a:pPr>
            <a:r>
              <a:rPr b="1" lang="fr-FR" sz="1600">
                <a:latin typeface="Quattrocento Sans"/>
                <a:ea typeface="Quattrocento Sans"/>
                <a:cs typeface="Quattrocento Sans"/>
                <a:sym typeface="Quattrocento Sans"/>
              </a:rPr>
              <a:t>2 sclaler testé </a:t>
            </a:r>
            <a:endParaRPr b="1" sz="1600">
              <a:latin typeface="Quattrocento Sans"/>
              <a:ea typeface="Quattrocento Sans"/>
              <a:cs typeface="Quattrocento Sans"/>
              <a:sym typeface="Quattrocento Sans"/>
            </a:endParaRPr>
          </a:p>
        </p:txBody>
      </p:sp>
      <p:cxnSp>
        <p:nvCxnSpPr>
          <p:cNvPr id="475" name="Google Shape;475;gb8e334ab81_0_1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cxnSp>
        <p:nvCxnSpPr>
          <p:cNvPr id="476" name="Google Shape;476;gb8e334ab81_0_1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77" name="Google Shape;477;gb8e334ab81_0_12"/>
          <p:cNvSpPr txBox="1"/>
          <p:nvPr/>
        </p:nvSpPr>
        <p:spPr>
          <a:xfrm>
            <a:off x="140550" y="211000"/>
            <a:ext cx="11734800" cy="775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Cross Validation</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aphicFrame>
        <p:nvGraphicFramePr>
          <p:cNvPr id="483" name="Google Shape;483;gb8e334ab81_0_24"/>
          <p:cNvGraphicFramePr/>
          <p:nvPr/>
        </p:nvGraphicFramePr>
        <p:xfrm>
          <a:off x="1066800" y="1448225"/>
          <a:ext cx="3000000" cy="3000000"/>
        </p:xfrm>
        <a:graphic>
          <a:graphicData uri="http://schemas.openxmlformats.org/drawingml/2006/table">
            <a:tbl>
              <a:tblPr>
                <a:noFill/>
                <a:tableStyleId>{FE8A0C6C-1B68-4DED-934C-6123116E8950}</a:tableStyleId>
              </a:tblPr>
              <a:tblGrid>
                <a:gridCol w="3429000"/>
                <a:gridCol w="3429000"/>
                <a:gridCol w="3914200"/>
              </a:tblGrid>
              <a:tr h="381000">
                <a:tc>
                  <a:txBody>
                    <a:bodyPr/>
                    <a:lstStyle/>
                    <a:p>
                      <a:pPr indent="0" lvl="0" marL="101600" marR="101600" rtl="0" algn="l">
                        <a:lnSpc>
                          <a:spcPct val="115000"/>
                        </a:lnSpc>
                        <a:spcBef>
                          <a:spcPts val="0"/>
                        </a:spcBef>
                        <a:spcAft>
                          <a:spcPts val="0"/>
                        </a:spcAft>
                        <a:buNone/>
                      </a:pPr>
                      <a:r>
                        <a:rPr b="1" lang="fr-FR" sz="2000">
                          <a:solidFill>
                            <a:srgbClr val="154AB7"/>
                          </a:solidFill>
                        </a:rPr>
                        <a:t>Modèle</a:t>
                      </a:r>
                      <a:r>
                        <a:rPr b="1" lang="fr-FR" sz="2000">
                          <a:solidFill>
                            <a:srgbClr val="FFFFFF"/>
                          </a:solidFill>
                        </a:rPr>
                        <a:t>​</a:t>
                      </a:r>
                      <a:endParaRPr b="1" sz="2000">
                        <a:solidFill>
                          <a:srgbClr val="FFFFFF"/>
                        </a:solidFill>
                      </a:endParaRPr>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42275">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b="1" lang="fr-FR" sz="2000">
                          <a:solidFill>
                            <a:srgbClr val="154AB7"/>
                          </a:solidFill>
                        </a:rPr>
                        <a:t>Accuracy</a:t>
                      </a:r>
                      <a:r>
                        <a:rPr b="1" lang="fr-FR" sz="2000">
                          <a:solidFill>
                            <a:srgbClr val="FFFFFF"/>
                          </a:solidFill>
                        </a:rPr>
                        <a:t>​</a:t>
                      </a:r>
                      <a:endParaRPr b="1" sz="2000">
                        <a:solidFill>
                          <a:srgbClr val="FFFFFF"/>
                        </a:solidFill>
                      </a:endParaRPr>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42275">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b="1" lang="fr-FR" sz="2000">
                          <a:solidFill>
                            <a:srgbClr val="154AB7"/>
                          </a:solidFill>
                        </a:rPr>
                        <a:t>AUC</a:t>
                      </a:r>
                      <a:r>
                        <a:rPr b="1" lang="fr-FR" sz="2000">
                          <a:solidFill>
                            <a:srgbClr val="FFFFFF"/>
                          </a:solidFill>
                        </a:rPr>
                        <a:t>​</a:t>
                      </a:r>
                      <a:endParaRPr b="1" sz="2000">
                        <a:solidFill>
                          <a:srgbClr val="FFFFFF"/>
                        </a:solidFill>
                      </a:endParaRPr>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42275">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LR</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42275">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0.935</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42275">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0.54</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42275">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LDA</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0.934</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0.56</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QDA</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0.908</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0.688</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KNN</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0.586 (2ème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CART</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0.89</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0.63</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NB</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0.935</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0.646 (1er et </a:t>
                      </a:r>
                      <a:r>
                        <a:rPr lang="fr-FR" sz="2000">
                          <a:solidFill>
                            <a:srgbClr val="154AB7"/>
                          </a:solidFill>
                        </a:rPr>
                        <a:t>2ème</a:t>
                      </a:r>
                      <a:r>
                        <a:rPr lang="fr-FR" sz="2000">
                          <a:solidFill>
                            <a:srgbClr val="154AB7"/>
                          </a:solidFill>
                        </a:rPr>
                        <a:t>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SVM </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0.936 (2ème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0.555 (2ème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RFC</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0.935 (1er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0.588</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r h="381000">
                <a:tc>
                  <a:txBody>
                    <a:bodyPr/>
                    <a:lstStyle/>
                    <a:p>
                      <a:pPr indent="0" lvl="0" marL="101600" marR="101600" rtl="0" algn="l">
                        <a:lnSpc>
                          <a:spcPct val="115000"/>
                        </a:lnSpc>
                        <a:spcBef>
                          <a:spcPts val="0"/>
                        </a:spcBef>
                        <a:spcAft>
                          <a:spcPts val="0"/>
                        </a:spcAft>
                        <a:buNone/>
                      </a:pPr>
                      <a:r>
                        <a:rPr lang="fr-FR" sz="2000">
                          <a:solidFill>
                            <a:srgbClr val="154AB7"/>
                          </a:solidFill>
                        </a:rPr>
                        <a:t>XGB</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0.935 (2ème scalaire)</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c>
                  <a:txBody>
                    <a:bodyPr/>
                    <a:lstStyle/>
                    <a:p>
                      <a:pPr indent="0" lvl="0" marL="101600" marR="101600" rtl="0" algn="l">
                        <a:lnSpc>
                          <a:spcPct val="115000"/>
                        </a:lnSpc>
                        <a:spcBef>
                          <a:spcPts val="0"/>
                        </a:spcBef>
                        <a:spcAft>
                          <a:spcPts val="0"/>
                        </a:spcAft>
                        <a:buNone/>
                      </a:pPr>
                      <a:r>
                        <a:rPr lang="fr-FR" sz="2000">
                          <a:solidFill>
                            <a:srgbClr val="154AB7"/>
                          </a:solidFill>
                        </a:rPr>
                        <a:t>0.59</a:t>
                      </a:r>
                      <a:r>
                        <a:rPr lang="fr-FR" sz="2000"/>
                        <a:t>​</a:t>
                      </a:r>
                      <a:endParaRPr sz="2000"/>
                    </a:p>
                  </a:txBody>
                  <a:tcPr marT="91425" marB="91425" marR="91425" marL="91425">
                    <a:lnL cap="flat" cmpd="sng" w="14000">
                      <a:solidFill>
                        <a:srgbClr val="FFFFFF"/>
                      </a:solidFill>
                      <a:prstDash val="solid"/>
                      <a:round/>
                      <a:headEnd len="sm" w="sm" type="none"/>
                      <a:tailEnd len="sm" w="sm" type="none"/>
                    </a:lnL>
                    <a:lnR cap="flat" cmpd="sng" w="14000">
                      <a:solidFill>
                        <a:srgbClr val="FFFFFF"/>
                      </a:solidFill>
                      <a:prstDash val="solid"/>
                      <a:round/>
                      <a:headEnd len="sm" w="sm" type="none"/>
                      <a:tailEnd len="sm" w="sm" type="none"/>
                    </a:lnR>
                    <a:lnT cap="flat" cmpd="sng" w="14000">
                      <a:solidFill>
                        <a:srgbClr val="FFFFFF"/>
                      </a:solidFill>
                      <a:prstDash val="solid"/>
                      <a:round/>
                      <a:headEnd len="sm" w="sm" type="none"/>
                      <a:tailEnd len="sm" w="sm" type="none"/>
                    </a:lnT>
                    <a:lnB cap="flat" cmpd="sng" w="14000">
                      <a:solidFill>
                        <a:srgbClr val="FFFFFF"/>
                      </a:solidFill>
                      <a:prstDash val="solid"/>
                      <a:round/>
                      <a:headEnd len="sm" w="sm" type="none"/>
                      <a:tailEnd len="sm" w="sm" type="none"/>
                    </a:lnB>
                    <a:solidFill>
                      <a:srgbClr val="9DDDF4"/>
                    </a:solidFill>
                  </a:tcPr>
                </a:tc>
              </a:tr>
            </a:tbl>
          </a:graphicData>
        </a:graphic>
      </p:graphicFrame>
      <p:cxnSp>
        <p:nvCxnSpPr>
          <p:cNvPr id="484" name="Google Shape;484;gb8e334ab81_0_2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cxnSp>
        <p:nvCxnSpPr>
          <p:cNvPr id="485" name="Google Shape;485;gb8e334ab81_0_2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86" name="Google Shape;486;gb8e334ab81_0_24"/>
          <p:cNvSpPr txBox="1"/>
          <p:nvPr/>
        </p:nvSpPr>
        <p:spPr>
          <a:xfrm>
            <a:off x="140550" y="211000"/>
            <a:ext cx="11734800" cy="775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Evaluation</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p:nvPr/>
        </p:nvSpPr>
        <p:spPr>
          <a:xfrm>
            <a:off x="4111626" y="1720850"/>
            <a:ext cx="3968750" cy="396875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03" name="Google Shape;103;p2"/>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4" name="Google Shape;104;p2"/>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Sommaire</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105" name="Google Shape;105;p2"/>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06" name="Google Shape;106;p2"/>
          <p:cNvSpPr/>
          <p:nvPr/>
        </p:nvSpPr>
        <p:spPr>
          <a:xfrm>
            <a:off x="5248275" y="2857500"/>
            <a:ext cx="1695450" cy="169545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1800" u="none" cap="none" strike="noStrike">
                <a:solidFill>
                  <a:schemeClr val="lt1"/>
                </a:solidFill>
                <a:latin typeface="Century Gothic"/>
                <a:ea typeface="Century Gothic"/>
                <a:cs typeface="Century Gothic"/>
                <a:sym typeface="Century Gothic"/>
              </a:rPr>
              <a:t>PROJET</a:t>
            </a:r>
            <a:endParaRPr/>
          </a:p>
        </p:txBody>
      </p:sp>
      <p:sp>
        <p:nvSpPr>
          <p:cNvPr id="107" name="Google Shape;107;p2"/>
          <p:cNvSpPr/>
          <p:nvPr/>
        </p:nvSpPr>
        <p:spPr>
          <a:xfrm>
            <a:off x="6943725" y="1613877"/>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457200" lvl="0" marL="45720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2. ANALYSE DU SUJET</a:t>
            </a:r>
            <a:endParaRPr/>
          </a:p>
        </p:txBody>
      </p:sp>
      <p:sp>
        <p:nvSpPr>
          <p:cNvPr id="108" name="Google Shape;108;p2"/>
          <p:cNvSpPr/>
          <p:nvPr/>
        </p:nvSpPr>
        <p:spPr>
          <a:xfrm>
            <a:off x="6832600" y="1514475"/>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9" name="Google Shape;109;p2"/>
          <p:cNvSpPr/>
          <p:nvPr/>
        </p:nvSpPr>
        <p:spPr>
          <a:xfrm>
            <a:off x="7693025" y="3334727"/>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600">
                <a:solidFill>
                  <a:schemeClr val="lt1"/>
                </a:solidFill>
                <a:latin typeface="Quattrocento Sans"/>
                <a:ea typeface="Quattrocento Sans"/>
                <a:cs typeface="Quattrocento Sans"/>
                <a:sym typeface="Quattrocento Sans"/>
              </a:rPr>
              <a:t> 3. GESTION DU PROJET</a:t>
            </a:r>
            <a:endParaRPr/>
          </a:p>
        </p:txBody>
      </p:sp>
      <p:sp>
        <p:nvSpPr>
          <p:cNvPr id="110" name="Google Shape;110;p2"/>
          <p:cNvSpPr/>
          <p:nvPr/>
        </p:nvSpPr>
        <p:spPr>
          <a:xfrm>
            <a:off x="7490264" y="3235325"/>
            <a:ext cx="939900" cy="9399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1" name="Google Shape;111;p2"/>
          <p:cNvSpPr/>
          <p:nvPr/>
        </p:nvSpPr>
        <p:spPr>
          <a:xfrm>
            <a:off x="6943725" y="5154975"/>
            <a:ext cx="39687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600">
                <a:solidFill>
                  <a:schemeClr val="lt1"/>
                </a:solidFill>
                <a:latin typeface="Quattrocento Sans"/>
                <a:ea typeface="Quattrocento Sans"/>
                <a:cs typeface="Quattrocento Sans"/>
                <a:sym typeface="Quattrocento Sans"/>
              </a:rPr>
              <a:t>           4. </a:t>
            </a:r>
            <a:r>
              <a:rPr lang="fr-FR" sz="1600">
                <a:solidFill>
                  <a:schemeClr val="lt1"/>
                </a:solidFill>
                <a:latin typeface="Quattrocento Sans"/>
                <a:ea typeface="Quattrocento Sans"/>
                <a:cs typeface="Quattrocento Sans"/>
                <a:sym typeface="Quattrocento Sans"/>
              </a:rPr>
              <a:t>PRÉSENTATION</a:t>
            </a:r>
            <a:r>
              <a:rPr lang="fr-FR" sz="1600">
                <a:solidFill>
                  <a:schemeClr val="lt1"/>
                </a:solidFill>
                <a:latin typeface="Quattrocento Sans"/>
                <a:ea typeface="Quattrocento Sans"/>
                <a:cs typeface="Quattrocento Sans"/>
                <a:sym typeface="Quattrocento Sans"/>
              </a:rPr>
              <a:t> TECHNIQUE  </a:t>
            </a:r>
            <a:endParaRPr/>
          </a:p>
        </p:txBody>
      </p:sp>
      <p:sp>
        <p:nvSpPr>
          <p:cNvPr id="112" name="Google Shape;112;p2"/>
          <p:cNvSpPr/>
          <p:nvPr/>
        </p:nvSpPr>
        <p:spPr>
          <a:xfrm>
            <a:off x="6832600" y="5055576"/>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3" name="Google Shape;113;p2"/>
          <p:cNvSpPr/>
          <p:nvPr/>
        </p:nvSpPr>
        <p:spPr>
          <a:xfrm>
            <a:off x="1587500" y="1613877"/>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457200" lvl="0" marL="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1. PRÉSENTATION</a:t>
            </a:r>
            <a:endParaRPr sz="1600"/>
          </a:p>
        </p:txBody>
      </p:sp>
      <p:sp>
        <p:nvSpPr>
          <p:cNvPr id="114" name="Google Shape;114;p2"/>
          <p:cNvSpPr/>
          <p:nvPr/>
        </p:nvSpPr>
        <p:spPr>
          <a:xfrm>
            <a:off x="4419600" y="1514475"/>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5" name="Google Shape;115;p2"/>
          <p:cNvSpPr/>
          <p:nvPr/>
        </p:nvSpPr>
        <p:spPr>
          <a:xfrm>
            <a:off x="838200" y="3334727"/>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600">
                <a:solidFill>
                  <a:schemeClr val="lt1"/>
                </a:solidFill>
                <a:latin typeface="Quattrocento Sans"/>
                <a:ea typeface="Quattrocento Sans"/>
                <a:cs typeface="Quattrocento Sans"/>
                <a:sym typeface="Quattrocento Sans"/>
              </a:rPr>
              <a:t>6. RESULTATS FINAUX</a:t>
            </a:r>
            <a:endParaRPr/>
          </a:p>
        </p:txBody>
      </p:sp>
      <p:sp>
        <p:nvSpPr>
          <p:cNvPr id="116" name="Google Shape;116;p2"/>
          <p:cNvSpPr/>
          <p:nvPr/>
        </p:nvSpPr>
        <p:spPr>
          <a:xfrm>
            <a:off x="3670300" y="3235325"/>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7" name="Google Shape;117;p2"/>
          <p:cNvSpPr/>
          <p:nvPr/>
        </p:nvSpPr>
        <p:spPr>
          <a:xfrm>
            <a:off x="1587500" y="5154978"/>
            <a:ext cx="3660775"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457200" lvl="0" marL="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5. CHOIX TECHNIQUES</a:t>
            </a:r>
            <a:endParaRPr/>
          </a:p>
        </p:txBody>
      </p:sp>
      <p:sp>
        <p:nvSpPr>
          <p:cNvPr id="118" name="Google Shape;118;p2"/>
          <p:cNvSpPr/>
          <p:nvPr/>
        </p:nvSpPr>
        <p:spPr>
          <a:xfrm>
            <a:off x="4419600" y="5055576"/>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ônes de graphique à barres et en courbes." id="119" name="Google Shape;119;p2"/>
          <p:cNvGrpSpPr/>
          <p:nvPr/>
        </p:nvGrpSpPr>
        <p:grpSpPr>
          <a:xfrm>
            <a:off x="3966361" y="3531436"/>
            <a:ext cx="347679" cy="347679"/>
            <a:chOff x="4319588" y="2492375"/>
            <a:chExt cx="287338" cy="287338"/>
          </a:xfrm>
        </p:grpSpPr>
        <p:sp>
          <p:nvSpPr>
            <p:cNvPr id="120" name="Google Shape;120;p2"/>
            <p:cNvSpPr/>
            <p:nvPr/>
          </p:nvSpPr>
          <p:spPr>
            <a:xfrm>
              <a:off x="4319588" y="2587625"/>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1" name="Google Shape;121;p2"/>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case à cocher. " id="122" name="Google Shape;122;p2"/>
          <p:cNvSpPr/>
          <p:nvPr/>
        </p:nvSpPr>
        <p:spPr>
          <a:xfrm>
            <a:off x="7129621" y="1811496"/>
            <a:ext cx="345758" cy="345758"/>
          </a:xfrm>
          <a:custGeom>
            <a:rect b="b" l="l" r="r" t="t"/>
            <a:pathLst>
              <a:path extrusionOk="0" h="719" w="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e personne et d’engrenage " id="123" name="Google Shape;123;p2"/>
          <p:cNvGrpSpPr/>
          <p:nvPr/>
        </p:nvGrpSpPr>
        <p:grpSpPr>
          <a:xfrm>
            <a:off x="7791197" y="3535268"/>
            <a:ext cx="338073" cy="339995"/>
            <a:chOff x="6450013" y="5349875"/>
            <a:chExt cx="279399" cy="280988"/>
          </a:xfrm>
        </p:grpSpPr>
        <p:sp>
          <p:nvSpPr>
            <p:cNvPr id="124" name="Google Shape;124;p2"/>
            <p:cNvSpPr/>
            <p:nvPr/>
          </p:nvSpPr>
          <p:spPr>
            <a:xfrm>
              <a:off x="6450013" y="5349875"/>
              <a:ext cx="182562" cy="238125"/>
            </a:xfrm>
            <a:custGeom>
              <a:rect b="b" l="l" r="r" t="t"/>
              <a:pathLst>
                <a:path extrusionOk="0" h="602" w="459">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5" name="Google Shape;125;p2"/>
            <p:cNvSpPr/>
            <p:nvPr/>
          </p:nvSpPr>
          <p:spPr>
            <a:xfrm>
              <a:off x="6597650" y="5497513"/>
              <a:ext cx="131762" cy="133350"/>
            </a:xfrm>
            <a:custGeom>
              <a:rect b="b" l="l" r="r" t="t"/>
              <a:pathLst>
                <a:path extrusionOk="0" h="336" w="332">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ngrenages " id="126" name="Google Shape;126;p2"/>
          <p:cNvGrpSpPr/>
          <p:nvPr/>
        </p:nvGrpSpPr>
        <p:grpSpPr>
          <a:xfrm>
            <a:off x="7130575" y="5353559"/>
            <a:ext cx="343837" cy="343837"/>
            <a:chOff x="7613650" y="1387475"/>
            <a:chExt cx="284163" cy="284163"/>
          </a:xfrm>
        </p:grpSpPr>
        <p:sp>
          <p:nvSpPr>
            <p:cNvPr id="127" name="Google Shape;127;p2"/>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8" name="Google Shape;128;p2"/>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graphique " id="129" name="Google Shape;129;p2"/>
          <p:cNvSpPr/>
          <p:nvPr/>
        </p:nvSpPr>
        <p:spPr>
          <a:xfrm>
            <a:off x="4972361" y="5895986"/>
            <a:ext cx="347678" cy="347680"/>
          </a:xfrm>
          <a:custGeom>
            <a:rect b="b" l="l" r="r" t="t"/>
            <a:pathLst>
              <a:path extrusionOk="0" h="903" w="904">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graphique " id="130" name="Google Shape;130;p2"/>
          <p:cNvSpPr/>
          <p:nvPr/>
        </p:nvSpPr>
        <p:spPr>
          <a:xfrm>
            <a:off x="4715661" y="5351636"/>
            <a:ext cx="347678" cy="347680"/>
          </a:xfrm>
          <a:custGeom>
            <a:rect b="b" l="l" r="r" t="t"/>
            <a:pathLst>
              <a:path extrusionOk="0" h="903" w="904">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graphique en boîte à moustaches " id="131" name="Google Shape;131;p2"/>
          <p:cNvSpPr/>
          <p:nvPr/>
        </p:nvSpPr>
        <p:spPr>
          <a:xfrm>
            <a:off x="4716621" y="1811496"/>
            <a:ext cx="345757" cy="345757"/>
          </a:xfrm>
          <a:custGeom>
            <a:rect b="b" l="l" r="r" t="t"/>
            <a:pathLst>
              <a:path extrusionOk="0" h="898" w="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b8e334ab81_0_67"/>
          <p:cNvSpPr txBox="1"/>
          <p:nvPr>
            <p:ph idx="1" type="body"/>
          </p:nvPr>
        </p:nvSpPr>
        <p:spPr>
          <a:xfrm>
            <a:off x="838200" y="1541275"/>
            <a:ext cx="10515600" cy="775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fr-FR"/>
              <a:t>Grid Search: </a:t>
            </a:r>
            <a:endParaRPr sz="2500">
              <a:solidFill>
                <a:srgbClr val="000000"/>
              </a:solidFill>
              <a:highlight>
                <a:srgbClr val="FFFFFF"/>
              </a:highlight>
              <a:latin typeface="Quattrocento"/>
              <a:ea typeface="Quattrocento"/>
              <a:cs typeface="Quattrocento"/>
              <a:sym typeface="Quattrocento"/>
            </a:endParaRPr>
          </a:p>
          <a:p>
            <a:pPr indent="0" lvl="0" marL="457200" rtl="0" algn="l">
              <a:spcBef>
                <a:spcPts val="1000"/>
              </a:spcBef>
              <a:spcAft>
                <a:spcPts val="0"/>
              </a:spcAft>
              <a:buNone/>
            </a:pPr>
            <a:r>
              <a:t/>
            </a:r>
            <a:endParaRPr sz="2000"/>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spcBef>
                <a:spcPts val="1000"/>
              </a:spcBef>
              <a:spcAft>
                <a:spcPts val="0"/>
              </a:spcAft>
              <a:buNone/>
            </a:pPr>
            <a:br>
              <a:rPr lang="fr-FR"/>
            </a:br>
            <a:endParaRPr/>
          </a:p>
          <a:p>
            <a:pPr indent="0" lvl="0" marL="457200" rtl="0" algn="l">
              <a:spcBef>
                <a:spcPts val="1000"/>
              </a:spcBef>
              <a:spcAft>
                <a:spcPts val="0"/>
              </a:spcAft>
              <a:buNone/>
            </a:pPr>
            <a:r>
              <a:t/>
            </a:r>
            <a:endParaRPr/>
          </a:p>
        </p:txBody>
      </p:sp>
      <p:sp>
        <p:nvSpPr>
          <p:cNvPr id="493" name="Google Shape;493;gb8e334ab81_0_67"/>
          <p:cNvSpPr txBox="1"/>
          <p:nvPr/>
        </p:nvSpPr>
        <p:spPr>
          <a:xfrm>
            <a:off x="228600" y="190500"/>
            <a:ext cx="11734800" cy="7755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Optimisation</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494" name="Google Shape;494;gb8e334ab81_0_6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cxnSp>
        <p:nvCxnSpPr>
          <p:cNvPr id="495" name="Google Shape;495;gb8e334ab81_0_6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pic>
        <p:nvPicPr>
          <p:cNvPr id="496" name="Google Shape;496;gb8e334ab81_0_67"/>
          <p:cNvPicPr preferRelativeResize="0"/>
          <p:nvPr/>
        </p:nvPicPr>
        <p:blipFill>
          <a:blip r:embed="rId3">
            <a:alphaModFix/>
          </a:blip>
          <a:stretch>
            <a:fillRect/>
          </a:stretch>
        </p:blipFill>
        <p:spPr>
          <a:xfrm>
            <a:off x="228600" y="2444713"/>
            <a:ext cx="4773625" cy="3647525"/>
          </a:xfrm>
          <a:prstGeom prst="rect">
            <a:avLst/>
          </a:prstGeom>
          <a:noFill/>
          <a:ln>
            <a:noFill/>
          </a:ln>
        </p:spPr>
      </p:pic>
      <p:pic>
        <p:nvPicPr>
          <p:cNvPr id="497" name="Google Shape;497;gb8e334ab81_0_67"/>
          <p:cNvPicPr preferRelativeResize="0"/>
          <p:nvPr/>
        </p:nvPicPr>
        <p:blipFill>
          <a:blip r:embed="rId4">
            <a:alphaModFix/>
          </a:blip>
          <a:stretch>
            <a:fillRect/>
          </a:stretch>
        </p:blipFill>
        <p:spPr>
          <a:xfrm>
            <a:off x="5075799" y="2807862"/>
            <a:ext cx="4381875" cy="2921250"/>
          </a:xfrm>
          <a:prstGeom prst="rect">
            <a:avLst/>
          </a:prstGeom>
          <a:noFill/>
          <a:ln>
            <a:noFill/>
          </a:ln>
        </p:spPr>
      </p:pic>
      <p:sp>
        <p:nvSpPr>
          <p:cNvPr id="498" name="Google Shape;498;gb8e334ab81_0_67"/>
          <p:cNvSpPr/>
          <p:nvPr/>
        </p:nvSpPr>
        <p:spPr>
          <a:xfrm>
            <a:off x="10227750" y="2840988"/>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b8e334ab81_0_67"/>
          <p:cNvSpPr/>
          <p:nvPr/>
        </p:nvSpPr>
        <p:spPr>
          <a:xfrm>
            <a:off x="10227750" y="4396100"/>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b8e334ab81_0_67"/>
          <p:cNvSpPr txBox="1"/>
          <p:nvPr/>
        </p:nvSpPr>
        <p:spPr>
          <a:xfrm>
            <a:off x="10373550" y="32134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+ 0.016 %</a:t>
            </a:r>
            <a:endParaRPr b="1" sz="1600">
              <a:latin typeface="Quattrocento Sans"/>
              <a:ea typeface="Quattrocento Sans"/>
              <a:cs typeface="Quattrocento Sans"/>
              <a:sym typeface="Quattrocento Sans"/>
            </a:endParaRPr>
          </a:p>
        </p:txBody>
      </p:sp>
      <p:sp>
        <p:nvSpPr>
          <p:cNvPr id="501" name="Google Shape;501;gb8e334ab81_0_67"/>
          <p:cNvSpPr txBox="1"/>
          <p:nvPr/>
        </p:nvSpPr>
        <p:spPr>
          <a:xfrm>
            <a:off x="10373550" y="47685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a:t>
            </a:r>
            <a:r>
              <a:rPr b="1" lang="fr-FR" sz="1600">
                <a:latin typeface="Quattrocento Sans"/>
                <a:ea typeface="Quattrocento Sans"/>
                <a:cs typeface="Quattrocento Sans"/>
                <a:sym typeface="Quattrocento Sans"/>
              </a:rPr>
              <a:t>0.032</a:t>
            </a:r>
            <a:endParaRPr b="1" sz="1600">
              <a:latin typeface="Quattrocento Sans"/>
              <a:ea typeface="Quattrocento Sans"/>
              <a:cs typeface="Quattrocento Sans"/>
              <a:sym typeface="Quattrocento Sans"/>
            </a:endParaRPr>
          </a:p>
        </p:txBody>
      </p:sp>
      <p:sp>
        <p:nvSpPr>
          <p:cNvPr id="502" name="Google Shape;502;gb8e334ab81_0_67"/>
          <p:cNvSpPr txBox="1"/>
          <p:nvPr/>
        </p:nvSpPr>
        <p:spPr>
          <a:xfrm>
            <a:off x="10293600" y="2378788"/>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Précision</a:t>
            </a:r>
            <a:endParaRPr b="1">
              <a:latin typeface="Quattrocento Sans"/>
              <a:ea typeface="Quattrocento Sans"/>
              <a:cs typeface="Quattrocento Sans"/>
              <a:sym typeface="Quattrocento Sans"/>
            </a:endParaRPr>
          </a:p>
        </p:txBody>
      </p:sp>
      <p:sp>
        <p:nvSpPr>
          <p:cNvPr id="503" name="Google Shape;503;gb8e334ab81_0_67"/>
          <p:cNvSpPr txBox="1"/>
          <p:nvPr/>
        </p:nvSpPr>
        <p:spPr>
          <a:xfrm>
            <a:off x="10293600" y="4044538"/>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AUC</a:t>
            </a:r>
            <a:endParaRPr b="1">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gb8e334ab81_0_96"/>
          <p:cNvSpPr txBox="1"/>
          <p:nvPr>
            <p:ph idx="1" type="body"/>
          </p:nvPr>
        </p:nvSpPr>
        <p:spPr>
          <a:xfrm>
            <a:off x="838200" y="1541275"/>
            <a:ext cx="10515600" cy="775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fr-FR"/>
              <a:t>KBest : optimisation du nombres de features</a:t>
            </a:r>
            <a:r>
              <a:rPr lang="fr-FR"/>
              <a:t> </a:t>
            </a:r>
            <a:endParaRPr sz="2500">
              <a:solidFill>
                <a:srgbClr val="000000"/>
              </a:solidFill>
              <a:highlight>
                <a:srgbClr val="FFFFFF"/>
              </a:highlight>
              <a:latin typeface="Quattrocento"/>
              <a:ea typeface="Quattrocento"/>
              <a:cs typeface="Quattrocento"/>
              <a:sym typeface="Quattrocento"/>
            </a:endParaRPr>
          </a:p>
          <a:p>
            <a:pPr indent="0" lvl="0" marL="457200" rtl="0" algn="l">
              <a:spcBef>
                <a:spcPts val="1000"/>
              </a:spcBef>
              <a:spcAft>
                <a:spcPts val="0"/>
              </a:spcAft>
              <a:buNone/>
            </a:pPr>
            <a:r>
              <a:t/>
            </a:r>
            <a:endParaRPr sz="2000"/>
          </a:p>
          <a:p>
            <a:pPr indent="0" lvl="0" marL="457200" rtl="0" algn="l">
              <a:lnSpc>
                <a:spcPct val="115000"/>
              </a:lnSpc>
              <a:spcBef>
                <a:spcPts val="0"/>
              </a:spcBef>
              <a:spcAft>
                <a:spcPts val="0"/>
              </a:spcAft>
              <a:buNone/>
            </a:pPr>
            <a:r>
              <a:t/>
            </a:r>
            <a:endParaRPr sz="1050">
              <a:highlight>
                <a:srgbClr val="FFFFFF"/>
              </a:highlight>
              <a:latin typeface="Arial"/>
              <a:ea typeface="Arial"/>
              <a:cs typeface="Arial"/>
              <a:sym typeface="Arial"/>
            </a:endParaRPr>
          </a:p>
          <a:p>
            <a:pPr indent="0" lvl="0" marL="457200" rtl="0" algn="l">
              <a:spcBef>
                <a:spcPts val="1000"/>
              </a:spcBef>
              <a:spcAft>
                <a:spcPts val="0"/>
              </a:spcAft>
              <a:buNone/>
            </a:pPr>
            <a:br>
              <a:rPr lang="fr-FR"/>
            </a:br>
            <a:endParaRPr/>
          </a:p>
          <a:p>
            <a:pPr indent="0" lvl="0" marL="457200" rtl="0" algn="l">
              <a:spcBef>
                <a:spcPts val="1000"/>
              </a:spcBef>
              <a:spcAft>
                <a:spcPts val="0"/>
              </a:spcAft>
              <a:buNone/>
            </a:pPr>
            <a:r>
              <a:t/>
            </a:r>
            <a:endParaRPr/>
          </a:p>
        </p:txBody>
      </p:sp>
      <p:sp>
        <p:nvSpPr>
          <p:cNvPr id="510" name="Google Shape;510;gb8e334ab81_0_96"/>
          <p:cNvSpPr txBox="1"/>
          <p:nvPr/>
        </p:nvSpPr>
        <p:spPr>
          <a:xfrm>
            <a:off x="228600" y="190500"/>
            <a:ext cx="11734800" cy="7755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Optimisation</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511" name="Google Shape;511;gb8e334ab81_0_9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cxnSp>
        <p:nvCxnSpPr>
          <p:cNvPr id="512" name="Google Shape;512;gb8e334ab81_0_9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pic>
        <p:nvPicPr>
          <p:cNvPr id="513" name="Google Shape;513;gb8e334ab81_0_96"/>
          <p:cNvPicPr preferRelativeResize="0"/>
          <p:nvPr/>
        </p:nvPicPr>
        <p:blipFill>
          <a:blip r:embed="rId3">
            <a:alphaModFix/>
          </a:blip>
          <a:stretch>
            <a:fillRect/>
          </a:stretch>
        </p:blipFill>
        <p:spPr>
          <a:xfrm>
            <a:off x="838200" y="2316775"/>
            <a:ext cx="11167349" cy="311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gb8e334ab81_0_115"/>
          <p:cNvPicPr preferRelativeResize="0"/>
          <p:nvPr/>
        </p:nvPicPr>
        <p:blipFill>
          <a:blip r:embed="rId3">
            <a:alphaModFix/>
          </a:blip>
          <a:stretch>
            <a:fillRect/>
          </a:stretch>
        </p:blipFill>
        <p:spPr>
          <a:xfrm>
            <a:off x="3910025" y="307025"/>
            <a:ext cx="3946050" cy="2702625"/>
          </a:xfrm>
          <a:prstGeom prst="rect">
            <a:avLst/>
          </a:prstGeom>
          <a:noFill/>
          <a:ln>
            <a:noFill/>
          </a:ln>
        </p:spPr>
      </p:pic>
      <p:pic>
        <p:nvPicPr>
          <p:cNvPr id="520" name="Google Shape;520;gb8e334ab81_0_115"/>
          <p:cNvPicPr preferRelativeResize="0"/>
          <p:nvPr/>
        </p:nvPicPr>
        <p:blipFill>
          <a:blip r:embed="rId4">
            <a:alphaModFix/>
          </a:blip>
          <a:stretch>
            <a:fillRect/>
          </a:stretch>
        </p:blipFill>
        <p:spPr>
          <a:xfrm>
            <a:off x="-12" y="307025"/>
            <a:ext cx="3619500" cy="2781300"/>
          </a:xfrm>
          <a:prstGeom prst="rect">
            <a:avLst/>
          </a:prstGeom>
          <a:noFill/>
          <a:ln>
            <a:noFill/>
          </a:ln>
        </p:spPr>
      </p:pic>
      <p:sp>
        <p:nvSpPr>
          <p:cNvPr id="521" name="Google Shape;521;gb8e334ab81_0_115"/>
          <p:cNvSpPr/>
          <p:nvPr/>
        </p:nvSpPr>
        <p:spPr>
          <a:xfrm>
            <a:off x="8214550" y="990588"/>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b8e334ab81_0_115"/>
          <p:cNvSpPr/>
          <p:nvPr/>
        </p:nvSpPr>
        <p:spPr>
          <a:xfrm>
            <a:off x="10163775" y="990588"/>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b8e334ab81_0_115"/>
          <p:cNvSpPr/>
          <p:nvPr/>
        </p:nvSpPr>
        <p:spPr>
          <a:xfrm>
            <a:off x="8214550" y="4346388"/>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b8e334ab81_0_115"/>
          <p:cNvSpPr/>
          <p:nvPr/>
        </p:nvSpPr>
        <p:spPr>
          <a:xfrm>
            <a:off x="10163775" y="4346400"/>
            <a:ext cx="1364100" cy="11760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gb8e334ab81_0_115"/>
          <p:cNvSpPr txBox="1"/>
          <p:nvPr/>
        </p:nvSpPr>
        <p:spPr>
          <a:xfrm>
            <a:off x="8280400" y="534938"/>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Précision</a:t>
            </a:r>
            <a:endParaRPr b="1">
              <a:latin typeface="Quattrocento Sans"/>
              <a:ea typeface="Quattrocento Sans"/>
              <a:cs typeface="Quattrocento Sans"/>
              <a:sym typeface="Quattrocento Sans"/>
            </a:endParaRPr>
          </a:p>
        </p:txBody>
      </p:sp>
      <p:sp>
        <p:nvSpPr>
          <p:cNvPr id="526" name="Google Shape;526;gb8e334ab81_0_115"/>
          <p:cNvSpPr txBox="1"/>
          <p:nvPr/>
        </p:nvSpPr>
        <p:spPr>
          <a:xfrm>
            <a:off x="8280400" y="3867063"/>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Précision</a:t>
            </a:r>
            <a:endParaRPr b="1">
              <a:latin typeface="Quattrocento Sans"/>
              <a:ea typeface="Quattrocento Sans"/>
              <a:cs typeface="Quattrocento Sans"/>
              <a:sym typeface="Quattrocento Sans"/>
            </a:endParaRPr>
          </a:p>
        </p:txBody>
      </p:sp>
      <p:sp>
        <p:nvSpPr>
          <p:cNvPr id="527" name="Google Shape;527;gb8e334ab81_0_115"/>
          <p:cNvSpPr txBox="1"/>
          <p:nvPr/>
        </p:nvSpPr>
        <p:spPr>
          <a:xfrm>
            <a:off x="10229625" y="3867063"/>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AUC</a:t>
            </a:r>
            <a:endParaRPr b="1">
              <a:latin typeface="Quattrocento Sans"/>
              <a:ea typeface="Quattrocento Sans"/>
              <a:cs typeface="Quattrocento Sans"/>
              <a:sym typeface="Quattrocento Sans"/>
            </a:endParaRPr>
          </a:p>
        </p:txBody>
      </p:sp>
      <p:sp>
        <p:nvSpPr>
          <p:cNvPr id="528" name="Google Shape;528;gb8e334ab81_0_115"/>
          <p:cNvSpPr txBox="1"/>
          <p:nvPr/>
        </p:nvSpPr>
        <p:spPr>
          <a:xfrm>
            <a:off x="10229625" y="534938"/>
            <a:ext cx="12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fr-FR">
                <a:latin typeface="Quattrocento Sans"/>
                <a:ea typeface="Quattrocento Sans"/>
                <a:cs typeface="Quattrocento Sans"/>
                <a:sym typeface="Quattrocento Sans"/>
              </a:rPr>
              <a:t>AUC</a:t>
            </a:r>
            <a:endParaRPr b="1">
              <a:latin typeface="Quattrocento Sans"/>
              <a:ea typeface="Quattrocento Sans"/>
              <a:cs typeface="Quattrocento Sans"/>
              <a:sym typeface="Quattrocento Sans"/>
            </a:endParaRPr>
          </a:p>
        </p:txBody>
      </p:sp>
      <p:sp>
        <p:nvSpPr>
          <p:cNvPr id="529" name="Google Shape;529;gb8e334ab81_0_115"/>
          <p:cNvSpPr txBox="1"/>
          <p:nvPr/>
        </p:nvSpPr>
        <p:spPr>
          <a:xfrm>
            <a:off x="8360350" y="13630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+ 0.011 %</a:t>
            </a:r>
            <a:endParaRPr b="1" sz="1600">
              <a:latin typeface="Quattrocento Sans"/>
              <a:ea typeface="Quattrocento Sans"/>
              <a:cs typeface="Quattrocento Sans"/>
              <a:sym typeface="Quattrocento Sans"/>
            </a:endParaRPr>
          </a:p>
        </p:txBody>
      </p:sp>
      <p:sp>
        <p:nvSpPr>
          <p:cNvPr id="530" name="Google Shape;530;gb8e334ab81_0_115"/>
          <p:cNvSpPr txBox="1"/>
          <p:nvPr/>
        </p:nvSpPr>
        <p:spPr>
          <a:xfrm>
            <a:off x="8360350" y="47188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+ 0.02 %</a:t>
            </a:r>
            <a:endParaRPr b="1" sz="1600">
              <a:latin typeface="Quattrocento Sans"/>
              <a:ea typeface="Quattrocento Sans"/>
              <a:cs typeface="Quattrocento Sans"/>
              <a:sym typeface="Quattrocento Sans"/>
            </a:endParaRPr>
          </a:p>
        </p:txBody>
      </p:sp>
      <p:sp>
        <p:nvSpPr>
          <p:cNvPr id="531" name="Google Shape;531;gb8e334ab81_0_115"/>
          <p:cNvSpPr txBox="1"/>
          <p:nvPr/>
        </p:nvSpPr>
        <p:spPr>
          <a:xfrm>
            <a:off x="10309575" y="13630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- 0.018</a:t>
            </a:r>
            <a:endParaRPr b="1" sz="1600">
              <a:latin typeface="Quattrocento Sans"/>
              <a:ea typeface="Quattrocento Sans"/>
              <a:cs typeface="Quattrocento Sans"/>
              <a:sym typeface="Quattrocento Sans"/>
            </a:endParaRPr>
          </a:p>
        </p:txBody>
      </p:sp>
      <p:sp>
        <p:nvSpPr>
          <p:cNvPr id="532" name="Google Shape;532;gb8e334ab81_0_115"/>
          <p:cNvSpPr txBox="1"/>
          <p:nvPr/>
        </p:nvSpPr>
        <p:spPr>
          <a:xfrm>
            <a:off x="10309575" y="4718850"/>
            <a:ext cx="1072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1600">
                <a:latin typeface="Quattrocento Sans"/>
                <a:ea typeface="Quattrocento Sans"/>
                <a:cs typeface="Quattrocento Sans"/>
                <a:sym typeface="Quattrocento Sans"/>
              </a:rPr>
              <a:t>- 0.038</a:t>
            </a:r>
            <a:endParaRPr b="1" sz="1600">
              <a:latin typeface="Quattrocento Sans"/>
              <a:ea typeface="Quattrocento Sans"/>
              <a:cs typeface="Quattrocento Sans"/>
              <a:sym typeface="Quattrocento Sans"/>
            </a:endParaRPr>
          </a:p>
        </p:txBody>
      </p:sp>
      <p:pic>
        <p:nvPicPr>
          <p:cNvPr id="533" name="Google Shape;533;gb8e334ab81_0_115"/>
          <p:cNvPicPr preferRelativeResize="0"/>
          <p:nvPr/>
        </p:nvPicPr>
        <p:blipFill>
          <a:blip r:embed="rId5">
            <a:alphaModFix/>
          </a:blip>
          <a:stretch>
            <a:fillRect/>
          </a:stretch>
        </p:blipFill>
        <p:spPr>
          <a:xfrm>
            <a:off x="86550" y="3524700"/>
            <a:ext cx="3629025" cy="2819400"/>
          </a:xfrm>
          <a:prstGeom prst="rect">
            <a:avLst/>
          </a:prstGeom>
          <a:noFill/>
          <a:ln>
            <a:noFill/>
          </a:ln>
        </p:spPr>
      </p:pic>
      <p:pic>
        <p:nvPicPr>
          <p:cNvPr id="534" name="Google Shape;534;gb8e334ab81_0_115"/>
          <p:cNvPicPr preferRelativeResize="0"/>
          <p:nvPr/>
        </p:nvPicPr>
        <p:blipFill>
          <a:blip r:embed="rId6">
            <a:alphaModFix/>
          </a:blip>
          <a:stretch>
            <a:fillRect/>
          </a:stretch>
        </p:blipFill>
        <p:spPr>
          <a:xfrm>
            <a:off x="3963125" y="3672337"/>
            <a:ext cx="3600450" cy="2524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
          <p:cNvSpPr/>
          <p:nvPr/>
        </p:nvSpPr>
        <p:spPr>
          <a:xfrm>
            <a:off x="0" y="990601"/>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Quattrocento Sans"/>
                <a:ea typeface="Quattrocento Sans"/>
                <a:cs typeface="Quattrocento Sans"/>
                <a:sym typeface="Quattrocento Sans"/>
              </a:rPr>
              <a:t>-</a:t>
            </a:r>
            <a:endParaRPr b="0" i="0" sz="1800" u="none" cap="none" strike="noStrike">
              <a:solidFill>
                <a:schemeClr val="lt1"/>
              </a:solidFill>
              <a:latin typeface="Quattrocento Sans"/>
              <a:ea typeface="Quattrocento Sans"/>
              <a:cs typeface="Quattrocento Sans"/>
              <a:sym typeface="Quattrocento Sans"/>
            </a:endParaRPr>
          </a:p>
        </p:txBody>
      </p:sp>
      <p:cxnSp>
        <p:nvCxnSpPr>
          <p:cNvPr id="541" name="Google Shape;541;p5"/>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542" name="Google Shape;542;p5"/>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Résultats</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543" name="Google Shape;543;p5"/>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cxnSp>
        <p:nvCxnSpPr>
          <p:cNvPr id="544" name="Google Shape;544;p5"/>
          <p:cNvCxnSpPr/>
          <p:nvPr/>
        </p:nvCxnSpPr>
        <p:spPr>
          <a:xfrm>
            <a:off x="4152902" y="4879971"/>
            <a:ext cx="0" cy="1206500"/>
          </a:xfrm>
          <a:prstGeom prst="straightConnector1">
            <a:avLst/>
          </a:prstGeom>
          <a:noFill/>
          <a:ln cap="flat" cmpd="sng" w="9525">
            <a:solidFill>
              <a:srgbClr val="085763"/>
            </a:solidFill>
            <a:prstDash val="solid"/>
            <a:miter lim="800000"/>
            <a:headEnd len="sm" w="sm" type="none"/>
            <a:tailEnd len="sm" w="sm" type="none"/>
          </a:ln>
        </p:spPr>
      </p:cxnSp>
      <p:cxnSp>
        <p:nvCxnSpPr>
          <p:cNvPr id="545" name="Google Shape;545;p5"/>
          <p:cNvCxnSpPr/>
          <p:nvPr/>
        </p:nvCxnSpPr>
        <p:spPr>
          <a:xfrm>
            <a:off x="8039100" y="4879971"/>
            <a:ext cx="0" cy="1206500"/>
          </a:xfrm>
          <a:prstGeom prst="straightConnector1">
            <a:avLst/>
          </a:prstGeom>
          <a:noFill/>
          <a:ln cap="flat" cmpd="sng" w="9525">
            <a:solidFill>
              <a:srgbClr val="085763"/>
            </a:solidFill>
            <a:prstDash val="solid"/>
            <a:miter lim="800000"/>
            <a:headEnd len="sm" w="sm" type="none"/>
            <a:tailEnd len="sm" w="sm" type="none"/>
          </a:ln>
        </p:spPr>
      </p:cxnSp>
      <p:sp>
        <p:nvSpPr>
          <p:cNvPr id="546" name="Google Shape;546;p5"/>
          <p:cNvSpPr/>
          <p:nvPr/>
        </p:nvSpPr>
        <p:spPr>
          <a:xfrm>
            <a:off x="838205" y="5521007"/>
            <a:ext cx="2743195" cy="730969"/>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t/>
            </a:r>
            <a:endParaRPr/>
          </a:p>
        </p:txBody>
      </p:sp>
      <p:sp>
        <p:nvSpPr>
          <p:cNvPr id="547" name="Google Shape;547;p5"/>
          <p:cNvSpPr/>
          <p:nvPr/>
        </p:nvSpPr>
        <p:spPr>
          <a:xfrm>
            <a:off x="838205" y="5000266"/>
            <a:ext cx="2743200" cy="492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fr-FR" sz="3200">
                <a:solidFill>
                  <a:srgbClr val="0C8295"/>
                </a:solidFill>
                <a:latin typeface="Quattrocento Sans"/>
                <a:ea typeface="Quattrocento Sans"/>
                <a:cs typeface="Quattrocento Sans"/>
                <a:sym typeface="Quattrocento Sans"/>
              </a:rPr>
              <a:t>0.908 %</a:t>
            </a:r>
            <a:endParaRPr/>
          </a:p>
        </p:txBody>
      </p:sp>
      <p:sp>
        <p:nvSpPr>
          <p:cNvPr id="548" name="Google Shape;548;p5"/>
          <p:cNvSpPr/>
          <p:nvPr/>
        </p:nvSpPr>
        <p:spPr>
          <a:xfrm>
            <a:off x="838205" y="4748574"/>
            <a:ext cx="2743195" cy="243656"/>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rPr b="1" lang="fr-FR">
                <a:solidFill>
                  <a:srgbClr val="0C8295"/>
                </a:solidFill>
                <a:latin typeface="Century Gothic"/>
                <a:ea typeface="Century Gothic"/>
                <a:cs typeface="Century Gothic"/>
                <a:sym typeface="Century Gothic"/>
              </a:rPr>
              <a:t>Précision</a:t>
            </a:r>
            <a:endParaRPr/>
          </a:p>
        </p:txBody>
      </p:sp>
      <p:sp>
        <p:nvSpPr>
          <p:cNvPr id="549" name="Google Shape;549;p5"/>
          <p:cNvSpPr/>
          <p:nvPr/>
        </p:nvSpPr>
        <p:spPr>
          <a:xfrm>
            <a:off x="4724403" y="5521007"/>
            <a:ext cx="2743195" cy="730969"/>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t/>
            </a:r>
            <a:endParaRPr/>
          </a:p>
        </p:txBody>
      </p:sp>
      <p:sp>
        <p:nvSpPr>
          <p:cNvPr id="550" name="Google Shape;550;p5"/>
          <p:cNvSpPr/>
          <p:nvPr/>
        </p:nvSpPr>
        <p:spPr>
          <a:xfrm>
            <a:off x="4724403" y="5000266"/>
            <a:ext cx="2743195"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fr-FR" sz="3200">
                <a:solidFill>
                  <a:srgbClr val="CA7A09"/>
                </a:solidFill>
                <a:latin typeface="Quattrocento Sans"/>
                <a:ea typeface="Quattrocento Sans"/>
                <a:cs typeface="Quattrocento Sans"/>
                <a:sym typeface="Quattrocento Sans"/>
              </a:rPr>
              <a:t>0.68</a:t>
            </a:r>
            <a:endParaRPr/>
          </a:p>
        </p:txBody>
      </p:sp>
      <p:sp>
        <p:nvSpPr>
          <p:cNvPr id="551" name="Google Shape;551;p5"/>
          <p:cNvSpPr/>
          <p:nvPr/>
        </p:nvSpPr>
        <p:spPr>
          <a:xfrm>
            <a:off x="4724403" y="4748574"/>
            <a:ext cx="2743195" cy="243656"/>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rPr b="1" lang="fr-FR">
                <a:solidFill>
                  <a:srgbClr val="CA7A09"/>
                </a:solidFill>
                <a:latin typeface="Century Gothic"/>
                <a:ea typeface="Century Gothic"/>
                <a:cs typeface="Century Gothic"/>
                <a:sym typeface="Century Gothic"/>
              </a:rPr>
              <a:t>AUC</a:t>
            </a:r>
            <a:endParaRPr/>
          </a:p>
        </p:txBody>
      </p:sp>
      <p:sp>
        <p:nvSpPr>
          <p:cNvPr id="552" name="Google Shape;552;p5"/>
          <p:cNvSpPr/>
          <p:nvPr/>
        </p:nvSpPr>
        <p:spPr>
          <a:xfrm>
            <a:off x="8610600" y="5521007"/>
            <a:ext cx="2743195" cy="730969"/>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t/>
            </a:r>
            <a:endParaRPr/>
          </a:p>
        </p:txBody>
      </p:sp>
      <p:sp>
        <p:nvSpPr>
          <p:cNvPr id="553" name="Google Shape;553;p5"/>
          <p:cNvSpPr/>
          <p:nvPr/>
        </p:nvSpPr>
        <p:spPr>
          <a:xfrm>
            <a:off x="8610600" y="5000266"/>
            <a:ext cx="2743195"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fr-FR" sz="3200">
                <a:solidFill>
                  <a:srgbClr val="3F3F3F"/>
                </a:solidFill>
                <a:latin typeface="Quattrocento Sans"/>
                <a:ea typeface="Quattrocento Sans"/>
                <a:cs typeface="Quattrocento Sans"/>
                <a:sym typeface="Quattrocento Sans"/>
              </a:rPr>
              <a:t>10</a:t>
            </a:r>
            <a:endParaRPr/>
          </a:p>
        </p:txBody>
      </p:sp>
      <p:sp>
        <p:nvSpPr>
          <p:cNvPr id="554" name="Google Shape;554;p5"/>
          <p:cNvSpPr/>
          <p:nvPr/>
        </p:nvSpPr>
        <p:spPr>
          <a:xfrm>
            <a:off x="8610600" y="4748574"/>
            <a:ext cx="2743195" cy="243656"/>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rPr b="1" lang="fr-FR">
                <a:solidFill>
                  <a:srgbClr val="3F3F3F"/>
                </a:solidFill>
                <a:latin typeface="Century Gothic"/>
                <a:ea typeface="Century Gothic"/>
                <a:cs typeface="Century Gothic"/>
                <a:sym typeface="Century Gothic"/>
              </a:rPr>
              <a:t>Nombres de features</a:t>
            </a:r>
            <a:endParaRPr/>
          </a:p>
        </p:txBody>
      </p:sp>
      <p:pic>
        <p:nvPicPr>
          <p:cNvPr id="555" name="Google Shape;555;p5"/>
          <p:cNvPicPr preferRelativeResize="0"/>
          <p:nvPr/>
        </p:nvPicPr>
        <p:blipFill>
          <a:blip r:embed="rId3">
            <a:alphaModFix/>
          </a:blip>
          <a:stretch>
            <a:fillRect/>
          </a:stretch>
        </p:blipFill>
        <p:spPr>
          <a:xfrm>
            <a:off x="313250" y="1495263"/>
            <a:ext cx="5314950" cy="2724150"/>
          </a:xfrm>
          <a:prstGeom prst="rect">
            <a:avLst/>
          </a:prstGeom>
          <a:noFill/>
          <a:ln>
            <a:noFill/>
          </a:ln>
        </p:spPr>
      </p:pic>
      <p:sp>
        <p:nvSpPr>
          <p:cNvPr id="556" name="Google Shape;556;p5"/>
          <p:cNvSpPr/>
          <p:nvPr/>
        </p:nvSpPr>
        <p:spPr>
          <a:xfrm>
            <a:off x="2022575" y="1421038"/>
            <a:ext cx="498600" cy="2681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7" name="Google Shape;557;p5"/>
          <p:cNvPicPr preferRelativeResize="0"/>
          <p:nvPr/>
        </p:nvPicPr>
        <p:blipFill>
          <a:blip r:embed="rId4">
            <a:alphaModFix/>
          </a:blip>
          <a:stretch>
            <a:fillRect/>
          </a:stretch>
        </p:blipFill>
        <p:spPr>
          <a:xfrm>
            <a:off x="7396963" y="1490000"/>
            <a:ext cx="3667125" cy="2543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cxnSp>
        <p:nvCxnSpPr>
          <p:cNvPr id="563" name="Google Shape;563;p8"/>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564" name="Google Shape;564;p8"/>
          <p:cNvSpPr txBox="1"/>
          <p:nvPr/>
        </p:nvSpPr>
        <p:spPr>
          <a:xfrm>
            <a:off x="228600" y="190500"/>
            <a:ext cx="11734800" cy="6647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Conclusion</a:t>
            </a:r>
            <a:r>
              <a:rPr b="1" i="0" lang="fr-FR" sz="2800" u="none" cap="none" strike="noStrike">
                <a:solidFill>
                  <a:srgbClr val="3F3F3F"/>
                </a:solidFill>
                <a:latin typeface="Century Gothic"/>
                <a:ea typeface="Century Gothic"/>
                <a:cs typeface="Century Gothic"/>
                <a:sym typeface="Century Gothic"/>
              </a:rPr>
              <a:t> du projet</a:t>
            </a:r>
            <a:br>
              <a:rPr b="0" i="0" lang="fr-FR" sz="2800" u="none" cap="none" strike="noStrike">
                <a:solidFill>
                  <a:srgbClr val="3F3F3F"/>
                </a:solidFill>
                <a:latin typeface="Century Gothic"/>
                <a:ea typeface="Century Gothic"/>
                <a:cs typeface="Century Gothic"/>
                <a:sym typeface="Century Gothic"/>
              </a:rPr>
            </a:br>
            <a:r>
              <a:rPr b="0" i="0" lang="fr-FR" sz="2000" u="none" cap="none" strike="noStrike">
                <a:solidFill>
                  <a:srgbClr val="3F3F3F"/>
                </a:solidFill>
                <a:latin typeface="Century Gothic"/>
                <a:ea typeface="Century Gothic"/>
                <a:cs typeface="Century Gothic"/>
                <a:sym typeface="Century Gothic"/>
              </a:rPr>
              <a:t> </a:t>
            </a:r>
            <a:endParaRPr b="0" i="0" sz="2800" u="none" cap="none" strike="noStrike">
              <a:solidFill>
                <a:srgbClr val="3F3F3F"/>
              </a:solidFill>
              <a:latin typeface="Century Gothic"/>
              <a:ea typeface="Century Gothic"/>
              <a:cs typeface="Century Gothic"/>
              <a:sym typeface="Century Gothic"/>
            </a:endParaRPr>
          </a:p>
        </p:txBody>
      </p:sp>
      <p:cxnSp>
        <p:nvCxnSpPr>
          <p:cNvPr id="565" name="Google Shape;565;p8"/>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566" name="Google Shape;566;p8"/>
          <p:cNvSpPr/>
          <p:nvPr/>
        </p:nvSpPr>
        <p:spPr>
          <a:xfrm>
            <a:off x="1230086" y="1347561"/>
            <a:ext cx="4967514" cy="664797"/>
          </a:xfrm>
          <a:prstGeom prst="roundRect">
            <a:avLst>
              <a:gd fmla="val 16667" name="adj"/>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1800" u="none" cap="none" strike="noStrike">
                <a:solidFill>
                  <a:schemeClr val="lt1"/>
                </a:solidFill>
                <a:latin typeface="Century Gothic"/>
                <a:ea typeface="Century Gothic"/>
                <a:cs typeface="Century Gothic"/>
                <a:sym typeface="Century Gothic"/>
              </a:rPr>
              <a:t>POSITIF</a:t>
            </a:r>
            <a:endParaRPr/>
          </a:p>
        </p:txBody>
      </p:sp>
      <p:sp>
        <p:nvSpPr>
          <p:cNvPr id="567" name="Google Shape;567;p8"/>
          <p:cNvSpPr/>
          <p:nvPr/>
        </p:nvSpPr>
        <p:spPr>
          <a:xfrm>
            <a:off x="6313716" y="1347561"/>
            <a:ext cx="4967514" cy="664797"/>
          </a:xfrm>
          <a:prstGeom prst="roundRect">
            <a:avLst>
              <a:gd fmla="val 16667" name="adj"/>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1800" u="none" cap="none" strike="noStrike">
                <a:solidFill>
                  <a:schemeClr val="lt1"/>
                </a:solidFill>
                <a:latin typeface="Century Gothic"/>
                <a:ea typeface="Century Gothic"/>
                <a:cs typeface="Century Gothic"/>
                <a:sym typeface="Century Gothic"/>
              </a:rPr>
              <a:t>NÉGATIF</a:t>
            </a:r>
            <a:endParaRPr/>
          </a:p>
        </p:txBody>
      </p:sp>
      <p:sp>
        <p:nvSpPr>
          <p:cNvPr id="568" name="Google Shape;568;p8"/>
          <p:cNvSpPr/>
          <p:nvPr/>
        </p:nvSpPr>
        <p:spPr>
          <a:xfrm rot="-5400000">
            <a:off x="-106838" y="4864308"/>
            <a:ext cx="1972763" cy="664797"/>
          </a:xfrm>
          <a:prstGeom prst="roundRect">
            <a:avLst>
              <a:gd fmla="val 16667" name="adj"/>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1800" u="none" cap="none" strike="noStrike">
                <a:solidFill>
                  <a:schemeClr val="lt1"/>
                </a:solidFill>
                <a:latin typeface="Century Gothic"/>
                <a:ea typeface="Century Gothic"/>
                <a:cs typeface="Century Gothic"/>
                <a:sym typeface="Century Gothic"/>
              </a:rPr>
              <a:t>EXTERNE</a:t>
            </a:r>
            <a:endParaRPr/>
          </a:p>
        </p:txBody>
      </p:sp>
      <p:sp>
        <p:nvSpPr>
          <p:cNvPr id="569" name="Google Shape;569;p8"/>
          <p:cNvSpPr/>
          <p:nvPr/>
        </p:nvSpPr>
        <p:spPr>
          <a:xfrm rot="-5400000">
            <a:off x="-106838" y="2758556"/>
            <a:ext cx="1972763" cy="664797"/>
          </a:xfrm>
          <a:prstGeom prst="roundRect">
            <a:avLst>
              <a:gd fmla="val 16667" name="adj"/>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fr-FR" sz="1800" u="none" cap="none" strike="noStrike">
                <a:solidFill>
                  <a:schemeClr val="lt1"/>
                </a:solidFill>
                <a:latin typeface="Century Gothic"/>
                <a:ea typeface="Century Gothic"/>
                <a:cs typeface="Century Gothic"/>
                <a:sym typeface="Century Gothic"/>
              </a:rPr>
              <a:t>INTERNE</a:t>
            </a:r>
            <a:endParaRPr/>
          </a:p>
        </p:txBody>
      </p:sp>
      <p:cxnSp>
        <p:nvCxnSpPr>
          <p:cNvPr id="570" name="Google Shape;570;p8"/>
          <p:cNvCxnSpPr/>
          <p:nvPr/>
        </p:nvCxnSpPr>
        <p:spPr>
          <a:xfrm>
            <a:off x="1385888" y="4143831"/>
            <a:ext cx="9895342" cy="0"/>
          </a:xfrm>
          <a:prstGeom prst="straightConnector1">
            <a:avLst/>
          </a:prstGeom>
          <a:noFill/>
          <a:ln cap="flat" cmpd="sng" w="9525">
            <a:solidFill>
              <a:schemeClr val="dk2"/>
            </a:solidFill>
            <a:prstDash val="solid"/>
            <a:miter lim="800000"/>
            <a:headEnd len="sm" w="sm" type="none"/>
            <a:tailEnd len="sm" w="sm" type="none"/>
          </a:ln>
        </p:spPr>
      </p:cxnSp>
      <p:cxnSp>
        <p:nvCxnSpPr>
          <p:cNvPr id="571" name="Google Shape;571;p8"/>
          <p:cNvCxnSpPr/>
          <p:nvPr/>
        </p:nvCxnSpPr>
        <p:spPr>
          <a:xfrm>
            <a:off x="6255658" y="2104573"/>
            <a:ext cx="0" cy="4078515"/>
          </a:xfrm>
          <a:prstGeom prst="straightConnector1">
            <a:avLst/>
          </a:prstGeom>
          <a:noFill/>
          <a:ln cap="flat" cmpd="sng" w="9525">
            <a:solidFill>
              <a:schemeClr val="dk2"/>
            </a:solidFill>
            <a:prstDash val="solid"/>
            <a:miter lim="800000"/>
            <a:headEnd len="sm" w="sm" type="none"/>
            <a:tailEnd len="sm" w="sm" type="none"/>
          </a:ln>
        </p:spPr>
      </p:cxnSp>
      <p:sp>
        <p:nvSpPr>
          <p:cNvPr id="572" name="Google Shape;572;p8"/>
          <p:cNvSpPr/>
          <p:nvPr/>
        </p:nvSpPr>
        <p:spPr>
          <a:xfrm>
            <a:off x="1632408" y="2604468"/>
            <a:ext cx="4162870" cy="1015663"/>
          </a:xfrm>
          <a:prstGeom prst="rect">
            <a:avLst/>
          </a:prstGeom>
          <a:noFill/>
          <a:ln>
            <a:noFill/>
          </a:ln>
        </p:spPr>
        <p:txBody>
          <a:bodyPr anchorCtr="0" anchor="t" bIns="0" lIns="0" spcFirstLastPara="1" rIns="0" wrap="square" tIns="0">
            <a:spAutoFit/>
          </a:bodyPr>
          <a:lstStyle/>
          <a:p>
            <a:pPr indent="-171450" lvl="0" marL="171450" marR="0" rtl="0" algn="l">
              <a:spcBef>
                <a:spcPts val="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Très bons </a:t>
            </a:r>
            <a:r>
              <a:rPr lang="fr-FR">
                <a:solidFill>
                  <a:srgbClr val="3F3F3F"/>
                </a:solidFill>
                <a:latin typeface="Quattrocento Sans"/>
                <a:ea typeface="Quattrocento Sans"/>
                <a:cs typeface="Quattrocento Sans"/>
                <a:sym typeface="Quattrocento Sans"/>
              </a:rPr>
              <a:t>résultats</a:t>
            </a:r>
            <a:r>
              <a:rPr lang="fr-FR">
                <a:solidFill>
                  <a:srgbClr val="3F3F3F"/>
                </a:solidFill>
                <a:latin typeface="Quattrocento Sans"/>
                <a:ea typeface="Quattrocento Sans"/>
                <a:cs typeface="Quattrocento Sans"/>
                <a:sym typeface="Quattrocento Sans"/>
              </a:rPr>
              <a:t> de nos modèles</a:t>
            </a:r>
            <a:endParaRPr/>
          </a:p>
          <a:p>
            <a:pPr indent="-171450" lvl="0" marL="171450" marR="0" rtl="0" algn="l">
              <a:spcBef>
                <a:spcPts val="120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Bonne organisation</a:t>
            </a:r>
            <a:r>
              <a:rPr b="0" i="0" lang="fr-FR" sz="1400" u="none" cap="none" strike="noStrike">
                <a:solidFill>
                  <a:srgbClr val="3F3F3F"/>
                </a:solidFill>
                <a:latin typeface="Quattrocento Sans"/>
                <a:ea typeface="Quattrocento Sans"/>
                <a:cs typeface="Quattrocento Sans"/>
                <a:sym typeface="Quattrocento Sans"/>
              </a:rPr>
              <a:t>.</a:t>
            </a:r>
            <a:endParaRPr/>
          </a:p>
        </p:txBody>
      </p:sp>
      <p:sp>
        <p:nvSpPr>
          <p:cNvPr id="573" name="Google Shape;573;p8"/>
          <p:cNvSpPr/>
          <p:nvPr/>
        </p:nvSpPr>
        <p:spPr>
          <a:xfrm>
            <a:off x="6716039" y="2604468"/>
            <a:ext cx="4162870" cy="1015663"/>
          </a:xfrm>
          <a:prstGeom prst="rect">
            <a:avLst/>
          </a:prstGeom>
          <a:noFill/>
          <a:ln>
            <a:noFill/>
          </a:ln>
        </p:spPr>
        <p:txBody>
          <a:bodyPr anchorCtr="0" anchor="t" bIns="0" lIns="0" spcFirstLastPara="1" rIns="0" wrap="square" tIns="0">
            <a:spAutoFit/>
          </a:bodyPr>
          <a:lstStyle/>
          <a:p>
            <a:pPr indent="-171450" lvl="0" marL="171450" marR="0" rtl="0" algn="l">
              <a:spcBef>
                <a:spcPts val="120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calibrage sur un dataset particulier: fréquent dans le risque de crédit (probabilités de </a:t>
            </a:r>
            <a:r>
              <a:rPr lang="fr-FR">
                <a:solidFill>
                  <a:srgbClr val="3F3F3F"/>
                </a:solidFill>
                <a:latin typeface="Quattrocento Sans"/>
                <a:ea typeface="Quattrocento Sans"/>
                <a:cs typeface="Quattrocento Sans"/>
                <a:sym typeface="Quattrocento Sans"/>
              </a:rPr>
              <a:t>défaut</a:t>
            </a:r>
            <a:r>
              <a:rPr lang="fr-FR">
                <a:solidFill>
                  <a:srgbClr val="3F3F3F"/>
                </a:solidFill>
                <a:latin typeface="Quattrocento Sans"/>
                <a:ea typeface="Quattrocento Sans"/>
                <a:cs typeface="Quattrocento Sans"/>
                <a:sym typeface="Quattrocento Sans"/>
              </a:rPr>
              <a:t> souvent faibles) </a:t>
            </a:r>
            <a:endParaRPr/>
          </a:p>
        </p:txBody>
      </p:sp>
      <p:sp>
        <p:nvSpPr>
          <p:cNvPr id="574" name="Google Shape;574;p8"/>
          <p:cNvSpPr/>
          <p:nvPr/>
        </p:nvSpPr>
        <p:spPr>
          <a:xfrm>
            <a:off x="1632408" y="4710220"/>
            <a:ext cx="4162870" cy="1015663"/>
          </a:xfrm>
          <a:prstGeom prst="rect">
            <a:avLst/>
          </a:prstGeom>
          <a:noFill/>
          <a:ln>
            <a:noFill/>
          </a:ln>
        </p:spPr>
        <p:txBody>
          <a:bodyPr anchorCtr="0" anchor="t" bIns="0" lIns="0" spcFirstLastPara="1" rIns="0" wrap="square" tIns="0">
            <a:spAutoFit/>
          </a:bodyPr>
          <a:lstStyle/>
          <a:p>
            <a:pPr indent="-171450" lvl="0" marL="171450" marR="0" rtl="0" algn="l">
              <a:spcBef>
                <a:spcPts val="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test sur d’autres dataset réels</a:t>
            </a:r>
            <a:endParaRPr/>
          </a:p>
          <a:p>
            <a:pPr indent="-171450" lvl="0" marL="171450" marR="0" rtl="0" algn="l">
              <a:spcBef>
                <a:spcPts val="120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amélioration via développement d’ API</a:t>
            </a:r>
            <a:endParaRPr/>
          </a:p>
        </p:txBody>
      </p:sp>
      <p:sp>
        <p:nvSpPr>
          <p:cNvPr id="575" name="Google Shape;575;p8"/>
          <p:cNvSpPr/>
          <p:nvPr/>
        </p:nvSpPr>
        <p:spPr>
          <a:xfrm>
            <a:off x="6716039" y="4710220"/>
            <a:ext cx="4162870" cy="1015663"/>
          </a:xfrm>
          <a:prstGeom prst="rect">
            <a:avLst/>
          </a:prstGeom>
          <a:noFill/>
          <a:ln>
            <a:noFill/>
          </a:ln>
        </p:spPr>
        <p:txBody>
          <a:bodyPr anchorCtr="0" anchor="t" bIns="0" lIns="0" spcFirstLastPara="1" rIns="0" wrap="square" tIns="0">
            <a:spAutoFit/>
          </a:bodyPr>
          <a:lstStyle/>
          <a:p>
            <a:pPr indent="-171450" lvl="0" marL="171450" marR="0" rtl="0" algn="l">
              <a:spcBef>
                <a:spcPts val="1200"/>
              </a:spcBef>
              <a:spcAft>
                <a:spcPts val="0"/>
              </a:spcAft>
              <a:buClr>
                <a:schemeClr val="dk2"/>
              </a:buClr>
              <a:buSzPts val="1400"/>
              <a:buFont typeface="Quattrocento Sans"/>
              <a:buChar char="›"/>
            </a:pPr>
            <a:r>
              <a:rPr lang="fr-FR">
                <a:solidFill>
                  <a:srgbClr val="3F3F3F"/>
                </a:solidFill>
                <a:latin typeface="Quattrocento Sans"/>
                <a:ea typeface="Quattrocento Sans"/>
                <a:cs typeface="Quattrocento Sans"/>
                <a:sym typeface="Quattrocento Sans"/>
              </a:rPr>
              <a:t>dataset déséquilibré</a:t>
            </a:r>
            <a:endParaRPr/>
          </a:p>
        </p:txBody>
      </p:sp>
      <p:sp>
        <p:nvSpPr>
          <p:cNvPr id="576" name="Google Shape;576;p8"/>
          <p:cNvSpPr/>
          <p:nvPr/>
        </p:nvSpPr>
        <p:spPr>
          <a:xfrm>
            <a:off x="1632399" y="2198171"/>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fr-FR" sz="1600" u="none" cap="none" strike="noStrike">
                <a:solidFill>
                  <a:srgbClr val="3F3F3F"/>
                </a:solidFill>
                <a:latin typeface="Quattrocento Sans"/>
                <a:ea typeface="Quattrocento Sans"/>
                <a:cs typeface="Quattrocento Sans"/>
                <a:sym typeface="Quattrocento Sans"/>
              </a:rPr>
              <a:t>POINTS FORTS</a:t>
            </a:r>
            <a:endParaRPr/>
          </a:p>
        </p:txBody>
      </p:sp>
      <p:sp>
        <p:nvSpPr>
          <p:cNvPr id="577" name="Google Shape;577;p8"/>
          <p:cNvSpPr/>
          <p:nvPr/>
        </p:nvSpPr>
        <p:spPr>
          <a:xfrm>
            <a:off x="6716039" y="2198171"/>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fr-FR" sz="1600" u="none" cap="none" strike="noStrike">
                <a:solidFill>
                  <a:srgbClr val="3F3F3F"/>
                </a:solidFill>
                <a:latin typeface="Quattrocento Sans"/>
                <a:ea typeface="Quattrocento Sans"/>
                <a:cs typeface="Quattrocento Sans"/>
                <a:sym typeface="Quattrocento Sans"/>
              </a:rPr>
              <a:t>POINTS FAIBLES</a:t>
            </a:r>
            <a:endParaRPr/>
          </a:p>
        </p:txBody>
      </p:sp>
      <p:sp>
        <p:nvSpPr>
          <p:cNvPr id="578" name="Google Shape;578;p8"/>
          <p:cNvSpPr/>
          <p:nvPr/>
        </p:nvSpPr>
        <p:spPr>
          <a:xfrm>
            <a:off x="1632399" y="4303915"/>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fr-FR" sz="1600" u="none" cap="none" strike="noStrike">
                <a:solidFill>
                  <a:srgbClr val="3F3F3F"/>
                </a:solidFill>
                <a:latin typeface="Quattrocento Sans"/>
                <a:ea typeface="Quattrocento Sans"/>
                <a:cs typeface="Quattrocento Sans"/>
                <a:sym typeface="Quattrocento Sans"/>
              </a:rPr>
              <a:t>OPPORTUNITÉ</a:t>
            </a:r>
            <a:endParaRPr/>
          </a:p>
        </p:txBody>
      </p:sp>
      <p:sp>
        <p:nvSpPr>
          <p:cNvPr id="579" name="Google Shape;579;p8"/>
          <p:cNvSpPr/>
          <p:nvPr/>
        </p:nvSpPr>
        <p:spPr>
          <a:xfrm>
            <a:off x="6716039" y="4303915"/>
            <a:ext cx="416287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fr-FR" sz="1600" u="none" cap="none" strike="noStrike">
                <a:solidFill>
                  <a:srgbClr val="3F3F3F"/>
                </a:solidFill>
                <a:latin typeface="Quattrocento Sans"/>
                <a:ea typeface="Quattrocento Sans"/>
                <a:cs typeface="Quattrocento Sans"/>
                <a:sym typeface="Quattrocento Sans"/>
              </a:rPr>
              <a:t>MENACE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584" name="Shape 584"/>
        <p:cNvGrpSpPr/>
        <p:nvPr/>
      </p:nvGrpSpPr>
      <p:grpSpPr>
        <a:xfrm>
          <a:off x="0" y="0"/>
          <a:ext cx="0" cy="0"/>
          <a:chOff x="0" y="0"/>
          <a:chExt cx="0" cy="0"/>
        </a:xfrm>
      </p:grpSpPr>
      <p:grpSp>
        <p:nvGrpSpPr>
          <p:cNvPr id="585" name="Google Shape;585;p10"/>
          <p:cNvGrpSpPr/>
          <p:nvPr/>
        </p:nvGrpSpPr>
        <p:grpSpPr>
          <a:xfrm>
            <a:off x="4325258" y="1544068"/>
            <a:ext cx="3541486" cy="3769865"/>
            <a:chOff x="4325258" y="1229517"/>
            <a:chExt cx="3541486" cy="3769865"/>
          </a:xfrm>
        </p:grpSpPr>
        <p:sp>
          <p:nvSpPr>
            <p:cNvPr id="586" name="Google Shape;586;p10"/>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87" name="Google Shape;587;p10"/>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588" name="Google Shape;588;p10"/>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fr-FR" sz="7200">
                <a:solidFill>
                  <a:schemeClr val="lt1"/>
                </a:solidFill>
              </a:rPr>
              <a:t>Merci</a:t>
            </a:r>
            <a:endParaRPr sz="7200">
              <a:solidFill>
                <a:schemeClr val="accent4"/>
              </a:solidFill>
            </a:endParaRPr>
          </a:p>
        </p:txBody>
      </p:sp>
      <p:pic>
        <p:nvPicPr>
          <p:cNvPr id="589" name="Google Shape;589;p10"/>
          <p:cNvPicPr preferRelativeResize="0"/>
          <p:nvPr/>
        </p:nvPicPr>
        <p:blipFill>
          <a:blip r:embed="rId3">
            <a:alphaModFix/>
          </a:blip>
          <a:stretch>
            <a:fillRect/>
          </a:stretch>
        </p:blipFill>
        <p:spPr>
          <a:xfrm>
            <a:off x="145175" y="5634816"/>
            <a:ext cx="2607350" cy="1100135"/>
          </a:xfrm>
          <a:prstGeom prst="rect">
            <a:avLst/>
          </a:prstGeom>
          <a:noFill/>
          <a:ln>
            <a:noFill/>
          </a:ln>
        </p:spPr>
      </p:pic>
      <p:pic>
        <p:nvPicPr>
          <p:cNvPr id="590" name="Google Shape;590;p10"/>
          <p:cNvPicPr preferRelativeResize="0"/>
          <p:nvPr/>
        </p:nvPicPr>
        <p:blipFill>
          <a:blip r:embed="rId4">
            <a:alphaModFix/>
          </a:blip>
          <a:stretch>
            <a:fillRect/>
          </a:stretch>
        </p:blipFill>
        <p:spPr>
          <a:xfrm>
            <a:off x="10437950" y="5476886"/>
            <a:ext cx="1428750" cy="962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cxnSp>
        <p:nvCxnSpPr>
          <p:cNvPr id="137" name="Google Shape;137;gb8d5c88f6a_3_3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38" name="Google Shape;138;gb8d5c88f6a_3_39"/>
          <p:cNvSpPr txBox="1"/>
          <p:nvPr/>
        </p:nvSpPr>
        <p:spPr>
          <a:xfrm>
            <a:off x="228600" y="190500"/>
            <a:ext cx="11734800" cy="7755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800"/>
              <a:buFont typeface="Century Gothic"/>
              <a:buNone/>
            </a:pPr>
            <a:r>
              <a:rPr b="1" i="0" lang="fr-FR" sz="2800" u="none" cap="none" strike="noStrike">
                <a:solidFill>
                  <a:srgbClr val="3F3F3F"/>
                </a:solidFill>
                <a:latin typeface="Century Gothic"/>
                <a:ea typeface="Century Gothic"/>
                <a:cs typeface="Century Gothic"/>
                <a:sym typeface="Century Gothic"/>
              </a:rPr>
              <a:t>Analyse du projet</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139" name="Google Shape;139;gb8d5c88f6a_3_3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40" name="Google Shape;140;gb8d5c88f6a_3_39"/>
          <p:cNvSpPr/>
          <p:nvPr/>
        </p:nvSpPr>
        <p:spPr>
          <a:xfrm>
            <a:off x="1076604"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DE MARCHÉ</a:t>
            </a:r>
            <a:endParaRPr/>
          </a:p>
        </p:txBody>
      </p:sp>
      <p:sp>
        <p:nvSpPr>
          <p:cNvPr id="141" name="Google Shape;141;gb8d5c88f6a_3_39"/>
          <p:cNvSpPr/>
          <p:nvPr/>
        </p:nvSpPr>
        <p:spPr>
          <a:xfrm>
            <a:off x="5410201"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FINANCIÈRE</a:t>
            </a:r>
            <a:endParaRPr/>
          </a:p>
        </p:txBody>
      </p:sp>
      <p:sp>
        <p:nvSpPr>
          <p:cNvPr id="142" name="Google Shape;142;gb8d5c88f6a_3_39"/>
          <p:cNvSpPr/>
          <p:nvPr/>
        </p:nvSpPr>
        <p:spPr>
          <a:xfrm>
            <a:off x="7577000"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ÉCONOMIQUE</a:t>
            </a:r>
            <a:endParaRPr/>
          </a:p>
        </p:txBody>
      </p:sp>
      <p:sp>
        <p:nvSpPr>
          <p:cNvPr id="143" name="Google Shape;143;gb8d5c88f6a_3_39"/>
          <p:cNvSpPr/>
          <p:nvPr/>
        </p:nvSpPr>
        <p:spPr>
          <a:xfrm>
            <a:off x="9745956"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ÉCOLOGIQUE</a:t>
            </a:r>
            <a:endParaRPr/>
          </a:p>
        </p:txBody>
      </p:sp>
      <p:sp>
        <p:nvSpPr>
          <p:cNvPr id="144" name="Google Shape;144;gb8d5c88f6a_3_39"/>
          <p:cNvSpPr/>
          <p:nvPr/>
        </p:nvSpPr>
        <p:spPr>
          <a:xfrm>
            <a:off x="1076608"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 </a:t>
            </a:r>
            <a:endParaRPr/>
          </a:p>
        </p:txBody>
      </p:sp>
      <p:sp>
        <p:nvSpPr>
          <p:cNvPr id="145" name="Google Shape;145;gb8d5c88f6a_3_39"/>
          <p:cNvSpPr/>
          <p:nvPr/>
        </p:nvSpPr>
        <p:spPr>
          <a:xfrm>
            <a:off x="5219979"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id="146" name="Google Shape;146;gb8d5c88f6a_3_39"/>
          <p:cNvSpPr/>
          <p:nvPr/>
        </p:nvSpPr>
        <p:spPr>
          <a:xfrm>
            <a:off x="7386779"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sit amet, consectetur adipiscing elit, sed do eiusmod tempor incididunt ut labore et dolore magna aliqua. </a:t>
            </a:r>
            <a:endParaRPr/>
          </a:p>
        </p:txBody>
      </p:sp>
      <p:sp>
        <p:nvSpPr>
          <p:cNvPr id="147" name="Google Shape;147;gb8d5c88f6a_3_39"/>
          <p:cNvSpPr/>
          <p:nvPr/>
        </p:nvSpPr>
        <p:spPr>
          <a:xfrm>
            <a:off x="9555735"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descr="Icône de chariot" id="148" name="Google Shape;148;gb8d5c88f6a_3_39"/>
          <p:cNvSpPr/>
          <p:nvPr/>
        </p:nvSpPr>
        <p:spPr>
          <a:xfrm>
            <a:off x="1572237" y="2313021"/>
            <a:ext cx="380335" cy="348640"/>
          </a:xfrm>
          <a:custGeom>
            <a:rect b="b" l="l" r="r" t="t"/>
            <a:pathLst>
              <a:path extrusionOk="0" h="826" w="901">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clé à molette " id="149" name="Google Shape;149;gb8d5c88f6a_3_39"/>
          <p:cNvSpPr/>
          <p:nvPr/>
        </p:nvSpPr>
        <p:spPr>
          <a:xfrm>
            <a:off x="3742205" y="2300343"/>
            <a:ext cx="373996" cy="373996"/>
          </a:xfrm>
          <a:custGeom>
            <a:rect b="b" l="l" r="r" t="t"/>
            <a:pathLst>
              <a:path extrusionOk="0" h="886" w="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argent " id="150" name="Google Shape;150;gb8d5c88f6a_3_39"/>
          <p:cNvGrpSpPr/>
          <p:nvPr/>
        </p:nvGrpSpPr>
        <p:grpSpPr>
          <a:xfrm>
            <a:off x="5905823" y="2296117"/>
            <a:ext cx="380333" cy="382447"/>
            <a:chOff x="3746500" y="1344613"/>
            <a:chExt cx="285750" cy="287338"/>
          </a:xfrm>
        </p:grpSpPr>
        <p:sp>
          <p:nvSpPr>
            <p:cNvPr id="151" name="Google Shape;151;gb8d5c88f6a_3_39"/>
            <p:cNvSpPr/>
            <p:nvPr/>
          </p:nvSpPr>
          <p:spPr>
            <a:xfrm>
              <a:off x="3746500" y="1344613"/>
              <a:ext cx="285750" cy="182564"/>
            </a:xfrm>
            <a:custGeom>
              <a:rect b="b" l="l" r="r" t="t"/>
              <a:pathLst>
                <a:path extrusionOk="0" h="573" w="90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2" name="Google Shape;152;gb8d5c88f6a_3_39"/>
            <p:cNvSpPr/>
            <p:nvPr/>
          </p:nvSpPr>
          <p:spPr>
            <a:xfrm>
              <a:off x="3775075" y="1373188"/>
              <a:ext cx="228600" cy="125413"/>
            </a:xfrm>
            <a:custGeom>
              <a:rect b="b" l="l" r="r" t="t"/>
              <a:pathLst>
                <a:path extrusionOk="0" h="392" w="723">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3" name="Google Shape;153;gb8d5c88f6a_3_39"/>
            <p:cNvSpPr/>
            <p:nvPr/>
          </p:nvSpPr>
          <p:spPr>
            <a:xfrm>
              <a:off x="3756025" y="1598613"/>
              <a:ext cx="133350" cy="33338"/>
            </a:xfrm>
            <a:custGeom>
              <a:rect b="b" l="l" r="r" t="t"/>
              <a:pathLst>
                <a:path extrusionOk="0" h="104" w="421">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4" name="Google Shape;154;gb8d5c88f6a_3_39"/>
            <p:cNvSpPr/>
            <p:nvPr/>
          </p:nvSpPr>
          <p:spPr>
            <a:xfrm>
              <a:off x="3756025" y="1474788"/>
              <a:ext cx="133350" cy="28575"/>
            </a:xfrm>
            <a:custGeom>
              <a:rect b="b" l="l" r="r" t="t"/>
              <a:pathLst>
                <a:path extrusionOk="0" h="90" w="42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5" name="Google Shape;155;gb8d5c88f6a_3_39"/>
            <p:cNvSpPr/>
            <p:nvPr/>
          </p:nvSpPr>
          <p:spPr>
            <a:xfrm>
              <a:off x="3756025" y="1503363"/>
              <a:ext cx="133350" cy="23813"/>
            </a:xfrm>
            <a:custGeom>
              <a:rect b="b" l="l" r="r" t="t"/>
              <a:pathLst>
                <a:path extrusionOk="0" h="75" w="421">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6" name="Google Shape;156;gb8d5c88f6a_3_39"/>
            <p:cNvSpPr/>
            <p:nvPr/>
          </p:nvSpPr>
          <p:spPr>
            <a:xfrm>
              <a:off x="3756025" y="1574800"/>
              <a:ext cx="133350" cy="23813"/>
            </a:xfrm>
            <a:custGeom>
              <a:rect b="b" l="l" r="r" t="t"/>
              <a:pathLst>
                <a:path extrusionOk="0" h="75" w="421">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7" name="Google Shape;157;gb8d5c88f6a_3_39"/>
            <p:cNvSpPr/>
            <p:nvPr/>
          </p:nvSpPr>
          <p:spPr>
            <a:xfrm>
              <a:off x="3756025" y="1550988"/>
              <a:ext cx="133350" cy="23813"/>
            </a:xfrm>
            <a:custGeom>
              <a:rect b="b" l="l" r="r" t="t"/>
              <a:pathLst>
                <a:path extrusionOk="0" h="75" w="421">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58" name="Google Shape;158;gb8d5c88f6a_3_39"/>
            <p:cNvSpPr/>
            <p:nvPr/>
          </p:nvSpPr>
          <p:spPr>
            <a:xfrm>
              <a:off x="3756025" y="1527175"/>
              <a:ext cx="133350" cy="23813"/>
            </a:xfrm>
            <a:custGeom>
              <a:rect b="b" l="l" r="r" t="t"/>
              <a:pathLst>
                <a:path extrusionOk="0" h="75" w="421">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boulier " id="159" name="Google Shape;159;gb8d5c88f6a_3_39"/>
          <p:cNvGrpSpPr/>
          <p:nvPr/>
        </p:nvGrpSpPr>
        <p:grpSpPr>
          <a:xfrm>
            <a:off x="8071577" y="2296118"/>
            <a:ext cx="382447" cy="382448"/>
            <a:chOff x="877888" y="771525"/>
            <a:chExt cx="287338" cy="287339"/>
          </a:xfrm>
        </p:grpSpPr>
        <p:sp>
          <p:nvSpPr>
            <p:cNvPr id="160" name="Google Shape;160;gb8d5c88f6a_3_39"/>
            <p:cNvSpPr/>
            <p:nvPr/>
          </p:nvSpPr>
          <p:spPr>
            <a:xfrm>
              <a:off x="877888" y="771525"/>
              <a:ext cx="61913" cy="287339"/>
            </a:xfrm>
            <a:custGeom>
              <a:rect b="b" l="l" r="r" t="t"/>
              <a:pathLst>
                <a:path extrusionOk="0" h="903" w="196">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1" name="Google Shape;161;gb8d5c88f6a_3_39"/>
            <p:cNvSpPr/>
            <p:nvPr/>
          </p:nvSpPr>
          <p:spPr>
            <a:xfrm>
              <a:off x="1027113" y="771525"/>
              <a:ext cx="66675" cy="287339"/>
            </a:xfrm>
            <a:custGeom>
              <a:rect b="b" l="l" r="r" t="t"/>
              <a:pathLst>
                <a:path extrusionOk="0" h="903" w="211">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2" name="Google Shape;162;gb8d5c88f6a_3_39"/>
            <p:cNvSpPr/>
            <p:nvPr/>
          </p:nvSpPr>
          <p:spPr>
            <a:xfrm>
              <a:off x="949325" y="771525"/>
              <a:ext cx="68263" cy="287339"/>
            </a:xfrm>
            <a:custGeom>
              <a:rect b="b" l="l" r="r" t="t"/>
              <a:pathLst>
                <a:path extrusionOk="0" h="903" w="211">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3" name="Google Shape;163;gb8d5c88f6a_3_39"/>
            <p:cNvSpPr/>
            <p:nvPr/>
          </p:nvSpPr>
          <p:spPr>
            <a:xfrm>
              <a:off x="1103313" y="771525"/>
              <a:ext cx="61913" cy="287339"/>
            </a:xfrm>
            <a:custGeom>
              <a:rect b="b" l="l" r="r" t="t"/>
              <a:pathLst>
                <a:path extrusionOk="0" h="903" w="195">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feuille " id="164" name="Google Shape;164;gb8d5c88f6a_3_39"/>
          <p:cNvSpPr/>
          <p:nvPr/>
        </p:nvSpPr>
        <p:spPr>
          <a:xfrm>
            <a:off x="10247928" y="2303513"/>
            <a:ext cx="367657" cy="367657"/>
          </a:xfrm>
          <a:custGeom>
            <a:rect b="b" l="l" r="r" t="t"/>
            <a:pathLst>
              <a:path extrusionOk="0" h="868" w="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65" name="Google Shape;165;gb8d5c88f6a_3_39"/>
          <p:cNvSpPr txBox="1"/>
          <p:nvPr/>
        </p:nvSpPr>
        <p:spPr>
          <a:xfrm>
            <a:off x="1361225" y="1595650"/>
            <a:ext cx="994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4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fr-FR" sz="2400">
                <a:solidFill>
                  <a:schemeClr val="dk1"/>
                </a:solidFill>
                <a:latin typeface="Quattrocento Sans"/>
                <a:ea typeface="Quattrocento Sans"/>
                <a:cs typeface="Quattrocento Sans"/>
                <a:sym typeface="Quattrocento Sans"/>
              </a:rPr>
              <a:t>Pour réaliser notre projet nous devions appliquer plusieurs techniques de machine learning sur un jeu de données imposé par notre client. le rendu final devait être un modèle de machine learning fonctionnel ayant une précision intéressante et où les données traitaient bien du problème de risque de défaut de crédit.</a:t>
            </a:r>
            <a:endParaRPr sz="2400">
              <a:latin typeface="Quattrocento"/>
              <a:ea typeface="Quattrocento"/>
              <a:cs typeface="Quattrocento"/>
              <a:sym typeface="Quattrocento"/>
            </a:endParaRPr>
          </a:p>
        </p:txBody>
      </p:sp>
      <p:sp>
        <p:nvSpPr>
          <p:cNvPr id="166" name="Google Shape;166;gb8d5c88f6a_3_39"/>
          <p:cNvSpPr/>
          <p:nvPr/>
        </p:nvSpPr>
        <p:spPr>
          <a:xfrm>
            <a:off x="4822350" y="920150"/>
            <a:ext cx="23865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Présentation du Projet</a:t>
            </a:r>
            <a:r>
              <a:rPr lang="fr-FR" sz="1600">
                <a:solidFill>
                  <a:schemeClr val="lt1"/>
                </a:solidFill>
                <a:latin typeface="Quattrocento Sans"/>
                <a:ea typeface="Quattrocento Sans"/>
                <a:cs typeface="Quattrocento Sans"/>
                <a:sym typeface="Quattrocento Sans"/>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cxnSp>
        <p:nvCxnSpPr>
          <p:cNvPr id="172" name="Google Shape;172;p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73" name="Google Shape;173;p3"/>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fr-FR" sz="2800" u="none" cap="none" strike="noStrike">
                <a:solidFill>
                  <a:srgbClr val="3F3F3F"/>
                </a:solidFill>
                <a:latin typeface="Century Gothic"/>
                <a:ea typeface="Century Gothic"/>
                <a:cs typeface="Century Gothic"/>
                <a:sym typeface="Century Gothic"/>
              </a:rPr>
              <a:t>Analyse du projet</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174" name="Google Shape;174;p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75" name="Google Shape;175;p3"/>
          <p:cNvSpPr/>
          <p:nvPr/>
        </p:nvSpPr>
        <p:spPr>
          <a:xfrm>
            <a:off x="1076604" y="2886560"/>
            <a:ext cx="1371600"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DE MARCHÉ</a:t>
            </a:r>
            <a:endParaRPr/>
          </a:p>
        </p:txBody>
      </p:sp>
      <p:sp>
        <p:nvSpPr>
          <p:cNvPr id="176" name="Google Shape;176;p3"/>
          <p:cNvSpPr/>
          <p:nvPr/>
        </p:nvSpPr>
        <p:spPr>
          <a:xfrm>
            <a:off x="5410201" y="2886560"/>
            <a:ext cx="1371600"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FINANCIÈRE</a:t>
            </a:r>
            <a:endParaRPr/>
          </a:p>
        </p:txBody>
      </p:sp>
      <p:sp>
        <p:nvSpPr>
          <p:cNvPr id="177" name="Google Shape;177;p3"/>
          <p:cNvSpPr/>
          <p:nvPr/>
        </p:nvSpPr>
        <p:spPr>
          <a:xfrm>
            <a:off x="7577000" y="2886560"/>
            <a:ext cx="1371600"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ÉCONOMIQUE</a:t>
            </a:r>
            <a:endParaRPr/>
          </a:p>
        </p:txBody>
      </p:sp>
      <p:sp>
        <p:nvSpPr>
          <p:cNvPr id="178" name="Google Shape;178;p3"/>
          <p:cNvSpPr/>
          <p:nvPr/>
        </p:nvSpPr>
        <p:spPr>
          <a:xfrm>
            <a:off x="9745956" y="2886560"/>
            <a:ext cx="1371600" cy="49244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ÉCOLOGIQUE</a:t>
            </a:r>
            <a:endParaRPr/>
          </a:p>
        </p:txBody>
      </p:sp>
      <p:sp>
        <p:nvSpPr>
          <p:cNvPr id="179" name="Google Shape;179;p3"/>
          <p:cNvSpPr/>
          <p:nvPr/>
        </p:nvSpPr>
        <p:spPr>
          <a:xfrm>
            <a:off x="1076608" y="3653603"/>
            <a:ext cx="1752000" cy="1461900"/>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 </a:t>
            </a:r>
            <a:endParaRPr/>
          </a:p>
        </p:txBody>
      </p:sp>
      <p:sp>
        <p:nvSpPr>
          <p:cNvPr id="180" name="Google Shape;180;p3"/>
          <p:cNvSpPr/>
          <p:nvPr/>
        </p:nvSpPr>
        <p:spPr>
          <a:xfrm>
            <a:off x="5219979"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id="181" name="Google Shape;181;p3"/>
          <p:cNvSpPr/>
          <p:nvPr/>
        </p:nvSpPr>
        <p:spPr>
          <a:xfrm>
            <a:off x="7386779"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sit amet, consectetur adipiscing elit, sed do eiusmod tempor incididunt ut labore et dolore magna aliqua. </a:t>
            </a:r>
            <a:endParaRPr/>
          </a:p>
        </p:txBody>
      </p:sp>
      <p:sp>
        <p:nvSpPr>
          <p:cNvPr id="182" name="Google Shape;182;p3"/>
          <p:cNvSpPr/>
          <p:nvPr/>
        </p:nvSpPr>
        <p:spPr>
          <a:xfrm>
            <a:off x="9555735"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descr="Icône de chariot" id="183" name="Google Shape;183;p3"/>
          <p:cNvSpPr/>
          <p:nvPr/>
        </p:nvSpPr>
        <p:spPr>
          <a:xfrm>
            <a:off x="1572237" y="2313021"/>
            <a:ext cx="380334" cy="348640"/>
          </a:xfrm>
          <a:custGeom>
            <a:rect b="b" l="l" r="r" t="t"/>
            <a:pathLst>
              <a:path extrusionOk="0" h="826" w="901">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clé à molette " id="184" name="Google Shape;184;p3"/>
          <p:cNvSpPr/>
          <p:nvPr/>
        </p:nvSpPr>
        <p:spPr>
          <a:xfrm>
            <a:off x="3742205" y="2300343"/>
            <a:ext cx="373996" cy="373996"/>
          </a:xfrm>
          <a:custGeom>
            <a:rect b="b" l="l" r="r" t="t"/>
            <a:pathLst>
              <a:path extrusionOk="0" h="886" w="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argent " id="185" name="Google Shape;185;p3"/>
          <p:cNvGrpSpPr/>
          <p:nvPr/>
        </p:nvGrpSpPr>
        <p:grpSpPr>
          <a:xfrm>
            <a:off x="5905833" y="2296118"/>
            <a:ext cx="380334" cy="382447"/>
            <a:chOff x="3746500" y="1344613"/>
            <a:chExt cx="285750" cy="287338"/>
          </a:xfrm>
        </p:grpSpPr>
        <p:sp>
          <p:nvSpPr>
            <p:cNvPr id="186" name="Google Shape;186;p3"/>
            <p:cNvSpPr/>
            <p:nvPr/>
          </p:nvSpPr>
          <p:spPr>
            <a:xfrm>
              <a:off x="3746500" y="1344613"/>
              <a:ext cx="285750" cy="182563"/>
            </a:xfrm>
            <a:custGeom>
              <a:rect b="b" l="l" r="r" t="t"/>
              <a:pathLst>
                <a:path extrusionOk="0" h="573" w="90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7" name="Google Shape;187;p3"/>
            <p:cNvSpPr/>
            <p:nvPr/>
          </p:nvSpPr>
          <p:spPr>
            <a:xfrm>
              <a:off x="3775075" y="1373188"/>
              <a:ext cx="228600" cy="125413"/>
            </a:xfrm>
            <a:custGeom>
              <a:rect b="b" l="l" r="r" t="t"/>
              <a:pathLst>
                <a:path extrusionOk="0" h="392" w="723">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8" name="Google Shape;188;p3"/>
            <p:cNvSpPr/>
            <p:nvPr/>
          </p:nvSpPr>
          <p:spPr>
            <a:xfrm>
              <a:off x="3756025" y="1598613"/>
              <a:ext cx="133350" cy="33338"/>
            </a:xfrm>
            <a:custGeom>
              <a:rect b="b" l="l" r="r" t="t"/>
              <a:pathLst>
                <a:path extrusionOk="0" h="104" w="421">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89" name="Google Shape;189;p3"/>
            <p:cNvSpPr/>
            <p:nvPr/>
          </p:nvSpPr>
          <p:spPr>
            <a:xfrm>
              <a:off x="3756025" y="1474788"/>
              <a:ext cx="133350" cy="28575"/>
            </a:xfrm>
            <a:custGeom>
              <a:rect b="b" l="l" r="r" t="t"/>
              <a:pathLst>
                <a:path extrusionOk="0" h="90" w="42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0" name="Google Shape;190;p3"/>
            <p:cNvSpPr/>
            <p:nvPr/>
          </p:nvSpPr>
          <p:spPr>
            <a:xfrm>
              <a:off x="3756025" y="1503363"/>
              <a:ext cx="133350" cy="23813"/>
            </a:xfrm>
            <a:custGeom>
              <a:rect b="b" l="l" r="r" t="t"/>
              <a:pathLst>
                <a:path extrusionOk="0" h="75" w="421">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1" name="Google Shape;191;p3"/>
            <p:cNvSpPr/>
            <p:nvPr/>
          </p:nvSpPr>
          <p:spPr>
            <a:xfrm>
              <a:off x="3756025" y="1574800"/>
              <a:ext cx="133350" cy="23813"/>
            </a:xfrm>
            <a:custGeom>
              <a:rect b="b" l="l" r="r" t="t"/>
              <a:pathLst>
                <a:path extrusionOk="0" h="75" w="421">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2" name="Google Shape;192;p3"/>
            <p:cNvSpPr/>
            <p:nvPr/>
          </p:nvSpPr>
          <p:spPr>
            <a:xfrm>
              <a:off x="3756025" y="1550988"/>
              <a:ext cx="133350" cy="23813"/>
            </a:xfrm>
            <a:custGeom>
              <a:rect b="b" l="l" r="r" t="t"/>
              <a:pathLst>
                <a:path extrusionOk="0" h="75" w="421">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3" name="Google Shape;193;p3"/>
            <p:cNvSpPr/>
            <p:nvPr/>
          </p:nvSpPr>
          <p:spPr>
            <a:xfrm>
              <a:off x="3756025" y="1527175"/>
              <a:ext cx="133350" cy="23813"/>
            </a:xfrm>
            <a:custGeom>
              <a:rect b="b" l="l" r="r" t="t"/>
              <a:pathLst>
                <a:path extrusionOk="0" h="75" w="421">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boulier " id="194" name="Google Shape;194;p3"/>
          <p:cNvGrpSpPr/>
          <p:nvPr/>
        </p:nvGrpSpPr>
        <p:grpSpPr>
          <a:xfrm>
            <a:off x="8071577" y="2296118"/>
            <a:ext cx="382447" cy="382447"/>
            <a:chOff x="877888" y="771525"/>
            <a:chExt cx="287338" cy="287338"/>
          </a:xfrm>
        </p:grpSpPr>
        <p:sp>
          <p:nvSpPr>
            <p:cNvPr id="195" name="Google Shape;195;p3"/>
            <p:cNvSpPr/>
            <p:nvPr/>
          </p:nvSpPr>
          <p:spPr>
            <a:xfrm>
              <a:off x="877888" y="771525"/>
              <a:ext cx="61913" cy="287338"/>
            </a:xfrm>
            <a:custGeom>
              <a:rect b="b" l="l" r="r" t="t"/>
              <a:pathLst>
                <a:path extrusionOk="0" h="903" w="196">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6" name="Google Shape;196;p3"/>
            <p:cNvSpPr/>
            <p:nvPr/>
          </p:nvSpPr>
          <p:spPr>
            <a:xfrm>
              <a:off x="1027113" y="771525"/>
              <a:ext cx="66675" cy="287338"/>
            </a:xfrm>
            <a:custGeom>
              <a:rect b="b" l="l" r="r" t="t"/>
              <a:pathLst>
                <a:path extrusionOk="0" h="903" w="211">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7" name="Google Shape;197;p3"/>
            <p:cNvSpPr/>
            <p:nvPr/>
          </p:nvSpPr>
          <p:spPr>
            <a:xfrm>
              <a:off x="949325" y="771525"/>
              <a:ext cx="68263" cy="287338"/>
            </a:xfrm>
            <a:custGeom>
              <a:rect b="b" l="l" r="r" t="t"/>
              <a:pathLst>
                <a:path extrusionOk="0" h="903" w="211">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8" name="Google Shape;198;p3"/>
            <p:cNvSpPr/>
            <p:nvPr/>
          </p:nvSpPr>
          <p:spPr>
            <a:xfrm>
              <a:off x="1103313" y="771525"/>
              <a:ext cx="61913" cy="287338"/>
            </a:xfrm>
            <a:custGeom>
              <a:rect b="b" l="l" r="r" t="t"/>
              <a:pathLst>
                <a:path extrusionOk="0" h="903" w="195">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feuille " id="199" name="Google Shape;199;p3"/>
          <p:cNvSpPr/>
          <p:nvPr/>
        </p:nvSpPr>
        <p:spPr>
          <a:xfrm>
            <a:off x="10247928" y="2303513"/>
            <a:ext cx="367656" cy="367656"/>
          </a:xfrm>
          <a:custGeom>
            <a:rect b="b" l="l" r="r" t="t"/>
            <a:pathLst>
              <a:path extrusionOk="0" h="868" w="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00" name="Google Shape;200;p3"/>
          <p:cNvSpPr/>
          <p:nvPr/>
        </p:nvSpPr>
        <p:spPr>
          <a:xfrm>
            <a:off x="4303650" y="990600"/>
            <a:ext cx="33630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Quelques définitions importantes </a:t>
            </a:r>
            <a:endParaRPr/>
          </a:p>
        </p:txBody>
      </p:sp>
      <p:sp>
        <p:nvSpPr>
          <p:cNvPr id="201" name="Google Shape;201;p3"/>
          <p:cNvSpPr txBox="1"/>
          <p:nvPr/>
        </p:nvSpPr>
        <p:spPr>
          <a:xfrm>
            <a:off x="887100" y="2150275"/>
            <a:ext cx="10459500" cy="567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2400">
                <a:latin typeface="Quattrocento Sans"/>
                <a:ea typeface="Quattrocento Sans"/>
                <a:cs typeface="Quattrocento Sans"/>
                <a:sym typeface="Quattrocento Sans"/>
              </a:rPr>
              <a:t>Qu’est ce que le risque de crédit ?</a:t>
            </a:r>
            <a:endParaRPr b="1" sz="24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rPr lang="fr-FR" sz="2400">
                <a:latin typeface="Quattrocento Sans"/>
                <a:ea typeface="Quattrocento Sans"/>
                <a:cs typeface="Quattrocento Sans"/>
                <a:sym typeface="Quattrocento Sans"/>
              </a:rPr>
              <a:t>Le risque de crédit est le risque qu'un emprunteur ne rembourse pas tout ou une partie de son crédit aux échéances prévues par le contrat signé entre lui et l'organisme prêteur.</a:t>
            </a:r>
            <a:endParaRPr sz="2400">
              <a:latin typeface="Quattrocento Sans"/>
              <a:ea typeface="Quattrocento Sans"/>
              <a:cs typeface="Quattrocento Sans"/>
              <a:sym typeface="Quattrocento Sans"/>
            </a:endParaRPr>
          </a:p>
          <a:p>
            <a:pPr indent="0" lvl="0" marL="0" rtl="0" algn="l">
              <a:spcBef>
                <a:spcPts val="1200"/>
              </a:spcBef>
              <a:spcAft>
                <a:spcPts val="0"/>
              </a:spcAft>
              <a:buNone/>
            </a:pPr>
            <a:r>
              <a:rPr b="1" lang="fr-FR" sz="2400">
                <a:latin typeface="Quattrocento Sans"/>
                <a:ea typeface="Quattrocento Sans"/>
                <a:cs typeface="Quattrocento Sans"/>
                <a:sym typeface="Quattrocento Sans"/>
              </a:rPr>
              <a:t>Qu’est ce que le machine learning ?</a:t>
            </a:r>
            <a:endParaRPr b="1" sz="2400">
              <a:latin typeface="Quattrocento Sans"/>
              <a:ea typeface="Quattrocento Sans"/>
              <a:cs typeface="Quattrocento Sans"/>
              <a:sym typeface="Quattrocento Sans"/>
            </a:endParaRPr>
          </a:p>
          <a:p>
            <a:pPr indent="0" lvl="0" marL="0" rtl="0" algn="l">
              <a:spcBef>
                <a:spcPts val="0"/>
              </a:spcBef>
              <a:spcAft>
                <a:spcPts val="0"/>
              </a:spcAft>
              <a:buNone/>
            </a:pPr>
            <a:r>
              <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Le Machine learning est une science moderne permettant de découvrir des patterns et d’effectuer des </a:t>
            </a:r>
            <a:r>
              <a:rPr lang="fr-FR" sz="2400">
                <a:latin typeface="Quattrocento Sans"/>
                <a:ea typeface="Quattrocento Sans"/>
                <a:cs typeface="Quattrocento Sans"/>
                <a:sym typeface="Quattrocento Sans"/>
              </a:rPr>
              <a:t>prédictions</a:t>
            </a:r>
            <a:r>
              <a:rPr lang="fr-FR" sz="2400">
                <a:latin typeface="Quattrocento Sans"/>
                <a:ea typeface="Quattrocento Sans"/>
                <a:cs typeface="Quattrocento Sans"/>
                <a:sym typeface="Quattrocento Sans"/>
              </a:rPr>
              <a:t> à partir de données en se basant sur des statistiques, sur du forage de données, sur la </a:t>
            </a:r>
            <a:r>
              <a:rPr lang="fr-FR" sz="2400">
                <a:latin typeface="Quattrocento Sans"/>
                <a:ea typeface="Quattrocento Sans"/>
                <a:cs typeface="Quattrocento Sans"/>
                <a:sym typeface="Quattrocento Sans"/>
              </a:rPr>
              <a:t>reconnaissance</a:t>
            </a:r>
            <a:r>
              <a:rPr lang="fr-FR" sz="2400">
                <a:latin typeface="Quattrocento Sans"/>
                <a:ea typeface="Quattrocento Sans"/>
                <a:cs typeface="Quattrocento Sans"/>
                <a:sym typeface="Quattrocento Sans"/>
              </a:rPr>
              <a:t> de patterns et sur les analyses prédictives</a:t>
            </a:r>
            <a:endParaRPr sz="2400">
              <a:latin typeface="Quattrocento Sans"/>
              <a:ea typeface="Quattrocento Sans"/>
              <a:cs typeface="Quattrocento Sans"/>
              <a:sym typeface="Quattrocento Sans"/>
            </a:endParaRPr>
          </a:p>
          <a:p>
            <a:pPr indent="0" lvl="0" marL="0" rtl="0" algn="l">
              <a:lnSpc>
                <a:spcPct val="115000"/>
              </a:lnSpc>
              <a:spcBef>
                <a:spcPts val="1200"/>
              </a:spcBef>
              <a:spcAft>
                <a:spcPts val="0"/>
              </a:spcAft>
              <a:buClr>
                <a:schemeClr val="dk1"/>
              </a:buClr>
              <a:buSzPts val="1100"/>
              <a:buFont typeface="Arial"/>
              <a:buNone/>
            </a:pPr>
            <a:r>
              <a:t/>
            </a:r>
            <a:endParaRPr sz="2400">
              <a:solidFill>
                <a:schemeClr val="dk1"/>
              </a:solidFill>
              <a:latin typeface="Quattrocento"/>
              <a:ea typeface="Quattrocento"/>
              <a:cs typeface="Quattrocento"/>
              <a:sym typeface="Quattrocento"/>
            </a:endParaRPr>
          </a:p>
          <a:p>
            <a:pPr indent="0" lvl="0" marL="0" rtl="0" algn="l">
              <a:spcBef>
                <a:spcPts val="1200"/>
              </a:spcBef>
              <a:spcAft>
                <a:spcPts val="0"/>
              </a:spcAft>
              <a:buNone/>
            </a:pPr>
            <a:r>
              <a:t/>
            </a:r>
            <a:endParaRPr sz="2400">
              <a:latin typeface="Quattrocento"/>
              <a:ea typeface="Quattrocento"/>
              <a:cs typeface="Quattrocento"/>
              <a:sym typeface="Quattrocento"/>
            </a:endParaRPr>
          </a:p>
          <a:p>
            <a:pPr indent="0" lvl="0" marL="0" rtl="0" algn="l">
              <a:spcBef>
                <a:spcPts val="0"/>
              </a:spcBef>
              <a:spcAft>
                <a:spcPts val="0"/>
              </a:spcAft>
              <a:buNone/>
            </a:pPr>
            <a:r>
              <a:t/>
            </a:r>
            <a:endParaRPr>
              <a:latin typeface="Quattrocento"/>
              <a:ea typeface="Quattrocento"/>
              <a:cs typeface="Quattrocento"/>
              <a:sym typeface="Quattrocen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cxnSp>
        <p:nvCxnSpPr>
          <p:cNvPr id="207" name="Google Shape;207;gb8d5c88f6a_3_3"/>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08" name="Google Shape;208;gb8d5c88f6a_3_3"/>
          <p:cNvSpPr txBox="1"/>
          <p:nvPr/>
        </p:nvSpPr>
        <p:spPr>
          <a:xfrm>
            <a:off x="228600" y="190500"/>
            <a:ext cx="11734800" cy="7755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3F3F3F"/>
              </a:buClr>
              <a:buSzPts val="2800"/>
              <a:buFont typeface="Century Gothic"/>
              <a:buNone/>
            </a:pPr>
            <a:r>
              <a:rPr b="1" i="0" lang="fr-FR" sz="2800" u="none" cap="none" strike="noStrike">
                <a:solidFill>
                  <a:srgbClr val="3F3F3F"/>
                </a:solidFill>
                <a:latin typeface="Century Gothic"/>
                <a:ea typeface="Century Gothic"/>
                <a:cs typeface="Century Gothic"/>
                <a:sym typeface="Century Gothic"/>
              </a:rPr>
              <a:t>Analyse du projet</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209" name="Google Shape;209;gb8d5c88f6a_3_3"/>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10" name="Google Shape;210;gb8d5c88f6a_3_3"/>
          <p:cNvSpPr/>
          <p:nvPr/>
        </p:nvSpPr>
        <p:spPr>
          <a:xfrm>
            <a:off x="1076604"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DE MARCHÉ</a:t>
            </a:r>
            <a:endParaRPr/>
          </a:p>
        </p:txBody>
      </p:sp>
      <p:sp>
        <p:nvSpPr>
          <p:cNvPr id="211" name="Google Shape;211;gb8d5c88f6a_3_3"/>
          <p:cNvSpPr/>
          <p:nvPr/>
        </p:nvSpPr>
        <p:spPr>
          <a:xfrm>
            <a:off x="5410201"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FINANCIÈRE</a:t>
            </a:r>
            <a:endParaRPr/>
          </a:p>
        </p:txBody>
      </p:sp>
      <p:sp>
        <p:nvSpPr>
          <p:cNvPr id="212" name="Google Shape;212;gb8d5c88f6a_3_3"/>
          <p:cNvSpPr/>
          <p:nvPr/>
        </p:nvSpPr>
        <p:spPr>
          <a:xfrm>
            <a:off x="7577000"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ÉCONOMIQUE</a:t>
            </a:r>
            <a:endParaRPr/>
          </a:p>
        </p:txBody>
      </p:sp>
      <p:sp>
        <p:nvSpPr>
          <p:cNvPr id="213" name="Google Shape;213;gb8d5c88f6a_3_3"/>
          <p:cNvSpPr/>
          <p:nvPr/>
        </p:nvSpPr>
        <p:spPr>
          <a:xfrm>
            <a:off x="9745956" y="2886560"/>
            <a:ext cx="1371600" cy="4923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i="0" lang="fr-FR" sz="1600" u="none" cap="none" strike="noStrike">
                <a:solidFill>
                  <a:schemeClr val="lt1"/>
                </a:solidFill>
                <a:latin typeface="Quattrocento Sans"/>
                <a:ea typeface="Quattrocento Sans"/>
                <a:cs typeface="Quattrocento Sans"/>
                <a:sym typeface="Quattrocento Sans"/>
              </a:rPr>
              <a:t>ANALYSE ÉCOLOGIQUE</a:t>
            </a:r>
            <a:endParaRPr/>
          </a:p>
        </p:txBody>
      </p:sp>
      <p:sp>
        <p:nvSpPr>
          <p:cNvPr id="214" name="Google Shape;214;gb8d5c88f6a_3_3"/>
          <p:cNvSpPr/>
          <p:nvPr/>
        </p:nvSpPr>
        <p:spPr>
          <a:xfrm>
            <a:off x="1076608"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 </a:t>
            </a:r>
            <a:endParaRPr/>
          </a:p>
        </p:txBody>
      </p:sp>
      <p:sp>
        <p:nvSpPr>
          <p:cNvPr id="215" name="Google Shape;215;gb8d5c88f6a_3_3"/>
          <p:cNvSpPr/>
          <p:nvPr/>
        </p:nvSpPr>
        <p:spPr>
          <a:xfrm>
            <a:off x="5219979"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id="216" name="Google Shape;216;gb8d5c88f6a_3_3"/>
          <p:cNvSpPr/>
          <p:nvPr/>
        </p:nvSpPr>
        <p:spPr>
          <a:xfrm>
            <a:off x="7386779"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sit amet, consectetur adipiscing elit, sed do eiusmod tempor incididunt ut labore et dolore magna aliqua. </a:t>
            </a:r>
            <a:endParaRPr/>
          </a:p>
        </p:txBody>
      </p:sp>
      <p:sp>
        <p:nvSpPr>
          <p:cNvPr id="217" name="Google Shape;217;gb8d5c88f6a_3_3"/>
          <p:cNvSpPr/>
          <p:nvPr/>
        </p:nvSpPr>
        <p:spPr>
          <a:xfrm>
            <a:off x="9555735" y="3653603"/>
            <a:ext cx="1752000" cy="1461900"/>
          </a:xfrm>
          <a:prstGeom prst="rect">
            <a:avLst/>
          </a:prstGeom>
          <a:noFill/>
          <a:ln>
            <a:noFill/>
          </a:ln>
        </p:spPr>
        <p:txBody>
          <a:bodyPr anchorCtr="0" anchor="t" bIns="0" lIns="0" spcFirstLastPara="1" rIns="0" wrap="square" tIns="0">
            <a:noAutofit/>
          </a:bodyPr>
          <a:lstStyle/>
          <a:p>
            <a:pPr indent="0" lvl="0" marL="0" marR="0" rtl="0" algn="ctr">
              <a:lnSpc>
                <a:spcPct val="135714"/>
              </a:lnSpc>
              <a:spcBef>
                <a:spcPts val="0"/>
              </a:spcBef>
              <a:spcAft>
                <a:spcPts val="0"/>
              </a:spcAft>
              <a:buNone/>
            </a:pPr>
            <a:r>
              <a:rPr b="0" i="0" lang="fr-FR" sz="1400" u="none" cap="none" strike="noStrike">
                <a:solidFill>
                  <a:schemeClr val="lt1"/>
                </a:solidFill>
                <a:latin typeface="Quattrocento Sans"/>
                <a:ea typeface="Quattrocento Sans"/>
                <a:cs typeface="Quattrocento Sans"/>
                <a:sym typeface="Quattrocento Sans"/>
              </a:rPr>
              <a:t>Lorem ipsum dolor sit amet, consectetur adipiscing elit, sed do eiusmod tempor incididunt ut labore et dolore magna aliqua. </a:t>
            </a:r>
            <a:endParaRPr/>
          </a:p>
        </p:txBody>
      </p:sp>
      <p:sp>
        <p:nvSpPr>
          <p:cNvPr descr="Icône de chariot" id="218" name="Google Shape;218;gb8d5c88f6a_3_3"/>
          <p:cNvSpPr/>
          <p:nvPr/>
        </p:nvSpPr>
        <p:spPr>
          <a:xfrm>
            <a:off x="1572237" y="2313021"/>
            <a:ext cx="380335" cy="348640"/>
          </a:xfrm>
          <a:custGeom>
            <a:rect b="b" l="l" r="r" t="t"/>
            <a:pathLst>
              <a:path extrusionOk="0" h="826" w="901">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clé à molette " id="219" name="Google Shape;219;gb8d5c88f6a_3_3"/>
          <p:cNvSpPr/>
          <p:nvPr/>
        </p:nvSpPr>
        <p:spPr>
          <a:xfrm>
            <a:off x="3742205" y="2300343"/>
            <a:ext cx="373996" cy="373996"/>
          </a:xfrm>
          <a:custGeom>
            <a:rect b="b" l="l" r="r" t="t"/>
            <a:pathLst>
              <a:path extrusionOk="0" h="886" w="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argent " id="220" name="Google Shape;220;gb8d5c88f6a_3_3"/>
          <p:cNvGrpSpPr/>
          <p:nvPr/>
        </p:nvGrpSpPr>
        <p:grpSpPr>
          <a:xfrm>
            <a:off x="5905823" y="2296117"/>
            <a:ext cx="380333" cy="382447"/>
            <a:chOff x="3746500" y="1344613"/>
            <a:chExt cx="285750" cy="287338"/>
          </a:xfrm>
        </p:grpSpPr>
        <p:sp>
          <p:nvSpPr>
            <p:cNvPr id="221" name="Google Shape;221;gb8d5c88f6a_3_3"/>
            <p:cNvSpPr/>
            <p:nvPr/>
          </p:nvSpPr>
          <p:spPr>
            <a:xfrm>
              <a:off x="3746500" y="1344613"/>
              <a:ext cx="285750" cy="182564"/>
            </a:xfrm>
            <a:custGeom>
              <a:rect b="b" l="l" r="r" t="t"/>
              <a:pathLst>
                <a:path extrusionOk="0" h="573" w="90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2" name="Google Shape;222;gb8d5c88f6a_3_3"/>
            <p:cNvSpPr/>
            <p:nvPr/>
          </p:nvSpPr>
          <p:spPr>
            <a:xfrm>
              <a:off x="3775075" y="1373188"/>
              <a:ext cx="228600" cy="125413"/>
            </a:xfrm>
            <a:custGeom>
              <a:rect b="b" l="l" r="r" t="t"/>
              <a:pathLst>
                <a:path extrusionOk="0" h="392" w="723">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3" name="Google Shape;223;gb8d5c88f6a_3_3"/>
            <p:cNvSpPr/>
            <p:nvPr/>
          </p:nvSpPr>
          <p:spPr>
            <a:xfrm>
              <a:off x="3756025" y="1598613"/>
              <a:ext cx="133350" cy="33338"/>
            </a:xfrm>
            <a:custGeom>
              <a:rect b="b" l="l" r="r" t="t"/>
              <a:pathLst>
                <a:path extrusionOk="0" h="104" w="421">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4" name="Google Shape;224;gb8d5c88f6a_3_3"/>
            <p:cNvSpPr/>
            <p:nvPr/>
          </p:nvSpPr>
          <p:spPr>
            <a:xfrm>
              <a:off x="3756025" y="1474788"/>
              <a:ext cx="133350" cy="28575"/>
            </a:xfrm>
            <a:custGeom>
              <a:rect b="b" l="l" r="r" t="t"/>
              <a:pathLst>
                <a:path extrusionOk="0" h="90" w="42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5" name="Google Shape;225;gb8d5c88f6a_3_3"/>
            <p:cNvSpPr/>
            <p:nvPr/>
          </p:nvSpPr>
          <p:spPr>
            <a:xfrm>
              <a:off x="3756025" y="1503363"/>
              <a:ext cx="133350" cy="23813"/>
            </a:xfrm>
            <a:custGeom>
              <a:rect b="b" l="l" r="r" t="t"/>
              <a:pathLst>
                <a:path extrusionOk="0" h="75" w="421">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6" name="Google Shape;226;gb8d5c88f6a_3_3"/>
            <p:cNvSpPr/>
            <p:nvPr/>
          </p:nvSpPr>
          <p:spPr>
            <a:xfrm>
              <a:off x="3756025" y="1574800"/>
              <a:ext cx="133350" cy="23813"/>
            </a:xfrm>
            <a:custGeom>
              <a:rect b="b" l="l" r="r" t="t"/>
              <a:pathLst>
                <a:path extrusionOk="0" h="75" w="421">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7" name="Google Shape;227;gb8d5c88f6a_3_3"/>
            <p:cNvSpPr/>
            <p:nvPr/>
          </p:nvSpPr>
          <p:spPr>
            <a:xfrm>
              <a:off x="3756025" y="1550988"/>
              <a:ext cx="133350" cy="23813"/>
            </a:xfrm>
            <a:custGeom>
              <a:rect b="b" l="l" r="r" t="t"/>
              <a:pathLst>
                <a:path extrusionOk="0" h="75" w="421">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28" name="Google Shape;228;gb8d5c88f6a_3_3"/>
            <p:cNvSpPr/>
            <p:nvPr/>
          </p:nvSpPr>
          <p:spPr>
            <a:xfrm>
              <a:off x="3756025" y="1527175"/>
              <a:ext cx="133350" cy="23813"/>
            </a:xfrm>
            <a:custGeom>
              <a:rect b="b" l="l" r="r" t="t"/>
              <a:pathLst>
                <a:path extrusionOk="0" h="75" w="421">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boulier " id="229" name="Google Shape;229;gb8d5c88f6a_3_3"/>
          <p:cNvGrpSpPr/>
          <p:nvPr/>
        </p:nvGrpSpPr>
        <p:grpSpPr>
          <a:xfrm>
            <a:off x="8071577" y="2296118"/>
            <a:ext cx="382447" cy="382448"/>
            <a:chOff x="877888" y="771525"/>
            <a:chExt cx="287338" cy="287339"/>
          </a:xfrm>
        </p:grpSpPr>
        <p:sp>
          <p:nvSpPr>
            <p:cNvPr id="230" name="Google Shape;230;gb8d5c88f6a_3_3"/>
            <p:cNvSpPr/>
            <p:nvPr/>
          </p:nvSpPr>
          <p:spPr>
            <a:xfrm>
              <a:off x="877888" y="771525"/>
              <a:ext cx="61913" cy="287339"/>
            </a:xfrm>
            <a:custGeom>
              <a:rect b="b" l="l" r="r" t="t"/>
              <a:pathLst>
                <a:path extrusionOk="0" h="903" w="196">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1" name="Google Shape;231;gb8d5c88f6a_3_3"/>
            <p:cNvSpPr/>
            <p:nvPr/>
          </p:nvSpPr>
          <p:spPr>
            <a:xfrm>
              <a:off x="1027113" y="771525"/>
              <a:ext cx="66675" cy="287339"/>
            </a:xfrm>
            <a:custGeom>
              <a:rect b="b" l="l" r="r" t="t"/>
              <a:pathLst>
                <a:path extrusionOk="0" h="903" w="211">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2" name="Google Shape;232;gb8d5c88f6a_3_3"/>
            <p:cNvSpPr/>
            <p:nvPr/>
          </p:nvSpPr>
          <p:spPr>
            <a:xfrm>
              <a:off x="949325" y="771525"/>
              <a:ext cx="68263" cy="287339"/>
            </a:xfrm>
            <a:custGeom>
              <a:rect b="b" l="l" r="r" t="t"/>
              <a:pathLst>
                <a:path extrusionOk="0" h="903" w="211">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3" name="Google Shape;233;gb8d5c88f6a_3_3"/>
            <p:cNvSpPr/>
            <p:nvPr/>
          </p:nvSpPr>
          <p:spPr>
            <a:xfrm>
              <a:off x="1103313" y="771525"/>
              <a:ext cx="61913" cy="287339"/>
            </a:xfrm>
            <a:custGeom>
              <a:rect b="b" l="l" r="r" t="t"/>
              <a:pathLst>
                <a:path extrusionOk="0" h="903" w="195">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feuille " id="234" name="Google Shape;234;gb8d5c88f6a_3_3"/>
          <p:cNvSpPr/>
          <p:nvPr/>
        </p:nvSpPr>
        <p:spPr>
          <a:xfrm>
            <a:off x="10247928" y="2303513"/>
            <a:ext cx="367657" cy="367657"/>
          </a:xfrm>
          <a:custGeom>
            <a:rect b="b" l="l" r="r" t="t"/>
            <a:pathLst>
              <a:path extrusionOk="0" h="868" w="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35" name="Google Shape;235;gb8d5c88f6a_3_3"/>
          <p:cNvSpPr/>
          <p:nvPr/>
        </p:nvSpPr>
        <p:spPr>
          <a:xfrm>
            <a:off x="4303650" y="990600"/>
            <a:ext cx="33630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fr-FR" sz="1600">
                <a:solidFill>
                  <a:schemeClr val="lt1"/>
                </a:solidFill>
                <a:latin typeface="Quattrocento Sans"/>
                <a:ea typeface="Quattrocento Sans"/>
                <a:cs typeface="Quattrocento Sans"/>
                <a:sym typeface="Quattrocento Sans"/>
              </a:rPr>
              <a:t>Quelques définitions importantes </a:t>
            </a:r>
            <a:endParaRPr/>
          </a:p>
        </p:txBody>
      </p:sp>
      <p:sp>
        <p:nvSpPr>
          <p:cNvPr id="236" name="Google Shape;236;gb8d5c88f6a_3_3"/>
          <p:cNvSpPr txBox="1"/>
          <p:nvPr/>
        </p:nvSpPr>
        <p:spPr>
          <a:xfrm>
            <a:off x="887100" y="2187300"/>
            <a:ext cx="104940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2400">
                <a:latin typeface="Quattrocento Sans"/>
                <a:ea typeface="Quattrocento Sans"/>
                <a:cs typeface="Quattrocento Sans"/>
                <a:sym typeface="Quattrocento Sans"/>
              </a:rPr>
              <a:t>Comment évaluer le risque de crédit ?  5 éléments de mesure: </a:t>
            </a:r>
            <a:endParaRPr b="1" sz="2400">
              <a:latin typeface="Quattrocento Sans"/>
              <a:ea typeface="Quattrocento Sans"/>
              <a:cs typeface="Quattrocento Sans"/>
              <a:sym typeface="Quattrocento Sans"/>
            </a:endParaRPr>
          </a:p>
          <a:p>
            <a:pPr indent="0" lvl="0" marL="0" rtl="0" algn="l">
              <a:spcBef>
                <a:spcPts val="0"/>
              </a:spcBef>
              <a:spcAft>
                <a:spcPts val="0"/>
              </a:spcAft>
              <a:buNone/>
            </a:pPr>
            <a:r>
              <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La probabilité de défaut</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Le taux de perte en cas de défaut </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Le taux de recouvrement </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L’exposition en cas de défaut</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L</a:t>
            </a:r>
            <a:r>
              <a:rPr lang="fr-FR" sz="2400">
                <a:latin typeface="Quattrocento Sans"/>
                <a:ea typeface="Quattrocento Sans"/>
                <a:cs typeface="Quattrocento Sans"/>
                <a:sym typeface="Quattrocento Sans"/>
              </a:rPr>
              <a:t>'échéance</a:t>
            </a:r>
            <a:r>
              <a:rPr lang="fr-FR" sz="2400">
                <a:latin typeface="Quattrocento Sans"/>
                <a:ea typeface="Quattrocento Sans"/>
                <a:cs typeface="Quattrocento Sans"/>
                <a:sym typeface="Quattrocento Sans"/>
              </a:rPr>
              <a:t>  du crédit</a:t>
            </a:r>
            <a:endParaRPr sz="2400">
              <a:latin typeface="Quattrocento Sans"/>
              <a:ea typeface="Quattrocento Sans"/>
              <a:cs typeface="Quattrocento Sans"/>
              <a:sym typeface="Quattrocento Sans"/>
            </a:endParaRPr>
          </a:p>
          <a:p>
            <a:pPr indent="0" lvl="0" marL="0" rtl="0" algn="l">
              <a:spcBef>
                <a:spcPts val="0"/>
              </a:spcBef>
              <a:spcAft>
                <a:spcPts val="0"/>
              </a:spcAft>
              <a:buNone/>
            </a:pPr>
            <a:r>
              <a:rPr lang="fr-FR" sz="2400">
                <a:latin typeface="Quattrocento Sans"/>
                <a:ea typeface="Quattrocento Sans"/>
                <a:cs typeface="Quattrocento Sans"/>
                <a:sym typeface="Quattrocento Sans"/>
              </a:rPr>
              <a:t> </a:t>
            </a:r>
            <a:endParaRPr sz="2400">
              <a:latin typeface="Quattrocento Sans"/>
              <a:ea typeface="Quattrocento Sans"/>
              <a:cs typeface="Quattrocento Sans"/>
              <a:sym typeface="Quattrocento Sans"/>
            </a:endParaRPr>
          </a:p>
          <a:p>
            <a:pPr indent="0" lvl="0" marL="0" rtl="0" algn="l">
              <a:spcBef>
                <a:spcPts val="0"/>
              </a:spcBef>
              <a:spcAft>
                <a:spcPts val="0"/>
              </a:spcAft>
              <a:buNone/>
            </a:pPr>
            <a:r>
              <a:t/>
            </a:r>
            <a:endParaRPr sz="2400">
              <a:latin typeface="Quattrocento Sans"/>
              <a:ea typeface="Quattrocento Sans"/>
              <a:cs typeface="Quattrocento Sans"/>
              <a:sym typeface="Quattrocento Sans"/>
            </a:endParaRPr>
          </a:p>
          <a:p>
            <a:pPr indent="0" lvl="0" marL="0" rtl="0" algn="l">
              <a:spcBef>
                <a:spcPts val="0"/>
              </a:spcBef>
              <a:spcAft>
                <a:spcPts val="0"/>
              </a:spcAft>
              <a:buNone/>
            </a:pPr>
            <a:r>
              <a:t/>
            </a:r>
            <a:endParaRPr sz="2400">
              <a:latin typeface="Quattrocento Sans"/>
              <a:ea typeface="Quattrocento Sans"/>
              <a:cs typeface="Quattrocento Sans"/>
              <a:sym typeface="Quattrocento Sans"/>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43" name="Google Shape;243;p4"/>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Organisation globale</a:t>
            </a:r>
            <a:endParaRPr b="0" i="0" sz="2800" u="none" cap="none" strike="noStrike">
              <a:solidFill>
                <a:srgbClr val="3F3F3F"/>
              </a:solidFill>
              <a:latin typeface="Century Gothic"/>
              <a:ea typeface="Century Gothic"/>
              <a:cs typeface="Century Gothic"/>
              <a:sym typeface="Century Gothic"/>
            </a:endParaRPr>
          </a:p>
        </p:txBody>
      </p:sp>
      <p:cxnSp>
        <p:nvCxnSpPr>
          <p:cNvPr id="244" name="Google Shape;244;p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45" name="Google Shape;245;p4"/>
          <p:cNvSpPr/>
          <p:nvPr/>
        </p:nvSpPr>
        <p:spPr>
          <a:xfrm>
            <a:off x="1723232" y="1786303"/>
            <a:ext cx="1587500" cy="15875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46" name="Google Shape;246;p4"/>
          <p:cNvSpPr/>
          <p:nvPr/>
        </p:nvSpPr>
        <p:spPr>
          <a:xfrm>
            <a:off x="1723232" y="4071326"/>
            <a:ext cx="1587500" cy="15875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7" name="Google Shape;247;p4"/>
          <p:cNvSpPr/>
          <p:nvPr/>
        </p:nvSpPr>
        <p:spPr>
          <a:xfrm>
            <a:off x="4109244" y="2928814"/>
            <a:ext cx="1587500" cy="15875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8" name="Google Shape;248;p4"/>
          <p:cNvSpPr/>
          <p:nvPr/>
        </p:nvSpPr>
        <p:spPr>
          <a:xfrm>
            <a:off x="6495256" y="2928814"/>
            <a:ext cx="1587500" cy="15875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9" name="Google Shape;249;p4"/>
          <p:cNvSpPr/>
          <p:nvPr/>
        </p:nvSpPr>
        <p:spPr>
          <a:xfrm>
            <a:off x="8881268" y="2928814"/>
            <a:ext cx="1587500" cy="15875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0" name="Google Shape;250;p4"/>
          <p:cNvSpPr/>
          <p:nvPr/>
        </p:nvSpPr>
        <p:spPr>
          <a:xfrm>
            <a:off x="8881268" y="1107833"/>
            <a:ext cx="1587500" cy="15875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1" name="Google Shape;251;p4"/>
          <p:cNvSpPr/>
          <p:nvPr/>
        </p:nvSpPr>
        <p:spPr>
          <a:xfrm>
            <a:off x="8881268" y="4749795"/>
            <a:ext cx="1587500" cy="15875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52" name="Google Shape;252;p4"/>
          <p:cNvCxnSpPr>
            <a:stCxn id="245" idx="6"/>
            <a:endCxn id="246" idx="6"/>
          </p:cNvCxnSpPr>
          <p:nvPr/>
        </p:nvCxnSpPr>
        <p:spPr>
          <a:xfrm>
            <a:off x="3310732" y="2580053"/>
            <a:ext cx="600" cy="2285100"/>
          </a:xfrm>
          <a:prstGeom prst="bentConnector3">
            <a:avLst>
              <a:gd fmla="val 38100000" name="adj1"/>
            </a:avLst>
          </a:prstGeom>
          <a:noFill/>
          <a:ln cap="flat" cmpd="sng" w="22225">
            <a:solidFill>
              <a:schemeClr val="dk2"/>
            </a:solidFill>
            <a:prstDash val="solid"/>
            <a:miter lim="800000"/>
            <a:headEnd len="sm" w="sm" type="none"/>
            <a:tailEnd len="sm" w="sm" type="none"/>
          </a:ln>
        </p:spPr>
      </p:cxnSp>
      <p:cxnSp>
        <p:nvCxnSpPr>
          <p:cNvPr id="253" name="Google Shape;253;p4"/>
          <p:cNvCxnSpPr>
            <a:endCxn id="247" idx="2"/>
          </p:cNvCxnSpPr>
          <p:nvPr/>
        </p:nvCxnSpPr>
        <p:spPr>
          <a:xfrm>
            <a:off x="3540144" y="3722564"/>
            <a:ext cx="569100" cy="0"/>
          </a:xfrm>
          <a:prstGeom prst="straightConnector1">
            <a:avLst/>
          </a:prstGeom>
          <a:noFill/>
          <a:ln cap="flat" cmpd="sng" w="22225">
            <a:solidFill>
              <a:schemeClr val="dk2"/>
            </a:solidFill>
            <a:prstDash val="solid"/>
            <a:miter lim="800000"/>
            <a:headEnd len="sm" w="sm" type="none"/>
            <a:tailEnd len="med" w="med" type="stealth"/>
          </a:ln>
        </p:spPr>
      </p:cxnSp>
      <p:cxnSp>
        <p:nvCxnSpPr>
          <p:cNvPr id="254" name="Google Shape;254;p4"/>
          <p:cNvCxnSpPr>
            <a:stCxn id="247" idx="6"/>
            <a:endCxn id="248" idx="2"/>
          </p:cNvCxnSpPr>
          <p:nvPr/>
        </p:nvCxnSpPr>
        <p:spPr>
          <a:xfrm>
            <a:off x="5696744" y="3722564"/>
            <a:ext cx="798600" cy="0"/>
          </a:xfrm>
          <a:prstGeom prst="straightConnector1">
            <a:avLst/>
          </a:prstGeom>
          <a:noFill/>
          <a:ln cap="flat" cmpd="sng" w="22225">
            <a:solidFill>
              <a:schemeClr val="dk2"/>
            </a:solidFill>
            <a:prstDash val="solid"/>
            <a:miter lim="800000"/>
            <a:headEnd len="sm" w="sm" type="none"/>
            <a:tailEnd len="med" w="med" type="stealth"/>
          </a:ln>
        </p:spPr>
      </p:cxnSp>
      <p:cxnSp>
        <p:nvCxnSpPr>
          <p:cNvPr id="255" name="Google Shape;255;p4"/>
          <p:cNvCxnSpPr>
            <a:stCxn id="248" idx="6"/>
            <a:endCxn id="249" idx="2"/>
          </p:cNvCxnSpPr>
          <p:nvPr/>
        </p:nvCxnSpPr>
        <p:spPr>
          <a:xfrm>
            <a:off x="8082756" y="3722564"/>
            <a:ext cx="798600" cy="0"/>
          </a:xfrm>
          <a:prstGeom prst="straightConnector1">
            <a:avLst/>
          </a:prstGeom>
          <a:noFill/>
          <a:ln cap="flat" cmpd="sng" w="22225">
            <a:solidFill>
              <a:schemeClr val="dk2"/>
            </a:solidFill>
            <a:prstDash val="solid"/>
            <a:miter lim="800000"/>
            <a:headEnd len="sm" w="sm" type="none"/>
            <a:tailEnd len="med" w="med" type="stealth"/>
          </a:ln>
        </p:spPr>
      </p:cxnSp>
      <p:cxnSp>
        <p:nvCxnSpPr>
          <p:cNvPr id="256" name="Google Shape;256;p4"/>
          <p:cNvCxnSpPr>
            <a:stCxn id="250" idx="2"/>
            <a:endCxn id="251" idx="2"/>
          </p:cNvCxnSpPr>
          <p:nvPr/>
        </p:nvCxnSpPr>
        <p:spPr>
          <a:xfrm>
            <a:off x="8881268" y="1901583"/>
            <a:ext cx="600" cy="3642000"/>
          </a:xfrm>
          <a:prstGeom prst="bentConnector3">
            <a:avLst>
              <a:gd fmla="val -35983333" name="adj1"/>
            </a:avLst>
          </a:prstGeom>
          <a:noFill/>
          <a:ln cap="flat" cmpd="sng" w="22225">
            <a:solidFill>
              <a:schemeClr val="dk2"/>
            </a:solidFill>
            <a:prstDash val="solid"/>
            <a:miter lim="800000"/>
            <a:headEnd len="med" w="med" type="stealth"/>
            <a:tailEnd len="med" w="med" type="stealth"/>
          </a:ln>
        </p:spPr>
      </p:cxnSp>
      <p:sp>
        <p:nvSpPr>
          <p:cNvPr id="257" name="Google Shape;257;p4"/>
          <p:cNvSpPr/>
          <p:nvPr/>
        </p:nvSpPr>
        <p:spPr>
          <a:xfrm>
            <a:off x="1831182" y="2333832"/>
            <a:ext cx="1371600"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Objectifs d</a:t>
            </a:r>
            <a:r>
              <a:rPr lang="fr-FR" sz="1600">
                <a:solidFill>
                  <a:schemeClr val="lt1"/>
                </a:solidFill>
                <a:latin typeface="Quattrocento Sans"/>
                <a:ea typeface="Quattrocento Sans"/>
                <a:cs typeface="Quattrocento Sans"/>
                <a:sym typeface="Quattrocento Sans"/>
              </a:rPr>
              <a:t>’équipe</a:t>
            </a:r>
            <a:endParaRPr/>
          </a:p>
        </p:txBody>
      </p:sp>
      <p:sp>
        <p:nvSpPr>
          <p:cNvPr id="258" name="Google Shape;258;p4"/>
          <p:cNvSpPr/>
          <p:nvPr/>
        </p:nvSpPr>
        <p:spPr>
          <a:xfrm>
            <a:off x="1831182" y="4618854"/>
            <a:ext cx="1371600"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Objectifs du </a:t>
            </a:r>
            <a:r>
              <a:rPr lang="fr-FR" sz="1600">
                <a:solidFill>
                  <a:schemeClr val="lt1"/>
                </a:solidFill>
                <a:latin typeface="Quattrocento Sans"/>
                <a:ea typeface="Quattrocento Sans"/>
                <a:cs typeface="Quattrocento Sans"/>
                <a:sym typeface="Quattrocento Sans"/>
              </a:rPr>
              <a:t>partenaire</a:t>
            </a:r>
            <a:endParaRPr/>
          </a:p>
        </p:txBody>
      </p:sp>
      <p:sp>
        <p:nvSpPr>
          <p:cNvPr id="259" name="Google Shape;259;p4"/>
          <p:cNvSpPr/>
          <p:nvPr/>
        </p:nvSpPr>
        <p:spPr>
          <a:xfrm>
            <a:off x="4217194" y="3476343"/>
            <a:ext cx="1371600"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Objectifs du projet</a:t>
            </a:r>
            <a:endParaRPr/>
          </a:p>
        </p:txBody>
      </p:sp>
      <p:sp>
        <p:nvSpPr>
          <p:cNvPr id="260" name="Google Shape;260;p4"/>
          <p:cNvSpPr/>
          <p:nvPr/>
        </p:nvSpPr>
        <p:spPr>
          <a:xfrm>
            <a:off x="6607968" y="3476343"/>
            <a:ext cx="1371600" cy="492443"/>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Plan de mise en œuvre</a:t>
            </a:r>
            <a:endParaRPr/>
          </a:p>
        </p:txBody>
      </p:sp>
      <p:sp>
        <p:nvSpPr>
          <p:cNvPr id="261" name="Google Shape;261;p4"/>
          <p:cNvSpPr/>
          <p:nvPr/>
        </p:nvSpPr>
        <p:spPr>
          <a:xfrm>
            <a:off x="8989218" y="3599454"/>
            <a:ext cx="1371600" cy="24622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Plannings</a:t>
            </a:r>
            <a:endParaRPr/>
          </a:p>
        </p:txBody>
      </p:sp>
      <p:sp>
        <p:nvSpPr>
          <p:cNvPr id="262" name="Google Shape;262;p4"/>
          <p:cNvSpPr/>
          <p:nvPr/>
        </p:nvSpPr>
        <p:spPr>
          <a:xfrm>
            <a:off x="8989218" y="1778472"/>
            <a:ext cx="1371600" cy="24622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Tâches</a:t>
            </a:r>
            <a:endParaRPr/>
          </a:p>
        </p:txBody>
      </p:sp>
      <p:sp>
        <p:nvSpPr>
          <p:cNvPr id="263" name="Google Shape;263;p4"/>
          <p:cNvSpPr/>
          <p:nvPr/>
        </p:nvSpPr>
        <p:spPr>
          <a:xfrm>
            <a:off x="8989218" y="5420435"/>
            <a:ext cx="1371600" cy="24622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i="0" lang="fr-FR" sz="1600" u="none" cap="none" strike="noStrike">
                <a:solidFill>
                  <a:schemeClr val="lt1"/>
                </a:solidFill>
                <a:latin typeface="Quattrocento Sans"/>
                <a:ea typeface="Quattrocento Sans"/>
                <a:cs typeface="Quattrocento Sans"/>
                <a:sym typeface="Quattrocento Sans"/>
              </a:rPr>
              <a:t>Ressources</a:t>
            </a:r>
            <a:endParaRPr/>
          </a:p>
        </p:txBody>
      </p:sp>
      <p:sp>
        <p:nvSpPr>
          <p:cNvPr id="264" name="Google Shape;264;p4"/>
          <p:cNvSpPr/>
          <p:nvPr/>
        </p:nvSpPr>
        <p:spPr>
          <a:xfrm>
            <a:off x="6614715" y="4621418"/>
            <a:ext cx="1348582" cy="487313"/>
          </a:xfrm>
          <a:prstGeom prst="rect">
            <a:avLst/>
          </a:prstGeom>
          <a:noFill/>
          <a:ln>
            <a:noFill/>
          </a:ln>
        </p:spPr>
        <p:txBody>
          <a:bodyPr anchorCtr="0" anchor="ctr"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méthodologie data scientist</a:t>
            </a:r>
            <a:endParaRPr/>
          </a:p>
        </p:txBody>
      </p:sp>
      <p:sp>
        <p:nvSpPr>
          <p:cNvPr id="265" name="Google Shape;265;p4"/>
          <p:cNvSpPr/>
          <p:nvPr/>
        </p:nvSpPr>
        <p:spPr>
          <a:xfrm>
            <a:off x="4228703" y="4621418"/>
            <a:ext cx="1348582" cy="487313"/>
          </a:xfrm>
          <a:prstGeom prst="rect">
            <a:avLst/>
          </a:prstGeom>
          <a:noFill/>
          <a:ln>
            <a:noFill/>
          </a:ln>
        </p:spPr>
        <p:txBody>
          <a:bodyPr anchorCtr="0" anchor="ctr"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Création d’un modèle</a:t>
            </a:r>
            <a:endParaRPr/>
          </a:p>
        </p:txBody>
      </p:sp>
      <p:sp>
        <p:nvSpPr>
          <p:cNvPr id="266" name="Google Shape;266;p4"/>
          <p:cNvSpPr/>
          <p:nvPr/>
        </p:nvSpPr>
        <p:spPr>
          <a:xfrm>
            <a:off x="10576718" y="1657927"/>
            <a:ext cx="1348582" cy="487313"/>
          </a:xfrm>
          <a:prstGeom prst="rect">
            <a:avLst/>
          </a:prstGeom>
          <a:noFill/>
          <a:ln>
            <a:noFill/>
          </a:ln>
        </p:spPr>
        <p:txBody>
          <a:bodyPr anchorCtr="0" anchor="ctr" bIns="0" lIns="0" spcFirstLastPara="1" rIns="0" wrap="square" tIns="0">
            <a:spAutoFit/>
          </a:bodyPr>
          <a:lstStyle/>
          <a:p>
            <a:pPr indent="0" lvl="0" marL="0" marR="0" rtl="0" algn="l">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5 grandes étapes</a:t>
            </a:r>
            <a:endParaRPr/>
          </a:p>
        </p:txBody>
      </p:sp>
      <p:sp>
        <p:nvSpPr>
          <p:cNvPr id="267" name="Google Shape;267;p4"/>
          <p:cNvSpPr/>
          <p:nvPr/>
        </p:nvSpPr>
        <p:spPr>
          <a:xfrm>
            <a:off x="10576718" y="3478908"/>
            <a:ext cx="1348582" cy="487313"/>
          </a:xfrm>
          <a:prstGeom prst="rect">
            <a:avLst/>
          </a:prstGeom>
          <a:noFill/>
          <a:ln>
            <a:noFill/>
          </a:ln>
        </p:spPr>
        <p:txBody>
          <a:bodyPr anchorCtr="0" anchor="ctr" bIns="0" lIns="0" spcFirstLastPara="1" rIns="0" wrap="square" tIns="0">
            <a:spAutoFit/>
          </a:bodyPr>
          <a:lstStyle/>
          <a:p>
            <a:pPr indent="0" lvl="0" marL="0" marR="0" rtl="0" algn="l">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chronologie linéaire</a:t>
            </a:r>
            <a:endParaRPr/>
          </a:p>
        </p:txBody>
      </p:sp>
      <p:sp>
        <p:nvSpPr>
          <p:cNvPr id="268" name="Google Shape;268;p4"/>
          <p:cNvSpPr/>
          <p:nvPr/>
        </p:nvSpPr>
        <p:spPr>
          <a:xfrm>
            <a:off x="10576718" y="5299888"/>
            <a:ext cx="1348582" cy="487313"/>
          </a:xfrm>
          <a:prstGeom prst="rect">
            <a:avLst/>
          </a:prstGeom>
          <a:noFill/>
          <a:ln>
            <a:noFill/>
          </a:ln>
        </p:spPr>
        <p:txBody>
          <a:bodyPr anchorCtr="0" anchor="ctr" bIns="0" lIns="0" spcFirstLastPara="1" rIns="0" wrap="square" tIns="0">
            <a:spAutoFit/>
          </a:bodyPr>
          <a:lstStyle/>
          <a:p>
            <a:pPr indent="0" lvl="0" marL="0" marR="0" rtl="0" algn="l">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outils adaptés</a:t>
            </a:r>
            <a:endParaRPr/>
          </a:p>
        </p:txBody>
      </p:sp>
      <p:sp>
        <p:nvSpPr>
          <p:cNvPr id="269" name="Google Shape;269;p4"/>
          <p:cNvSpPr/>
          <p:nvPr/>
        </p:nvSpPr>
        <p:spPr>
          <a:xfrm>
            <a:off x="266700" y="2336397"/>
            <a:ext cx="1348582" cy="487313"/>
          </a:xfrm>
          <a:prstGeom prst="rect">
            <a:avLst/>
          </a:prstGeom>
          <a:noFill/>
          <a:ln>
            <a:noFill/>
          </a:ln>
        </p:spPr>
        <p:txBody>
          <a:bodyPr anchorCtr="0" anchor="ctr" bIns="0" lIns="0" spcFirstLastPara="1" rIns="0" wrap="square" tIns="0">
            <a:spAutoFit/>
          </a:bodyPr>
          <a:lstStyle/>
          <a:p>
            <a:pPr indent="0" lvl="0" marL="0" marR="0" rtl="0" algn="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Développement de nouvelles compétences</a:t>
            </a:r>
            <a:endParaRPr/>
          </a:p>
        </p:txBody>
      </p:sp>
      <p:sp>
        <p:nvSpPr>
          <p:cNvPr id="270" name="Google Shape;270;p4"/>
          <p:cNvSpPr/>
          <p:nvPr/>
        </p:nvSpPr>
        <p:spPr>
          <a:xfrm>
            <a:off x="266738" y="4516325"/>
            <a:ext cx="1348500" cy="922200"/>
          </a:xfrm>
          <a:prstGeom prst="rect">
            <a:avLst/>
          </a:prstGeom>
          <a:noFill/>
          <a:ln>
            <a:noFill/>
          </a:ln>
        </p:spPr>
        <p:txBody>
          <a:bodyPr anchorCtr="0" anchor="ctr" bIns="0" lIns="0" spcFirstLastPara="1" rIns="0" wrap="square" tIns="0">
            <a:spAutoFit/>
          </a:bodyPr>
          <a:lstStyle/>
          <a:p>
            <a:pPr indent="0" lvl="0" marL="0" marR="0" rtl="0" algn="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Estimation du risque de crédit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cxnSp>
        <p:nvCxnSpPr>
          <p:cNvPr id="276" name="Google Shape;276;p6"/>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77" name="Google Shape;277;p6"/>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600">
                <a:solidFill>
                  <a:srgbClr val="3F3F3F"/>
                </a:solidFill>
                <a:latin typeface="Century Gothic"/>
                <a:ea typeface="Century Gothic"/>
                <a:cs typeface="Century Gothic"/>
                <a:sym typeface="Century Gothic"/>
              </a:rPr>
              <a:t>Outils &amp; Communication</a:t>
            </a:r>
            <a:br>
              <a:rPr b="0" i="0" lang="fr-FR" sz="2600" u="none" cap="none" strike="noStrike">
                <a:solidFill>
                  <a:srgbClr val="3F3F3F"/>
                </a:solidFill>
                <a:latin typeface="Century Gothic"/>
                <a:ea typeface="Century Gothic"/>
                <a:cs typeface="Century Gothic"/>
                <a:sym typeface="Century Gothic"/>
              </a:rPr>
            </a:br>
            <a:endParaRPr b="0" i="0" sz="2600" u="none" cap="none" strike="noStrike">
              <a:solidFill>
                <a:srgbClr val="3F3F3F"/>
              </a:solidFill>
              <a:latin typeface="Century Gothic"/>
              <a:ea typeface="Century Gothic"/>
              <a:cs typeface="Century Gothic"/>
              <a:sym typeface="Century Gothic"/>
            </a:endParaRPr>
          </a:p>
        </p:txBody>
      </p:sp>
      <p:cxnSp>
        <p:nvCxnSpPr>
          <p:cNvPr id="278" name="Google Shape;278;p6"/>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79" name="Google Shape;279;p6"/>
          <p:cNvSpPr/>
          <p:nvPr/>
        </p:nvSpPr>
        <p:spPr>
          <a:xfrm>
            <a:off x="3536828" y="2296212"/>
            <a:ext cx="1593858" cy="1593858"/>
          </a:xfrm>
          <a:prstGeom prst="donut">
            <a:avLst>
              <a:gd fmla="val 12255" name="adj"/>
            </a:avLst>
          </a:prstGeom>
          <a:solidFill>
            <a:srgbClr val="0C829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0" name="Google Shape;280;p6"/>
          <p:cNvSpPr/>
          <p:nvPr/>
        </p:nvSpPr>
        <p:spPr>
          <a:xfrm>
            <a:off x="4946623" y="2296212"/>
            <a:ext cx="1593858" cy="1593858"/>
          </a:xfrm>
          <a:prstGeom prst="donut">
            <a:avLst>
              <a:gd fmla="val 12255" name="adj"/>
            </a:avLst>
          </a:prstGeom>
          <a:solidFill>
            <a:srgbClr val="CA7A09">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1" name="Google Shape;281;p6"/>
          <p:cNvSpPr/>
          <p:nvPr/>
        </p:nvSpPr>
        <p:spPr>
          <a:xfrm>
            <a:off x="6356419" y="2296212"/>
            <a:ext cx="1593858" cy="1593858"/>
          </a:xfrm>
          <a:prstGeom prst="donut">
            <a:avLst>
              <a:gd fmla="val 12255" name="adj"/>
            </a:avLst>
          </a:prstGeom>
          <a:solidFill>
            <a:srgbClr val="0C829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2" name="Google Shape;282;p6"/>
          <p:cNvSpPr/>
          <p:nvPr/>
        </p:nvSpPr>
        <p:spPr>
          <a:xfrm>
            <a:off x="4241725" y="3501330"/>
            <a:ext cx="1593858" cy="1593858"/>
          </a:xfrm>
          <a:prstGeom prst="donut">
            <a:avLst>
              <a:gd fmla="val 12255" name="adj"/>
            </a:avLst>
          </a:prstGeom>
          <a:solidFill>
            <a:srgbClr val="CA7A09">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3" name="Google Shape;283;p6"/>
          <p:cNvSpPr/>
          <p:nvPr/>
        </p:nvSpPr>
        <p:spPr>
          <a:xfrm>
            <a:off x="5651521" y="3501330"/>
            <a:ext cx="1593858" cy="1593858"/>
          </a:xfrm>
          <a:prstGeom prst="donut">
            <a:avLst>
              <a:gd fmla="val 12255" name="adj"/>
            </a:avLst>
          </a:prstGeom>
          <a:solidFill>
            <a:srgbClr val="0C8295">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4" name="Google Shape;284;p6"/>
          <p:cNvSpPr/>
          <p:nvPr/>
        </p:nvSpPr>
        <p:spPr>
          <a:xfrm>
            <a:off x="7061316" y="3501330"/>
            <a:ext cx="1593858" cy="1593858"/>
          </a:xfrm>
          <a:prstGeom prst="donut">
            <a:avLst>
              <a:gd fmla="val 12255" name="adj"/>
            </a:avLst>
          </a:prstGeom>
          <a:solidFill>
            <a:srgbClr val="CA7A09">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85" name="Google Shape;285;p6"/>
          <p:cNvSpPr/>
          <p:nvPr/>
        </p:nvSpPr>
        <p:spPr>
          <a:xfrm>
            <a:off x="1292015" y="1814550"/>
            <a:ext cx="2428800" cy="710700"/>
          </a:xfrm>
          <a:prstGeom prst="rect">
            <a:avLst/>
          </a:prstGeom>
          <a:noFill/>
          <a:ln>
            <a:noFill/>
          </a:ln>
        </p:spPr>
        <p:txBody>
          <a:bodyPr anchorCtr="0" anchor="t" bIns="0" lIns="0" spcFirstLastPara="1" rIns="0" wrap="square" tIns="0">
            <a:spAutoFit/>
          </a:bodyPr>
          <a:lstStyle/>
          <a:p>
            <a:pPr indent="0" lvl="0" marL="0" marR="0" rtl="0" algn="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Organisation en trio</a:t>
            </a:r>
            <a:endParaRPr/>
          </a:p>
        </p:txBody>
      </p:sp>
      <p:sp>
        <p:nvSpPr>
          <p:cNvPr id="286" name="Google Shape;286;p6"/>
          <p:cNvSpPr/>
          <p:nvPr/>
        </p:nvSpPr>
        <p:spPr>
          <a:xfrm>
            <a:off x="4529115" y="1738350"/>
            <a:ext cx="2428800" cy="731100"/>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ressources en ligne</a:t>
            </a:r>
            <a:endParaRPr/>
          </a:p>
        </p:txBody>
      </p:sp>
      <p:sp>
        <p:nvSpPr>
          <p:cNvPr id="287" name="Google Shape;287;p6"/>
          <p:cNvSpPr/>
          <p:nvPr/>
        </p:nvSpPr>
        <p:spPr>
          <a:xfrm>
            <a:off x="7766215" y="1738350"/>
            <a:ext cx="2428800" cy="731100"/>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réunions intermédiaires</a:t>
            </a:r>
            <a:endParaRPr/>
          </a:p>
        </p:txBody>
      </p:sp>
      <p:sp>
        <p:nvSpPr>
          <p:cNvPr id="288" name="Google Shape;288;p6"/>
          <p:cNvSpPr/>
          <p:nvPr/>
        </p:nvSpPr>
        <p:spPr>
          <a:xfrm>
            <a:off x="1996865" y="5332295"/>
            <a:ext cx="2428875" cy="730969"/>
          </a:xfrm>
          <a:prstGeom prst="rect">
            <a:avLst/>
          </a:prstGeom>
          <a:noFill/>
          <a:ln>
            <a:noFill/>
          </a:ln>
        </p:spPr>
        <p:txBody>
          <a:bodyPr anchorCtr="0" anchor="t" bIns="0" lIns="0" spcFirstLastPara="1" rIns="0" wrap="square" tIns="0">
            <a:spAutoFit/>
          </a:bodyPr>
          <a:lstStyle/>
          <a:p>
            <a:pPr indent="0" lvl="0" marL="0" marR="0" rtl="0" algn="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implémentation en python des idées retenues</a:t>
            </a:r>
            <a:endParaRPr/>
          </a:p>
        </p:txBody>
      </p:sp>
      <p:sp>
        <p:nvSpPr>
          <p:cNvPr id="289" name="Google Shape;289;p6"/>
          <p:cNvSpPr/>
          <p:nvPr/>
        </p:nvSpPr>
        <p:spPr>
          <a:xfrm>
            <a:off x="5233965" y="5332295"/>
            <a:ext cx="2428875" cy="730969"/>
          </a:xfrm>
          <a:prstGeom prst="rect">
            <a:avLst/>
          </a:prstGeom>
          <a:noFill/>
          <a:ln>
            <a:noFill/>
          </a:ln>
        </p:spPr>
        <p:txBody>
          <a:bodyPr anchorCtr="0" anchor="t"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réflexion globale</a:t>
            </a:r>
            <a:endParaRPr/>
          </a:p>
        </p:txBody>
      </p:sp>
      <p:sp>
        <p:nvSpPr>
          <p:cNvPr id="290" name="Google Shape;290;p6"/>
          <p:cNvSpPr/>
          <p:nvPr/>
        </p:nvSpPr>
        <p:spPr>
          <a:xfrm>
            <a:off x="8471065" y="5332295"/>
            <a:ext cx="2428875" cy="710707"/>
          </a:xfrm>
          <a:prstGeom prst="rect">
            <a:avLst/>
          </a:prstGeom>
          <a:noFill/>
          <a:ln>
            <a:noFill/>
          </a:ln>
        </p:spPr>
        <p:txBody>
          <a:bodyPr anchorCtr="0" anchor="t" bIns="0" lIns="0" spcFirstLastPara="1" rIns="0" wrap="square" tIns="0">
            <a:spAutoFit/>
          </a:bodyPr>
          <a:lstStyle/>
          <a:p>
            <a:pPr indent="0" lvl="0" marL="0" marR="0" rtl="0" algn="l">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travail collaboratif</a:t>
            </a:r>
            <a:endParaRPr/>
          </a:p>
        </p:txBody>
      </p:sp>
      <p:grpSp>
        <p:nvGrpSpPr>
          <p:cNvPr descr="Icône de personne et de bulle " id="291" name="Google Shape;291;p6"/>
          <p:cNvGrpSpPr/>
          <p:nvPr/>
        </p:nvGrpSpPr>
        <p:grpSpPr>
          <a:xfrm>
            <a:off x="4144646" y="2903628"/>
            <a:ext cx="378221" cy="380335"/>
            <a:chOff x="3171788" y="779462"/>
            <a:chExt cx="284163" cy="285751"/>
          </a:xfrm>
        </p:grpSpPr>
        <p:sp>
          <p:nvSpPr>
            <p:cNvPr id="292" name="Google Shape;292;p6"/>
            <p:cNvSpPr/>
            <p:nvPr/>
          </p:nvSpPr>
          <p:spPr>
            <a:xfrm>
              <a:off x="3290851" y="779462"/>
              <a:ext cx="165100" cy="196850"/>
            </a:xfrm>
            <a:custGeom>
              <a:rect b="b" l="l" r="r" t="t"/>
              <a:pathLst>
                <a:path extrusionOk="0" h="493" w="416">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solidFill>
              <a:srgbClr val="0C82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3" name="Google Shape;293;p6"/>
            <p:cNvSpPr/>
            <p:nvPr/>
          </p:nvSpPr>
          <p:spPr>
            <a:xfrm>
              <a:off x="3171788" y="863600"/>
              <a:ext cx="190500" cy="201613"/>
            </a:xfrm>
            <a:custGeom>
              <a:rect b="b" l="l" r="r" t="t"/>
              <a:pathLst>
                <a:path extrusionOk="0" h="507" w="480">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solidFill>
              <a:srgbClr val="0C82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livres " id="294" name="Google Shape;294;p6"/>
          <p:cNvGrpSpPr/>
          <p:nvPr/>
        </p:nvGrpSpPr>
        <p:grpSpPr>
          <a:xfrm>
            <a:off x="5571346" y="2901918"/>
            <a:ext cx="344413" cy="382447"/>
            <a:chOff x="2608263" y="1920875"/>
            <a:chExt cx="258763" cy="287338"/>
          </a:xfrm>
        </p:grpSpPr>
        <p:sp>
          <p:nvSpPr>
            <p:cNvPr id="295" name="Google Shape;295;p6"/>
            <p:cNvSpPr/>
            <p:nvPr/>
          </p:nvSpPr>
          <p:spPr>
            <a:xfrm>
              <a:off x="2808288" y="2122488"/>
              <a:ext cx="58738" cy="19050"/>
            </a:xfrm>
            <a:prstGeom prst="rect">
              <a:avLst/>
            </a:pr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6" name="Google Shape;296;p6"/>
            <p:cNvSpPr/>
            <p:nvPr/>
          </p:nvSpPr>
          <p:spPr>
            <a:xfrm>
              <a:off x="2808288" y="1920875"/>
              <a:ext cx="58738" cy="192088"/>
            </a:xfrm>
            <a:custGeom>
              <a:rect b="b" l="l" r="r" t="t"/>
              <a:pathLst>
                <a:path extrusionOk="0" h="602" w="181">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7" name="Google Shape;297;p6"/>
            <p:cNvSpPr/>
            <p:nvPr/>
          </p:nvSpPr>
          <p:spPr>
            <a:xfrm>
              <a:off x="2808288" y="2151063"/>
              <a:ext cx="58738" cy="57150"/>
            </a:xfrm>
            <a:custGeom>
              <a:rect b="b" l="l" r="r" t="t"/>
              <a:pathLst>
                <a:path extrusionOk="0" h="182" w="181">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8" name="Google Shape;298;p6"/>
            <p:cNvSpPr/>
            <p:nvPr/>
          </p:nvSpPr>
          <p:spPr>
            <a:xfrm>
              <a:off x="2833688" y="1930400"/>
              <a:ext cx="9525" cy="57150"/>
            </a:xfrm>
            <a:custGeom>
              <a:rect b="b" l="l" r="r" t="t"/>
              <a:pathLst>
                <a:path extrusionOk="0" h="181" w="30">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299" name="Google Shape;299;p6"/>
            <p:cNvSpPr/>
            <p:nvPr/>
          </p:nvSpPr>
          <p:spPr>
            <a:xfrm>
              <a:off x="2741613" y="1920875"/>
              <a:ext cx="57150" cy="192088"/>
            </a:xfrm>
            <a:custGeom>
              <a:rect b="b" l="l" r="r" t="t"/>
              <a:pathLst>
                <a:path extrusionOk="0" h="602" w="180">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0" name="Google Shape;300;p6"/>
            <p:cNvSpPr/>
            <p:nvPr/>
          </p:nvSpPr>
          <p:spPr>
            <a:xfrm>
              <a:off x="2741613" y="2151063"/>
              <a:ext cx="57150" cy="57150"/>
            </a:xfrm>
            <a:custGeom>
              <a:rect b="b" l="l" r="r" t="t"/>
              <a:pathLst>
                <a:path extrusionOk="0" h="182" w="180">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1" name="Google Shape;301;p6"/>
            <p:cNvSpPr/>
            <p:nvPr/>
          </p:nvSpPr>
          <p:spPr>
            <a:xfrm>
              <a:off x="2741613" y="2122488"/>
              <a:ext cx="57150" cy="19050"/>
            </a:xfrm>
            <a:prstGeom prst="rect">
              <a:avLst/>
            </a:pr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2" name="Google Shape;302;p6"/>
            <p:cNvSpPr/>
            <p:nvPr/>
          </p:nvSpPr>
          <p:spPr>
            <a:xfrm>
              <a:off x="2765425" y="1930400"/>
              <a:ext cx="9525" cy="57150"/>
            </a:xfrm>
            <a:custGeom>
              <a:rect b="b" l="l" r="r" t="t"/>
              <a:pathLst>
                <a:path extrusionOk="0" h="181" w="30">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3" name="Google Shape;303;p6"/>
            <p:cNvSpPr/>
            <p:nvPr/>
          </p:nvSpPr>
          <p:spPr>
            <a:xfrm>
              <a:off x="2674938" y="2151063"/>
              <a:ext cx="57150" cy="57150"/>
            </a:xfrm>
            <a:custGeom>
              <a:rect b="b" l="l" r="r" t="t"/>
              <a:pathLst>
                <a:path extrusionOk="0" h="182" w="181">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4" name="Google Shape;304;p6"/>
            <p:cNvSpPr/>
            <p:nvPr/>
          </p:nvSpPr>
          <p:spPr>
            <a:xfrm>
              <a:off x="2674938" y="1920875"/>
              <a:ext cx="57150" cy="192088"/>
            </a:xfrm>
            <a:custGeom>
              <a:rect b="b" l="l" r="r" t="t"/>
              <a:pathLst>
                <a:path extrusionOk="0" h="602" w="181">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5" name="Google Shape;305;p6"/>
            <p:cNvSpPr/>
            <p:nvPr/>
          </p:nvSpPr>
          <p:spPr>
            <a:xfrm>
              <a:off x="2674938" y="2122488"/>
              <a:ext cx="57150" cy="19050"/>
            </a:xfrm>
            <a:prstGeom prst="rect">
              <a:avLst/>
            </a:pr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6" name="Google Shape;306;p6"/>
            <p:cNvSpPr/>
            <p:nvPr/>
          </p:nvSpPr>
          <p:spPr>
            <a:xfrm>
              <a:off x="2698750" y="1930400"/>
              <a:ext cx="9525" cy="57150"/>
            </a:xfrm>
            <a:custGeom>
              <a:rect b="b" l="l" r="r" t="t"/>
              <a:pathLst>
                <a:path extrusionOk="0" h="181" w="30">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7" name="Google Shape;307;p6"/>
            <p:cNvSpPr/>
            <p:nvPr/>
          </p:nvSpPr>
          <p:spPr>
            <a:xfrm>
              <a:off x="2608263" y="1920875"/>
              <a:ext cx="57150" cy="192088"/>
            </a:xfrm>
            <a:custGeom>
              <a:rect b="b" l="l" r="r" t="t"/>
              <a:pathLst>
                <a:path extrusionOk="0" h="602" w="181">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8" name="Google Shape;308;p6"/>
            <p:cNvSpPr/>
            <p:nvPr/>
          </p:nvSpPr>
          <p:spPr>
            <a:xfrm>
              <a:off x="2608263" y="2122488"/>
              <a:ext cx="57150" cy="19050"/>
            </a:xfrm>
            <a:prstGeom prst="rect">
              <a:avLst/>
            </a:pr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09" name="Google Shape;309;p6"/>
            <p:cNvSpPr/>
            <p:nvPr/>
          </p:nvSpPr>
          <p:spPr>
            <a:xfrm>
              <a:off x="2608263" y="2151063"/>
              <a:ext cx="57150" cy="57150"/>
            </a:xfrm>
            <a:custGeom>
              <a:rect b="b" l="l" r="r" t="t"/>
              <a:pathLst>
                <a:path extrusionOk="0" h="182" w="181">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0" name="Google Shape;310;p6"/>
            <p:cNvSpPr/>
            <p:nvPr/>
          </p:nvSpPr>
          <p:spPr>
            <a:xfrm>
              <a:off x="2632075" y="1930400"/>
              <a:ext cx="9525" cy="57150"/>
            </a:xfrm>
            <a:custGeom>
              <a:rect b="b" l="l" r="r" t="t"/>
              <a:pathLst>
                <a:path extrusionOk="0" h="181" w="30">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ône de coche " id="311" name="Google Shape;311;p6"/>
          <p:cNvSpPr/>
          <p:nvPr/>
        </p:nvSpPr>
        <p:spPr>
          <a:xfrm>
            <a:off x="6963181" y="2902974"/>
            <a:ext cx="380334" cy="380334"/>
          </a:xfrm>
          <a:custGeom>
            <a:rect b="b" l="l" r="r" t="t"/>
            <a:pathLst>
              <a:path extrusionOk="0" h="719" w="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rgbClr val="0C82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éclair " id="312" name="Google Shape;312;p6"/>
          <p:cNvSpPr/>
          <p:nvPr/>
        </p:nvSpPr>
        <p:spPr>
          <a:xfrm>
            <a:off x="4904481" y="4108092"/>
            <a:ext cx="268346" cy="380334"/>
          </a:xfrm>
          <a:custGeom>
            <a:rect b="b" l="l" r="r" t="t"/>
            <a:pathLst>
              <a:path extrusionOk="0" h="901" w="636">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Icône de loupe représentant la recherche " id="313" name="Google Shape;313;p6"/>
          <p:cNvSpPr/>
          <p:nvPr/>
        </p:nvSpPr>
        <p:spPr>
          <a:xfrm>
            <a:off x="6257227" y="4108092"/>
            <a:ext cx="382447" cy="380334"/>
          </a:xfrm>
          <a:custGeom>
            <a:rect b="b" l="l" r="r" t="t"/>
            <a:pathLst>
              <a:path extrusionOk="0" h="901" w="902">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rgbClr val="0C82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écrans d’ordinateur " id="314" name="Google Shape;314;p6"/>
          <p:cNvGrpSpPr/>
          <p:nvPr/>
        </p:nvGrpSpPr>
        <p:grpSpPr>
          <a:xfrm>
            <a:off x="7667022" y="4107035"/>
            <a:ext cx="382447" cy="382446"/>
            <a:chOff x="879475" y="5100638"/>
            <a:chExt cx="287338" cy="287337"/>
          </a:xfrm>
        </p:grpSpPr>
        <p:sp>
          <p:nvSpPr>
            <p:cNvPr id="315" name="Google Shape;315;p6"/>
            <p:cNvSpPr/>
            <p:nvPr/>
          </p:nvSpPr>
          <p:spPr>
            <a:xfrm>
              <a:off x="908050" y="5233988"/>
              <a:ext cx="38100" cy="9525"/>
            </a:xfrm>
            <a:custGeom>
              <a:rect b="b" l="l" r="r" t="t"/>
              <a:pathLst>
                <a:path extrusionOk="0" h="30" w="121">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6" name="Google Shape;316;p6"/>
            <p:cNvSpPr/>
            <p:nvPr/>
          </p:nvSpPr>
          <p:spPr>
            <a:xfrm>
              <a:off x="879475" y="5100638"/>
              <a:ext cx="153988" cy="85725"/>
            </a:xfrm>
            <a:custGeom>
              <a:rect b="b" l="l" r="r" t="t"/>
              <a:pathLst>
                <a:path extrusionOk="0" h="271" w="482">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7" name="Google Shape;317;p6"/>
            <p:cNvSpPr/>
            <p:nvPr/>
          </p:nvSpPr>
          <p:spPr>
            <a:xfrm>
              <a:off x="879475" y="5195888"/>
              <a:ext cx="153988" cy="19050"/>
            </a:xfrm>
            <a:custGeom>
              <a:rect b="b" l="l" r="r" t="t"/>
              <a:pathLst>
                <a:path extrusionOk="0" h="60" w="482">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8" name="Google Shape;318;p6"/>
            <p:cNvSpPr/>
            <p:nvPr/>
          </p:nvSpPr>
          <p:spPr>
            <a:xfrm>
              <a:off x="965200" y="5214938"/>
              <a:ext cx="201613" cy="106363"/>
            </a:xfrm>
            <a:custGeom>
              <a:rect b="b" l="l" r="r" t="t"/>
              <a:pathLst>
                <a:path extrusionOk="0" h="332" w="633">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9" name="Google Shape;319;p6"/>
            <p:cNvSpPr/>
            <p:nvPr/>
          </p:nvSpPr>
          <p:spPr>
            <a:xfrm>
              <a:off x="965200" y="5330825"/>
              <a:ext cx="201613" cy="57150"/>
            </a:xfrm>
            <a:custGeom>
              <a:rect b="b" l="l" r="r" t="t"/>
              <a:pathLst>
                <a:path extrusionOk="0" h="181" w="633">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solidFill>
              <a:srgbClr val="CA7A0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gb8ec1367cf_0_1"/>
          <p:cNvPicPr preferRelativeResize="0"/>
          <p:nvPr/>
        </p:nvPicPr>
        <p:blipFill>
          <a:blip r:embed="rId3">
            <a:alphaModFix/>
          </a:blip>
          <a:stretch>
            <a:fillRect/>
          </a:stretch>
        </p:blipFill>
        <p:spPr>
          <a:xfrm>
            <a:off x="152400" y="152400"/>
            <a:ext cx="6026766" cy="6553201"/>
          </a:xfrm>
          <a:prstGeom prst="rect">
            <a:avLst/>
          </a:prstGeom>
          <a:noFill/>
          <a:ln>
            <a:noFill/>
          </a:ln>
        </p:spPr>
      </p:pic>
      <p:pic>
        <p:nvPicPr>
          <p:cNvPr id="326" name="Google Shape;326;gb8ec1367cf_0_1"/>
          <p:cNvPicPr preferRelativeResize="0"/>
          <p:nvPr/>
        </p:nvPicPr>
        <p:blipFill>
          <a:blip r:embed="rId4">
            <a:alphaModFix/>
          </a:blip>
          <a:stretch>
            <a:fillRect/>
          </a:stretch>
        </p:blipFill>
        <p:spPr>
          <a:xfrm rot="10800000">
            <a:off x="5211447" y="5704675"/>
            <a:ext cx="1043925" cy="1000925"/>
          </a:xfrm>
          <a:prstGeom prst="rect">
            <a:avLst/>
          </a:prstGeom>
          <a:noFill/>
          <a:ln>
            <a:noFill/>
          </a:ln>
        </p:spPr>
      </p:pic>
      <p:pic>
        <p:nvPicPr>
          <p:cNvPr id="327" name="Google Shape;327;gb8ec1367cf_0_1"/>
          <p:cNvPicPr preferRelativeResize="0"/>
          <p:nvPr/>
        </p:nvPicPr>
        <p:blipFill>
          <a:blip r:embed="rId5">
            <a:alphaModFix/>
          </a:blip>
          <a:stretch>
            <a:fillRect/>
          </a:stretch>
        </p:blipFill>
        <p:spPr>
          <a:xfrm>
            <a:off x="7016391" y="1179650"/>
            <a:ext cx="1133475" cy="1143000"/>
          </a:xfrm>
          <a:prstGeom prst="rect">
            <a:avLst/>
          </a:prstGeom>
          <a:noFill/>
          <a:ln>
            <a:noFill/>
          </a:ln>
        </p:spPr>
      </p:pic>
      <p:pic>
        <p:nvPicPr>
          <p:cNvPr id="328" name="Google Shape;328;gb8ec1367cf_0_1"/>
          <p:cNvPicPr preferRelativeResize="0"/>
          <p:nvPr/>
        </p:nvPicPr>
        <p:blipFill>
          <a:blip r:embed="rId6">
            <a:alphaModFix/>
          </a:blip>
          <a:stretch>
            <a:fillRect/>
          </a:stretch>
        </p:blipFill>
        <p:spPr>
          <a:xfrm>
            <a:off x="10217891" y="1184413"/>
            <a:ext cx="1133475" cy="1133475"/>
          </a:xfrm>
          <a:prstGeom prst="rect">
            <a:avLst/>
          </a:prstGeom>
          <a:noFill/>
          <a:ln>
            <a:noFill/>
          </a:ln>
        </p:spPr>
      </p:pic>
      <p:pic>
        <p:nvPicPr>
          <p:cNvPr id="329" name="Google Shape;329;gb8ec1367cf_0_1"/>
          <p:cNvPicPr preferRelativeResize="0"/>
          <p:nvPr/>
        </p:nvPicPr>
        <p:blipFill>
          <a:blip r:embed="rId7">
            <a:alphaModFix/>
          </a:blip>
          <a:stretch>
            <a:fillRect/>
          </a:stretch>
        </p:blipFill>
        <p:spPr>
          <a:xfrm>
            <a:off x="8777366" y="3884675"/>
            <a:ext cx="1190625" cy="1181100"/>
          </a:xfrm>
          <a:prstGeom prst="rect">
            <a:avLst/>
          </a:prstGeom>
          <a:noFill/>
          <a:ln>
            <a:noFill/>
          </a:ln>
        </p:spPr>
      </p:pic>
      <p:sp>
        <p:nvSpPr>
          <p:cNvPr id="330" name="Google Shape;330;gb8ec1367cf_0_1"/>
          <p:cNvSpPr/>
          <p:nvPr/>
        </p:nvSpPr>
        <p:spPr>
          <a:xfrm>
            <a:off x="6908875" y="2492947"/>
            <a:ext cx="1348500" cy="487200"/>
          </a:xfrm>
          <a:prstGeom prst="rect">
            <a:avLst/>
          </a:prstGeom>
          <a:noFill/>
          <a:ln>
            <a:noFill/>
          </a:ln>
        </p:spPr>
        <p:txBody>
          <a:bodyPr anchorCtr="0" anchor="ctr"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Hugo Alquier</a:t>
            </a:r>
            <a:endParaRPr>
              <a:solidFill>
                <a:srgbClr val="3F3F3F"/>
              </a:solidFill>
              <a:latin typeface="Quattrocento Sans"/>
              <a:ea typeface="Quattrocento Sans"/>
              <a:cs typeface="Quattrocento Sans"/>
              <a:sym typeface="Quattrocento Sans"/>
            </a:endParaRPr>
          </a:p>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INFJ</a:t>
            </a:r>
            <a:endParaRPr>
              <a:solidFill>
                <a:srgbClr val="3F3F3F"/>
              </a:solidFill>
              <a:latin typeface="Quattrocento Sans"/>
              <a:ea typeface="Quattrocento Sans"/>
              <a:cs typeface="Quattrocento Sans"/>
              <a:sym typeface="Quattrocento Sans"/>
            </a:endParaRPr>
          </a:p>
        </p:txBody>
      </p:sp>
      <p:sp>
        <p:nvSpPr>
          <p:cNvPr id="331" name="Google Shape;331;gb8ec1367cf_0_1"/>
          <p:cNvSpPr/>
          <p:nvPr/>
        </p:nvSpPr>
        <p:spPr>
          <a:xfrm>
            <a:off x="10110388" y="2492947"/>
            <a:ext cx="1348500" cy="487200"/>
          </a:xfrm>
          <a:prstGeom prst="rect">
            <a:avLst/>
          </a:prstGeom>
          <a:noFill/>
          <a:ln>
            <a:noFill/>
          </a:ln>
        </p:spPr>
        <p:txBody>
          <a:bodyPr anchorCtr="0" anchor="ctr"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Jean-Louis Delebecque</a:t>
            </a:r>
            <a:endParaRPr>
              <a:solidFill>
                <a:srgbClr val="3F3F3F"/>
              </a:solidFill>
              <a:latin typeface="Quattrocento Sans"/>
              <a:ea typeface="Quattrocento Sans"/>
              <a:cs typeface="Quattrocento Sans"/>
              <a:sym typeface="Quattrocento Sans"/>
            </a:endParaRPr>
          </a:p>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INTJ</a:t>
            </a:r>
            <a:endParaRPr>
              <a:solidFill>
                <a:srgbClr val="3F3F3F"/>
              </a:solidFill>
              <a:latin typeface="Quattrocento Sans"/>
              <a:ea typeface="Quattrocento Sans"/>
              <a:cs typeface="Quattrocento Sans"/>
              <a:sym typeface="Quattrocento Sans"/>
            </a:endParaRPr>
          </a:p>
        </p:txBody>
      </p:sp>
      <p:sp>
        <p:nvSpPr>
          <p:cNvPr id="332" name="Google Shape;332;gb8ec1367cf_0_1"/>
          <p:cNvSpPr/>
          <p:nvPr/>
        </p:nvSpPr>
        <p:spPr>
          <a:xfrm>
            <a:off x="8698438" y="5217472"/>
            <a:ext cx="1348500" cy="487200"/>
          </a:xfrm>
          <a:prstGeom prst="rect">
            <a:avLst/>
          </a:prstGeom>
          <a:noFill/>
          <a:ln>
            <a:noFill/>
          </a:ln>
        </p:spPr>
        <p:txBody>
          <a:bodyPr anchorCtr="0" anchor="ctr" bIns="0" lIns="0" spcFirstLastPara="1" rIns="0" wrap="square" tIns="0">
            <a:spAutoFit/>
          </a:bodyPr>
          <a:lstStyle/>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Antoine Capton</a:t>
            </a:r>
            <a:endParaRPr>
              <a:solidFill>
                <a:srgbClr val="3F3F3F"/>
              </a:solidFill>
              <a:latin typeface="Quattrocento Sans"/>
              <a:ea typeface="Quattrocento Sans"/>
              <a:cs typeface="Quattrocento Sans"/>
              <a:sym typeface="Quattrocento Sans"/>
            </a:endParaRPr>
          </a:p>
          <a:p>
            <a:pPr indent="0" lvl="0" marL="0" marR="0" rtl="0" algn="ctr">
              <a:lnSpc>
                <a:spcPct val="135714"/>
              </a:lnSpc>
              <a:spcBef>
                <a:spcPts val="0"/>
              </a:spcBef>
              <a:spcAft>
                <a:spcPts val="0"/>
              </a:spcAft>
              <a:buNone/>
            </a:pPr>
            <a:r>
              <a:rPr lang="fr-FR">
                <a:solidFill>
                  <a:srgbClr val="3F3F3F"/>
                </a:solidFill>
                <a:latin typeface="Quattrocento Sans"/>
                <a:ea typeface="Quattrocento Sans"/>
                <a:cs typeface="Quattrocento Sans"/>
                <a:sym typeface="Quattrocento Sans"/>
              </a:rPr>
              <a:t>ESTP</a:t>
            </a:r>
            <a:endParaRPr>
              <a:solidFill>
                <a:srgbClr val="3F3F3F"/>
              </a:solidFill>
              <a:latin typeface="Quattrocento Sans"/>
              <a:ea typeface="Quattrocento Sans"/>
              <a:cs typeface="Quattrocento Sans"/>
              <a:sym typeface="Quattrocento Sans"/>
            </a:endParaRPr>
          </a:p>
        </p:txBody>
      </p:sp>
      <p:sp>
        <p:nvSpPr>
          <p:cNvPr id="333" name="Google Shape;333;gb8ec1367cf_0_1"/>
          <p:cNvSpPr txBox="1"/>
          <p:nvPr>
            <p:ph idx="4294967295" type="ctrTitle"/>
          </p:nvPr>
        </p:nvSpPr>
        <p:spPr>
          <a:xfrm>
            <a:off x="1562100" y="2622200"/>
            <a:ext cx="2918700" cy="13851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fr-FR">
                <a:solidFill>
                  <a:schemeClr val="lt1"/>
                </a:solidFill>
              </a:rPr>
              <a:t>Profil de l’équipe</a:t>
            </a:r>
            <a:endParaRPr b="1">
              <a:solidFill>
                <a:schemeClr val="lt1"/>
              </a:solidFill>
            </a:endParaRPr>
          </a:p>
          <a:p>
            <a:pPr indent="0" lvl="0" marL="0" rtl="0" algn="ctr">
              <a:spcBef>
                <a:spcPts val="0"/>
              </a:spcBef>
              <a:spcAft>
                <a:spcPts val="0"/>
              </a:spcAft>
              <a:buClr>
                <a:schemeClr val="lt1"/>
              </a:buClr>
              <a:buSzPts val="6000"/>
              <a:buFont typeface="Century Gothic"/>
              <a:buNone/>
            </a:pPr>
            <a:r>
              <a:t/>
            </a:r>
            <a:endParaRPr b="1">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7"/>
          <p:cNvSpPr txBox="1"/>
          <p:nvPr>
            <p:ph idx="1" type="body"/>
          </p:nvPr>
        </p:nvSpPr>
        <p:spPr>
          <a:xfrm>
            <a:off x="838200" y="1908400"/>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340" name="Google Shape;3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cxnSp>
        <p:nvCxnSpPr>
          <p:cNvPr id="341" name="Google Shape;341;p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42" name="Google Shape;342;p7"/>
          <p:cNvSpPr txBox="1"/>
          <p:nvPr/>
        </p:nvSpPr>
        <p:spPr>
          <a:xfrm>
            <a:off x="247763" y="215100"/>
            <a:ext cx="11734800" cy="7755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fr-FR" sz="2800">
                <a:solidFill>
                  <a:srgbClr val="3F3F3F"/>
                </a:solidFill>
                <a:latin typeface="Century Gothic"/>
                <a:ea typeface="Century Gothic"/>
                <a:cs typeface="Century Gothic"/>
                <a:sym typeface="Century Gothic"/>
              </a:rPr>
              <a:t>Répartition des tâches</a:t>
            </a:r>
            <a:br>
              <a:rPr b="0" i="0" lang="fr-FR"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343" name="Google Shape;343;p7"/>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graphicFrame>
        <p:nvGraphicFramePr>
          <p:cNvPr id="344" name="Google Shape;344;p7"/>
          <p:cNvGraphicFramePr/>
          <p:nvPr/>
        </p:nvGraphicFramePr>
        <p:xfrm>
          <a:off x="431800" y="1263895"/>
          <a:ext cx="3000000" cy="3000000"/>
        </p:xfrm>
        <a:graphic>
          <a:graphicData uri="http://schemas.openxmlformats.org/drawingml/2006/table">
            <a:tbl>
              <a:tblPr bandRow="1" firstRow="1">
                <a:noFill/>
                <a:tableStyleId>{1FA01F95-615D-4FB8-9ADC-7AAC9966CD98}</a:tableStyleId>
              </a:tblPr>
              <a:tblGrid>
                <a:gridCol w="2127550"/>
                <a:gridCol w="1362675"/>
                <a:gridCol w="1640625"/>
                <a:gridCol w="1390700"/>
                <a:gridCol w="1361350"/>
                <a:gridCol w="1400475"/>
                <a:gridCol w="1547225"/>
              </a:tblGrid>
              <a:tr h="500050">
                <a:tc>
                  <a:txBody>
                    <a:bodyPr/>
                    <a:lstStyle/>
                    <a:p>
                      <a:pPr indent="0" lvl="0" marL="0" marR="0" rtl="0" algn="l">
                        <a:spcBef>
                          <a:spcPts val="0"/>
                        </a:spcBef>
                        <a:spcAft>
                          <a:spcPts val="0"/>
                        </a:spcAft>
                        <a:buNone/>
                      </a:pPr>
                      <a:r>
                        <a:t/>
                      </a:r>
                      <a:endParaRPr sz="1800" u="none" cap="none" strike="noStrike"/>
                    </a:p>
                  </a:txBody>
                  <a:tcPr marT="45725" marB="45725" marR="91450" marL="91450">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0C8295"/>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CA7A09"/>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0C8295"/>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CA7A09"/>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0C8295"/>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CA7A09"/>
                    </a:solidFill>
                  </a:tcPr>
                </a:tc>
                <a:tc>
                  <a:txBody>
                    <a:bodyPr/>
                    <a:lstStyle/>
                    <a:p>
                      <a:pPr indent="0" lvl="0" marL="0" marR="0" rtl="0" algn="l">
                        <a:spcBef>
                          <a:spcPts val="0"/>
                        </a:spcBef>
                        <a:spcAft>
                          <a:spcPts val="0"/>
                        </a:spcAft>
                        <a:buNone/>
                      </a:pPr>
                      <a:r>
                        <a:t/>
                      </a:r>
                      <a:endParaRPr sz="18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B cap="flat" cmpd="sng" w="9525">
                      <a:solidFill>
                        <a:schemeClr val="lt1"/>
                      </a:solidFill>
                      <a:prstDash val="solid"/>
                      <a:round/>
                      <a:headEnd len="sm" w="sm" type="none"/>
                      <a:tailEnd len="sm" w="sm" type="none"/>
                    </a:lnB>
                    <a:solidFill>
                      <a:srgbClr val="0C8295"/>
                    </a:solidFill>
                  </a:tcPr>
                </a:tc>
              </a:tr>
              <a:tr h="500050">
                <a:tc>
                  <a:txBody>
                    <a:bodyPr/>
                    <a:lstStyle/>
                    <a:p>
                      <a:pPr indent="0" lvl="0" marL="0" marR="0" rtl="0" algn="ctr">
                        <a:spcBef>
                          <a:spcPts val="0"/>
                        </a:spcBef>
                        <a:spcAft>
                          <a:spcPts val="0"/>
                        </a:spcAft>
                        <a:buNone/>
                      </a:pPr>
                      <a:r>
                        <a:rPr lang="fr-FR" sz="1600"/>
                        <a:t>MEMBRES</a:t>
                      </a:r>
                      <a:endParaRPr sz="1600" u="none" cap="none" strike="noStrike">
                        <a:solidFill>
                          <a:schemeClr val="dk1"/>
                        </a:solidFill>
                      </a:endParaRPr>
                    </a:p>
                  </a:txBody>
                  <a:tcPr marT="45725" marB="45725" marR="91450" marL="91450" anchor="ctr">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Analyse du sujet</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recherches préliminaires</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Gestion de la base de données</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Modeling</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Data visualization</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rPr lang="fr-FR" sz="1600"/>
                        <a:t>Rendus finaux</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500050">
                <a:tc>
                  <a:txBody>
                    <a:bodyPr/>
                    <a:lstStyle/>
                    <a:p>
                      <a:pPr indent="0" lvl="0" marL="0" rtl="0" algn="ctr">
                        <a:spcBef>
                          <a:spcPts val="0"/>
                        </a:spcBef>
                        <a:spcAft>
                          <a:spcPts val="0"/>
                        </a:spcAft>
                        <a:buClr>
                          <a:schemeClr val="dk1"/>
                        </a:buClr>
                        <a:buFont typeface="Arial"/>
                        <a:buNone/>
                      </a:pPr>
                      <a:r>
                        <a:rPr lang="fr-FR" sz="1600"/>
                        <a:t>Hugo ALQUIER</a:t>
                      </a:r>
                      <a:endParaRPr sz="1600"/>
                    </a:p>
                  </a:txBody>
                  <a:tcPr marT="45725" marB="45725" marR="91450" marL="91450" anchor="ctr">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r>
              <a:tr h="500050">
                <a:tc>
                  <a:txBody>
                    <a:bodyPr/>
                    <a:lstStyle/>
                    <a:p>
                      <a:pPr indent="0" lvl="0" marL="0" rtl="0" algn="ctr">
                        <a:spcBef>
                          <a:spcPts val="0"/>
                        </a:spcBef>
                        <a:spcAft>
                          <a:spcPts val="0"/>
                        </a:spcAft>
                        <a:buClr>
                          <a:schemeClr val="dk1"/>
                        </a:buClr>
                        <a:buFont typeface="Arial"/>
                        <a:buNone/>
                      </a:pPr>
                      <a:r>
                        <a:rPr lang="fr-FR" sz="1600"/>
                        <a:t>Jean-Louis</a:t>
                      </a:r>
                      <a:endParaRPr sz="1600"/>
                    </a:p>
                    <a:p>
                      <a:pPr indent="0" lvl="0" marL="0" rtl="0" algn="ctr">
                        <a:spcBef>
                          <a:spcPts val="0"/>
                        </a:spcBef>
                        <a:spcAft>
                          <a:spcPts val="0"/>
                        </a:spcAft>
                        <a:buClr>
                          <a:schemeClr val="dk1"/>
                        </a:buClr>
                        <a:buFont typeface="Arial"/>
                        <a:buNone/>
                      </a:pPr>
                      <a:r>
                        <a:rPr lang="fr-FR" sz="1600"/>
                        <a:t>DELEBECQUE</a:t>
                      </a:r>
                      <a:endParaRPr sz="1600"/>
                    </a:p>
                  </a:txBody>
                  <a:tcPr marT="45725" marB="45725" marR="91450" marL="91450" anchor="ctr">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2"/>
                    </a:solidFill>
                  </a:tcPr>
                </a:tc>
              </a:tr>
              <a:tr h="500050">
                <a:tc>
                  <a:txBody>
                    <a:bodyPr/>
                    <a:lstStyle/>
                    <a:p>
                      <a:pPr indent="0" lvl="0" marL="0" rtl="0" algn="ctr">
                        <a:spcBef>
                          <a:spcPts val="0"/>
                        </a:spcBef>
                        <a:spcAft>
                          <a:spcPts val="0"/>
                        </a:spcAft>
                        <a:buClr>
                          <a:schemeClr val="dk1"/>
                        </a:buClr>
                        <a:buFont typeface="Arial"/>
                        <a:buNone/>
                      </a:pPr>
                      <a:r>
                        <a:rPr lang="fr-FR" sz="1600"/>
                        <a:t>Antoine CAPTON</a:t>
                      </a:r>
                      <a:endParaRPr sz="1600" u="none" cap="none" strike="noStrike">
                        <a:solidFill>
                          <a:schemeClr val="dk1"/>
                        </a:solidFill>
                      </a:endParaRPr>
                    </a:p>
                  </a:txBody>
                  <a:tcPr marT="45725" marB="45725" marR="91450" marL="91450" anchor="ctr">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c>
                  <a:txBody>
                    <a:bodyPr/>
                    <a:lstStyle/>
                    <a:p>
                      <a:pPr indent="0" lvl="0" marL="0" marR="0" rtl="0" algn="ctr">
                        <a:spcBef>
                          <a:spcPts val="0"/>
                        </a:spcBef>
                        <a:spcAft>
                          <a:spcPts val="0"/>
                        </a:spcAft>
                        <a:buNone/>
                      </a:pPr>
                      <a:r>
                        <a:t/>
                      </a:r>
                      <a:endParaRPr sz="1600" u="none" cap="none" strike="noStrike">
                        <a:solidFill>
                          <a:schemeClr val="dk1"/>
                        </a:solidFill>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2F2F2"/>
                    </a:solidFill>
                  </a:tcPr>
                </a:tc>
              </a:tr>
            </a:tbl>
          </a:graphicData>
        </a:graphic>
      </p:graphicFrame>
      <p:sp>
        <p:nvSpPr>
          <p:cNvPr descr="Icône de loupe représentant la recherche " id="345" name="Google Shape;345;p7"/>
          <p:cNvSpPr/>
          <p:nvPr/>
        </p:nvSpPr>
        <p:spPr>
          <a:xfrm>
            <a:off x="4628620" y="1368977"/>
            <a:ext cx="287339" cy="285750"/>
          </a:xfrm>
          <a:custGeom>
            <a:rect b="b" l="l" r="r" t="t"/>
            <a:pathLst>
              <a:path extrusionOk="0" h="901" w="902">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ône de papier et stylo " id="346" name="Google Shape;346;p7"/>
          <p:cNvGrpSpPr/>
          <p:nvPr/>
        </p:nvGrpSpPr>
        <p:grpSpPr>
          <a:xfrm>
            <a:off x="3133326" y="1368977"/>
            <a:ext cx="287337" cy="285750"/>
            <a:chOff x="7018338" y="4656138"/>
            <a:chExt cx="287337" cy="285750"/>
          </a:xfrm>
        </p:grpSpPr>
        <p:sp>
          <p:nvSpPr>
            <p:cNvPr id="347" name="Google Shape;347;p7"/>
            <p:cNvSpPr/>
            <p:nvPr/>
          </p:nvSpPr>
          <p:spPr>
            <a:xfrm>
              <a:off x="7018338" y="4656138"/>
              <a:ext cx="230188" cy="285750"/>
            </a:xfrm>
            <a:custGeom>
              <a:rect b="b" l="l" r="r" t="t"/>
              <a:pathLst>
                <a:path extrusionOk="0" h="903" w="72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8" name="Google Shape;348;p7"/>
            <p:cNvSpPr/>
            <p:nvPr/>
          </p:nvSpPr>
          <p:spPr>
            <a:xfrm>
              <a:off x="7239000" y="4722813"/>
              <a:ext cx="66675" cy="128588"/>
            </a:xfrm>
            <a:custGeom>
              <a:rect b="b" l="l" r="r" t="t"/>
              <a:pathLst>
                <a:path extrusionOk="0" h="407" w="210">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49" name="Google Shape;349;p7"/>
            <p:cNvSpPr/>
            <p:nvPr/>
          </p:nvSpPr>
          <p:spPr>
            <a:xfrm>
              <a:off x="7258050" y="4913313"/>
              <a:ext cx="47625" cy="28575"/>
            </a:xfrm>
            <a:custGeom>
              <a:rect b="b" l="l" r="r" t="t"/>
              <a:pathLst>
                <a:path extrusionOk="0" h="90" w="151">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0" name="Google Shape;350;p7"/>
            <p:cNvSpPr/>
            <p:nvPr/>
          </p:nvSpPr>
          <p:spPr>
            <a:xfrm>
              <a:off x="7258050" y="4837113"/>
              <a:ext cx="47625" cy="666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écran d’ordinateur " id="351" name="Google Shape;351;p7"/>
          <p:cNvGrpSpPr/>
          <p:nvPr/>
        </p:nvGrpSpPr>
        <p:grpSpPr>
          <a:xfrm>
            <a:off x="7423518" y="1382496"/>
            <a:ext cx="287338" cy="258762"/>
            <a:chOff x="879475" y="817563"/>
            <a:chExt cx="287338" cy="258762"/>
          </a:xfrm>
        </p:grpSpPr>
        <p:sp>
          <p:nvSpPr>
            <p:cNvPr id="352" name="Google Shape;352;p7"/>
            <p:cNvSpPr/>
            <p:nvPr/>
          </p:nvSpPr>
          <p:spPr>
            <a:xfrm>
              <a:off x="879475" y="817563"/>
              <a:ext cx="287338" cy="171450"/>
            </a:xfrm>
            <a:custGeom>
              <a:rect b="b" l="l" r="r" t="t"/>
              <a:pathLst>
                <a:path extrusionOk="0" h="544" w="90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3" name="Google Shape;353;p7"/>
            <p:cNvSpPr/>
            <p:nvPr/>
          </p:nvSpPr>
          <p:spPr>
            <a:xfrm>
              <a:off x="879475" y="1000125"/>
              <a:ext cx="287338" cy="76200"/>
            </a:xfrm>
            <a:custGeom>
              <a:rect b="b" l="l" r="r" t="t"/>
              <a:pathLst>
                <a:path extrusionOk="0" h="241" w="904">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représentant quatre carrés" id="354" name="Google Shape;354;p7"/>
          <p:cNvGrpSpPr/>
          <p:nvPr/>
        </p:nvGrpSpPr>
        <p:grpSpPr>
          <a:xfrm>
            <a:off x="6123891" y="1369002"/>
            <a:ext cx="287338" cy="285750"/>
            <a:chOff x="4900613" y="3937000"/>
            <a:chExt cx="287338" cy="285750"/>
          </a:xfrm>
        </p:grpSpPr>
        <p:sp>
          <p:nvSpPr>
            <p:cNvPr id="355" name="Google Shape;355;p7"/>
            <p:cNvSpPr/>
            <p:nvPr/>
          </p:nvSpPr>
          <p:spPr>
            <a:xfrm>
              <a:off x="4900613" y="3937000"/>
              <a:ext cx="133350" cy="38100"/>
            </a:xfrm>
            <a:custGeom>
              <a:rect b="b" l="l" r="r" t="t"/>
              <a:pathLst>
                <a:path extrusionOk="0" h="120" w="421">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6" name="Google Shape;356;p7"/>
            <p:cNvSpPr/>
            <p:nvPr/>
          </p:nvSpPr>
          <p:spPr>
            <a:xfrm>
              <a:off x="4900613" y="3984625"/>
              <a:ext cx="133350" cy="85725"/>
            </a:xfrm>
            <a:custGeom>
              <a:rect b="b" l="l" r="r" t="t"/>
              <a:pathLst>
                <a:path extrusionOk="0" h="270" w="421">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7" name="Google Shape;357;p7"/>
            <p:cNvSpPr/>
            <p:nvPr/>
          </p:nvSpPr>
          <p:spPr>
            <a:xfrm>
              <a:off x="5053013" y="3937000"/>
              <a:ext cx="134938" cy="38100"/>
            </a:xfrm>
            <a:custGeom>
              <a:rect b="b" l="l" r="r" t="t"/>
              <a:pathLst>
                <a:path extrusionOk="0" h="120" w="421">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8" name="Google Shape;358;p7"/>
            <p:cNvSpPr/>
            <p:nvPr/>
          </p:nvSpPr>
          <p:spPr>
            <a:xfrm>
              <a:off x="5053013" y="3984625"/>
              <a:ext cx="134938" cy="85725"/>
            </a:xfrm>
            <a:custGeom>
              <a:rect b="b" l="l" r="r" t="t"/>
              <a:pathLst>
                <a:path extrusionOk="0" h="270" w="421">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59" name="Google Shape;359;p7"/>
            <p:cNvSpPr/>
            <p:nvPr/>
          </p:nvSpPr>
          <p:spPr>
            <a:xfrm>
              <a:off x="4900613" y="4137025"/>
              <a:ext cx="133350" cy="85725"/>
            </a:xfrm>
            <a:custGeom>
              <a:rect b="b" l="l" r="r" t="t"/>
              <a:pathLst>
                <a:path extrusionOk="0" h="270" w="421">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0" name="Google Shape;360;p7"/>
            <p:cNvSpPr/>
            <p:nvPr/>
          </p:nvSpPr>
          <p:spPr>
            <a:xfrm>
              <a:off x="4900613" y="4089400"/>
              <a:ext cx="133350" cy="38100"/>
            </a:xfrm>
            <a:custGeom>
              <a:rect b="b" l="l" r="r" t="t"/>
              <a:pathLst>
                <a:path extrusionOk="0" h="121" w="4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1" name="Google Shape;361;p7"/>
            <p:cNvSpPr/>
            <p:nvPr/>
          </p:nvSpPr>
          <p:spPr>
            <a:xfrm>
              <a:off x="5053013" y="4137025"/>
              <a:ext cx="134938" cy="85725"/>
            </a:xfrm>
            <a:custGeom>
              <a:rect b="b" l="l" r="r" t="t"/>
              <a:pathLst>
                <a:path extrusionOk="0" h="270" w="421">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2" name="Google Shape;362;p7"/>
            <p:cNvSpPr/>
            <p:nvPr/>
          </p:nvSpPr>
          <p:spPr>
            <a:xfrm>
              <a:off x="5053013" y="4089400"/>
              <a:ext cx="134938" cy="38100"/>
            </a:xfrm>
            <a:custGeom>
              <a:rect b="b" l="l" r="r" t="t"/>
              <a:pathLst>
                <a:path extrusionOk="0" h="121" w="4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feuille de papier " id="363" name="Google Shape;363;p7"/>
          <p:cNvGrpSpPr/>
          <p:nvPr/>
        </p:nvGrpSpPr>
        <p:grpSpPr>
          <a:xfrm>
            <a:off x="7620291" y="759801"/>
            <a:ext cx="1518708" cy="894944"/>
            <a:chOff x="4987925" y="930275"/>
            <a:chExt cx="1278481" cy="745848"/>
          </a:xfrm>
        </p:grpSpPr>
        <p:sp>
          <p:nvSpPr>
            <p:cNvPr id="364" name="Google Shape;364;p7"/>
            <p:cNvSpPr/>
            <p:nvPr/>
          </p:nvSpPr>
          <p:spPr>
            <a:xfrm>
              <a:off x="5026025" y="996950"/>
              <a:ext cx="30163" cy="285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5" name="Google Shape;365;p7"/>
            <p:cNvSpPr/>
            <p:nvPr/>
          </p:nvSpPr>
          <p:spPr>
            <a:xfrm>
              <a:off x="5064125" y="930275"/>
              <a:ext cx="28575" cy="9525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6" name="Google Shape;366;p7"/>
            <p:cNvSpPr/>
            <p:nvPr/>
          </p:nvSpPr>
          <p:spPr>
            <a:xfrm>
              <a:off x="4987925" y="977900"/>
              <a:ext cx="28575" cy="4762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67" name="Google Shape;367;p7"/>
            <p:cNvSpPr/>
            <p:nvPr/>
          </p:nvSpPr>
          <p:spPr>
            <a:xfrm>
              <a:off x="6045743" y="1390374"/>
              <a:ext cx="220664" cy="285750"/>
            </a:xfrm>
            <a:custGeom>
              <a:rect b="b" l="l" r="r" t="t"/>
              <a:pathLst>
                <a:path extrusionOk="0" h="722" w="553">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symbole représentant un e-mail" id="368" name="Google Shape;368;p7"/>
          <p:cNvGrpSpPr/>
          <p:nvPr/>
        </p:nvGrpSpPr>
        <p:grpSpPr>
          <a:xfrm>
            <a:off x="10348052" y="1368990"/>
            <a:ext cx="285750" cy="285750"/>
            <a:chOff x="11028363" y="771525"/>
            <a:chExt cx="285750" cy="285750"/>
          </a:xfrm>
        </p:grpSpPr>
        <p:sp>
          <p:nvSpPr>
            <p:cNvPr id="369" name="Google Shape;369;p7"/>
            <p:cNvSpPr/>
            <p:nvPr/>
          </p:nvSpPr>
          <p:spPr>
            <a:xfrm>
              <a:off x="11033125" y="776288"/>
              <a:ext cx="277812" cy="276225"/>
            </a:xfrm>
            <a:custGeom>
              <a:rect b="b" l="l" r="r" t="t"/>
              <a:pathLst>
                <a:path extrusionOk="0" h="698" w="697">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0" name="Google Shape;370;p7"/>
            <p:cNvSpPr/>
            <p:nvPr/>
          </p:nvSpPr>
          <p:spPr>
            <a:xfrm>
              <a:off x="11109325" y="885825"/>
              <a:ext cx="123825" cy="71438"/>
            </a:xfrm>
            <a:custGeom>
              <a:rect b="b" l="l" r="r" t="t"/>
              <a:pathLst>
                <a:path extrusionOk="0" h="180" w="312">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1" name="Google Shape;371;p7"/>
            <p:cNvSpPr/>
            <p:nvPr/>
          </p:nvSpPr>
          <p:spPr>
            <a:xfrm>
              <a:off x="11250613" y="993775"/>
              <a:ext cx="63500" cy="63500"/>
            </a:xfrm>
            <a:custGeom>
              <a:rect b="b" l="l" r="r" t="t"/>
              <a:pathLst>
                <a:path extrusionOk="0" h="159" w="161">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2" name="Google Shape;372;p7"/>
            <p:cNvSpPr/>
            <p:nvPr/>
          </p:nvSpPr>
          <p:spPr>
            <a:xfrm>
              <a:off x="11028363" y="993775"/>
              <a:ext cx="63500" cy="63500"/>
            </a:xfrm>
            <a:custGeom>
              <a:rect b="b" l="l" r="r" t="t"/>
              <a:pathLst>
                <a:path extrusionOk="0" h="159" w="160">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3" name="Google Shape;373;p7"/>
            <p:cNvSpPr/>
            <p:nvPr/>
          </p:nvSpPr>
          <p:spPr>
            <a:xfrm>
              <a:off x="11250613" y="771525"/>
              <a:ext cx="63500" cy="63500"/>
            </a:xfrm>
            <a:custGeom>
              <a:rect b="b" l="l" r="r" t="t"/>
              <a:pathLst>
                <a:path extrusionOk="0" h="160" w="161">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4" name="Google Shape;374;p7"/>
            <p:cNvSpPr/>
            <p:nvPr/>
          </p:nvSpPr>
          <p:spPr>
            <a:xfrm>
              <a:off x="11028363" y="771525"/>
              <a:ext cx="63500" cy="63500"/>
            </a:xfrm>
            <a:custGeom>
              <a:rect b="b" l="l" r="r" t="t"/>
              <a:pathLst>
                <a:path extrusionOk="0" h="160" w="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grpSp>
        <p:nvGrpSpPr>
          <p:cNvPr descr="Icône de personne et de bulle " id="375" name="Google Shape;375;p7"/>
          <p:cNvGrpSpPr/>
          <p:nvPr/>
        </p:nvGrpSpPr>
        <p:grpSpPr>
          <a:xfrm>
            <a:off x="1278775" y="1368990"/>
            <a:ext cx="284163" cy="285751"/>
            <a:chOff x="3171788" y="779462"/>
            <a:chExt cx="284163" cy="285751"/>
          </a:xfrm>
        </p:grpSpPr>
        <p:sp>
          <p:nvSpPr>
            <p:cNvPr id="376" name="Google Shape;376;p7"/>
            <p:cNvSpPr/>
            <p:nvPr/>
          </p:nvSpPr>
          <p:spPr>
            <a:xfrm>
              <a:off x="3290851" y="779462"/>
              <a:ext cx="165100" cy="196850"/>
            </a:xfrm>
            <a:custGeom>
              <a:rect b="b" l="l" r="r" t="t"/>
              <a:pathLst>
                <a:path extrusionOk="0" h="493" w="416">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77" name="Google Shape;377;p7"/>
            <p:cNvSpPr/>
            <p:nvPr/>
          </p:nvSpPr>
          <p:spPr>
            <a:xfrm>
              <a:off x="3171788" y="863600"/>
              <a:ext cx="190500" cy="201613"/>
            </a:xfrm>
            <a:custGeom>
              <a:rect b="b" l="l" r="r" t="t"/>
              <a:pathLst>
                <a:path extrusionOk="0" h="507" w="480">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Marqueur avec le signe plus. " id="378" name="Google Shape;378;p7"/>
          <p:cNvSpPr/>
          <p:nvPr/>
        </p:nvSpPr>
        <p:spPr>
          <a:xfrm>
            <a:off x="3137118" y="3804808"/>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Marqueur avec le signe plus. " id="379" name="Google Shape;379;p7"/>
          <p:cNvSpPr/>
          <p:nvPr/>
        </p:nvSpPr>
        <p:spPr>
          <a:xfrm>
            <a:off x="4634972" y="3804805"/>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Marqueur avec le signe plus. " id="380" name="Google Shape;380;p7"/>
          <p:cNvSpPr/>
          <p:nvPr/>
        </p:nvSpPr>
        <p:spPr>
          <a:xfrm>
            <a:off x="6132014" y="2745733"/>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Marqueur avec le signe plus. " id="381" name="Google Shape;381;p7"/>
          <p:cNvSpPr/>
          <p:nvPr/>
        </p:nvSpPr>
        <p:spPr>
          <a:xfrm>
            <a:off x="7429870" y="3226958"/>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descr="Marqueur avec le signe plus. " id="382" name="Google Shape;382;p7"/>
          <p:cNvSpPr/>
          <p:nvPr/>
        </p:nvSpPr>
        <p:spPr>
          <a:xfrm>
            <a:off x="8845944" y="3226955"/>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83" name="Google Shape;383;p7"/>
          <p:cNvSpPr/>
          <p:nvPr/>
        </p:nvSpPr>
        <p:spPr>
          <a:xfrm>
            <a:off x="3276600" y="5537091"/>
            <a:ext cx="8075613" cy="646331"/>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fr-FR">
                <a:solidFill>
                  <a:schemeClr val="dk1"/>
                </a:solidFill>
                <a:latin typeface="Quattrocento Sans"/>
                <a:ea typeface="Quattrocento Sans"/>
                <a:cs typeface="Quattrocento Sans"/>
                <a:sym typeface="Quattrocento Sans"/>
              </a:rPr>
              <a:t>En moyenne entre 6 et 10h par semaine par personne.</a:t>
            </a:r>
            <a:endParaRPr>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fr-FR">
                <a:solidFill>
                  <a:schemeClr val="dk1"/>
                </a:solidFill>
                <a:latin typeface="Quattrocento Sans"/>
                <a:ea typeface="Quattrocento Sans"/>
                <a:cs typeface="Quattrocento Sans"/>
                <a:sym typeface="Quattrocento Sans"/>
              </a:rPr>
              <a:t>Définition et répartition des tâches</a:t>
            </a:r>
            <a:endParaRPr>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lang="fr-FR">
                <a:solidFill>
                  <a:schemeClr val="dk1"/>
                </a:solidFill>
                <a:latin typeface="Quattrocento Sans"/>
                <a:ea typeface="Quattrocento Sans"/>
                <a:cs typeface="Quattrocento Sans"/>
                <a:sym typeface="Quattrocento Sans"/>
              </a:rPr>
              <a:t>Gestion du temps, des deadlines, des risques</a:t>
            </a:r>
            <a:r>
              <a:rPr b="0" i="0" lang="fr-FR" sz="1400" u="none" cap="none" strike="noStrike">
                <a:solidFill>
                  <a:schemeClr val="dk1"/>
                </a:solidFill>
                <a:latin typeface="Quattrocento Sans"/>
                <a:ea typeface="Quattrocento Sans"/>
                <a:cs typeface="Quattrocento Sans"/>
                <a:sym typeface="Quattrocento Sans"/>
              </a:rPr>
              <a:t>.</a:t>
            </a:r>
            <a:endParaRPr/>
          </a:p>
        </p:txBody>
      </p:sp>
      <p:cxnSp>
        <p:nvCxnSpPr>
          <p:cNvPr id="384" name="Google Shape;384;p7"/>
          <p:cNvCxnSpPr/>
          <p:nvPr/>
        </p:nvCxnSpPr>
        <p:spPr>
          <a:xfrm>
            <a:off x="2987283" y="5464288"/>
            <a:ext cx="0" cy="795300"/>
          </a:xfrm>
          <a:prstGeom prst="straightConnector1">
            <a:avLst/>
          </a:prstGeom>
          <a:noFill/>
          <a:ln cap="flat" cmpd="sng" w="9525">
            <a:solidFill>
              <a:srgbClr val="085763"/>
            </a:solidFill>
            <a:prstDash val="solid"/>
            <a:miter lim="800000"/>
            <a:headEnd len="sm" w="sm" type="none"/>
            <a:tailEnd len="sm" w="sm" type="none"/>
          </a:ln>
        </p:spPr>
      </p:cxnSp>
      <p:sp>
        <p:nvSpPr>
          <p:cNvPr id="385" name="Google Shape;385;p7"/>
          <p:cNvSpPr/>
          <p:nvPr/>
        </p:nvSpPr>
        <p:spPr>
          <a:xfrm>
            <a:off x="533406" y="5644812"/>
            <a:ext cx="2331714" cy="430887"/>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fr-FR" sz="2800">
                <a:solidFill>
                  <a:srgbClr val="0C8295"/>
                </a:solidFill>
                <a:latin typeface="Century Gothic"/>
                <a:ea typeface="Century Gothic"/>
                <a:cs typeface="Century Gothic"/>
                <a:sym typeface="Century Gothic"/>
              </a:rPr>
              <a:t>288h</a:t>
            </a:r>
            <a:endParaRPr/>
          </a:p>
        </p:txBody>
      </p:sp>
      <p:sp>
        <p:nvSpPr>
          <p:cNvPr descr="Marqueur avec le signe plus. " id="386" name="Google Shape;386;p7"/>
          <p:cNvSpPr/>
          <p:nvPr/>
        </p:nvSpPr>
        <p:spPr>
          <a:xfrm>
            <a:off x="10348044" y="2745723"/>
            <a:ext cx="274638" cy="276224"/>
          </a:xfrm>
          <a:custGeom>
            <a:rect b="b" l="l" r="r" t="t"/>
            <a:pathLst>
              <a:path extrusionOk="0" h="695" w="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2021-01-25T17:49:53Z</dcterms:created>
  <dc:creator>Hugo ALQUIER</dc:creator>
</cp:coreProperties>
</file>