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548A6-28F9-4625-91F4-03A0D6E847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AF6B8A2-256C-4320-8F92-B2B7C352C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092514F-F11F-422F-92C6-602A3EDDB1BE}"/>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9D6179AA-E9C8-4627-9093-BD7E1126BC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9983B5-8090-4390-90EE-CE34B1C9BC79}"/>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29657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96188-5F47-4EBC-BB28-2DD76A9DD8D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F3906A8-3FF5-411B-8727-5B24482D57F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79D8EB-CEA4-4EA9-BA3A-4BCB0134A913}"/>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F4F8FCDE-C496-40F6-AA9E-1645EA9BF9B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1366C7-BF09-412F-B3FC-4597C635D79A}"/>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301654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DEA51EB-EB4D-41D0-A8FB-09FA49EA4CE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F56DE5B-437E-4980-A915-2CEAF09F0F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AF8733-48B7-459F-AEE6-AD885BD81BEF}"/>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020BB914-4E33-4CD3-BD50-BF2386ABC6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6132B4-B4C6-4CFC-AB31-71DB659860A5}"/>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255968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73882-C9DB-4576-985F-7EAB29D2360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B09BD4-8BE8-441A-A879-C947B75E84A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2717BA1-2ADA-4C01-A954-FEF4002CA14D}"/>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EDF80E30-89A1-4456-97B5-48BB95AA0B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B5FA97-88E6-4DA3-B4DB-F99492D95331}"/>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340557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57C4E2-F9AC-43F6-91F8-C068A1DF1AE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C119F4B-97C8-494F-9B64-B901A69AE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48D81A-0D89-443B-AE4A-E7BAA01F52A6}"/>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A909F94D-A555-4691-BC3B-66ED03EA49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C2F068-5B4B-4BEA-9825-258BEAF0D7DD}"/>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142545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C7DA5-F74C-427F-9C36-6CC281292B5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900CEF0-47AB-4865-91D8-A3CCBEE02E4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5210282-E325-484C-925C-35A633F7D1A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31148EC-C725-4B89-825C-DC71C5FD8EB4}"/>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B3F7F19B-35AC-4ACD-A3D8-4296D924FC9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FDCA0D-087C-4B43-80D5-955B7A4A2D09}"/>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16415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AA2F7F-65CB-4824-A393-3BABFE8051D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F9D69CB-8827-4A1C-8F4C-73094E674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E3C54E-29C0-418E-A928-98BD0AC8869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ED2082A-E984-4228-AC60-874A0D75C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310F7FE-43BF-4A74-835C-8EC388EBED0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949BE48-C6D8-4860-9240-20DA2952D6C8}"/>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8" name="Espace réservé du pied de page 7">
            <a:extLst>
              <a:ext uri="{FF2B5EF4-FFF2-40B4-BE49-F238E27FC236}">
                <a16:creationId xmlns:a16="http://schemas.microsoft.com/office/drawing/2014/main" id="{EEFBC63A-A97A-4344-9F64-01E0E28236F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66810B2-EF40-43E7-B304-8E1135DE8D3D}"/>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307642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59821-6FAB-4221-B07F-4B25F589825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B558304-DE07-4CF9-B454-CED3F41B2C5F}"/>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4" name="Espace réservé du pied de page 3">
            <a:extLst>
              <a:ext uri="{FF2B5EF4-FFF2-40B4-BE49-F238E27FC236}">
                <a16:creationId xmlns:a16="http://schemas.microsoft.com/office/drawing/2014/main" id="{AAD461F8-74ED-4CC5-A350-EF4C31640D3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C937BDE-34FA-47F1-83D4-36C97775D975}"/>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179075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B3E07D5-41AF-4811-84E8-A80A0014EEED}"/>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3" name="Espace réservé du pied de page 2">
            <a:extLst>
              <a:ext uri="{FF2B5EF4-FFF2-40B4-BE49-F238E27FC236}">
                <a16:creationId xmlns:a16="http://schemas.microsoft.com/office/drawing/2014/main" id="{0D9342C0-2B38-43EC-9939-06B2C196901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1653304-8090-46DA-A2F2-B59F291920C9}"/>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290883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27AF49-69A7-4BBB-8747-61BF554377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94BD377-359D-403E-B213-42A69ADAB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5F33B04-E979-484F-88DF-9A54F3582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3C61F5-8F67-4D17-BF41-5F8D2FCA4DFB}"/>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788E1C94-CE7B-4241-8008-B3ED629949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A4B5BC-8ADF-4CA3-A675-0018C8F6CBEA}"/>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4889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DF6EA-50A1-4BF1-B8CD-0EF8272FB5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B521DFE-791B-4719-B1B3-39EC0D289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E56DCF-255A-4E09-8C48-ED5BAF86B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BD3B2DF-6BDE-4F1B-80EC-3D2C1CBE5F5A}"/>
              </a:ext>
            </a:extLst>
          </p:cNvPr>
          <p:cNvSpPr>
            <a:spLocks noGrp="1"/>
          </p:cNvSpPr>
          <p:nvPr>
            <p:ph type="dt" sz="half" idx="10"/>
          </p:nvPr>
        </p:nvSpPr>
        <p:spPr/>
        <p:txBody>
          <a:bodyPr/>
          <a:lstStyle/>
          <a:p>
            <a:fld id="{BCDA083A-51A7-40C4-9BC4-832497CA4B98}"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DB14B015-C4D4-4FB1-B744-F0CCF5EAB5B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EADA13-48C1-4102-A08C-95A801A652D7}"/>
              </a:ext>
            </a:extLst>
          </p:cNvPr>
          <p:cNvSpPr>
            <a:spLocks noGrp="1"/>
          </p:cNvSpPr>
          <p:nvPr>
            <p:ph type="sldNum" sz="quarter" idx="12"/>
          </p:nvPr>
        </p:nvSpPr>
        <p:spPr/>
        <p:txBody>
          <a:bodyPr/>
          <a:lstStyle/>
          <a:p>
            <a:fld id="{761F05E7-283B-4075-BD5D-98390EE475AD}" type="slidenum">
              <a:rPr lang="fr-FR" smtClean="0"/>
              <a:t>‹N°›</a:t>
            </a:fld>
            <a:endParaRPr lang="fr-FR"/>
          </a:p>
        </p:txBody>
      </p:sp>
    </p:spTree>
    <p:extLst>
      <p:ext uri="{BB962C8B-B14F-4D97-AF65-F5344CB8AC3E}">
        <p14:creationId xmlns:p14="http://schemas.microsoft.com/office/powerpoint/2010/main" val="416122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FA92BF-CD28-4D73-B61B-554ADB4D0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6BF762C-DF07-4812-8EA4-B0095CB1C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3D74AF-BD10-4BB5-A772-CF1D66141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A083A-51A7-40C4-9BC4-832497CA4B98}"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7B8B593D-C8D1-46FB-B1BF-B7746F555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55CEA24-EE93-422B-92A0-F6244BD23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F05E7-283B-4075-BD5D-98390EE475AD}" type="slidenum">
              <a:rPr lang="fr-FR" smtClean="0"/>
              <a:t>‹N°›</a:t>
            </a:fld>
            <a:endParaRPr lang="fr-FR"/>
          </a:p>
        </p:txBody>
      </p:sp>
    </p:spTree>
    <p:extLst>
      <p:ext uri="{BB962C8B-B14F-4D97-AF65-F5344CB8AC3E}">
        <p14:creationId xmlns:p14="http://schemas.microsoft.com/office/powerpoint/2010/main" val="97913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490BDD-0006-4685-B9C9-215D468768E7}"/>
              </a:ext>
            </a:extLst>
          </p:cNvPr>
          <p:cNvSpPr>
            <a:spLocks noGrp="1"/>
          </p:cNvSpPr>
          <p:nvPr>
            <p:ph type="ctrTitle"/>
          </p:nvPr>
        </p:nvSpPr>
        <p:spPr/>
        <p:txBody>
          <a:bodyPr>
            <a:normAutofit/>
          </a:bodyPr>
          <a:lstStyle/>
          <a:p>
            <a:r>
              <a:rPr lang="fr-FR"/>
              <a:t>Rapport Projet Python for data analyst</a:t>
            </a:r>
            <a:endParaRPr lang="fr-FR" dirty="0"/>
          </a:p>
        </p:txBody>
      </p:sp>
      <p:sp>
        <p:nvSpPr>
          <p:cNvPr id="3" name="Sous-titre 2">
            <a:extLst>
              <a:ext uri="{FF2B5EF4-FFF2-40B4-BE49-F238E27FC236}">
                <a16:creationId xmlns:a16="http://schemas.microsoft.com/office/drawing/2014/main" id="{97AA6268-4387-4AEC-9A99-BBF3DA287FD4}"/>
              </a:ext>
            </a:extLst>
          </p:cNvPr>
          <p:cNvSpPr>
            <a:spLocks noGrp="1"/>
          </p:cNvSpPr>
          <p:nvPr>
            <p:ph type="subTitle" idx="1"/>
          </p:nvPr>
        </p:nvSpPr>
        <p:spPr>
          <a:xfrm>
            <a:off x="1524000" y="5735637"/>
            <a:ext cx="9144000" cy="1655762"/>
          </a:xfrm>
        </p:spPr>
        <p:txBody>
          <a:bodyPr/>
          <a:lstStyle/>
          <a:p>
            <a:r>
              <a:rPr lang="fr-FR"/>
              <a:t>Jean-louis Delebecque – Simon Hervé</a:t>
            </a:r>
          </a:p>
          <a:p>
            <a:endParaRPr lang="fr-FR" dirty="0"/>
          </a:p>
        </p:txBody>
      </p:sp>
    </p:spTree>
    <p:extLst>
      <p:ext uri="{BB962C8B-B14F-4D97-AF65-F5344CB8AC3E}">
        <p14:creationId xmlns:p14="http://schemas.microsoft.com/office/powerpoint/2010/main" val="300687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E74B5C-DAC9-4D79-8493-5DF5EC2FD67B}"/>
              </a:ext>
            </a:extLst>
          </p:cNvPr>
          <p:cNvSpPr>
            <a:spLocks noGrp="1"/>
          </p:cNvSpPr>
          <p:nvPr>
            <p:ph type="title"/>
          </p:nvPr>
        </p:nvSpPr>
        <p:spPr/>
        <p:txBody>
          <a:bodyPr/>
          <a:lstStyle/>
          <a:p>
            <a:r>
              <a:rPr lang="fr-FR" dirty="0"/>
              <a:t>Modélisation (4/4)</a:t>
            </a:r>
          </a:p>
        </p:txBody>
      </p:sp>
      <p:sp>
        <p:nvSpPr>
          <p:cNvPr id="3" name="Espace réservé du contenu 2">
            <a:extLst>
              <a:ext uri="{FF2B5EF4-FFF2-40B4-BE49-F238E27FC236}">
                <a16:creationId xmlns:a16="http://schemas.microsoft.com/office/drawing/2014/main" id="{882EB676-0756-448F-905B-981BD58C22A4}"/>
              </a:ext>
            </a:extLst>
          </p:cNvPr>
          <p:cNvSpPr>
            <a:spLocks noGrp="1"/>
          </p:cNvSpPr>
          <p:nvPr>
            <p:ph idx="1"/>
          </p:nvPr>
        </p:nvSpPr>
        <p:spPr/>
        <p:txBody>
          <a:bodyPr/>
          <a:lstStyle/>
          <a:p>
            <a:pPr marL="0" indent="0">
              <a:buNone/>
            </a:pPr>
            <a:r>
              <a:rPr lang="fr-FR" dirty="0"/>
              <a:t>Une fois que nous avons une optimisation du nombre de colonnes pour chaque algorithme, nous faisons un </a:t>
            </a:r>
            <a:r>
              <a:rPr lang="fr-FR" dirty="0" err="1"/>
              <a:t>GridSearchCV</a:t>
            </a:r>
            <a:r>
              <a:rPr lang="fr-FR" dirty="0"/>
              <a:t> pour les optimiser.</a:t>
            </a:r>
          </a:p>
          <a:p>
            <a:pPr marL="0" indent="0">
              <a:buNone/>
            </a:pPr>
            <a:r>
              <a:rPr lang="fr-FR" dirty="0"/>
              <a:t>Ensuite on fait une matrice de confusion pour voir les résultats des algorithmes avec les meilleurs paramètres.</a:t>
            </a:r>
          </a:p>
          <a:p>
            <a:pPr marL="0" indent="0">
              <a:buNone/>
            </a:pPr>
            <a:r>
              <a:rPr lang="fr-FR" dirty="0"/>
              <a:t>Au final nous choisissons SVM.</a:t>
            </a:r>
          </a:p>
          <a:p>
            <a:pPr marL="0" indent="0">
              <a:buNone/>
            </a:pPr>
            <a:endParaRPr lang="fr-FR" dirty="0"/>
          </a:p>
        </p:txBody>
      </p:sp>
      <p:pic>
        <p:nvPicPr>
          <p:cNvPr id="5" name="Image 4">
            <a:extLst>
              <a:ext uri="{FF2B5EF4-FFF2-40B4-BE49-F238E27FC236}">
                <a16:creationId xmlns:a16="http://schemas.microsoft.com/office/drawing/2014/main" id="{A40DE734-C317-4E8A-8994-F551EFB35FF1}"/>
              </a:ext>
            </a:extLst>
          </p:cNvPr>
          <p:cNvPicPr>
            <a:picLocks noChangeAspect="1"/>
          </p:cNvPicPr>
          <p:nvPr/>
        </p:nvPicPr>
        <p:blipFill>
          <a:blip r:embed="rId2"/>
          <a:stretch>
            <a:fillRect/>
          </a:stretch>
        </p:blipFill>
        <p:spPr>
          <a:xfrm>
            <a:off x="7111676" y="3362259"/>
            <a:ext cx="3919568" cy="2949641"/>
          </a:xfrm>
          <a:prstGeom prst="rect">
            <a:avLst/>
          </a:prstGeom>
        </p:spPr>
      </p:pic>
    </p:spTree>
    <p:extLst>
      <p:ext uri="{BB962C8B-B14F-4D97-AF65-F5344CB8AC3E}">
        <p14:creationId xmlns:p14="http://schemas.microsoft.com/office/powerpoint/2010/main" val="94399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00DB53-177C-4086-9029-8FF8D9F73B90}"/>
              </a:ext>
            </a:extLst>
          </p:cNvPr>
          <p:cNvSpPr>
            <a:spLocks noGrp="1"/>
          </p:cNvSpPr>
          <p:nvPr>
            <p:ph type="title"/>
          </p:nvPr>
        </p:nvSpPr>
        <p:spPr/>
        <p:txBody>
          <a:bodyPr/>
          <a:lstStyle/>
          <a:p>
            <a:r>
              <a:rPr lang="fr-FR" dirty="0"/>
              <a:t>Exportation</a:t>
            </a:r>
          </a:p>
        </p:txBody>
      </p:sp>
      <p:sp>
        <p:nvSpPr>
          <p:cNvPr id="3" name="Espace réservé du contenu 2">
            <a:extLst>
              <a:ext uri="{FF2B5EF4-FFF2-40B4-BE49-F238E27FC236}">
                <a16:creationId xmlns:a16="http://schemas.microsoft.com/office/drawing/2014/main" id="{EC4907C6-5EFB-4B3E-9B8A-20F0F4294DFB}"/>
              </a:ext>
            </a:extLst>
          </p:cNvPr>
          <p:cNvSpPr>
            <a:spLocks noGrp="1"/>
          </p:cNvSpPr>
          <p:nvPr>
            <p:ph idx="1"/>
          </p:nvPr>
        </p:nvSpPr>
        <p:spPr/>
        <p:txBody>
          <a:bodyPr/>
          <a:lstStyle/>
          <a:p>
            <a:pPr marL="0" indent="0">
              <a:buNone/>
            </a:pPr>
            <a:r>
              <a:rPr lang="fr-FR" dirty="0"/>
              <a:t>Avant d’exporter nous recalculons un modèle SVM sur l’ensemble des données avec les meilleurs </a:t>
            </a:r>
            <a:r>
              <a:rPr lang="fr-FR" dirty="0" err="1"/>
              <a:t>hyper-paramètres</a:t>
            </a:r>
            <a:r>
              <a:rPr lang="fr-FR" dirty="0"/>
              <a:t> que nous avons trouvé et une standardisation.</a:t>
            </a:r>
          </a:p>
          <a:p>
            <a:pPr marL="0" indent="0">
              <a:buNone/>
            </a:pPr>
            <a:r>
              <a:rPr lang="fr-FR" dirty="0"/>
              <a:t>Ensuite nous enregistrons le model et le </a:t>
            </a:r>
            <a:r>
              <a:rPr lang="fr-FR" dirty="0" err="1"/>
              <a:t>scaler</a:t>
            </a:r>
            <a:r>
              <a:rPr lang="fr-FR" dirty="0"/>
              <a:t> avec Pickle.</a:t>
            </a:r>
          </a:p>
          <a:p>
            <a:pPr marL="0" indent="0">
              <a:buNone/>
            </a:pPr>
            <a:endParaRPr lang="fr-FR" dirty="0"/>
          </a:p>
        </p:txBody>
      </p:sp>
      <p:pic>
        <p:nvPicPr>
          <p:cNvPr id="4" name="Image 3">
            <a:extLst>
              <a:ext uri="{FF2B5EF4-FFF2-40B4-BE49-F238E27FC236}">
                <a16:creationId xmlns:a16="http://schemas.microsoft.com/office/drawing/2014/main" id="{A9C950DC-45EE-4FE4-8D76-C028BDCB3B2C}"/>
              </a:ext>
            </a:extLst>
          </p:cNvPr>
          <p:cNvPicPr>
            <a:picLocks noChangeAspect="1"/>
          </p:cNvPicPr>
          <p:nvPr/>
        </p:nvPicPr>
        <p:blipFill>
          <a:blip r:embed="rId2"/>
          <a:stretch>
            <a:fillRect/>
          </a:stretch>
        </p:blipFill>
        <p:spPr>
          <a:xfrm>
            <a:off x="3565168" y="4375377"/>
            <a:ext cx="6162675" cy="981075"/>
          </a:xfrm>
          <a:prstGeom prst="rect">
            <a:avLst/>
          </a:prstGeom>
        </p:spPr>
      </p:pic>
    </p:spTree>
    <p:extLst>
      <p:ext uri="{BB962C8B-B14F-4D97-AF65-F5344CB8AC3E}">
        <p14:creationId xmlns:p14="http://schemas.microsoft.com/office/powerpoint/2010/main" val="81132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29E0D-F2F4-4EE9-83BE-E2504018A1D8}"/>
              </a:ext>
            </a:extLst>
          </p:cNvPr>
          <p:cNvSpPr>
            <a:spLocks noGrp="1"/>
          </p:cNvSpPr>
          <p:nvPr>
            <p:ph type="title"/>
          </p:nvPr>
        </p:nvSpPr>
        <p:spPr/>
        <p:txBody>
          <a:bodyPr/>
          <a:lstStyle/>
          <a:p>
            <a:r>
              <a:rPr lang="fr-FR" dirty="0"/>
              <a:t>API (1/2)</a:t>
            </a:r>
          </a:p>
        </p:txBody>
      </p:sp>
      <p:sp>
        <p:nvSpPr>
          <p:cNvPr id="3" name="Espace réservé du contenu 2">
            <a:extLst>
              <a:ext uri="{FF2B5EF4-FFF2-40B4-BE49-F238E27FC236}">
                <a16:creationId xmlns:a16="http://schemas.microsoft.com/office/drawing/2014/main" id="{362DAA97-840B-46E3-8955-AFE89EC434B5}"/>
              </a:ext>
            </a:extLst>
          </p:cNvPr>
          <p:cNvSpPr>
            <a:spLocks noGrp="1"/>
          </p:cNvSpPr>
          <p:nvPr>
            <p:ph idx="1"/>
          </p:nvPr>
        </p:nvSpPr>
        <p:spPr/>
        <p:txBody>
          <a:bodyPr/>
          <a:lstStyle/>
          <a:p>
            <a:pPr marL="0" indent="0">
              <a:buNone/>
            </a:pPr>
            <a:r>
              <a:rPr lang="fr-FR" dirty="0"/>
              <a:t>Nous avons créé une application Flask, où l’utilisateur entre certaines variables de sa molécule. En effet, notre modèle fonctionne sur 23 </a:t>
            </a:r>
            <a:r>
              <a:rPr lang="fr-FR" dirty="0" err="1"/>
              <a:t>features</a:t>
            </a:r>
            <a:r>
              <a:rPr lang="fr-FR" dirty="0"/>
              <a:t>.</a:t>
            </a:r>
          </a:p>
          <a:p>
            <a:pPr marL="0" indent="0">
              <a:buNone/>
            </a:pPr>
            <a:endParaRPr lang="fr-FR" dirty="0"/>
          </a:p>
        </p:txBody>
      </p:sp>
      <p:pic>
        <p:nvPicPr>
          <p:cNvPr id="4" name="Image 3">
            <a:extLst>
              <a:ext uri="{FF2B5EF4-FFF2-40B4-BE49-F238E27FC236}">
                <a16:creationId xmlns:a16="http://schemas.microsoft.com/office/drawing/2014/main" id="{59D60175-24E2-4217-8499-282160EACB9E}"/>
              </a:ext>
            </a:extLst>
          </p:cNvPr>
          <p:cNvPicPr>
            <a:picLocks noChangeAspect="1"/>
          </p:cNvPicPr>
          <p:nvPr/>
        </p:nvPicPr>
        <p:blipFill>
          <a:blip r:embed="rId2"/>
          <a:stretch>
            <a:fillRect/>
          </a:stretch>
        </p:blipFill>
        <p:spPr>
          <a:xfrm>
            <a:off x="541175" y="3264224"/>
            <a:ext cx="5595097" cy="3044711"/>
          </a:xfrm>
          <a:prstGeom prst="rect">
            <a:avLst/>
          </a:prstGeom>
        </p:spPr>
      </p:pic>
      <p:pic>
        <p:nvPicPr>
          <p:cNvPr id="5" name="Image 4">
            <a:extLst>
              <a:ext uri="{FF2B5EF4-FFF2-40B4-BE49-F238E27FC236}">
                <a16:creationId xmlns:a16="http://schemas.microsoft.com/office/drawing/2014/main" id="{0D170E03-E63A-497A-8948-F374650444B8}"/>
              </a:ext>
            </a:extLst>
          </p:cNvPr>
          <p:cNvPicPr>
            <a:picLocks noChangeAspect="1"/>
          </p:cNvPicPr>
          <p:nvPr/>
        </p:nvPicPr>
        <p:blipFill>
          <a:blip r:embed="rId3"/>
          <a:stretch>
            <a:fillRect/>
          </a:stretch>
        </p:blipFill>
        <p:spPr>
          <a:xfrm>
            <a:off x="6511212" y="3267992"/>
            <a:ext cx="5595096" cy="3043908"/>
          </a:xfrm>
          <a:prstGeom prst="rect">
            <a:avLst/>
          </a:prstGeom>
        </p:spPr>
      </p:pic>
    </p:spTree>
    <p:extLst>
      <p:ext uri="{BB962C8B-B14F-4D97-AF65-F5344CB8AC3E}">
        <p14:creationId xmlns:p14="http://schemas.microsoft.com/office/powerpoint/2010/main" val="287822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DAD67-1082-433F-B005-BE54BDF2AC68}"/>
              </a:ext>
            </a:extLst>
          </p:cNvPr>
          <p:cNvSpPr>
            <a:spLocks noGrp="1"/>
          </p:cNvSpPr>
          <p:nvPr>
            <p:ph type="title"/>
          </p:nvPr>
        </p:nvSpPr>
        <p:spPr/>
        <p:txBody>
          <a:bodyPr/>
          <a:lstStyle/>
          <a:p>
            <a:r>
              <a:rPr lang="fr-FR" dirty="0"/>
              <a:t>API (2/2)</a:t>
            </a:r>
          </a:p>
        </p:txBody>
      </p:sp>
      <p:pic>
        <p:nvPicPr>
          <p:cNvPr id="4" name="Espace réservé du contenu 3">
            <a:extLst>
              <a:ext uri="{FF2B5EF4-FFF2-40B4-BE49-F238E27FC236}">
                <a16:creationId xmlns:a16="http://schemas.microsoft.com/office/drawing/2014/main" id="{1BC4E786-D60C-4E71-9D46-C3290349F219}"/>
              </a:ext>
            </a:extLst>
          </p:cNvPr>
          <p:cNvPicPr>
            <a:picLocks noGrp="1" noChangeAspect="1"/>
          </p:cNvPicPr>
          <p:nvPr>
            <p:ph idx="1"/>
          </p:nvPr>
        </p:nvPicPr>
        <p:blipFill>
          <a:blip r:embed="rId2"/>
          <a:stretch>
            <a:fillRect/>
          </a:stretch>
        </p:blipFill>
        <p:spPr>
          <a:xfrm>
            <a:off x="838200" y="3709219"/>
            <a:ext cx="10515600" cy="565488"/>
          </a:xfrm>
          <a:prstGeom prst="rect">
            <a:avLst/>
          </a:prstGeom>
        </p:spPr>
      </p:pic>
      <p:sp>
        <p:nvSpPr>
          <p:cNvPr id="5" name="ZoneTexte 4">
            <a:extLst>
              <a:ext uri="{FF2B5EF4-FFF2-40B4-BE49-F238E27FC236}">
                <a16:creationId xmlns:a16="http://schemas.microsoft.com/office/drawing/2014/main" id="{76C8F8A0-063A-4368-9772-45D69BD57EF8}"/>
              </a:ext>
            </a:extLst>
          </p:cNvPr>
          <p:cNvSpPr txBox="1"/>
          <p:nvPr/>
        </p:nvSpPr>
        <p:spPr>
          <a:xfrm>
            <a:off x="1278294" y="2341984"/>
            <a:ext cx="9032033" cy="646331"/>
          </a:xfrm>
          <a:prstGeom prst="rect">
            <a:avLst/>
          </a:prstGeom>
          <a:noFill/>
        </p:spPr>
        <p:txBody>
          <a:bodyPr wrap="square" rtlCol="0">
            <a:spAutoFit/>
          </a:bodyPr>
          <a:lstStyle/>
          <a:p>
            <a:r>
              <a:rPr lang="fr-FR" dirty="0"/>
              <a:t>Une fois que l’utilisateur a entré ses valeur, il lui reste à cliquer sur Entrer pour savoir si sa molécule est biodégradable ou non.</a:t>
            </a:r>
          </a:p>
        </p:txBody>
      </p:sp>
    </p:spTree>
    <p:extLst>
      <p:ext uri="{BB962C8B-B14F-4D97-AF65-F5344CB8AC3E}">
        <p14:creationId xmlns:p14="http://schemas.microsoft.com/office/powerpoint/2010/main" val="133527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1FAFD2-FC6B-4401-8EA8-6251D3F1A8F5}"/>
              </a:ext>
            </a:extLst>
          </p:cNvPr>
          <p:cNvSpPr>
            <a:spLocks noGrp="1"/>
          </p:cNvSpPr>
          <p:nvPr>
            <p:ph type="title"/>
          </p:nvPr>
        </p:nvSpPr>
        <p:spPr/>
        <p:txBody>
          <a:bodyPr/>
          <a:lstStyle/>
          <a:p>
            <a:r>
              <a:rPr lang="fr-FR"/>
              <a:t>Dataset (1/2)</a:t>
            </a:r>
            <a:endParaRPr lang="fr-FR" dirty="0"/>
          </a:p>
        </p:txBody>
      </p:sp>
      <p:pic>
        <p:nvPicPr>
          <p:cNvPr id="4" name="Espace réservé du contenu 3">
            <a:extLst>
              <a:ext uri="{FF2B5EF4-FFF2-40B4-BE49-F238E27FC236}">
                <a16:creationId xmlns:a16="http://schemas.microsoft.com/office/drawing/2014/main" id="{9F678880-4268-43E9-9C34-7E01BA753AAE}"/>
              </a:ext>
            </a:extLst>
          </p:cNvPr>
          <p:cNvPicPr>
            <a:picLocks noGrp="1" noChangeAspect="1"/>
          </p:cNvPicPr>
          <p:nvPr>
            <p:ph idx="1"/>
          </p:nvPr>
        </p:nvPicPr>
        <p:blipFill>
          <a:blip r:embed="rId2"/>
          <a:stretch>
            <a:fillRect/>
          </a:stretch>
        </p:blipFill>
        <p:spPr>
          <a:xfrm>
            <a:off x="838200" y="1434919"/>
            <a:ext cx="10078616" cy="3343540"/>
          </a:xfrm>
          <a:prstGeom prst="rect">
            <a:avLst/>
          </a:prstGeom>
        </p:spPr>
      </p:pic>
      <p:sp>
        <p:nvSpPr>
          <p:cNvPr id="5" name="ZoneTexte 4">
            <a:extLst>
              <a:ext uri="{FF2B5EF4-FFF2-40B4-BE49-F238E27FC236}">
                <a16:creationId xmlns:a16="http://schemas.microsoft.com/office/drawing/2014/main" id="{D40AB6F9-79F1-453D-A029-84A6E1A2AEBA}"/>
              </a:ext>
            </a:extLst>
          </p:cNvPr>
          <p:cNvSpPr txBox="1"/>
          <p:nvPr/>
        </p:nvSpPr>
        <p:spPr>
          <a:xfrm>
            <a:off x="942391" y="4973216"/>
            <a:ext cx="9498564" cy="923330"/>
          </a:xfrm>
          <a:prstGeom prst="rect">
            <a:avLst/>
          </a:prstGeom>
          <a:noFill/>
        </p:spPr>
        <p:txBody>
          <a:bodyPr wrap="square" rtlCol="0">
            <a:spAutoFit/>
          </a:bodyPr>
          <a:lstStyle/>
          <a:p>
            <a:r>
              <a:rPr lang="fr-FR"/>
              <a:t>Nous avons récupéré ce dataset sur le site UCI. On peut remarquer dans la description, que le problème est une classification binaire. De plus, ce dataset est composé de 1055 lignes et 42 colonnes avec la cible incluse.</a:t>
            </a:r>
            <a:endParaRPr lang="fr-FR" dirty="0"/>
          </a:p>
        </p:txBody>
      </p:sp>
    </p:spTree>
    <p:extLst>
      <p:ext uri="{BB962C8B-B14F-4D97-AF65-F5344CB8AC3E}">
        <p14:creationId xmlns:p14="http://schemas.microsoft.com/office/powerpoint/2010/main" val="411306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0E80E2-9609-4F0A-9181-671F65B5E1D9}"/>
              </a:ext>
            </a:extLst>
          </p:cNvPr>
          <p:cNvSpPr>
            <a:spLocks noGrp="1"/>
          </p:cNvSpPr>
          <p:nvPr>
            <p:ph type="title"/>
          </p:nvPr>
        </p:nvSpPr>
        <p:spPr/>
        <p:txBody>
          <a:bodyPr/>
          <a:lstStyle/>
          <a:p>
            <a:r>
              <a:rPr lang="fr-FR" dirty="0" err="1"/>
              <a:t>Dataset</a:t>
            </a:r>
            <a:r>
              <a:rPr lang="fr-FR" dirty="0"/>
              <a:t> (2/2)</a:t>
            </a:r>
          </a:p>
        </p:txBody>
      </p:sp>
      <p:pic>
        <p:nvPicPr>
          <p:cNvPr id="4" name="Espace réservé du contenu 3">
            <a:extLst>
              <a:ext uri="{FF2B5EF4-FFF2-40B4-BE49-F238E27FC236}">
                <a16:creationId xmlns:a16="http://schemas.microsoft.com/office/drawing/2014/main" id="{7E88AEEC-95E3-484B-A7F3-5C6838C8C4BD}"/>
              </a:ext>
            </a:extLst>
          </p:cNvPr>
          <p:cNvPicPr>
            <a:picLocks noGrp="1" noChangeAspect="1"/>
          </p:cNvPicPr>
          <p:nvPr>
            <p:ph idx="1"/>
          </p:nvPr>
        </p:nvPicPr>
        <p:blipFill>
          <a:blip r:embed="rId2"/>
          <a:stretch>
            <a:fillRect/>
          </a:stretch>
        </p:blipFill>
        <p:spPr>
          <a:xfrm>
            <a:off x="838199" y="1783680"/>
            <a:ext cx="4044193" cy="4962408"/>
          </a:xfrm>
          <a:prstGeom prst="rect">
            <a:avLst/>
          </a:prstGeom>
        </p:spPr>
      </p:pic>
      <p:sp>
        <p:nvSpPr>
          <p:cNvPr id="5" name="ZoneTexte 4">
            <a:extLst>
              <a:ext uri="{FF2B5EF4-FFF2-40B4-BE49-F238E27FC236}">
                <a16:creationId xmlns:a16="http://schemas.microsoft.com/office/drawing/2014/main" id="{33DA60A5-A449-4AC1-B0C9-F50E11D95295}"/>
              </a:ext>
            </a:extLst>
          </p:cNvPr>
          <p:cNvSpPr txBox="1"/>
          <p:nvPr/>
        </p:nvSpPr>
        <p:spPr>
          <a:xfrm>
            <a:off x="5570290" y="2018572"/>
            <a:ext cx="5419288" cy="1200329"/>
          </a:xfrm>
          <a:prstGeom prst="rect">
            <a:avLst/>
          </a:prstGeom>
          <a:noFill/>
        </p:spPr>
        <p:txBody>
          <a:bodyPr wrap="square" rtlCol="0">
            <a:spAutoFit/>
          </a:bodyPr>
          <a:lstStyle/>
          <a:p>
            <a:r>
              <a:rPr lang="fr-FR" dirty="0"/>
              <a:t>Sur la page du </a:t>
            </a:r>
            <a:r>
              <a:rPr lang="fr-FR" dirty="0" err="1"/>
              <a:t>dataset</a:t>
            </a:r>
            <a:r>
              <a:rPr lang="fr-FR" dirty="0"/>
              <a:t>  nous avons une description de chaque variable. On remarque que la variable cible est </a:t>
            </a:r>
            <a:r>
              <a:rPr lang="fr-FR" dirty="0" err="1"/>
              <a:t>experimental</a:t>
            </a:r>
            <a:r>
              <a:rPr lang="fr-FR" dirty="0"/>
              <a:t> class, qui correspond à une molécule biodégradable ou non.</a:t>
            </a:r>
          </a:p>
        </p:txBody>
      </p:sp>
    </p:spTree>
    <p:extLst>
      <p:ext uri="{BB962C8B-B14F-4D97-AF65-F5344CB8AC3E}">
        <p14:creationId xmlns:p14="http://schemas.microsoft.com/office/powerpoint/2010/main" val="161187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121A6-3637-462F-B950-E0C7A0F58F15}"/>
              </a:ext>
            </a:extLst>
          </p:cNvPr>
          <p:cNvSpPr>
            <a:spLocks noGrp="1"/>
          </p:cNvSpPr>
          <p:nvPr>
            <p:ph type="title"/>
          </p:nvPr>
        </p:nvSpPr>
        <p:spPr/>
        <p:txBody>
          <a:bodyPr/>
          <a:lstStyle/>
          <a:p>
            <a:r>
              <a:rPr lang="fr-FR" dirty="0"/>
              <a:t>Exploration (1/3)</a:t>
            </a:r>
          </a:p>
        </p:txBody>
      </p:sp>
      <p:sp>
        <p:nvSpPr>
          <p:cNvPr id="3" name="Espace réservé du contenu 2">
            <a:extLst>
              <a:ext uri="{FF2B5EF4-FFF2-40B4-BE49-F238E27FC236}">
                <a16:creationId xmlns:a16="http://schemas.microsoft.com/office/drawing/2014/main" id="{A174A454-6496-4C89-9483-1673F354CD5D}"/>
              </a:ext>
            </a:extLst>
          </p:cNvPr>
          <p:cNvSpPr>
            <a:spLocks noGrp="1"/>
          </p:cNvSpPr>
          <p:nvPr>
            <p:ph idx="1"/>
          </p:nvPr>
        </p:nvSpPr>
        <p:spPr>
          <a:xfrm>
            <a:off x="838200" y="1690688"/>
            <a:ext cx="7428722" cy="4486275"/>
          </a:xfrm>
        </p:spPr>
        <p:txBody>
          <a:bodyPr/>
          <a:lstStyle/>
          <a:p>
            <a:pPr marL="0" indent="0">
              <a:buNone/>
            </a:pPr>
            <a:r>
              <a:rPr lang="fr-FR" dirty="0"/>
              <a:t>La première chose que l’on remarque, hormis la colonne cible,  que toutes les colonnes sont numériques.</a:t>
            </a:r>
            <a:br>
              <a:rPr lang="fr-FR" dirty="0"/>
            </a:br>
            <a:r>
              <a:rPr lang="fr-FR" dirty="0"/>
              <a:t>Cela implique que nous ne pourrons pas faire de </a:t>
            </a:r>
            <a:r>
              <a:rPr lang="fr-FR" dirty="0" err="1"/>
              <a:t>feature</a:t>
            </a:r>
            <a:r>
              <a:rPr lang="fr-FR" dirty="0"/>
              <a:t> engineering dans ce projet.</a:t>
            </a:r>
          </a:p>
        </p:txBody>
      </p:sp>
      <p:pic>
        <p:nvPicPr>
          <p:cNvPr id="4" name="Image 3">
            <a:extLst>
              <a:ext uri="{FF2B5EF4-FFF2-40B4-BE49-F238E27FC236}">
                <a16:creationId xmlns:a16="http://schemas.microsoft.com/office/drawing/2014/main" id="{828D7CCA-E571-48BB-8B46-BD5565397398}"/>
              </a:ext>
            </a:extLst>
          </p:cNvPr>
          <p:cNvPicPr>
            <a:picLocks noChangeAspect="1"/>
          </p:cNvPicPr>
          <p:nvPr/>
        </p:nvPicPr>
        <p:blipFill>
          <a:blip r:embed="rId2"/>
          <a:stretch>
            <a:fillRect/>
          </a:stretch>
        </p:blipFill>
        <p:spPr>
          <a:xfrm>
            <a:off x="8775477" y="807098"/>
            <a:ext cx="2659560" cy="5243804"/>
          </a:xfrm>
          <a:prstGeom prst="rect">
            <a:avLst/>
          </a:prstGeom>
        </p:spPr>
      </p:pic>
    </p:spTree>
    <p:extLst>
      <p:ext uri="{BB962C8B-B14F-4D97-AF65-F5344CB8AC3E}">
        <p14:creationId xmlns:p14="http://schemas.microsoft.com/office/powerpoint/2010/main" val="48935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F6A31-654F-4B51-B093-649C16BBAFD3}"/>
              </a:ext>
            </a:extLst>
          </p:cNvPr>
          <p:cNvSpPr>
            <a:spLocks noGrp="1"/>
          </p:cNvSpPr>
          <p:nvPr>
            <p:ph type="title"/>
          </p:nvPr>
        </p:nvSpPr>
        <p:spPr/>
        <p:txBody>
          <a:bodyPr/>
          <a:lstStyle/>
          <a:p>
            <a:r>
              <a:rPr lang="fr-FR" dirty="0"/>
              <a:t>Exploration (2/3)</a:t>
            </a:r>
          </a:p>
        </p:txBody>
      </p:sp>
      <p:pic>
        <p:nvPicPr>
          <p:cNvPr id="4" name="Image 3">
            <a:extLst>
              <a:ext uri="{FF2B5EF4-FFF2-40B4-BE49-F238E27FC236}">
                <a16:creationId xmlns:a16="http://schemas.microsoft.com/office/drawing/2014/main" id="{9649EC3D-423B-4B56-BB6B-3A06B3CDCC4B}"/>
              </a:ext>
            </a:extLst>
          </p:cNvPr>
          <p:cNvPicPr>
            <a:picLocks noChangeAspect="1"/>
          </p:cNvPicPr>
          <p:nvPr/>
        </p:nvPicPr>
        <p:blipFill>
          <a:blip r:embed="rId2"/>
          <a:stretch>
            <a:fillRect/>
          </a:stretch>
        </p:blipFill>
        <p:spPr>
          <a:xfrm>
            <a:off x="747421" y="2259855"/>
            <a:ext cx="5695950" cy="3752850"/>
          </a:xfrm>
          <a:prstGeom prst="rect">
            <a:avLst/>
          </a:prstGeom>
        </p:spPr>
      </p:pic>
      <p:sp>
        <p:nvSpPr>
          <p:cNvPr id="5" name="ZoneTexte 4">
            <a:extLst>
              <a:ext uri="{FF2B5EF4-FFF2-40B4-BE49-F238E27FC236}">
                <a16:creationId xmlns:a16="http://schemas.microsoft.com/office/drawing/2014/main" id="{A5E9D4B5-DDFA-4C14-A1D7-4C91E39B711A}"/>
              </a:ext>
            </a:extLst>
          </p:cNvPr>
          <p:cNvSpPr txBox="1"/>
          <p:nvPr/>
        </p:nvSpPr>
        <p:spPr>
          <a:xfrm>
            <a:off x="7231224" y="2360645"/>
            <a:ext cx="2967135" cy="1477328"/>
          </a:xfrm>
          <a:prstGeom prst="rect">
            <a:avLst/>
          </a:prstGeom>
          <a:noFill/>
        </p:spPr>
        <p:txBody>
          <a:bodyPr wrap="square" rtlCol="0">
            <a:spAutoFit/>
          </a:bodyPr>
          <a:lstStyle/>
          <a:p>
            <a:r>
              <a:rPr lang="fr-FR" dirty="0"/>
              <a:t>On remarque que le </a:t>
            </a:r>
            <a:r>
              <a:rPr lang="fr-FR" dirty="0" err="1"/>
              <a:t>dataset</a:t>
            </a:r>
            <a:r>
              <a:rPr lang="fr-FR" dirty="0"/>
              <a:t> n’est pas équilibré et qu’il y a une majorité de NRB, qui correspond aux molécules non biodégradable.</a:t>
            </a:r>
          </a:p>
        </p:txBody>
      </p:sp>
    </p:spTree>
    <p:extLst>
      <p:ext uri="{BB962C8B-B14F-4D97-AF65-F5344CB8AC3E}">
        <p14:creationId xmlns:p14="http://schemas.microsoft.com/office/powerpoint/2010/main" val="90205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32A30-027E-4DAE-A606-BDCCD7260F34}"/>
              </a:ext>
            </a:extLst>
          </p:cNvPr>
          <p:cNvSpPr>
            <a:spLocks noGrp="1"/>
          </p:cNvSpPr>
          <p:nvPr>
            <p:ph type="title"/>
          </p:nvPr>
        </p:nvSpPr>
        <p:spPr/>
        <p:txBody>
          <a:bodyPr/>
          <a:lstStyle/>
          <a:p>
            <a:r>
              <a:rPr lang="fr-FR" dirty="0"/>
              <a:t>Exploration (3/3)</a:t>
            </a:r>
          </a:p>
        </p:txBody>
      </p:sp>
      <p:pic>
        <p:nvPicPr>
          <p:cNvPr id="4" name="Image 3">
            <a:extLst>
              <a:ext uri="{FF2B5EF4-FFF2-40B4-BE49-F238E27FC236}">
                <a16:creationId xmlns:a16="http://schemas.microsoft.com/office/drawing/2014/main" id="{47BEFB15-4A56-4457-B726-5757A0CA22B2}"/>
              </a:ext>
            </a:extLst>
          </p:cNvPr>
          <p:cNvPicPr>
            <a:picLocks noChangeAspect="1"/>
          </p:cNvPicPr>
          <p:nvPr/>
        </p:nvPicPr>
        <p:blipFill>
          <a:blip r:embed="rId2"/>
          <a:stretch>
            <a:fillRect/>
          </a:stretch>
        </p:blipFill>
        <p:spPr>
          <a:xfrm>
            <a:off x="571500" y="2169951"/>
            <a:ext cx="5524500" cy="3600450"/>
          </a:xfrm>
          <a:prstGeom prst="rect">
            <a:avLst/>
          </a:prstGeom>
        </p:spPr>
      </p:pic>
      <p:sp>
        <p:nvSpPr>
          <p:cNvPr id="5" name="ZoneTexte 4">
            <a:extLst>
              <a:ext uri="{FF2B5EF4-FFF2-40B4-BE49-F238E27FC236}">
                <a16:creationId xmlns:a16="http://schemas.microsoft.com/office/drawing/2014/main" id="{AD3A8664-C6E7-4ED1-97A7-CB0B5225EE1A}"/>
              </a:ext>
            </a:extLst>
          </p:cNvPr>
          <p:cNvSpPr txBox="1"/>
          <p:nvPr/>
        </p:nvSpPr>
        <p:spPr>
          <a:xfrm>
            <a:off x="7389844" y="2556588"/>
            <a:ext cx="3620277" cy="2031325"/>
          </a:xfrm>
          <a:prstGeom prst="rect">
            <a:avLst/>
          </a:prstGeom>
          <a:noFill/>
        </p:spPr>
        <p:txBody>
          <a:bodyPr wrap="square" rtlCol="0">
            <a:spAutoFit/>
          </a:bodyPr>
          <a:lstStyle/>
          <a:p>
            <a:r>
              <a:rPr lang="fr-FR" dirty="0"/>
              <a:t>On remarque qu’il n’y a pas de données manquantes, ce qui implique qu’il n’y a pas de nettoyage à faire.</a:t>
            </a:r>
          </a:p>
          <a:p>
            <a:r>
              <a:rPr lang="fr-FR" dirty="0"/>
              <a:t>Cela est plutôt logique, dans la mesure où le </a:t>
            </a:r>
            <a:r>
              <a:rPr lang="fr-FR" dirty="0" err="1"/>
              <a:t>dataset</a:t>
            </a:r>
            <a:r>
              <a:rPr lang="fr-FR" dirty="0"/>
              <a:t> vient d’un site universitaire.</a:t>
            </a:r>
          </a:p>
        </p:txBody>
      </p:sp>
    </p:spTree>
    <p:extLst>
      <p:ext uri="{BB962C8B-B14F-4D97-AF65-F5344CB8AC3E}">
        <p14:creationId xmlns:p14="http://schemas.microsoft.com/office/powerpoint/2010/main" val="249068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75380-8B0B-42BA-AD68-B6DE0D0C4A7D}"/>
              </a:ext>
            </a:extLst>
          </p:cNvPr>
          <p:cNvSpPr>
            <a:spLocks noGrp="1"/>
          </p:cNvSpPr>
          <p:nvPr>
            <p:ph type="title"/>
          </p:nvPr>
        </p:nvSpPr>
        <p:spPr/>
        <p:txBody>
          <a:bodyPr/>
          <a:lstStyle/>
          <a:p>
            <a:r>
              <a:rPr lang="fr-FR" dirty="0"/>
              <a:t>Modélisation (1/4)</a:t>
            </a:r>
          </a:p>
        </p:txBody>
      </p:sp>
      <p:sp>
        <p:nvSpPr>
          <p:cNvPr id="3" name="Espace réservé du contenu 2">
            <a:extLst>
              <a:ext uri="{FF2B5EF4-FFF2-40B4-BE49-F238E27FC236}">
                <a16:creationId xmlns:a16="http://schemas.microsoft.com/office/drawing/2014/main" id="{EAB81F90-8ECD-4AF6-A034-09A56EE7EB73}"/>
              </a:ext>
            </a:extLst>
          </p:cNvPr>
          <p:cNvSpPr>
            <a:spLocks noGrp="1"/>
          </p:cNvSpPr>
          <p:nvPr>
            <p:ph idx="1"/>
          </p:nvPr>
        </p:nvSpPr>
        <p:spPr>
          <a:xfrm>
            <a:off x="838200" y="1825625"/>
            <a:ext cx="5257800" cy="4351338"/>
          </a:xfrm>
        </p:spPr>
        <p:txBody>
          <a:bodyPr>
            <a:normAutofit lnSpcReduction="10000"/>
          </a:bodyPr>
          <a:lstStyle/>
          <a:p>
            <a:pPr marL="0" indent="0">
              <a:buNone/>
            </a:pPr>
            <a:r>
              <a:rPr lang="fr-FR" dirty="0"/>
              <a:t>On a commencer notre modélisation par une matrice de corrélation. E n effet, nous avons après transformation uniquement des colonnes numériques. Mais l’analyse de celle-ci ne donne rien. On fera alors de la </a:t>
            </a:r>
            <a:r>
              <a:rPr lang="fr-FR" dirty="0" err="1"/>
              <a:t>feature</a:t>
            </a:r>
            <a:r>
              <a:rPr lang="fr-FR" dirty="0"/>
              <a:t> </a:t>
            </a:r>
            <a:r>
              <a:rPr lang="fr-FR" dirty="0" err="1"/>
              <a:t>selection</a:t>
            </a:r>
            <a:r>
              <a:rPr lang="fr-FR" dirty="0"/>
              <a:t>.</a:t>
            </a:r>
          </a:p>
          <a:p>
            <a:pPr marL="0" indent="0">
              <a:buNone/>
            </a:pPr>
            <a:r>
              <a:rPr lang="fr-FR" dirty="0"/>
              <a:t>Notre stratégie est de mettre en concurrence plusieurs algorithmes </a:t>
            </a:r>
            <a:r>
              <a:rPr lang="fr-FR" dirty="0" err="1"/>
              <a:t>scikit-learn</a:t>
            </a:r>
            <a:r>
              <a:rPr lang="fr-FR" dirty="0"/>
              <a:t>, qui sont au nombre de 11.</a:t>
            </a:r>
          </a:p>
        </p:txBody>
      </p:sp>
      <p:pic>
        <p:nvPicPr>
          <p:cNvPr id="4" name="Image 3">
            <a:extLst>
              <a:ext uri="{FF2B5EF4-FFF2-40B4-BE49-F238E27FC236}">
                <a16:creationId xmlns:a16="http://schemas.microsoft.com/office/drawing/2014/main" id="{CD83078D-C206-458C-88C2-B432E880F83B}"/>
              </a:ext>
            </a:extLst>
          </p:cNvPr>
          <p:cNvPicPr>
            <a:picLocks noChangeAspect="1"/>
          </p:cNvPicPr>
          <p:nvPr/>
        </p:nvPicPr>
        <p:blipFill>
          <a:blip r:embed="rId2"/>
          <a:stretch>
            <a:fillRect/>
          </a:stretch>
        </p:blipFill>
        <p:spPr>
          <a:xfrm>
            <a:off x="7767769" y="475861"/>
            <a:ext cx="3586031" cy="3247053"/>
          </a:xfrm>
          <a:prstGeom prst="rect">
            <a:avLst/>
          </a:prstGeom>
        </p:spPr>
      </p:pic>
      <p:pic>
        <p:nvPicPr>
          <p:cNvPr id="5" name="Image 4">
            <a:extLst>
              <a:ext uri="{FF2B5EF4-FFF2-40B4-BE49-F238E27FC236}">
                <a16:creationId xmlns:a16="http://schemas.microsoft.com/office/drawing/2014/main" id="{9859AD3F-25FF-43A6-9018-BDE273290A7F}"/>
              </a:ext>
            </a:extLst>
          </p:cNvPr>
          <p:cNvPicPr>
            <a:picLocks noChangeAspect="1"/>
          </p:cNvPicPr>
          <p:nvPr/>
        </p:nvPicPr>
        <p:blipFill>
          <a:blip r:embed="rId3"/>
          <a:stretch>
            <a:fillRect/>
          </a:stretch>
        </p:blipFill>
        <p:spPr>
          <a:xfrm>
            <a:off x="6506449" y="4292082"/>
            <a:ext cx="5263432" cy="1614196"/>
          </a:xfrm>
          <a:prstGeom prst="rect">
            <a:avLst/>
          </a:prstGeom>
        </p:spPr>
      </p:pic>
    </p:spTree>
    <p:extLst>
      <p:ext uri="{BB962C8B-B14F-4D97-AF65-F5344CB8AC3E}">
        <p14:creationId xmlns:p14="http://schemas.microsoft.com/office/powerpoint/2010/main" val="106687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F688FA-7690-4B50-B723-C75C145ACD2C}"/>
              </a:ext>
            </a:extLst>
          </p:cNvPr>
          <p:cNvSpPr>
            <a:spLocks noGrp="1"/>
          </p:cNvSpPr>
          <p:nvPr>
            <p:ph type="title"/>
          </p:nvPr>
        </p:nvSpPr>
        <p:spPr/>
        <p:txBody>
          <a:bodyPr/>
          <a:lstStyle/>
          <a:p>
            <a:r>
              <a:rPr lang="fr-FR" dirty="0"/>
              <a:t>Modélisation (2/4)</a:t>
            </a:r>
          </a:p>
        </p:txBody>
      </p:sp>
      <p:sp>
        <p:nvSpPr>
          <p:cNvPr id="3" name="Espace réservé du contenu 2">
            <a:extLst>
              <a:ext uri="{FF2B5EF4-FFF2-40B4-BE49-F238E27FC236}">
                <a16:creationId xmlns:a16="http://schemas.microsoft.com/office/drawing/2014/main" id="{E6299B46-1456-4E97-83CD-7D72F187A678}"/>
              </a:ext>
            </a:extLst>
          </p:cNvPr>
          <p:cNvSpPr>
            <a:spLocks noGrp="1"/>
          </p:cNvSpPr>
          <p:nvPr>
            <p:ph idx="1"/>
          </p:nvPr>
        </p:nvSpPr>
        <p:spPr/>
        <p:txBody>
          <a:bodyPr/>
          <a:lstStyle/>
          <a:p>
            <a:pPr marL="0" indent="0">
              <a:buNone/>
            </a:pPr>
            <a:r>
              <a:rPr lang="fr-FR" dirty="0"/>
              <a:t>On test chaque algorithme, en faisant de la cross-validation sur 10 </a:t>
            </a:r>
            <a:r>
              <a:rPr lang="fr-FR" dirty="0" err="1"/>
              <a:t>folds</a:t>
            </a:r>
            <a:r>
              <a:rPr lang="fr-FR" dirty="0"/>
              <a:t>. </a:t>
            </a:r>
            <a:br>
              <a:rPr lang="fr-FR" dirty="0"/>
            </a:br>
            <a:r>
              <a:rPr lang="fr-FR" dirty="0"/>
              <a:t>On répète cette tâche trois fois. En effet, nous testons les algorithmes avec une normalisation et une standardisation en plus. On sait que certain algorithme sont plus sensibles que d’autre lorsque l’on les normalise.</a:t>
            </a:r>
          </a:p>
          <a:p>
            <a:pPr marL="0" indent="0">
              <a:buNone/>
            </a:pPr>
            <a:endParaRPr lang="fr-FR" dirty="0"/>
          </a:p>
        </p:txBody>
      </p:sp>
      <p:pic>
        <p:nvPicPr>
          <p:cNvPr id="4" name="Image 3">
            <a:extLst>
              <a:ext uri="{FF2B5EF4-FFF2-40B4-BE49-F238E27FC236}">
                <a16:creationId xmlns:a16="http://schemas.microsoft.com/office/drawing/2014/main" id="{2EAC2ACB-BF68-4C7A-8EFD-DCA3A45444D8}"/>
              </a:ext>
            </a:extLst>
          </p:cNvPr>
          <p:cNvPicPr>
            <a:picLocks noChangeAspect="1"/>
          </p:cNvPicPr>
          <p:nvPr/>
        </p:nvPicPr>
        <p:blipFill>
          <a:blip r:embed="rId2"/>
          <a:stretch>
            <a:fillRect/>
          </a:stretch>
        </p:blipFill>
        <p:spPr>
          <a:xfrm>
            <a:off x="3429446" y="3956471"/>
            <a:ext cx="5333107" cy="2536404"/>
          </a:xfrm>
          <a:prstGeom prst="rect">
            <a:avLst/>
          </a:prstGeom>
        </p:spPr>
      </p:pic>
    </p:spTree>
    <p:extLst>
      <p:ext uri="{BB962C8B-B14F-4D97-AF65-F5344CB8AC3E}">
        <p14:creationId xmlns:p14="http://schemas.microsoft.com/office/powerpoint/2010/main" val="4239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358B5-42BC-476C-9FFF-204EDD9250B5}"/>
              </a:ext>
            </a:extLst>
          </p:cNvPr>
          <p:cNvSpPr>
            <a:spLocks noGrp="1"/>
          </p:cNvSpPr>
          <p:nvPr>
            <p:ph type="title"/>
          </p:nvPr>
        </p:nvSpPr>
        <p:spPr/>
        <p:txBody>
          <a:bodyPr/>
          <a:lstStyle/>
          <a:p>
            <a:r>
              <a:rPr lang="fr-FR" dirty="0"/>
              <a:t>Modélisation (3/4)</a:t>
            </a:r>
          </a:p>
        </p:txBody>
      </p:sp>
      <p:sp>
        <p:nvSpPr>
          <p:cNvPr id="3" name="Espace réservé du contenu 2">
            <a:extLst>
              <a:ext uri="{FF2B5EF4-FFF2-40B4-BE49-F238E27FC236}">
                <a16:creationId xmlns:a16="http://schemas.microsoft.com/office/drawing/2014/main" id="{D41C3A79-E8F5-412E-96AA-0A54DE7ED77B}"/>
              </a:ext>
            </a:extLst>
          </p:cNvPr>
          <p:cNvSpPr>
            <a:spLocks noGrp="1"/>
          </p:cNvSpPr>
          <p:nvPr>
            <p:ph idx="1"/>
          </p:nvPr>
        </p:nvSpPr>
        <p:spPr/>
        <p:txBody>
          <a:bodyPr/>
          <a:lstStyle/>
          <a:p>
            <a:pPr marL="0" indent="0">
              <a:buNone/>
            </a:pPr>
            <a:r>
              <a:rPr lang="fr-FR" dirty="0"/>
              <a:t>Du graphique ci-dessus, on sélectionne trois algorithmes qui sont LR, SVM et MLP avec une standardisation car c’est ceux avec les lesquels nous avons les meilleures moyennes de cross-validation.</a:t>
            </a:r>
          </a:p>
          <a:p>
            <a:pPr marL="0" indent="0">
              <a:buNone/>
            </a:pPr>
            <a:r>
              <a:rPr lang="fr-FR" dirty="0"/>
              <a:t>Ensuite nous faisons de la </a:t>
            </a:r>
            <a:r>
              <a:rPr lang="fr-FR" dirty="0" err="1"/>
              <a:t>feature</a:t>
            </a:r>
            <a:r>
              <a:rPr lang="fr-FR" dirty="0"/>
              <a:t> </a:t>
            </a:r>
            <a:r>
              <a:rPr lang="fr-FR" dirty="0" err="1"/>
              <a:t>selection</a:t>
            </a:r>
            <a:r>
              <a:rPr lang="fr-FR" dirty="0"/>
              <a:t>. L’idée est de voir les performances des algorithmes en faisant varier le nombre de colonnes. En effet, un modèle avec trop d’information peut être moins performant. Voir exemple ci-dessous avec LR.</a:t>
            </a:r>
          </a:p>
        </p:txBody>
      </p:sp>
      <p:pic>
        <p:nvPicPr>
          <p:cNvPr id="4" name="Image 3">
            <a:extLst>
              <a:ext uri="{FF2B5EF4-FFF2-40B4-BE49-F238E27FC236}">
                <a16:creationId xmlns:a16="http://schemas.microsoft.com/office/drawing/2014/main" id="{260CEEC7-4542-4D92-8C29-A4129EF1E388}"/>
              </a:ext>
            </a:extLst>
          </p:cNvPr>
          <p:cNvPicPr>
            <a:picLocks noChangeAspect="1"/>
          </p:cNvPicPr>
          <p:nvPr/>
        </p:nvPicPr>
        <p:blipFill>
          <a:blip r:embed="rId2"/>
          <a:stretch>
            <a:fillRect/>
          </a:stretch>
        </p:blipFill>
        <p:spPr>
          <a:xfrm>
            <a:off x="5178490" y="4820933"/>
            <a:ext cx="6662057" cy="1920030"/>
          </a:xfrm>
          <a:prstGeom prst="rect">
            <a:avLst/>
          </a:prstGeom>
        </p:spPr>
      </p:pic>
    </p:spTree>
    <p:extLst>
      <p:ext uri="{BB962C8B-B14F-4D97-AF65-F5344CB8AC3E}">
        <p14:creationId xmlns:p14="http://schemas.microsoft.com/office/powerpoint/2010/main" val="3786047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547</Words>
  <Application>Microsoft Office PowerPoint</Application>
  <PresentationFormat>Grand écran</PresentationFormat>
  <Paragraphs>32</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Rapport Projet Python for data analyst</vt:lpstr>
      <vt:lpstr>Dataset (1/2)</vt:lpstr>
      <vt:lpstr>Dataset (2/2)</vt:lpstr>
      <vt:lpstr>Exploration (1/3)</vt:lpstr>
      <vt:lpstr>Exploration (2/3)</vt:lpstr>
      <vt:lpstr>Exploration (3/3)</vt:lpstr>
      <vt:lpstr>Modélisation (1/4)</vt:lpstr>
      <vt:lpstr>Modélisation (2/4)</vt:lpstr>
      <vt:lpstr>Modélisation (3/4)</vt:lpstr>
      <vt:lpstr>Modélisation (4/4)</vt:lpstr>
      <vt:lpstr>Exportation</vt:lpstr>
      <vt:lpstr>API (1/2)</vt:lpstr>
      <vt:lpstr>API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Simon HERVE</dc:creator>
  <cp:lastModifiedBy>Simon HERVE</cp:lastModifiedBy>
  <cp:revision>7</cp:revision>
  <dcterms:created xsi:type="dcterms:W3CDTF">2021-01-09T12:37:37Z</dcterms:created>
  <dcterms:modified xsi:type="dcterms:W3CDTF">2021-01-09T13:22:38Z</dcterms:modified>
</cp:coreProperties>
</file>