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6.xml" ContentType="application/vnd.openxmlformats-officedocument.themeOverride+xml"/>
  <Override PartName="/ppt/notesSlides/notesSlide9.xml" ContentType="application/vnd.openxmlformats-officedocument.presentationml.notesSlide+xml"/>
  <Override PartName="/ppt/theme/themeOverride7.xml" ContentType="application/vnd.openxmlformats-officedocument.themeOverride+xml"/>
  <Override PartName="/ppt/notesSlides/notesSlide10.xml" ContentType="application/vnd.openxmlformats-officedocument.presentationml.notesSlide+xml"/>
  <Override PartName="/ppt/theme/themeOverride8.xml" ContentType="application/vnd.openxmlformats-officedocument.themeOverride+xml"/>
  <Override PartName="/ppt/notesSlides/notesSlide11.xml" ContentType="application/vnd.openxmlformats-officedocument.presentationml.notesSlide+xml"/>
  <Override PartName="/ppt/theme/themeOverride9.xml" ContentType="application/vnd.openxmlformats-officedocument.themeOverride+xml"/>
  <Override PartName="/ppt/notesSlides/notesSlide12.xml" ContentType="application/vnd.openxmlformats-officedocument.presentationml.notesSlide+xml"/>
  <Override PartName="/ppt/theme/themeOverride10.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1072" r:id="rId2"/>
    <p:sldId id="324" r:id="rId3"/>
    <p:sldId id="480" r:id="rId4"/>
    <p:sldId id="277" r:id="rId5"/>
    <p:sldId id="326" r:id="rId6"/>
    <p:sldId id="478" r:id="rId7"/>
    <p:sldId id="1059" r:id="rId8"/>
    <p:sldId id="1060" r:id="rId9"/>
    <p:sldId id="1063" r:id="rId10"/>
    <p:sldId id="1067" r:id="rId11"/>
    <p:sldId id="1070" r:id="rId12"/>
    <p:sldId id="327" r:id="rId13"/>
    <p:sldId id="321" r:id="rId14"/>
    <p:sldId id="274" r:id="rId15"/>
    <p:sldId id="288" r:id="rId16"/>
    <p:sldId id="262" r:id="rId17"/>
    <p:sldId id="1073" r:id="rId18"/>
    <p:sldId id="1074" r:id="rId19"/>
    <p:sldId id="263" r:id="rId20"/>
    <p:sldId id="265" r:id="rId21"/>
    <p:sldId id="264" r:id="rId22"/>
    <p:sldId id="266" r:id="rId23"/>
    <p:sldId id="291" r:id="rId24"/>
    <p:sldId id="290" r:id="rId25"/>
    <p:sldId id="292" r:id="rId26"/>
    <p:sldId id="323" r:id="rId27"/>
    <p:sldId id="293" r:id="rId28"/>
    <p:sldId id="469" r:id="rId29"/>
    <p:sldId id="294" r:id="rId30"/>
    <p:sldId id="467" r:id="rId31"/>
    <p:sldId id="315" r:id="rId32"/>
    <p:sldId id="296" r:id="rId33"/>
    <p:sldId id="297" r:id="rId34"/>
    <p:sldId id="471" r:id="rId35"/>
    <p:sldId id="305" r:id="rId36"/>
    <p:sldId id="318" r:id="rId37"/>
    <p:sldId id="306" r:id="rId38"/>
    <p:sldId id="473" r:id="rId39"/>
    <p:sldId id="479" r:id="rId40"/>
    <p:sldId id="1071" r:id="rId41"/>
    <p:sldId id="331"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3D29"/>
    <a:srgbClr val="E4E2B7"/>
    <a:srgbClr val="9986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96"/>
    <p:restoredTop sz="94593"/>
  </p:normalViewPr>
  <p:slideViewPr>
    <p:cSldViewPr snapToGrid="0" snapToObjects="1">
      <p:cViewPr varScale="1">
        <p:scale>
          <a:sx n="106" d="100"/>
          <a:sy n="106" d="100"/>
        </p:scale>
        <p:origin x="116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8D672-37F5-554E-807F-5FC5C44FEFE7}" type="datetimeFigureOut">
              <a:rPr lang="en-US" smtClean="0"/>
              <a:t>6/25/2024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D3B841-1501-4748-A38C-94EAC0EB379B}" type="slidenum">
              <a:rPr lang="en-US" smtClean="0"/>
              <a:t>‹#›</a:t>
            </a:fld>
            <a:endParaRPr lang="en-US" dirty="0"/>
          </a:p>
        </p:txBody>
      </p:sp>
    </p:spTree>
    <p:extLst>
      <p:ext uri="{BB962C8B-B14F-4D97-AF65-F5344CB8AC3E}">
        <p14:creationId xmlns:p14="http://schemas.microsoft.com/office/powerpoint/2010/main" val="3285023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9878852-2F06-FD4F-AAC1-D465F7818902}"/>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889C175F-D9FC-1B44-84CD-E2526BADFD5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Times" pitchFamily="2" charset="0"/>
            </a:endParaRPr>
          </a:p>
        </p:txBody>
      </p:sp>
    </p:spTree>
    <p:extLst>
      <p:ext uri="{BB962C8B-B14F-4D97-AF65-F5344CB8AC3E}">
        <p14:creationId xmlns:p14="http://schemas.microsoft.com/office/powerpoint/2010/main" val="2865041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631E381-9131-48F9-93B0-6185592C2071}"/>
              </a:ext>
            </a:extLst>
          </p:cNvPr>
          <p:cNvSpPr>
            <a:spLocks noGrp="1" noChangeArrowheads="1"/>
          </p:cNvSpPr>
          <p:nvPr>
            <p:ph type="sldNum" sz="quarter" idx="5"/>
          </p:nvPr>
        </p:nvSpPr>
        <p:spPr>
          <a:ln/>
        </p:spPr>
        <p:txBody>
          <a:bodyPr/>
          <a:lstStyle/>
          <a:p>
            <a:fld id="{8D164D75-F3A2-412F-97BA-AE88DB519384}" type="slidenum">
              <a:rPr lang="en-US" altLang="en-US"/>
              <a:pPr/>
              <a:t>19</a:t>
            </a:fld>
            <a:endParaRPr lang="en-US" altLang="en-US"/>
          </a:p>
        </p:txBody>
      </p:sp>
      <p:sp>
        <p:nvSpPr>
          <p:cNvPr id="108546" name="Rectangle 2">
            <a:extLst>
              <a:ext uri="{FF2B5EF4-FFF2-40B4-BE49-F238E27FC236}">
                <a16:creationId xmlns:a16="http://schemas.microsoft.com/office/drawing/2014/main" id="{F77C8CBB-229C-44F3-A9F0-6D438D2B0C74}"/>
              </a:ext>
            </a:extLst>
          </p:cNvPr>
          <p:cNvSpPr>
            <a:spLocks noGrp="1" noRot="1" noChangeAspect="1" noChangeArrowheads="1" noTextEdit="1"/>
          </p:cNvSpPr>
          <p:nvPr>
            <p:ph type="sldImg"/>
          </p:nvPr>
        </p:nvSpPr>
        <p:spPr>
          <a:ln/>
        </p:spPr>
      </p:sp>
      <p:sp>
        <p:nvSpPr>
          <p:cNvPr id="108547" name="Rectangle 3">
            <a:extLst>
              <a:ext uri="{FF2B5EF4-FFF2-40B4-BE49-F238E27FC236}">
                <a16:creationId xmlns:a16="http://schemas.microsoft.com/office/drawing/2014/main" id="{1ADEABA5-73F9-4F5A-ADC6-A7AF6CD72CAB}"/>
              </a:ext>
            </a:extLst>
          </p:cNvPr>
          <p:cNvSpPr>
            <a:spLocks noGrp="1" noChangeArrowheads="1"/>
          </p:cNvSpPr>
          <p:nvPr>
            <p:ph type="body" idx="1"/>
          </p:nvPr>
        </p:nvSpPr>
        <p:spPr/>
        <p:txBody>
          <a:bodyPr/>
          <a:lstStyle/>
          <a:p>
            <a:r>
              <a:rPr lang="en-US" altLang="en-US">
                <a:latin typeface="Comic Sans MS" panose="030F0702030302020204" pitchFamily="66" charset="0"/>
              </a:rPr>
              <a:t>Top-down Integration Test starts with the most abstract components and works downwards.</a:t>
            </a:r>
          </a:p>
          <a:p>
            <a:r>
              <a:rPr lang="en-US" altLang="en-US">
                <a:latin typeface="Comic Sans MS" panose="030F0702030302020204" pitchFamily="66" charset="0"/>
              </a:rPr>
              <a:t>It tests the high levels of a system before testing its detailed components. The program is represented as a single abstract component with sub-components represented by stubs.</a:t>
            </a:r>
          </a:p>
          <a:p>
            <a:endParaRPr lang="en-US" altLang="en-US">
              <a:latin typeface="Comic Sans MS" panose="030F0702030302020204" pitchFamily="66" charset="0"/>
            </a:endParaRPr>
          </a:p>
          <a:p>
            <a:r>
              <a:rPr lang="en-US" altLang="en-US">
                <a:latin typeface="Comic Sans MS" panose="030F0702030302020204" pitchFamily="66" charset="0"/>
              </a:rPr>
              <a:t>Top-down Integration Test is essentially a prototyping philosophy. The initial tests establish a basic system skeleton from the top and each new module adds capability. The problem is that functions of the lower-level modules that are not initially present must by simulated by program stubs. While producing such stubs may at first seem easy, it would be more difficult as more stub add on it. It may be difficult or impossible to test certain logical conditions such as error handling.</a:t>
            </a:r>
          </a:p>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451E764-158C-49EB-A22C-5413E89BD9C5}"/>
              </a:ext>
            </a:extLst>
          </p:cNvPr>
          <p:cNvSpPr>
            <a:spLocks noGrp="1" noChangeArrowheads="1"/>
          </p:cNvSpPr>
          <p:nvPr>
            <p:ph type="sldNum" sz="quarter" idx="5"/>
          </p:nvPr>
        </p:nvSpPr>
        <p:spPr>
          <a:ln/>
        </p:spPr>
        <p:txBody>
          <a:bodyPr/>
          <a:lstStyle/>
          <a:p>
            <a:fld id="{E2B3DB27-9AE1-4B3B-BCC2-8D1CC4FC907B}" type="slidenum">
              <a:rPr lang="en-US" altLang="en-US"/>
              <a:pPr/>
              <a:t>20</a:t>
            </a:fld>
            <a:endParaRPr lang="en-US" altLang="en-US"/>
          </a:p>
        </p:txBody>
      </p:sp>
      <p:sp>
        <p:nvSpPr>
          <p:cNvPr id="113666" name="Rectangle 2">
            <a:extLst>
              <a:ext uri="{FF2B5EF4-FFF2-40B4-BE49-F238E27FC236}">
                <a16:creationId xmlns:a16="http://schemas.microsoft.com/office/drawing/2014/main" id="{684A8F33-29B8-4EE3-98B0-5608099908ED}"/>
              </a:ext>
            </a:extLst>
          </p:cNvPr>
          <p:cNvSpPr>
            <a:spLocks noGrp="1" noRot="1" noChangeAspect="1" noChangeArrowheads="1" noTextEdit="1"/>
          </p:cNvSpPr>
          <p:nvPr>
            <p:ph type="sldImg"/>
          </p:nvPr>
        </p:nvSpPr>
        <p:spPr>
          <a:ln/>
        </p:spPr>
      </p:sp>
      <p:sp>
        <p:nvSpPr>
          <p:cNvPr id="113667" name="Rectangle 3">
            <a:extLst>
              <a:ext uri="{FF2B5EF4-FFF2-40B4-BE49-F238E27FC236}">
                <a16:creationId xmlns:a16="http://schemas.microsoft.com/office/drawing/2014/main" id="{F237402C-677D-4339-8D56-615F99074940}"/>
              </a:ext>
            </a:extLst>
          </p:cNvPr>
          <p:cNvSpPr>
            <a:spLocks noGrp="1" noChangeArrowheads="1"/>
          </p:cNvSpPr>
          <p:nvPr>
            <p:ph type="body" idx="1"/>
          </p:nvPr>
        </p:nvSpPr>
        <p:spPr/>
        <p:txBody>
          <a:bodyPr/>
          <a:lstStyle/>
          <a:p>
            <a:r>
              <a:rPr lang="en-US" altLang="en-US" dirty="0"/>
              <a:t>Test T1, T2, T3 are first run on a system composed of module A and module B. Module C is integrated and test T1 and T2 are repeated to ensure that there have not been unexpected interactions with A and B. Test T4 is also run on the system.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1BF10A9-362D-4D24-B6B4-01A20001D4A3}"/>
              </a:ext>
            </a:extLst>
          </p:cNvPr>
          <p:cNvSpPr>
            <a:spLocks noGrp="1" noChangeArrowheads="1"/>
          </p:cNvSpPr>
          <p:nvPr>
            <p:ph type="sldNum" sz="quarter" idx="5"/>
          </p:nvPr>
        </p:nvSpPr>
        <p:spPr>
          <a:ln/>
        </p:spPr>
        <p:txBody>
          <a:bodyPr/>
          <a:lstStyle/>
          <a:p>
            <a:fld id="{9037C99C-14AA-4A5E-86A4-AE49F8BACF15}" type="slidenum">
              <a:rPr lang="en-US" altLang="en-US"/>
              <a:pPr/>
              <a:t>21</a:t>
            </a:fld>
            <a:endParaRPr lang="en-US" altLang="en-US"/>
          </a:p>
        </p:txBody>
      </p:sp>
      <p:sp>
        <p:nvSpPr>
          <p:cNvPr id="110594" name="Rectangle 2">
            <a:extLst>
              <a:ext uri="{FF2B5EF4-FFF2-40B4-BE49-F238E27FC236}">
                <a16:creationId xmlns:a16="http://schemas.microsoft.com/office/drawing/2014/main" id="{B4E38866-83CD-4DC0-A662-E8AD00EA90B5}"/>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99A293BC-0CE0-4A4E-A4A8-31EA7FC329C8}"/>
              </a:ext>
            </a:extLst>
          </p:cNvPr>
          <p:cNvSpPr>
            <a:spLocks noGrp="1" noChangeArrowheads="1"/>
          </p:cNvSpPr>
          <p:nvPr>
            <p:ph type="body" idx="1"/>
          </p:nvPr>
        </p:nvSpPr>
        <p:spPr/>
        <p:txBody>
          <a:bodyPr/>
          <a:lstStyle/>
          <a:p>
            <a:endParaRPr lang="en-US" altLang="en-US"/>
          </a:p>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8B58163-85F4-4614-8D21-7E59BBE56565}"/>
              </a:ext>
            </a:extLst>
          </p:cNvPr>
          <p:cNvSpPr>
            <a:spLocks noGrp="1" noChangeArrowheads="1"/>
          </p:cNvSpPr>
          <p:nvPr>
            <p:ph type="sldNum" sz="quarter" idx="5"/>
          </p:nvPr>
        </p:nvSpPr>
        <p:spPr>
          <a:ln/>
        </p:spPr>
        <p:txBody>
          <a:bodyPr/>
          <a:lstStyle/>
          <a:p>
            <a:fld id="{E234E558-9D47-468D-A0FD-2C86788B4318}" type="slidenum">
              <a:rPr lang="en-US" altLang="en-US"/>
              <a:pPr/>
              <a:t>22</a:t>
            </a:fld>
            <a:endParaRPr lang="en-US" altLang="en-US"/>
          </a:p>
        </p:txBody>
      </p:sp>
      <p:sp>
        <p:nvSpPr>
          <p:cNvPr id="115714" name="Rectangle 2">
            <a:extLst>
              <a:ext uri="{FF2B5EF4-FFF2-40B4-BE49-F238E27FC236}">
                <a16:creationId xmlns:a16="http://schemas.microsoft.com/office/drawing/2014/main" id="{00D59827-71D3-4D46-AF2D-5F0A0B6D919B}"/>
              </a:ext>
            </a:extLst>
          </p:cNvPr>
          <p:cNvSpPr>
            <a:spLocks noGrp="1" noRot="1" noChangeAspect="1" noChangeArrowheads="1" noTextEdit="1"/>
          </p:cNvSpPr>
          <p:nvPr>
            <p:ph type="sldImg"/>
          </p:nvPr>
        </p:nvSpPr>
        <p:spPr>
          <a:ln/>
        </p:spPr>
      </p:sp>
      <p:sp>
        <p:nvSpPr>
          <p:cNvPr id="115715" name="Rectangle 3">
            <a:extLst>
              <a:ext uri="{FF2B5EF4-FFF2-40B4-BE49-F238E27FC236}">
                <a16:creationId xmlns:a16="http://schemas.microsoft.com/office/drawing/2014/main" id="{176BE5D6-E0E8-47F8-AB5D-CEF8F24E85D7}"/>
              </a:ext>
            </a:extLst>
          </p:cNvPr>
          <p:cNvSpPr>
            <a:spLocks noGrp="1" noChangeArrowheads="1"/>
          </p:cNvSpPr>
          <p:nvPr>
            <p:ph type="body" idx="1"/>
          </p:nvPr>
        </p:nvSpPr>
        <p:spPr/>
        <p:txBody>
          <a:bodyPr/>
          <a:lstStyle/>
          <a:p>
            <a:r>
              <a:rPr lang="en-US" altLang="en-US"/>
              <a:t>Bottom-up testing is the converse of top-down testing. It involves testing the modules at the lower levels in the hierarchy, and then working up the hierarchy of modules until the final module is tested.</a:t>
            </a:r>
          </a:p>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CE5A7E4-B4EA-044C-9090-4A3613B84CA5}"/>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id="{FBC41472-09C1-3441-A516-CE1B0C19A8E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Times" pitchFamily="2" charset="0"/>
            </a:endParaRPr>
          </a:p>
        </p:txBody>
      </p:sp>
    </p:spTree>
    <p:extLst>
      <p:ext uri="{BB962C8B-B14F-4D97-AF65-F5344CB8AC3E}">
        <p14:creationId xmlns:p14="http://schemas.microsoft.com/office/powerpoint/2010/main" val="2270346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6B4EC39-B5D7-3F4E-8376-3544C6DB0D3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Times" pitchFamily="2" charset="0"/>
            </a:endParaRPr>
          </a:p>
        </p:txBody>
      </p:sp>
      <p:sp>
        <p:nvSpPr>
          <p:cNvPr id="21507" name="Rectangle 3">
            <a:extLst>
              <a:ext uri="{FF2B5EF4-FFF2-40B4-BE49-F238E27FC236}">
                <a16:creationId xmlns:a16="http://schemas.microsoft.com/office/drawing/2014/main" id="{2804E8A3-74A9-4249-BE16-0001C12B1ED3}"/>
              </a:ext>
            </a:extLst>
          </p:cNvPr>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856657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0A5AE69-01F4-6D46-8DC2-14AE1A0EB7F5}"/>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8FD1AED4-4193-F34A-A94D-6B2FE74779C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Times" pitchFamily="2" charset="0"/>
            </a:endParaRPr>
          </a:p>
        </p:txBody>
      </p:sp>
    </p:spTree>
    <p:extLst>
      <p:ext uri="{BB962C8B-B14F-4D97-AF65-F5344CB8AC3E}">
        <p14:creationId xmlns:p14="http://schemas.microsoft.com/office/powerpoint/2010/main" val="2389018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D4464D8C-9D48-4841-9BD8-5926385E9FF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Times" pitchFamily="2" charset="0"/>
            </a:endParaRPr>
          </a:p>
        </p:txBody>
      </p:sp>
      <p:sp>
        <p:nvSpPr>
          <p:cNvPr id="26627" name="Rectangle 3">
            <a:extLst>
              <a:ext uri="{FF2B5EF4-FFF2-40B4-BE49-F238E27FC236}">
                <a16:creationId xmlns:a16="http://schemas.microsoft.com/office/drawing/2014/main" id="{CFAF944A-97C9-D446-920D-D93E6024A7BB}"/>
              </a:ext>
            </a:extLst>
          </p:cNvPr>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210164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235DD13-D3F3-FF48-933E-4D8651EE3F00}"/>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7267CD48-6B1F-8E47-8053-ACFA492481D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Times" pitchFamily="2" charset="0"/>
            </a:endParaRPr>
          </a:p>
        </p:txBody>
      </p:sp>
    </p:spTree>
    <p:extLst>
      <p:ext uri="{BB962C8B-B14F-4D97-AF65-F5344CB8AC3E}">
        <p14:creationId xmlns:p14="http://schemas.microsoft.com/office/powerpoint/2010/main" val="1304951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235DD13-D3F3-FF48-933E-4D8651EE3F00}"/>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7267CD48-6B1F-8E47-8053-ACFA492481D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Times" pitchFamily="2" charset="0"/>
            </a:endParaRPr>
          </a:p>
        </p:txBody>
      </p:sp>
    </p:spTree>
    <p:extLst>
      <p:ext uri="{BB962C8B-B14F-4D97-AF65-F5344CB8AC3E}">
        <p14:creationId xmlns:p14="http://schemas.microsoft.com/office/powerpoint/2010/main" val="364387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97CD6D1-96D5-4F7D-B72A-FCED39748154}"/>
              </a:ext>
            </a:extLst>
          </p:cNvPr>
          <p:cNvSpPr>
            <a:spLocks noGrp="1" noChangeArrowheads="1"/>
          </p:cNvSpPr>
          <p:nvPr>
            <p:ph type="sldNum" sz="quarter" idx="5"/>
          </p:nvPr>
        </p:nvSpPr>
        <p:spPr>
          <a:ln/>
        </p:spPr>
        <p:txBody>
          <a:bodyPr/>
          <a:lstStyle/>
          <a:p>
            <a:fld id="{FC92A159-61FF-45D4-B05A-F8CB7A15760E}" type="slidenum">
              <a:rPr lang="en-US" altLang="en-US"/>
              <a:pPr/>
              <a:t>7</a:t>
            </a:fld>
            <a:endParaRPr lang="en-US" altLang="en-US"/>
          </a:p>
        </p:txBody>
      </p:sp>
      <p:sp>
        <p:nvSpPr>
          <p:cNvPr id="3571714" name="Rectangle 2">
            <a:extLst>
              <a:ext uri="{FF2B5EF4-FFF2-40B4-BE49-F238E27FC236}">
                <a16:creationId xmlns:a16="http://schemas.microsoft.com/office/drawing/2014/main" id="{766813D6-8033-4545-939B-68F93FB0FD31}"/>
              </a:ext>
            </a:extLst>
          </p:cNvPr>
          <p:cNvSpPr>
            <a:spLocks noGrp="1" noRot="1" noChangeAspect="1" noChangeArrowheads="1" noTextEdit="1"/>
          </p:cNvSpPr>
          <p:nvPr>
            <p:ph type="sldImg"/>
          </p:nvPr>
        </p:nvSpPr>
        <p:spPr>
          <a:ln/>
        </p:spPr>
      </p:sp>
      <p:sp>
        <p:nvSpPr>
          <p:cNvPr id="3571715" name="Rectangle 3">
            <a:extLst>
              <a:ext uri="{FF2B5EF4-FFF2-40B4-BE49-F238E27FC236}">
                <a16:creationId xmlns:a16="http://schemas.microsoft.com/office/drawing/2014/main" id="{6F724243-8474-4AEE-BCB1-652AE384B4F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E40F4B29-EA47-C54F-AC18-46DF39FFDBE5}"/>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6C48DD92-E747-4D4F-892A-9048FFCEE48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Times" pitchFamily="2" charset="0"/>
            </a:endParaRPr>
          </a:p>
        </p:txBody>
      </p:sp>
    </p:spTree>
    <p:extLst>
      <p:ext uri="{BB962C8B-B14F-4D97-AF65-F5344CB8AC3E}">
        <p14:creationId xmlns:p14="http://schemas.microsoft.com/office/powerpoint/2010/main" val="801677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6ABBFAAB-C84B-3C43-9289-C577FA3BD4A0}"/>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B4AFF09A-B6B3-DD46-942E-822BF2CA19B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Times" pitchFamily="2" charset="0"/>
            </a:endParaRPr>
          </a:p>
        </p:txBody>
      </p:sp>
    </p:spTree>
    <p:extLst>
      <p:ext uri="{BB962C8B-B14F-4D97-AF65-F5344CB8AC3E}">
        <p14:creationId xmlns:p14="http://schemas.microsoft.com/office/powerpoint/2010/main" val="2318539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3DDFBF1-C3F8-7D45-A5A2-39BF328B518A}"/>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A8408A4C-92BD-A04D-BBF3-B49107A38BA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Times" pitchFamily="2" charset="0"/>
            </a:endParaRPr>
          </a:p>
        </p:txBody>
      </p:sp>
    </p:spTree>
    <p:extLst>
      <p:ext uri="{BB962C8B-B14F-4D97-AF65-F5344CB8AC3E}">
        <p14:creationId xmlns:p14="http://schemas.microsoft.com/office/powerpoint/2010/main" val="10632560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3DDFBF1-C3F8-7D45-A5A2-39BF328B518A}"/>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A8408A4C-92BD-A04D-BBF3-B49107A38BA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Times" pitchFamily="2" charset="0"/>
            </a:endParaRPr>
          </a:p>
        </p:txBody>
      </p:sp>
    </p:spTree>
    <p:extLst>
      <p:ext uri="{BB962C8B-B14F-4D97-AF65-F5344CB8AC3E}">
        <p14:creationId xmlns:p14="http://schemas.microsoft.com/office/powerpoint/2010/main" val="24705393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F30B2F2-CE6D-384E-82C4-89087CC7648D}"/>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F3CC26C9-74D8-454A-9795-1DC9E2206C3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Times" pitchFamily="2" charset="0"/>
            </a:endParaRPr>
          </a:p>
        </p:txBody>
      </p:sp>
    </p:spTree>
    <p:extLst>
      <p:ext uri="{BB962C8B-B14F-4D97-AF65-F5344CB8AC3E}">
        <p14:creationId xmlns:p14="http://schemas.microsoft.com/office/powerpoint/2010/main" val="29687729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94A3D671-A1AA-904B-8FD1-D803ED857C3C}"/>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97B05F84-4DDC-BB44-BE6B-B48A18CAB28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Times" pitchFamily="2" charset="0"/>
            </a:endParaRPr>
          </a:p>
        </p:txBody>
      </p:sp>
    </p:spTree>
    <p:extLst>
      <p:ext uri="{BB962C8B-B14F-4D97-AF65-F5344CB8AC3E}">
        <p14:creationId xmlns:p14="http://schemas.microsoft.com/office/powerpoint/2010/main" val="1725679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306992C-4E45-4DDD-9B96-030CD61BC484}"/>
              </a:ext>
            </a:extLst>
          </p:cNvPr>
          <p:cNvSpPr>
            <a:spLocks noGrp="1" noChangeArrowheads="1"/>
          </p:cNvSpPr>
          <p:nvPr>
            <p:ph type="sldNum" sz="quarter" idx="5"/>
          </p:nvPr>
        </p:nvSpPr>
        <p:spPr>
          <a:ln/>
        </p:spPr>
        <p:txBody>
          <a:bodyPr/>
          <a:lstStyle/>
          <a:p>
            <a:fld id="{E87DCDC3-DCED-4CB7-B602-01136EE6DA58}" type="slidenum">
              <a:rPr lang="en-US" altLang="en-US"/>
              <a:pPr/>
              <a:t>8</a:t>
            </a:fld>
            <a:endParaRPr lang="en-US" altLang="en-US"/>
          </a:p>
        </p:txBody>
      </p:sp>
      <p:sp>
        <p:nvSpPr>
          <p:cNvPr id="3573762" name="Rectangle 2">
            <a:extLst>
              <a:ext uri="{FF2B5EF4-FFF2-40B4-BE49-F238E27FC236}">
                <a16:creationId xmlns:a16="http://schemas.microsoft.com/office/drawing/2014/main" id="{4197679A-2CA6-4D2E-886B-6E4BC5293C6B}"/>
              </a:ext>
            </a:extLst>
          </p:cNvPr>
          <p:cNvSpPr>
            <a:spLocks noGrp="1" noRot="1" noChangeAspect="1" noChangeArrowheads="1" noTextEdit="1"/>
          </p:cNvSpPr>
          <p:nvPr>
            <p:ph type="sldImg"/>
          </p:nvPr>
        </p:nvSpPr>
        <p:spPr>
          <a:ln/>
        </p:spPr>
      </p:sp>
      <p:sp>
        <p:nvSpPr>
          <p:cNvPr id="3573763" name="Rectangle 3">
            <a:extLst>
              <a:ext uri="{FF2B5EF4-FFF2-40B4-BE49-F238E27FC236}">
                <a16:creationId xmlns:a16="http://schemas.microsoft.com/office/drawing/2014/main" id="{60C27564-9D09-4320-81FB-A7D4757467C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64C2F20-213A-44CF-B07C-DFE711250DEE}"/>
              </a:ext>
            </a:extLst>
          </p:cNvPr>
          <p:cNvSpPr>
            <a:spLocks noGrp="1" noChangeArrowheads="1"/>
          </p:cNvSpPr>
          <p:nvPr>
            <p:ph type="sldNum" sz="quarter" idx="5"/>
          </p:nvPr>
        </p:nvSpPr>
        <p:spPr>
          <a:ln/>
        </p:spPr>
        <p:txBody>
          <a:bodyPr/>
          <a:lstStyle/>
          <a:p>
            <a:fld id="{990B75CE-C9EF-426C-A6BD-82600805EA11}" type="slidenum">
              <a:rPr lang="en-US" altLang="en-US"/>
              <a:pPr/>
              <a:t>9</a:t>
            </a:fld>
            <a:endParaRPr lang="en-US" altLang="en-US"/>
          </a:p>
        </p:txBody>
      </p:sp>
      <p:sp>
        <p:nvSpPr>
          <p:cNvPr id="3579906" name="Rectangle 2">
            <a:extLst>
              <a:ext uri="{FF2B5EF4-FFF2-40B4-BE49-F238E27FC236}">
                <a16:creationId xmlns:a16="http://schemas.microsoft.com/office/drawing/2014/main" id="{531ABBCA-BD39-40B8-95C7-30B52610B864}"/>
              </a:ext>
            </a:extLst>
          </p:cNvPr>
          <p:cNvSpPr>
            <a:spLocks noGrp="1" noRot="1" noChangeAspect="1" noChangeArrowheads="1" noTextEdit="1"/>
          </p:cNvSpPr>
          <p:nvPr>
            <p:ph type="sldImg"/>
          </p:nvPr>
        </p:nvSpPr>
        <p:spPr>
          <a:ln/>
        </p:spPr>
      </p:sp>
      <p:sp>
        <p:nvSpPr>
          <p:cNvPr id="3579907" name="Rectangle 3">
            <a:extLst>
              <a:ext uri="{FF2B5EF4-FFF2-40B4-BE49-F238E27FC236}">
                <a16:creationId xmlns:a16="http://schemas.microsoft.com/office/drawing/2014/main" id="{DD127C70-2147-4F64-A240-F323FC16593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DBD9F7-8790-42F3-BED8-F2ADB8970E01}"/>
              </a:ext>
            </a:extLst>
          </p:cNvPr>
          <p:cNvSpPr>
            <a:spLocks noGrp="1" noChangeArrowheads="1"/>
          </p:cNvSpPr>
          <p:nvPr>
            <p:ph type="sldNum" sz="quarter" idx="5"/>
          </p:nvPr>
        </p:nvSpPr>
        <p:spPr>
          <a:ln/>
        </p:spPr>
        <p:txBody>
          <a:bodyPr/>
          <a:lstStyle/>
          <a:p>
            <a:fld id="{C9158005-99AD-4196-ADEF-D61CEC009AA2}" type="slidenum">
              <a:rPr lang="en-US" altLang="en-US"/>
              <a:pPr/>
              <a:t>10</a:t>
            </a:fld>
            <a:endParaRPr lang="en-US" altLang="en-US"/>
          </a:p>
        </p:txBody>
      </p:sp>
      <p:sp>
        <p:nvSpPr>
          <p:cNvPr id="3588098" name="Rectangle 2">
            <a:extLst>
              <a:ext uri="{FF2B5EF4-FFF2-40B4-BE49-F238E27FC236}">
                <a16:creationId xmlns:a16="http://schemas.microsoft.com/office/drawing/2014/main" id="{2E139A0D-609D-49DC-B7BA-2BB0235DF79E}"/>
              </a:ext>
            </a:extLst>
          </p:cNvPr>
          <p:cNvSpPr>
            <a:spLocks noGrp="1" noRot="1" noChangeAspect="1" noChangeArrowheads="1" noTextEdit="1"/>
          </p:cNvSpPr>
          <p:nvPr>
            <p:ph type="sldImg"/>
          </p:nvPr>
        </p:nvSpPr>
        <p:spPr>
          <a:ln/>
        </p:spPr>
      </p:sp>
      <p:sp>
        <p:nvSpPr>
          <p:cNvPr id="3588099" name="Rectangle 3">
            <a:extLst>
              <a:ext uri="{FF2B5EF4-FFF2-40B4-BE49-F238E27FC236}">
                <a16:creationId xmlns:a16="http://schemas.microsoft.com/office/drawing/2014/main" id="{BBAE0C4A-8753-42F6-9652-22E1EFF7533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FC1F584-C422-4C8E-BA34-A8AD168C9991}"/>
              </a:ext>
            </a:extLst>
          </p:cNvPr>
          <p:cNvSpPr>
            <a:spLocks noGrp="1" noChangeArrowheads="1"/>
          </p:cNvSpPr>
          <p:nvPr>
            <p:ph type="sldNum" sz="quarter" idx="5"/>
          </p:nvPr>
        </p:nvSpPr>
        <p:spPr>
          <a:ln/>
        </p:spPr>
        <p:txBody>
          <a:bodyPr/>
          <a:lstStyle/>
          <a:p>
            <a:fld id="{37ABBCB3-055B-4CB1-9787-7DA2BD6CD4F5}" type="slidenum">
              <a:rPr lang="en-US" altLang="en-US"/>
              <a:pPr/>
              <a:t>11</a:t>
            </a:fld>
            <a:endParaRPr lang="en-US" altLang="en-US"/>
          </a:p>
        </p:txBody>
      </p:sp>
      <p:sp>
        <p:nvSpPr>
          <p:cNvPr id="3594242" name="Rectangle 2">
            <a:extLst>
              <a:ext uri="{FF2B5EF4-FFF2-40B4-BE49-F238E27FC236}">
                <a16:creationId xmlns:a16="http://schemas.microsoft.com/office/drawing/2014/main" id="{55D779AE-3175-4FE7-AD38-0F698910D5E7}"/>
              </a:ext>
            </a:extLst>
          </p:cNvPr>
          <p:cNvSpPr>
            <a:spLocks noGrp="1" noRot="1" noChangeAspect="1" noChangeArrowheads="1" noTextEdit="1"/>
          </p:cNvSpPr>
          <p:nvPr>
            <p:ph type="sldImg"/>
          </p:nvPr>
        </p:nvSpPr>
        <p:spPr>
          <a:ln/>
        </p:spPr>
      </p:sp>
      <p:sp>
        <p:nvSpPr>
          <p:cNvPr id="3594243" name="Rectangle 3">
            <a:extLst>
              <a:ext uri="{FF2B5EF4-FFF2-40B4-BE49-F238E27FC236}">
                <a16:creationId xmlns:a16="http://schemas.microsoft.com/office/drawing/2014/main" id="{61D8F3F8-FE38-42C9-8551-54ACEBE55DC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a:extLst>
              <a:ext uri="{FF2B5EF4-FFF2-40B4-BE49-F238E27FC236}">
                <a16:creationId xmlns:a16="http://schemas.microsoft.com/office/drawing/2014/main" id="{22E33709-29B4-5B44-8402-CD3378B28604}"/>
              </a:ext>
            </a:extLst>
          </p:cNvPr>
          <p:cNvSpPr>
            <a:spLocks noGrp="1" noRot="1" noChangeAspect="1" noChangeArrowheads="1" noTextEdit="1"/>
          </p:cNvSpPr>
          <p:nvPr>
            <p:ph type="sldImg"/>
          </p:nvPr>
        </p:nvSpPr>
        <p:spPr>
          <a:ln/>
        </p:spPr>
      </p:sp>
      <p:sp>
        <p:nvSpPr>
          <p:cNvPr id="12291" name="Rectangle 1027">
            <a:extLst>
              <a:ext uri="{FF2B5EF4-FFF2-40B4-BE49-F238E27FC236}">
                <a16:creationId xmlns:a16="http://schemas.microsoft.com/office/drawing/2014/main" id="{966973CE-32C4-804B-9898-9CF8124CF9B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Times" pitchFamily="2" charset="0"/>
            </a:endParaRPr>
          </a:p>
        </p:txBody>
      </p:sp>
    </p:spTree>
    <p:extLst>
      <p:ext uri="{BB962C8B-B14F-4D97-AF65-F5344CB8AC3E}">
        <p14:creationId xmlns:p14="http://schemas.microsoft.com/office/powerpoint/2010/main" val="1431650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B068712-078F-544C-B612-2727D172ED67}"/>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E3380545-F999-234E-B38D-EF78761383B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latin typeface="Times" pitchFamily="2" charset="0"/>
            </a:endParaRPr>
          </a:p>
        </p:txBody>
      </p:sp>
    </p:spTree>
    <p:extLst>
      <p:ext uri="{BB962C8B-B14F-4D97-AF65-F5344CB8AC3E}">
        <p14:creationId xmlns:p14="http://schemas.microsoft.com/office/powerpoint/2010/main" val="1387768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73FD4DE-481F-49BF-B006-B0B91EB9371A}"/>
              </a:ext>
            </a:extLst>
          </p:cNvPr>
          <p:cNvSpPr>
            <a:spLocks noGrp="1" noChangeArrowheads="1"/>
          </p:cNvSpPr>
          <p:nvPr>
            <p:ph type="sldNum" sz="quarter" idx="5"/>
          </p:nvPr>
        </p:nvSpPr>
        <p:spPr>
          <a:ln/>
        </p:spPr>
        <p:txBody>
          <a:bodyPr/>
          <a:lstStyle/>
          <a:p>
            <a:fld id="{42DD35C4-E802-465C-987E-66585A17A213}" type="slidenum">
              <a:rPr lang="en-US" altLang="en-US"/>
              <a:pPr/>
              <a:t>16</a:t>
            </a:fld>
            <a:endParaRPr lang="en-US" altLang="en-US"/>
          </a:p>
        </p:txBody>
      </p:sp>
      <p:sp>
        <p:nvSpPr>
          <p:cNvPr id="107522" name="Rectangle 2">
            <a:extLst>
              <a:ext uri="{FF2B5EF4-FFF2-40B4-BE49-F238E27FC236}">
                <a16:creationId xmlns:a16="http://schemas.microsoft.com/office/drawing/2014/main" id="{3104BFF5-C600-4497-BF9E-BC5D1BB6F453}"/>
              </a:ext>
            </a:extLst>
          </p:cNvPr>
          <p:cNvSpPr>
            <a:spLocks noGrp="1" noRot="1" noChangeAspect="1" noChangeArrowheads="1" noTextEdit="1"/>
          </p:cNvSpPr>
          <p:nvPr>
            <p:ph type="sldImg"/>
          </p:nvPr>
        </p:nvSpPr>
        <p:spPr>
          <a:ln/>
        </p:spPr>
      </p:sp>
      <p:sp>
        <p:nvSpPr>
          <p:cNvPr id="107523" name="Rectangle 3">
            <a:extLst>
              <a:ext uri="{FF2B5EF4-FFF2-40B4-BE49-F238E27FC236}">
                <a16:creationId xmlns:a16="http://schemas.microsoft.com/office/drawing/2014/main" id="{E3F893D1-EF02-4336-8917-643BAF6F972C}"/>
              </a:ext>
            </a:extLst>
          </p:cNvPr>
          <p:cNvSpPr>
            <a:spLocks noGrp="1" noChangeArrowheads="1"/>
          </p:cNvSpPr>
          <p:nvPr>
            <p:ph type="body" idx="1"/>
          </p:nvPr>
        </p:nvSpPr>
        <p:spPr/>
        <p:txBody>
          <a:bodyPr/>
          <a:lstStyle/>
          <a:p>
            <a:r>
              <a:rPr lang="en-US" altLang="en-US"/>
              <a:t>This phase involves testing of modules which have been integrated in sub-system. A module is a collection of dependent components such as object class, and abstract data type of some looser collection of procedures and functions.</a:t>
            </a:r>
          </a:p>
          <a:p>
            <a:endParaRPr lang="en-US" altLang="en-US"/>
          </a:p>
          <a:p>
            <a:r>
              <a:rPr lang="en-US" altLang="en-US"/>
              <a:t>On very large system it is often wise to do integration testing in several steps. Such systems generally have several relatively large components that can be built and integrated separately before combination into a full system.</a:t>
            </a:r>
          </a:p>
          <a:p>
            <a:endParaRPr lang="en-US" altLang="en-US"/>
          </a:p>
          <a:p>
            <a:r>
              <a:rPr lang="en-US" altLang="en-US"/>
              <a:t>Integration Testing is divided into </a:t>
            </a:r>
            <a:r>
              <a:rPr lang="en-US" altLang="en-US">
                <a:latin typeface="Comic Sans MS" panose="030F0702030302020204" pitchFamily="66" charset="0"/>
              </a:rPr>
              <a:t>Top-down Integration Test and Bottom-up Integration Test.</a:t>
            </a:r>
          </a:p>
          <a:p>
            <a:endParaRPr lang="en-US" altLang="en-US">
              <a:latin typeface="Comic Sans MS" panose="030F0702030302020204" pitchFamily="66" charset="0"/>
            </a:endParaRPr>
          </a:p>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24131" y="1811069"/>
            <a:ext cx="5688497" cy="1470025"/>
          </a:xfrm>
        </p:spPr>
        <p:txBody>
          <a:bodyPr/>
          <a:lstStyle>
            <a:lvl1pPr algn="l">
              <a:defRPr>
                <a:solidFill>
                  <a:srgbClr val="0B3D29"/>
                </a:solidFill>
              </a:defRPr>
            </a:lvl1pPr>
          </a:lstStyle>
          <a:p>
            <a:r>
              <a:rPr lang="en-US" dirty="0"/>
              <a:t>Click to edit Master title style</a:t>
            </a:r>
          </a:p>
        </p:txBody>
      </p:sp>
      <p:sp>
        <p:nvSpPr>
          <p:cNvPr id="3" name="Subtitle 2"/>
          <p:cNvSpPr>
            <a:spLocks noGrp="1"/>
          </p:cNvSpPr>
          <p:nvPr>
            <p:ph type="subTitle" idx="1" hasCustomPrompt="1"/>
          </p:nvPr>
        </p:nvSpPr>
        <p:spPr>
          <a:xfrm>
            <a:off x="2824131" y="3566844"/>
            <a:ext cx="5688497" cy="365051"/>
          </a:xfrm>
        </p:spPr>
        <p:txBody>
          <a:bodyPr>
            <a:normAutofit/>
          </a:bodyPr>
          <a:lstStyle>
            <a:lvl1pPr marL="0" indent="0" algn="l">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2)">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48323" y="1811069"/>
            <a:ext cx="4882520" cy="1470025"/>
          </a:xfrm>
        </p:spPr>
        <p:txBody>
          <a:bodyPr/>
          <a:lstStyle>
            <a:lvl1pPr algn="l">
              <a:defRPr>
                <a:solidFill>
                  <a:schemeClr val="tx1"/>
                </a:solidFill>
              </a:defRPr>
            </a:lvl1pPr>
          </a:lstStyle>
          <a:p>
            <a:r>
              <a:rPr lang="en-US" dirty="0"/>
              <a:t>Click to edit Master title style</a:t>
            </a:r>
          </a:p>
        </p:txBody>
      </p:sp>
      <p:sp>
        <p:nvSpPr>
          <p:cNvPr id="3" name="Subtitle 2"/>
          <p:cNvSpPr>
            <a:spLocks noGrp="1"/>
          </p:cNvSpPr>
          <p:nvPr>
            <p:ph type="subTitle" idx="1" hasCustomPrompt="1"/>
          </p:nvPr>
        </p:nvSpPr>
        <p:spPr>
          <a:xfrm>
            <a:off x="3948323" y="3566844"/>
            <a:ext cx="4882520" cy="365051"/>
          </a:xfrm>
        </p:spPr>
        <p:txBody>
          <a:bodyPr>
            <a:normAutofit/>
          </a:bodyPr>
          <a:lstStyle>
            <a:lvl1pPr marL="0" indent="0" algn="l">
              <a:buNone/>
              <a:defRPr sz="16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ligh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2536018"/>
            <a:ext cx="7772400" cy="1362075"/>
          </a:xfrm>
        </p:spPr>
        <p:txBody>
          <a:bodyPr anchor="t"/>
          <a:lstStyle>
            <a:lvl1pPr algn="ctr">
              <a:defRPr sz="4000" b="1" cap="none">
                <a:solidFill>
                  <a:schemeClr val="tx1"/>
                </a:solidFill>
              </a:defRPr>
            </a:lvl1pPr>
          </a:lstStyle>
          <a:p>
            <a:r>
              <a:rPr lang="en-US" dirty="0"/>
              <a:t>Click To Edit Master Title Style</a:t>
            </a:r>
          </a:p>
        </p:txBody>
      </p:sp>
      <p:sp>
        <p:nvSpPr>
          <p:cNvPr id="3" name="Text Placeholder 2"/>
          <p:cNvSpPr>
            <a:spLocks noGrp="1"/>
          </p:cNvSpPr>
          <p:nvPr>
            <p:ph type="body" idx="1" hasCustomPrompt="1"/>
          </p:nvPr>
        </p:nvSpPr>
        <p:spPr>
          <a:xfrm>
            <a:off x="722313" y="1035831"/>
            <a:ext cx="7772400" cy="1500187"/>
          </a:xfrm>
        </p:spPr>
        <p:txBody>
          <a:bodyPr anchor="b"/>
          <a:lstStyle>
            <a:lvl1pPr marL="0" indent="0" algn="ctr">
              <a:buNone/>
              <a:defRPr sz="2000">
                <a:solidFill>
                  <a:srgbClr val="B6A77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ligh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accent2"/>
              </a:buClr>
              <a:defRPr>
                <a:solidFill>
                  <a:srgbClr val="0B3D29"/>
                </a:solidFill>
              </a:defRPr>
            </a:lvl1pPr>
            <a:lvl2pPr>
              <a:buClr>
                <a:schemeClr val="accent2"/>
              </a:buClr>
              <a:defRPr>
                <a:solidFill>
                  <a:srgbClr val="0B3D29"/>
                </a:solidFill>
              </a:defRPr>
            </a:lvl2pPr>
            <a:lvl3pPr>
              <a:buClr>
                <a:schemeClr val="accent2"/>
              </a:buClr>
              <a:defRPr>
                <a:solidFill>
                  <a:srgbClr val="0B3D29"/>
                </a:solidFill>
              </a:defRPr>
            </a:lvl3pPr>
            <a:lvl4pPr>
              <a:buClr>
                <a:schemeClr val="accent2"/>
              </a:buClr>
              <a:defRPr>
                <a:solidFill>
                  <a:srgbClr val="0B3D29"/>
                </a:solidFill>
              </a:defRPr>
            </a:lvl4pPr>
            <a:lvl5pPr>
              <a:buClr>
                <a:schemeClr val="accent2"/>
              </a:buClr>
              <a:defRPr>
                <a:solidFill>
                  <a:srgbClr val="0B3D2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ligh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en-US" dirty="0"/>
              <a:t>Click to edit Master title style</a:t>
            </a:r>
          </a:p>
        </p:txBody>
      </p:sp>
      <p:sp>
        <p:nvSpPr>
          <p:cNvPr id="3" name="Content Placeholder 2"/>
          <p:cNvSpPr>
            <a:spLocks noGrp="1"/>
          </p:cNvSpPr>
          <p:nvPr>
            <p:ph sz="half" idx="1"/>
          </p:nvPr>
        </p:nvSpPr>
        <p:spPr>
          <a:xfrm>
            <a:off x="457200" y="2039257"/>
            <a:ext cx="4038600" cy="4086906"/>
          </a:xfrm>
        </p:spPr>
        <p:txBody>
          <a:bodyPr/>
          <a:lstStyle>
            <a:lvl1pPr>
              <a:defRPr sz="2800">
                <a:solidFill>
                  <a:srgbClr val="0B3D29"/>
                </a:solidFill>
              </a:defRPr>
            </a:lvl1pPr>
            <a:lvl2pPr>
              <a:defRPr sz="2400">
                <a:solidFill>
                  <a:srgbClr val="0B3D29"/>
                </a:solidFill>
              </a:defRPr>
            </a:lvl2pPr>
            <a:lvl3pPr>
              <a:defRPr sz="2000">
                <a:solidFill>
                  <a:srgbClr val="0B3D29"/>
                </a:solidFill>
              </a:defRPr>
            </a:lvl3pPr>
            <a:lvl4pPr>
              <a:defRPr sz="1800">
                <a:solidFill>
                  <a:srgbClr val="0B3D29"/>
                </a:solidFill>
              </a:defRPr>
            </a:lvl4pPr>
            <a:lvl5pPr>
              <a:defRPr sz="1800">
                <a:solidFill>
                  <a:srgbClr val="0B3D29"/>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2039257"/>
            <a:ext cx="4038600" cy="4086906"/>
          </a:xfrm>
        </p:spPr>
        <p:txBody>
          <a:bodyPr/>
          <a:lstStyle>
            <a:lvl1pPr>
              <a:defRPr sz="2800">
                <a:solidFill>
                  <a:srgbClr val="0B3D29"/>
                </a:solidFill>
              </a:defRPr>
            </a:lvl1pPr>
            <a:lvl2pPr>
              <a:defRPr sz="2400">
                <a:solidFill>
                  <a:srgbClr val="0B3D29"/>
                </a:solidFill>
              </a:defRPr>
            </a:lvl2pPr>
            <a:lvl3pPr>
              <a:defRPr sz="2000">
                <a:solidFill>
                  <a:srgbClr val="0B3D29"/>
                </a:solidFill>
              </a:defRPr>
            </a:lvl3pPr>
            <a:lvl4pPr>
              <a:defRPr sz="1800">
                <a:solidFill>
                  <a:srgbClr val="0B3D29"/>
                </a:solidFill>
              </a:defRPr>
            </a:lvl4pPr>
            <a:lvl5pPr>
              <a:defRPr sz="1800">
                <a:solidFill>
                  <a:srgbClr val="0B3D29"/>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act Information (ligh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119176" y="666593"/>
            <a:ext cx="4567624" cy="4392488"/>
          </a:xfrm>
        </p:spPr>
        <p:txBody>
          <a:bodyPr/>
          <a:lstStyle>
            <a:lvl1pPr marL="0" indent="0">
              <a:spcBef>
                <a:spcPts val="1776"/>
              </a:spcBef>
              <a:buFontTx/>
              <a:buNone/>
              <a:defRPr sz="2400" b="1">
                <a:solidFill>
                  <a:srgbClr val="0B3D29"/>
                </a:solidFill>
              </a:defRPr>
            </a:lvl1pPr>
            <a:lvl2pPr marL="0" indent="0">
              <a:buFontTx/>
              <a:buNone/>
              <a:defRPr sz="2000">
                <a:solidFill>
                  <a:schemeClr val="accent1"/>
                </a:solidFil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ligh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en-US" dirty="0"/>
              <a:t>Click to edit Master title style</a:t>
            </a:r>
          </a:p>
        </p:txBody>
      </p:sp>
      <p:sp>
        <p:nvSpPr>
          <p:cNvPr id="3" name="Text Placeholder 2"/>
          <p:cNvSpPr>
            <a:spLocks noGrp="1"/>
          </p:cNvSpPr>
          <p:nvPr>
            <p:ph type="body" idx="1"/>
          </p:nvPr>
        </p:nvSpPr>
        <p:spPr>
          <a:xfrm>
            <a:off x="457200" y="1970542"/>
            <a:ext cx="4040188" cy="639762"/>
          </a:xfrm>
        </p:spPr>
        <p:txBody>
          <a:bodyPr anchor="b"/>
          <a:lstStyle>
            <a:lvl1pPr marL="0" indent="0">
              <a:buNone/>
              <a:defRPr sz="2400" b="1">
                <a:solidFill>
                  <a:srgbClr val="0B3D2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610304"/>
            <a:ext cx="4040188" cy="3318782"/>
          </a:xfrm>
        </p:spPr>
        <p:txBody>
          <a:bodyPr/>
          <a:lstStyle>
            <a:lvl1pPr>
              <a:defRPr sz="2400">
                <a:solidFill>
                  <a:srgbClr val="0B3D29"/>
                </a:solidFill>
              </a:defRPr>
            </a:lvl1pPr>
            <a:lvl2pPr>
              <a:defRPr sz="2000">
                <a:solidFill>
                  <a:srgbClr val="0B3D29"/>
                </a:solidFill>
              </a:defRPr>
            </a:lvl2pPr>
            <a:lvl3pPr>
              <a:defRPr sz="1800">
                <a:solidFill>
                  <a:srgbClr val="0B3D29"/>
                </a:solidFill>
              </a:defRPr>
            </a:lvl3pPr>
            <a:lvl4pPr>
              <a:defRPr sz="1600">
                <a:solidFill>
                  <a:srgbClr val="0B3D29"/>
                </a:solidFill>
              </a:defRPr>
            </a:lvl4pPr>
            <a:lvl5pPr>
              <a:defRPr sz="1600">
                <a:solidFill>
                  <a:srgbClr val="0B3D29"/>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970542"/>
            <a:ext cx="4041775" cy="639762"/>
          </a:xfrm>
        </p:spPr>
        <p:txBody>
          <a:bodyPr anchor="b"/>
          <a:lstStyle>
            <a:lvl1pPr marL="0" indent="0">
              <a:buNone/>
              <a:defRPr sz="2400" b="1">
                <a:solidFill>
                  <a:srgbClr val="0B3D2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610304"/>
            <a:ext cx="4041775" cy="3318782"/>
          </a:xfrm>
        </p:spPr>
        <p:txBody>
          <a:bodyPr/>
          <a:lstStyle>
            <a:lvl1pPr>
              <a:defRPr sz="2400">
                <a:solidFill>
                  <a:srgbClr val="0B3D29"/>
                </a:solidFill>
              </a:defRPr>
            </a:lvl1pPr>
            <a:lvl2pPr>
              <a:defRPr sz="2000">
                <a:solidFill>
                  <a:srgbClr val="0B3D29"/>
                </a:solidFill>
              </a:defRPr>
            </a:lvl2pPr>
            <a:lvl3pPr>
              <a:defRPr sz="1800">
                <a:solidFill>
                  <a:srgbClr val="0B3D29"/>
                </a:solidFill>
              </a:defRPr>
            </a:lvl3pPr>
            <a:lvl4pPr>
              <a:defRPr sz="1600">
                <a:solidFill>
                  <a:srgbClr val="0B3D29"/>
                </a:solidFill>
              </a:defRPr>
            </a:lvl4pPr>
            <a:lvl5pPr>
              <a:defRPr sz="1600">
                <a:solidFill>
                  <a:srgbClr val="0B3D29"/>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ligh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en-US" dirty="0"/>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light)">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ligh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rgbClr val="0B3D29"/>
                </a:solidFill>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rgbClr val="0B3D29"/>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Box 4"/>
          <p:cNvSpPr txBox="1"/>
          <p:nvPr userDrawn="1"/>
        </p:nvSpPr>
        <p:spPr>
          <a:xfrm>
            <a:off x="1698413" y="1690782"/>
            <a:ext cx="184666" cy="369332"/>
          </a:xfrm>
          <a:prstGeom prst="rect">
            <a:avLst/>
          </a:prstGeom>
          <a:noFill/>
        </p:spPr>
        <p:txBody>
          <a:bodyPr wrap="none" rtlCol="0">
            <a:spAutoFit/>
          </a:bodyPr>
          <a:lstStyle/>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dar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2536018"/>
            <a:ext cx="7772400" cy="1362075"/>
          </a:xfrm>
        </p:spPr>
        <p:txBody>
          <a:bodyPr anchor="t"/>
          <a:lstStyle>
            <a:lvl1pPr algn="ctr">
              <a:defRPr sz="4000" b="1" cap="none">
                <a:solidFill>
                  <a:schemeClr val="bg1"/>
                </a:solidFill>
              </a:defRPr>
            </a:lvl1pPr>
          </a:lstStyle>
          <a:p>
            <a:r>
              <a:rPr lang="en-US" dirty="0"/>
              <a:t>Click To Edit Master Title Style</a:t>
            </a:r>
          </a:p>
        </p:txBody>
      </p:sp>
      <p:sp>
        <p:nvSpPr>
          <p:cNvPr id="3" name="Text Placeholder 2"/>
          <p:cNvSpPr>
            <a:spLocks noGrp="1"/>
          </p:cNvSpPr>
          <p:nvPr>
            <p:ph type="body" idx="1" hasCustomPrompt="1"/>
          </p:nvPr>
        </p:nvSpPr>
        <p:spPr>
          <a:xfrm>
            <a:off x="722313" y="1035831"/>
            <a:ext cx="7772400" cy="1500187"/>
          </a:xfrm>
        </p:spPr>
        <p:txBody>
          <a:bodyPr anchor="b"/>
          <a:lstStyle>
            <a:lvl1pPr marL="0" indent="0" algn="ctr">
              <a:buNone/>
              <a:defRPr sz="2000">
                <a:solidFill>
                  <a:srgbClr val="B6A77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dar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B6A771"/>
                </a:solidFill>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dar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act Informa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2714171" y="666593"/>
            <a:ext cx="5871029" cy="4392488"/>
          </a:xfrm>
        </p:spPr>
        <p:txBody>
          <a:bodyPr/>
          <a:lstStyle>
            <a:lvl1pPr marL="0" indent="0">
              <a:spcBef>
                <a:spcPts val="1776"/>
              </a:spcBef>
              <a:buFontTx/>
              <a:buNone/>
              <a:defRPr sz="2400" b="1">
                <a:solidFill>
                  <a:srgbClr val="0B3D29"/>
                </a:solidFill>
              </a:defRPr>
            </a:lvl1pPr>
            <a:lvl2pPr marL="0" indent="0">
              <a:buFontTx/>
              <a:buNone/>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dar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dar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dark)">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dark)">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0"/>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987315"/>
            <a:ext cx="8229600" cy="38691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8" r:id="rId5"/>
    <p:sldLayoutId id="2147483653" r:id="rId6"/>
    <p:sldLayoutId id="2147483654" r:id="rId7"/>
    <p:sldLayoutId id="2147483655" r:id="rId8"/>
    <p:sldLayoutId id="2147483656"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Lst>
  <p:txStyles>
    <p:titleStyle>
      <a:lvl1pPr algn="ctr" defTabSz="457200" rtl="0" eaLnBrk="1" latinLnBrk="0" hangingPunct="1">
        <a:spcBef>
          <a:spcPct val="0"/>
        </a:spcBef>
        <a:buNone/>
        <a:defRPr sz="4400" kern="1200">
          <a:solidFill>
            <a:srgbClr val="B6A771"/>
          </a:solidFill>
          <a:latin typeface="+mj-lt"/>
          <a:ea typeface="+mj-ea"/>
          <a:cs typeface="+mj-cs"/>
        </a:defRPr>
      </a:lvl1pPr>
    </p:titleStyle>
    <p:bodyStyle>
      <a:lvl1pPr marL="342900" indent="-342900" algn="l" defTabSz="457200" rtl="0" eaLnBrk="1" latinLnBrk="0" hangingPunct="1">
        <a:spcBef>
          <a:spcPct val="20000"/>
        </a:spcBef>
        <a:buClr>
          <a:schemeClr val="tx1"/>
        </a:buClr>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chemeClr val="tx1"/>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chemeClr val="tx1"/>
        </a:buClr>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chemeClr val="tx1"/>
        </a:buClr>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chemeClr val="tx1"/>
        </a:buClr>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hemeOverride" Target="../theme/themeOverride4.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hemeOverride" Target="../theme/themeOverride5.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hemeOverride" Target="../theme/themeOverride6.xml"/><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hemeOverride" Target="../theme/themeOverride7.xml"/><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hemeOverride" Target="../theme/themeOverride8.xml"/><Relationship Id="rId4" Type="http://schemas.openxmlformats.org/officeDocument/2006/relationships/image" Target="../media/image5.jp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hemeOverride" Target="../theme/themeOverride9.xml"/><Relationship Id="rId4" Type="http://schemas.openxmlformats.org/officeDocument/2006/relationships/image" Target="../media/image5.jp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hemeOverride" Target="../theme/themeOverride10.xml"/><Relationship Id="rId4" Type="http://schemas.openxmlformats.org/officeDocument/2006/relationships/image" Target="../media/image5.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hyperlink" Target="http://wwwbruegge.informatik.tu-muenchen.de/twiki/bin/view/Lehrstuhl/KMinSESoSe2007" TargetMode="Externa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hyperlink" Target="https://www.softwaretestinghelp.com/unit-testing-tools/#3_Emma" TargetMode="External"/><Relationship Id="rId2" Type="http://schemas.openxmlformats.org/officeDocument/2006/relationships/hyperlink" Target="https://www.softwaretestinghelp.com/unit-testing-tools/#1_NUnit" TargetMode="External"/><Relationship Id="rId1" Type="http://schemas.openxmlformats.org/officeDocument/2006/relationships/slideLayout" Target="../slideLayouts/slideLayout16.xml"/><Relationship Id="rId6" Type="http://schemas.openxmlformats.org/officeDocument/2006/relationships/hyperlink" Target="https://www.softwaretestinghelp.com/unit-testing-tools/#5_HtmlUnit" TargetMode="External"/><Relationship Id="rId5" Type="http://schemas.openxmlformats.org/officeDocument/2006/relationships/hyperlink" Target="https://www.softwaretestinghelp.com/unit-testing-tools/#2_JMockit" TargetMode="External"/><Relationship Id="rId4" Type="http://schemas.openxmlformats.org/officeDocument/2006/relationships/hyperlink" Target="https://www.softwaretestinghelp.com/unit-testing-tools/#4_Quilt_HTTP"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hemeOverride" Target="../theme/themeOverride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hemeOverride" Target="../theme/themeOverride3.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12AB191-0D54-4D8B-8D10-D50658B82EB3}"/>
              </a:ext>
            </a:extLst>
          </p:cNvPr>
          <p:cNvSpPr/>
          <p:nvPr/>
        </p:nvSpPr>
        <p:spPr>
          <a:xfrm>
            <a:off x="2672080" y="769035"/>
            <a:ext cx="5669280" cy="707886"/>
          </a:xfrm>
          <a:prstGeom prst="rect">
            <a:avLst/>
          </a:prstGeom>
        </p:spPr>
        <p:txBody>
          <a:bodyPr wrap="square">
            <a:spAutoFit/>
          </a:bodyPr>
          <a:lstStyle/>
          <a:p>
            <a:pPr algn="ctr"/>
            <a:r>
              <a:rPr lang="en-US" sz="2000" b="1" dirty="0">
                <a:latin typeface="Garamond" panose="02020404030301010803" pitchFamily="18" charset="0"/>
              </a:rPr>
              <a:t>California State University, Sacramento</a:t>
            </a:r>
            <a:br>
              <a:rPr lang="en-US" sz="2000" b="1" dirty="0">
                <a:latin typeface="Garamond" panose="02020404030301010803" pitchFamily="18" charset="0"/>
              </a:rPr>
            </a:br>
            <a:r>
              <a:rPr lang="en-US" sz="2000" b="1" dirty="0">
                <a:latin typeface="Garamond" panose="02020404030301010803" pitchFamily="18" charset="0"/>
              </a:rPr>
              <a:t>Computer Science Department</a:t>
            </a:r>
            <a:endParaRPr lang="en-US" sz="2000" dirty="0"/>
          </a:p>
        </p:txBody>
      </p:sp>
      <p:sp>
        <p:nvSpPr>
          <p:cNvPr id="5" name="Rectangle 4">
            <a:extLst>
              <a:ext uri="{FF2B5EF4-FFF2-40B4-BE49-F238E27FC236}">
                <a16:creationId xmlns:a16="http://schemas.microsoft.com/office/drawing/2014/main" id="{DDD65F27-4058-427B-B04A-4EE68F87F060}"/>
              </a:ext>
            </a:extLst>
          </p:cNvPr>
          <p:cNvSpPr/>
          <p:nvPr/>
        </p:nvSpPr>
        <p:spPr>
          <a:xfrm>
            <a:off x="3220720" y="2160230"/>
            <a:ext cx="4572000" cy="1692771"/>
          </a:xfrm>
          <a:prstGeom prst="rect">
            <a:avLst/>
          </a:prstGeom>
        </p:spPr>
        <p:txBody>
          <a:bodyPr>
            <a:spAutoFit/>
          </a:bodyPr>
          <a:lstStyle/>
          <a:p>
            <a:pPr algn="ctr">
              <a:defRPr/>
            </a:pPr>
            <a:r>
              <a:rPr lang="en-US" sz="2000" b="1" dirty="0">
                <a:latin typeface="Garamond" panose="02020404030301010803" pitchFamily="18" charset="0"/>
              </a:rPr>
              <a:t>CSC 179</a:t>
            </a:r>
          </a:p>
          <a:p>
            <a:pPr algn="ctr">
              <a:defRPr/>
            </a:pPr>
            <a:endParaRPr lang="en-US" sz="2000" b="1" dirty="0">
              <a:latin typeface="Garamond" panose="02020404030301010803" pitchFamily="18" charset="0"/>
            </a:endParaRPr>
          </a:p>
          <a:p>
            <a:pPr algn="ctr">
              <a:defRPr/>
            </a:pPr>
            <a:r>
              <a:rPr lang="en-US" sz="2000" b="1" dirty="0">
                <a:latin typeface="Garamond" panose="02020404030301010803" pitchFamily="18" charset="0"/>
              </a:rPr>
              <a:t>Summer 2024</a:t>
            </a:r>
          </a:p>
          <a:p>
            <a:pPr algn="ctr">
              <a:defRPr/>
            </a:pPr>
            <a:endParaRPr lang="en-US" sz="2000" b="1" dirty="0">
              <a:latin typeface="Garamond" panose="02020404030301010803" pitchFamily="18" charset="0"/>
            </a:endParaRPr>
          </a:p>
          <a:p>
            <a:pPr algn="ctr">
              <a:defRPr/>
            </a:pPr>
            <a:r>
              <a:rPr lang="en-US" sz="2400" b="1" dirty="0">
                <a:latin typeface="Garamond" panose="02020404030301010803" pitchFamily="18" charset="0"/>
              </a:rPr>
              <a:t>Lecture # 9</a:t>
            </a:r>
          </a:p>
        </p:txBody>
      </p:sp>
      <p:sp>
        <p:nvSpPr>
          <p:cNvPr id="6" name="Rectangle 5">
            <a:extLst>
              <a:ext uri="{FF2B5EF4-FFF2-40B4-BE49-F238E27FC236}">
                <a16:creationId xmlns:a16="http://schemas.microsoft.com/office/drawing/2014/main" id="{75EFD790-83EA-4D0A-B42D-F5977A0F85EC}"/>
              </a:ext>
            </a:extLst>
          </p:cNvPr>
          <p:cNvSpPr/>
          <p:nvPr/>
        </p:nvSpPr>
        <p:spPr>
          <a:xfrm>
            <a:off x="3073298" y="4530635"/>
            <a:ext cx="4866845" cy="584775"/>
          </a:xfrm>
          <a:prstGeom prst="rect">
            <a:avLst/>
          </a:prstGeom>
        </p:spPr>
        <p:txBody>
          <a:bodyPr wrap="none">
            <a:spAutoFit/>
          </a:bodyPr>
          <a:lstStyle/>
          <a:p>
            <a:pPr algn="ctr">
              <a:defRPr/>
            </a:pPr>
            <a:r>
              <a:rPr lang="en-US" sz="3200" b="1" dirty="0">
                <a:latin typeface="Garamond" panose="02020404030301010803" pitchFamily="18" charset="0"/>
              </a:rPr>
              <a:t>Unit &amp; Integration Testing</a:t>
            </a:r>
          </a:p>
        </p:txBody>
      </p:sp>
    </p:spTree>
    <p:extLst>
      <p:ext uri="{BB962C8B-B14F-4D97-AF65-F5344CB8AC3E}">
        <p14:creationId xmlns:p14="http://schemas.microsoft.com/office/powerpoint/2010/main" val="429264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3587074" name="Rectangle 2">
            <a:extLst>
              <a:ext uri="{FF2B5EF4-FFF2-40B4-BE49-F238E27FC236}">
                <a16:creationId xmlns:a16="http://schemas.microsoft.com/office/drawing/2014/main" id="{DD88FC28-98F9-413E-AD44-7BB0EACBF4D9}"/>
              </a:ext>
            </a:extLst>
          </p:cNvPr>
          <p:cNvSpPr>
            <a:spLocks noGrp="1" noChangeArrowheads="1"/>
          </p:cNvSpPr>
          <p:nvPr>
            <p:ph type="title"/>
          </p:nvPr>
        </p:nvSpPr>
        <p:spPr/>
        <p:txBody>
          <a:bodyPr>
            <a:normAutofit/>
          </a:bodyPr>
          <a:lstStyle/>
          <a:p>
            <a:pPr>
              <a:defRPr/>
            </a:pPr>
            <a:r>
              <a:rPr lang="en-US" altLang="en-US" sz="4000" b="1" dirty="0">
                <a:solidFill>
                  <a:srgbClr val="FFFFFF"/>
                </a:solidFill>
                <a:latin typeface="Garamond" panose="02020404030301010803" pitchFamily="18" charset="0"/>
                <a:cs typeface="Times New Roman" panose="02020603050405020304" pitchFamily="18" charset="0"/>
              </a:rPr>
              <a:t>Black Box Testing</a:t>
            </a:r>
          </a:p>
        </p:txBody>
      </p:sp>
      <p:sp>
        <p:nvSpPr>
          <p:cNvPr id="3587075" name="Rectangle 3">
            <a:extLst>
              <a:ext uri="{FF2B5EF4-FFF2-40B4-BE49-F238E27FC236}">
                <a16:creationId xmlns:a16="http://schemas.microsoft.com/office/drawing/2014/main" id="{63CFE03B-F9C4-4F6C-9AC9-15C181122247}"/>
              </a:ext>
            </a:extLst>
          </p:cNvPr>
          <p:cNvSpPr>
            <a:spLocks noGrp="1" noChangeArrowheads="1"/>
          </p:cNvSpPr>
          <p:nvPr>
            <p:ph idx="1"/>
          </p:nvPr>
        </p:nvSpPr>
        <p:spPr>
          <a:xfrm>
            <a:off x="457200" y="1987315"/>
            <a:ext cx="8229600" cy="4169645"/>
          </a:xfrm>
        </p:spPr>
        <p:txBody>
          <a:bodyPr>
            <a:normAutofit/>
          </a:bodyPr>
          <a:lstStyle/>
          <a:p>
            <a:pPr>
              <a:buClr>
                <a:schemeClr val="tx1"/>
              </a:buClr>
              <a:defRPr/>
            </a:pPr>
            <a:r>
              <a:rPr lang="en-US" altLang="en-US" sz="2400" dirty="0">
                <a:latin typeface="Garamond" panose="02020404030301010803" pitchFamily="18" charset="0"/>
                <a:cs typeface="Times New Roman" panose="02020603050405020304" pitchFamily="18" charset="0"/>
              </a:rPr>
              <a:t>Test suite constructed by inspecting the specification (requirements, design, etc.), not the source code</a:t>
            </a:r>
          </a:p>
          <a:p>
            <a:pPr>
              <a:buClr>
                <a:schemeClr val="tx1"/>
              </a:buClr>
              <a:defRPr/>
            </a:pPr>
            <a:endParaRPr lang="en-US" altLang="en-US" sz="2400" dirty="0">
              <a:latin typeface="Garamond" panose="02020404030301010803" pitchFamily="18" charset="0"/>
              <a:cs typeface="Times New Roman" panose="02020603050405020304" pitchFamily="18" charset="0"/>
            </a:endParaRPr>
          </a:p>
          <a:p>
            <a:pPr>
              <a:buClr>
                <a:schemeClr val="tx1"/>
              </a:buClr>
              <a:defRPr/>
            </a:pPr>
            <a:r>
              <a:rPr lang="en-US" altLang="en-US" sz="2400" dirty="0">
                <a:latin typeface="Garamond" panose="02020404030301010803" pitchFamily="18" charset="0"/>
                <a:cs typeface="Times New Roman" panose="02020603050405020304" pitchFamily="18" charset="0"/>
              </a:rPr>
              <a:t>Tests unit against functional and, sometimes, extra-functional specifications (e.g., resource utilization, performance, security)</a:t>
            </a:r>
          </a:p>
          <a:p>
            <a:pPr>
              <a:buClr>
                <a:schemeClr val="tx1"/>
              </a:buClr>
              <a:defRPr/>
            </a:pPr>
            <a:endParaRPr lang="en-US" altLang="en-US" sz="2400" dirty="0">
              <a:latin typeface="Garamond" panose="02020404030301010803" pitchFamily="18" charset="0"/>
              <a:cs typeface="Times New Roman" panose="02020603050405020304" pitchFamily="18" charset="0"/>
            </a:endParaRPr>
          </a:p>
          <a:p>
            <a:pPr>
              <a:buClr>
                <a:schemeClr val="tx1"/>
              </a:buClr>
              <a:defRPr/>
            </a:pPr>
            <a:r>
              <a:rPr lang="en-US" altLang="en-US" sz="2400" dirty="0">
                <a:latin typeface="Garamond" panose="02020404030301010803" pitchFamily="18" charset="0"/>
                <a:cs typeface="Times New Roman" panose="02020603050405020304" pitchFamily="18" charset="0"/>
              </a:rPr>
              <a:t>Attempts to force behavior (outcome) that doesn't match specification</a:t>
            </a:r>
          </a:p>
        </p:txBody>
      </p:sp>
      <p:sp>
        <p:nvSpPr>
          <p:cNvPr id="4" name="Slide Number Placeholder 1">
            <a:extLst>
              <a:ext uri="{FF2B5EF4-FFF2-40B4-BE49-F238E27FC236}">
                <a16:creationId xmlns:a16="http://schemas.microsoft.com/office/drawing/2014/main" id="{11F38BF7-4D3A-4633-88A0-91EE2EB3336E}"/>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10</a:t>
            </a:fld>
            <a:endParaRPr lang="en-US" b="0">
              <a:solidFill>
                <a:srgbClr val="D4D2D0">
                  <a:shade val="50000"/>
                  <a:satMod val="200000"/>
                </a:srgbClr>
              </a:solidFill>
            </a:endParaRP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3593218" name="Rectangle 2">
            <a:extLst>
              <a:ext uri="{FF2B5EF4-FFF2-40B4-BE49-F238E27FC236}">
                <a16:creationId xmlns:a16="http://schemas.microsoft.com/office/drawing/2014/main" id="{6D98C052-4F1E-4A82-940F-4FC14AC83C8F}"/>
              </a:ext>
            </a:extLst>
          </p:cNvPr>
          <p:cNvSpPr>
            <a:spLocks noGrp="1" noChangeArrowheads="1"/>
          </p:cNvSpPr>
          <p:nvPr>
            <p:ph type="title"/>
          </p:nvPr>
        </p:nvSpPr>
        <p:spPr/>
        <p:txBody>
          <a:bodyPr>
            <a:noAutofit/>
          </a:bodyPr>
          <a:lstStyle/>
          <a:p>
            <a:pPr>
              <a:defRPr/>
            </a:pPr>
            <a:r>
              <a:rPr lang="en-US" altLang="en-US" sz="4000" b="1" dirty="0">
                <a:solidFill>
                  <a:srgbClr val="FFFFFF"/>
                </a:solidFill>
                <a:latin typeface="Garamond" panose="02020404030301010803" pitchFamily="18" charset="0"/>
                <a:cs typeface="Times New Roman" panose="02020603050405020304" pitchFamily="18" charset="0"/>
              </a:rPr>
              <a:t>Black box  &amp; Unit Testing</a:t>
            </a:r>
          </a:p>
        </p:txBody>
      </p:sp>
      <p:sp>
        <p:nvSpPr>
          <p:cNvPr id="3593219" name="Rectangle 3">
            <a:extLst>
              <a:ext uri="{FF2B5EF4-FFF2-40B4-BE49-F238E27FC236}">
                <a16:creationId xmlns:a16="http://schemas.microsoft.com/office/drawing/2014/main" id="{B7F40484-D44E-4B61-9D15-D5756B1E198C}"/>
              </a:ext>
            </a:extLst>
          </p:cNvPr>
          <p:cNvSpPr>
            <a:spLocks noGrp="1" noChangeArrowheads="1"/>
          </p:cNvSpPr>
          <p:nvPr>
            <p:ph idx="1"/>
          </p:nvPr>
        </p:nvSpPr>
        <p:spPr/>
        <p:txBody>
          <a:bodyPr>
            <a:normAutofit/>
          </a:bodyPr>
          <a:lstStyle/>
          <a:p>
            <a:pPr>
              <a:lnSpc>
                <a:spcPct val="90000"/>
              </a:lnSpc>
              <a:buClr>
                <a:schemeClr val="tx1"/>
              </a:buClr>
              <a:defRPr/>
            </a:pPr>
            <a:r>
              <a:rPr lang="en-US" altLang="en-US" sz="2400" dirty="0">
                <a:latin typeface="Garamond" panose="02020404030301010803" pitchFamily="18" charset="0"/>
                <a:cs typeface="Times New Roman" panose="02020603050405020304" pitchFamily="18" charset="0"/>
              </a:rPr>
              <a:t>Functional testing – exercise code with valid or nearly valid input for which the expected outcome is known (outcome includes global state and exceptions as well as output).</a:t>
            </a:r>
          </a:p>
          <a:p>
            <a:pPr>
              <a:lnSpc>
                <a:spcPct val="90000"/>
              </a:lnSpc>
              <a:buClr>
                <a:schemeClr val="tx1"/>
              </a:buClr>
              <a:defRPr/>
            </a:pPr>
            <a:endParaRPr lang="en-US" altLang="en-US" sz="2400" dirty="0">
              <a:latin typeface="Garamond" panose="02020404030301010803" pitchFamily="18" charset="0"/>
              <a:cs typeface="Times New Roman" panose="02020603050405020304" pitchFamily="18" charset="0"/>
            </a:endParaRPr>
          </a:p>
          <a:p>
            <a:pPr>
              <a:lnSpc>
                <a:spcPct val="90000"/>
              </a:lnSpc>
              <a:buClr>
                <a:schemeClr val="tx1"/>
              </a:buClr>
              <a:defRPr/>
            </a:pPr>
            <a:r>
              <a:rPr lang="en-US" altLang="en-US" sz="2400" dirty="0">
                <a:latin typeface="Garamond" panose="02020404030301010803" pitchFamily="18" charset="0"/>
                <a:cs typeface="Times New Roman" panose="02020603050405020304" pitchFamily="18" charset="0"/>
              </a:rPr>
              <a:t>Exhaustive testing usually infeasible, so need way(s) to select test cases and determine when “done” testing.</a:t>
            </a:r>
          </a:p>
          <a:p>
            <a:pPr>
              <a:lnSpc>
                <a:spcPct val="90000"/>
              </a:lnSpc>
              <a:buClr>
                <a:schemeClr val="tx1"/>
              </a:buClr>
              <a:defRPr/>
            </a:pPr>
            <a:endParaRPr lang="en-US" altLang="en-US" sz="2400" dirty="0">
              <a:latin typeface="Garamond" panose="02020404030301010803" pitchFamily="18" charset="0"/>
              <a:cs typeface="Times New Roman" panose="02020603050405020304" pitchFamily="18" charset="0"/>
            </a:endParaRPr>
          </a:p>
          <a:p>
            <a:pPr>
              <a:lnSpc>
                <a:spcPct val="90000"/>
              </a:lnSpc>
              <a:buClr>
                <a:schemeClr val="tx1"/>
              </a:buClr>
              <a:defRPr/>
            </a:pPr>
            <a:r>
              <a:rPr lang="en-US" altLang="en-US" sz="2400" dirty="0">
                <a:latin typeface="Garamond" panose="02020404030301010803" pitchFamily="18" charset="0"/>
                <a:cs typeface="Times New Roman" panose="02020603050405020304" pitchFamily="18" charset="0"/>
              </a:rPr>
              <a:t>Choose test cases to attempt to find different faults.</a:t>
            </a:r>
          </a:p>
          <a:p>
            <a:pPr marL="342900" lvl="1" indent="-342900">
              <a:lnSpc>
                <a:spcPct val="90000"/>
              </a:lnSpc>
              <a:buClr>
                <a:schemeClr val="tx1"/>
              </a:buClr>
              <a:buFont typeface="Arial"/>
              <a:buChar char="•"/>
              <a:defRPr/>
            </a:pPr>
            <a:r>
              <a:rPr lang="en-US" altLang="en-US" sz="2400" dirty="0">
                <a:latin typeface="Garamond" panose="02020404030301010803" pitchFamily="18" charset="0"/>
                <a:cs typeface="Times New Roman" panose="02020603050405020304" pitchFamily="18" charset="0"/>
              </a:rPr>
              <a:t>Equivalence partitioning</a:t>
            </a:r>
          </a:p>
          <a:p>
            <a:pPr marL="342900" lvl="1" indent="-342900">
              <a:lnSpc>
                <a:spcPct val="90000"/>
              </a:lnSpc>
              <a:buClr>
                <a:schemeClr val="tx1"/>
              </a:buClr>
              <a:buFont typeface="Arial"/>
              <a:buChar char="•"/>
              <a:defRPr/>
            </a:pPr>
            <a:r>
              <a:rPr lang="en-US" altLang="en-US" sz="2400" dirty="0">
                <a:latin typeface="Garamond" panose="02020404030301010803" pitchFamily="18" charset="0"/>
                <a:cs typeface="Times New Roman" panose="02020603050405020304" pitchFamily="18" charset="0"/>
              </a:rPr>
              <a:t>Boundary value analysis</a:t>
            </a:r>
          </a:p>
        </p:txBody>
      </p:sp>
      <p:sp>
        <p:nvSpPr>
          <p:cNvPr id="4" name="Slide Number Placeholder 1">
            <a:extLst>
              <a:ext uri="{FF2B5EF4-FFF2-40B4-BE49-F238E27FC236}">
                <a16:creationId xmlns:a16="http://schemas.microsoft.com/office/drawing/2014/main" id="{80D7DF7B-875E-4B78-B73D-6B7F4BA866B1}"/>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11</a:t>
            </a:fld>
            <a:endParaRPr lang="en-US" b="0">
              <a:solidFill>
                <a:srgbClr val="D4D2D0">
                  <a:shade val="50000"/>
                  <a:satMod val="200000"/>
                </a:srgbClr>
              </a:solidFill>
            </a:endParaRP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6B1B9CE4-A0A6-9E40-B963-B9E5812A0B4A}"/>
              </a:ext>
            </a:extLst>
          </p:cNvPr>
          <p:cNvSpPr>
            <a:spLocks noGrp="1" noRot="1" noChangeArrowheads="1"/>
          </p:cNvSpPr>
          <p:nvPr>
            <p:ph type="title"/>
          </p:nvPr>
        </p:nvSpPr>
        <p:spPr/>
        <p:txBody>
          <a:bodyPr>
            <a:normAutofit/>
          </a:bodyPr>
          <a:lstStyle/>
          <a:p>
            <a:pPr>
              <a:defRPr/>
            </a:pPr>
            <a:r>
              <a:rPr lang="en-US" sz="4000" b="1" dirty="0">
                <a:latin typeface="Garamond" panose="02020404030301010803" pitchFamily="18" charset="0"/>
                <a:cs typeface="Times New Roman" panose="02020603050405020304" pitchFamily="18" charset="0"/>
              </a:rPr>
              <a:t>Integration Testing</a:t>
            </a:r>
          </a:p>
        </p:txBody>
      </p:sp>
      <p:sp>
        <p:nvSpPr>
          <p:cNvPr id="188419" name="Rectangle 3">
            <a:extLst>
              <a:ext uri="{FF2B5EF4-FFF2-40B4-BE49-F238E27FC236}">
                <a16:creationId xmlns:a16="http://schemas.microsoft.com/office/drawing/2014/main" id="{1FDA473E-4453-8540-AD2F-17B7012C59E8}"/>
              </a:ext>
            </a:extLst>
          </p:cNvPr>
          <p:cNvSpPr>
            <a:spLocks noGrp="1" noRot="1" noChangeArrowheads="1"/>
          </p:cNvSpPr>
          <p:nvPr>
            <p:ph type="body" idx="4294967295"/>
          </p:nvPr>
        </p:nvSpPr>
        <p:spPr>
          <a:xfrm>
            <a:off x="457200" y="2150533"/>
            <a:ext cx="8348133" cy="3801534"/>
          </a:xfrm>
        </p:spPr>
        <p:txBody>
          <a:bodyPr/>
          <a:lstStyle/>
          <a:p>
            <a:pPr algn="just" eaLnBrk="1" hangingPunct="1">
              <a:defRPr/>
            </a:pPr>
            <a:endParaRPr lang="en-US" b="1" dirty="0"/>
          </a:p>
          <a:p>
            <a:pPr algn="just">
              <a:lnSpc>
                <a:spcPct val="90000"/>
              </a:lnSpc>
              <a:defRPr/>
            </a:pPr>
            <a:r>
              <a:rPr lang="en-US" sz="2400" dirty="0">
                <a:latin typeface="Garamond" panose="02020404030301010803" pitchFamily="18" charset="0"/>
                <a:cs typeface="Times New Roman" panose="02020603050405020304" pitchFamily="18" charset="0"/>
              </a:rPr>
              <a:t>Test how modules are connected to form higher-level functions</a:t>
            </a:r>
          </a:p>
          <a:p>
            <a:pPr algn="just">
              <a:lnSpc>
                <a:spcPct val="90000"/>
              </a:lnSpc>
              <a:defRPr/>
            </a:pPr>
            <a:endParaRPr lang="en-US" sz="2400" dirty="0">
              <a:latin typeface="Garamond" panose="02020404030301010803" pitchFamily="18" charset="0"/>
              <a:cs typeface="Times New Roman" panose="02020603050405020304" pitchFamily="18" charset="0"/>
            </a:endParaRPr>
          </a:p>
          <a:p>
            <a:pPr algn="just">
              <a:lnSpc>
                <a:spcPct val="90000"/>
              </a:lnSpc>
              <a:defRPr/>
            </a:pPr>
            <a:r>
              <a:rPr lang="en-US" sz="2400" dirty="0">
                <a:latin typeface="Garamond" panose="02020404030301010803" pitchFamily="18" charset="0"/>
                <a:cs typeface="Times New Roman" panose="02020603050405020304" pitchFamily="18" charset="0"/>
              </a:rPr>
              <a:t>If unit testing is done properly, then testers can assume that modules work correctly, so any bugs that show up later are more related to modules interfacing with each other</a:t>
            </a:r>
          </a:p>
          <a:p>
            <a:pPr algn="just" eaLnBrk="1" hangingPunct="1">
              <a:defRPr/>
            </a:pPr>
            <a:endParaRPr lang="en-US" b="1" dirty="0"/>
          </a:p>
          <a:p>
            <a:pPr algn="just" eaLnBrk="1" hangingPunct="1">
              <a:defRPr/>
            </a:pPr>
            <a:endParaRPr lang="en-US" b="1" dirty="0"/>
          </a:p>
          <a:p>
            <a:pPr algn="just" eaLnBrk="1" hangingPunct="1">
              <a:defRPr/>
            </a:pPr>
            <a:endParaRPr lang="en-US" dirty="0"/>
          </a:p>
        </p:txBody>
      </p:sp>
      <p:sp>
        <p:nvSpPr>
          <p:cNvPr id="4" name="Slide Number Placeholder 1">
            <a:extLst>
              <a:ext uri="{FF2B5EF4-FFF2-40B4-BE49-F238E27FC236}">
                <a16:creationId xmlns:a16="http://schemas.microsoft.com/office/drawing/2014/main" id="{1400165A-CAE9-4D8E-90AF-ECA47C0E3C76}"/>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12</a:t>
            </a:fld>
            <a:endParaRPr lang="en-US" b="0">
              <a:solidFill>
                <a:srgbClr val="D4D2D0">
                  <a:shade val="50000"/>
                  <a:satMod val="200000"/>
                </a:srgbClr>
              </a:solidFill>
            </a:endParaRPr>
          </a:p>
        </p:txBody>
      </p:sp>
    </p:spTree>
    <p:extLst>
      <p:ext uri="{BB962C8B-B14F-4D97-AF65-F5344CB8AC3E}">
        <p14:creationId xmlns:p14="http://schemas.microsoft.com/office/powerpoint/2010/main" val="2358999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90C29E63-7B59-1843-9CAD-3AD792FE49B6}"/>
              </a:ext>
            </a:extLst>
          </p:cNvPr>
          <p:cNvSpPr>
            <a:spLocks noGrp="1" noRot="1" noChangeArrowheads="1"/>
          </p:cNvSpPr>
          <p:nvPr>
            <p:ph type="title"/>
          </p:nvPr>
        </p:nvSpPr>
        <p:spPr/>
        <p:txBody>
          <a:bodyPr>
            <a:noAutofit/>
          </a:bodyPr>
          <a:lstStyle/>
          <a:p>
            <a:pPr>
              <a:defRPr/>
            </a:pPr>
            <a:br>
              <a:rPr lang="en-US" sz="4000" b="1" dirty="0">
                <a:latin typeface="Garamond" panose="02020404030301010803" pitchFamily="18" charset="0"/>
                <a:cs typeface="Times New Roman" panose="02020603050405020304" pitchFamily="18" charset="0"/>
              </a:rPr>
            </a:br>
            <a:r>
              <a:rPr lang="en-US" sz="4000" b="1" dirty="0">
                <a:latin typeface="Garamond" panose="02020404030301010803" pitchFamily="18" charset="0"/>
                <a:cs typeface="Times New Roman" panose="02020603050405020304" pitchFamily="18" charset="0"/>
              </a:rPr>
              <a:t>Integration Testing</a:t>
            </a:r>
            <a:br>
              <a:rPr lang="en-US" sz="4000" b="1" dirty="0">
                <a:latin typeface="Garamond" panose="02020404030301010803" pitchFamily="18" charset="0"/>
                <a:cs typeface="Times New Roman" panose="02020603050405020304" pitchFamily="18" charset="0"/>
              </a:rPr>
            </a:br>
            <a:endParaRPr lang="en-US" sz="4000" b="1" dirty="0">
              <a:latin typeface="Garamond" panose="02020404030301010803" pitchFamily="18" charset="0"/>
              <a:cs typeface="Times New Roman" panose="02020603050405020304" pitchFamily="18" charset="0"/>
            </a:endParaRPr>
          </a:p>
        </p:txBody>
      </p:sp>
      <p:sp>
        <p:nvSpPr>
          <p:cNvPr id="182275" name="Rectangle 3">
            <a:extLst>
              <a:ext uri="{FF2B5EF4-FFF2-40B4-BE49-F238E27FC236}">
                <a16:creationId xmlns:a16="http://schemas.microsoft.com/office/drawing/2014/main" id="{65C13050-2E32-6143-8A94-708E9FF06DC7}"/>
              </a:ext>
            </a:extLst>
          </p:cNvPr>
          <p:cNvSpPr>
            <a:spLocks noGrp="1" noRot="1" noChangeArrowheads="1"/>
          </p:cNvSpPr>
          <p:nvPr>
            <p:ph type="body" idx="4294967295"/>
          </p:nvPr>
        </p:nvSpPr>
        <p:spPr>
          <a:xfrm>
            <a:off x="457200" y="2063750"/>
            <a:ext cx="8229600" cy="3868738"/>
          </a:xfrm>
        </p:spPr>
        <p:txBody>
          <a:bodyPr>
            <a:normAutofit/>
          </a:bodyPr>
          <a:lstStyle/>
          <a:p>
            <a:pPr marL="342900" lvl="1" indent="-342900">
              <a:buFont typeface="Arial"/>
              <a:buChar char="•"/>
              <a:defRPr/>
            </a:pPr>
            <a:r>
              <a:rPr lang="en-US" sz="2400" dirty="0">
                <a:latin typeface="Garamond" panose="02020404030301010803" pitchFamily="18" charset="0"/>
                <a:cs typeface="Times New Roman" panose="02020603050405020304" pitchFamily="18" charset="0"/>
              </a:rPr>
              <a:t>Groups of subsystems (collection of classes) and eventually the entire system</a:t>
            </a:r>
          </a:p>
          <a:p>
            <a:pPr marL="342900" lvl="1" indent="-342900">
              <a:buFont typeface="Arial"/>
              <a:buChar char="•"/>
              <a:defRPr/>
            </a:pPr>
            <a:endParaRPr lang="en-US" sz="2400" dirty="0">
              <a:latin typeface="Garamond" panose="02020404030301010803" pitchFamily="18" charset="0"/>
              <a:cs typeface="Times New Roman" panose="02020603050405020304" pitchFamily="18" charset="0"/>
            </a:endParaRPr>
          </a:p>
          <a:p>
            <a:pPr marL="342900" lvl="1" indent="-342900">
              <a:buFont typeface="Arial"/>
              <a:buChar char="•"/>
              <a:defRPr/>
            </a:pPr>
            <a:r>
              <a:rPr lang="en-US" sz="2400" dirty="0">
                <a:latin typeface="Garamond" panose="02020404030301010803" pitchFamily="18" charset="0"/>
                <a:cs typeface="Times New Roman" panose="02020603050405020304" pitchFamily="18" charset="0"/>
              </a:rPr>
              <a:t>Carried out by developers</a:t>
            </a:r>
          </a:p>
          <a:p>
            <a:pPr marL="342900" lvl="1" indent="-342900">
              <a:buFont typeface="Arial"/>
              <a:buChar char="•"/>
              <a:defRPr/>
            </a:pPr>
            <a:endParaRPr lang="en-US" sz="2400" dirty="0">
              <a:latin typeface="Garamond" panose="02020404030301010803" pitchFamily="18" charset="0"/>
              <a:cs typeface="Times New Roman" panose="02020603050405020304" pitchFamily="18" charset="0"/>
            </a:endParaRPr>
          </a:p>
          <a:p>
            <a:pPr marL="342900" lvl="1" indent="-342900" algn="ctr">
              <a:buFont typeface="Arial"/>
              <a:buChar char="•"/>
              <a:defRPr/>
            </a:pPr>
            <a:r>
              <a:rPr lang="en-US" sz="2400" b="1" i="1" dirty="0">
                <a:latin typeface="Garamond" panose="02020404030301010803" pitchFamily="18" charset="0"/>
                <a:cs typeface="Times New Roman" panose="02020603050405020304" pitchFamily="18" charset="0"/>
              </a:rPr>
              <a:t>Test the interface among the subsystem</a:t>
            </a:r>
          </a:p>
          <a:p>
            <a:pPr eaLnBrk="1" hangingPunct="1">
              <a:defRPr/>
            </a:pPr>
            <a:endParaRPr lang="en-US" dirty="0"/>
          </a:p>
        </p:txBody>
      </p:sp>
      <p:sp>
        <p:nvSpPr>
          <p:cNvPr id="4" name="Slide Number Placeholder 1">
            <a:extLst>
              <a:ext uri="{FF2B5EF4-FFF2-40B4-BE49-F238E27FC236}">
                <a16:creationId xmlns:a16="http://schemas.microsoft.com/office/drawing/2014/main" id="{2A1625E1-56C6-4444-901D-5632315B3A0B}"/>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13</a:t>
            </a:fld>
            <a:endParaRPr lang="en-US" b="0">
              <a:solidFill>
                <a:srgbClr val="D4D2D0">
                  <a:shade val="50000"/>
                  <a:satMod val="200000"/>
                </a:srgbClr>
              </a:solidFill>
            </a:endParaRPr>
          </a:p>
        </p:txBody>
      </p:sp>
    </p:spTree>
    <p:extLst>
      <p:ext uri="{BB962C8B-B14F-4D97-AF65-F5344CB8AC3E}">
        <p14:creationId xmlns:p14="http://schemas.microsoft.com/office/powerpoint/2010/main" val="197633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53F273A-1626-C747-827A-623461742EE8}"/>
              </a:ext>
            </a:extLst>
          </p:cNvPr>
          <p:cNvSpPr>
            <a:spLocks noGrp="1" noRot="1" noChangeArrowheads="1"/>
          </p:cNvSpPr>
          <p:nvPr>
            <p:ph type="title"/>
          </p:nvPr>
        </p:nvSpPr>
        <p:spPr/>
        <p:txBody>
          <a:bodyPr lIns="90487" tIns="44450" rIns="90487" bIns="44450">
            <a:normAutofit/>
          </a:bodyPr>
          <a:lstStyle/>
          <a:p>
            <a:pPr>
              <a:defRPr/>
            </a:pPr>
            <a:r>
              <a:rPr lang="en-US" sz="4000" b="1" dirty="0">
                <a:latin typeface="Garamond" panose="02020404030301010803" pitchFamily="18" charset="0"/>
                <a:cs typeface="Times New Roman" panose="02020603050405020304" pitchFamily="18" charset="0"/>
              </a:rPr>
              <a:t>Testing Activities </a:t>
            </a:r>
          </a:p>
        </p:txBody>
      </p:sp>
      <p:sp>
        <p:nvSpPr>
          <p:cNvPr id="11267" name="Rectangle 3">
            <a:extLst>
              <a:ext uri="{FF2B5EF4-FFF2-40B4-BE49-F238E27FC236}">
                <a16:creationId xmlns:a16="http://schemas.microsoft.com/office/drawing/2014/main" id="{7EE527B8-C7C5-BF42-81ED-9541999E7C89}"/>
              </a:ext>
            </a:extLst>
          </p:cNvPr>
          <p:cNvSpPr>
            <a:spLocks noChangeArrowheads="1"/>
          </p:cNvSpPr>
          <p:nvPr/>
        </p:nvSpPr>
        <p:spPr bwMode="auto">
          <a:xfrm>
            <a:off x="2625724" y="2465387"/>
            <a:ext cx="11144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1600" dirty="0">
                <a:solidFill>
                  <a:srgbClr val="000000"/>
                </a:solidFill>
                <a:latin typeface="Times" pitchFamily="2" charset="0"/>
              </a:rPr>
              <a:t>Tested </a:t>
            </a:r>
          </a:p>
          <a:p>
            <a:pPr>
              <a:spcBef>
                <a:spcPct val="0"/>
              </a:spcBef>
              <a:buClrTx/>
              <a:buFontTx/>
              <a:buNone/>
            </a:pPr>
            <a:r>
              <a:rPr lang="en-US" altLang="en-US" sz="1600" dirty="0">
                <a:solidFill>
                  <a:srgbClr val="000000"/>
                </a:solidFill>
                <a:latin typeface="Times" pitchFamily="2" charset="0"/>
              </a:rPr>
              <a:t>Subsystem </a:t>
            </a:r>
          </a:p>
        </p:txBody>
      </p:sp>
      <p:sp>
        <p:nvSpPr>
          <p:cNvPr id="11268" name="Rectangle 4" descr="10%">
            <a:extLst>
              <a:ext uri="{FF2B5EF4-FFF2-40B4-BE49-F238E27FC236}">
                <a16:creationId xmlns:a16="http://schemas.microsoft.com/office/drawing/2014/main" id="{B9B1198C-EF5F-014B-895F-DA4C1B0B3B21}"/>
              </a:ext>
            </a:extLst>
          </p:cNvPr>
          <p:cNvSpPr>
            <a:spLocks noChangeArrowheads="1"/>
          </p:cNvSpPr>
          <p:nvPr/>
        </p:nvSpPr>
        <p:spPr bwMode="auto">
          <a:xfrm>
            <a:off x="219921" y="5012531"/>
            <a:ext cx="1246188" cy="954087"/>
          </a:xfrm>
          <a:prstGeom prst="rect">
            <a:avLst/>
          </a:prstGeom>
          <a:blipFill dpi="0" rotWithShape="0">
            <a:blip r:embed="rId3"/>
            <a:srcRect/>
            <a:tile tx="0" ty="0" sx="100000" sy="100000" flip="none" algn="tl"/>
          </a:blipFill>
          <a:ln w="12700">
            <a:solidFill>
              <a:srgbClr val="FFFFFF"/>
            </a:solidFill>
            <a:miter lim="800000"/>
            <a:headEnd/>
            <a:tailEnd/>
          </a:ln>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2000" b="1" dirty="0">
                <a:solidFill>
                  <a:srgbClr val="010119"/>
                </a:solidFill>
                <a:latin typeface="Times" pitchFamily="2" charset="0"/>
              </a:rPr>
              <a:t>Subsystem</a:t>
            </a:r>
          </a:p>
          <a:p>
            <a:pPr algn="ctr">
              <a:spcBef>
                <a:spcPct val="0"/>
              </a:spcBef>
              <a:buClrTx/>
              <a:buFontTx/>
              <a:buNone/>
            </a:pPr>
            <a:r>
              <a:rPr lang="en-US" altLang="en-US" sz="2000" b="1" dirty="0">
                <a:solidFill>
                  <a:srgbClr val="010119"/>
                </a:solidFill>
                <a:latin typeface="Times" pitchFamily="2" charset="0"/>
              </a:rPr>
              <a:t>Code</a:t>
            </a:r>
          </a:p>
        </p:txBody>
      </p:sp>
      <p:sp>
        <p:nvSpPr>
          <p:cNvPr id="11269" name="Oval 5">
            <a:extLst>
              <a:ext uri="{FF2B5EF4-FFF2-40B4-BE49-F238E27FC236}">
                <a16:creationId xmlns:a16="http://schemas.microsoft.com/office/drawing/2014/main" id="{B83DECDF-15EC-A34F-9C15-011D7FC2BA2B}"/>
              </a:ext>
            </a:extLst>
          </p:cNvPr>
          <p:cNvSpPr>
            <a:spLocks noChangeArrowheads="1"/>
          </p:cNvSpPr>
          <p:nvPr/>
        </p:nvSpPr>
        <p:spPr bwMode="auto">
          <a:xfrm>
            <a:off x="6078008" y="3429000"/>
            <a:ext cx="1568450" cy="1270000"/>
          </a:xfrm>
          <a:prstGeom prst="ellipse">
            <a:avLst/>
          </a:prstGeom>
          <a:solidFill>
            <a:srgbClr val="FFFFFF"/>
          </a:solidFill>
          <a:ln w="12700">
            <a:solidFill>
              <a:srgbClr val="000000"/>
            </a:solidFill>
            <a:round/>
            <a:headEnd/>
            <a:tailEnd/>
          </a:ln>
        </p:spPr>
        <p:txBody>
          <a:bodyPr wrap="none"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1800" dirty="0"/>
          </a:p>
        </p:txBody>
      </p:sp>
      <p:sp>
        <p:nvSpPr>
          <p:cNvPr id="11270" name="Rectangle 6">
            <a:extLst>
              <a:ext uri="{FF2B5EF4-FFF2-40B4-BE49-F238E27FC236}">
                <a16:creationId xmlns:a16="http://schemas.microsoft.com/office/drawing/2014/main" id="{9A86D94A-D45A-EB4F-A4FD-0CCC0202CB2A}"/>
              </a:ext>
            </a:extLst>
          </p:cNvPr>
          <p:cNvSpPr>
            <a:spLocks noChangeArrowheads="1"/>
          </p:cNvSpPr>
          <p:nvPr/>
        </p:nvSpPr>
        <p:spPr bwMode="auto">
          <a:xfrm>
            <a:off x="6176433" y="3827462"/>
            <a:ext cx="1525588"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300" b="1" dirty="0">
                <a:solidFill>
                  <a:srgbClr val="000000"/>
                </a:solidFill>
                <a:latin typeface="Times" pitchFamily="2" charset="0"/>
              </a:rPr>
              <a:t>Functional</a:t>
            </a:r>
          </a:p>
        </p:txBody>
      </p:sp>
      <p:sp>
        <p:nvSpPr>
          <p:cNvPr id="11271" name="Oval 7">
            <a:extLst>
              <a:ext uri="{FF2B5EF4-FFF2-40B4-BE49-F238E27FC236}">
                <a16:creationId xmlns:a16="http://schemas.microsoft.com/office/drawing/2014/main" id="{7A25ECD6-77F5-BB44-90C0-5833CA7C92B2}"/>
              </a:ext>
            </a:extLst>
          </p:cNvPr>
          <p:cNvSpPr>
            <a:spLocks noChangeArrowheads="1"/>
          </p:cNvSpPr>
          <p:nvPr/>
        </p:nvSpPr>
        <p:spPr bwMode="auto">
          <a:xfrm>
            <a:off x="3653896" y="3429000"/>
            <a:ext cx="1643062" cy="1270000"/>
          </a:xfrm>
          <a:prstGeom prst="ellipse">
            <a:avLst/>
          </a:prstGeom>
          <a:solidFill>
            <a:srgbClr val="FFFFFF"/>
          </a:solidFill>
          <a:ln w="12700">
            <a:solidFill>
              <a:srgbClr val="000000"/>
            </a:solidFill>
            <a:round/>
            <a:headEnd/>
            <a:tailEnd/>
          </a:ln>
        </p:spPr>
        <p:txBody>
          <a:bodyPr wrap="none"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1800" dirty="0"/>
          </a:p>
        </p:txBody>
      </p:sp>
      <p:sp>
        <p:nvSpPr>
          <p:cNvPr id="11272" name="Rectangle 8">
            <a:extLst>
              <a:ext uri="{FF2B5EF4-FFF2-40B4-BE49-F238E27FC236}">
                <a16:creationId xmlns:a16="http://schemas.microsoft.com/office/drawing/2014/main" id="{E450E5EF-728D-FF40-A6EB-30036AEB175E}"/>
              </a:ext>
            </a:extLst>
          </p:cNvPr>
          <p:cNvSpPr>
            <a:spLocks noChangeArrowheads="1"/>
          </p:cNvSpPr>
          <p:nvPr/>
        </p:nvSpPr>
        <p:spPr bwMode="auto">
          <a:xfrm>
            <a:off x="3733271" y="3719512"/>
            <a:ext cx="1592262"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300" b="1" dirty="0">
                <a:solidFill>
                  <a:srgbClr val="000000"/>
                </a:solidFill>
                <a:latin typeface="Times" pitchFamily="2" charset="0"/>
              </a:rPr>
              <a:t>Integration</a:t>
            </a:r>
          </a:p>
        </p:txBody>
      </p:sp>
      <p:sp>
        <p:nvSpPr>
          <p:cNvPr id="11273" name="Oval 9">
            <a:extLst>
              <a:ext uri="{FF2B5EF4-FFF2-40B4-BE49-F238E27FC236}">
                <a16:creationId xmlns:a16="http://schemas.microsoft.com/office/drawing/2014/main" id="{6671442D-360D-2848-8754-F330BCAE6E40}"/>
              </a:ext>
            </a:extLst>
          </p:cNvPr>
          <p:cNvSpPr>
            <a:spLocks noChangeArrowheads="1"/>
          </p:cNvSpPr>
          <p:nvPr/>
        </p:nvSpPr>
        <p:spPr bwMode="auto">
          <a:xfrm>
            <a:off x="1602847" y="5489734"/>
            <a:ext cx="1090612" cy="838200"/>
          </a:xfrm>
          <a:prstGeom prst="ellipse">
            <a:avLst/>
          </a:prstGeom>
          <a:solidFill>
            <a:srgbClr val="FFFFFF"/>
          </a:solidFill>
          <a:ln w="12700">
            <a:solidFill>
              <a:srgbClr val="000000"/>
            </a:solidFill>
            <a:round/>
            <a:headEnd/>
            <a:tailEnd/>
          </a:ln>
        </p:spPr>
        <p:txBody>
          <a:bodyPr wrap="none"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1800" dirty="0"/>
          </a:p>
        </p:txBody>
      </p:sp>
      <p:sp>
        <p:nvSpPr>
          <p:cNvPr id="11274" name="Rectangle 10">
            <a:extLst>
              <a:ext uri="{FF2B5EF4-FFF2-40B4-BE49-F238E27FC236}">
                <a16:creationId xmlns:a16="http://schemas.microsoft.com/office/drawing/2014/main" id="{F85156D3-F058-854C-89CF-DBC2BB858DA9}"/>
              </a:ext>
            </a:extLst>
          </p:cNvPr>
          <p:cNvSpPr>
            <a:spLocks noChangeArrowheads="1"/>
          </p:cNvSpPr>
          <p:nvPr/>
        </p:nvSpPr>
        <p:spPr bwMode="auto">
          <a:xfrm>
            <a:off x="1760008" y="5589587"/>
            <a:ext cx="804863"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300" b="1" dirty="0">
                <a:solidFill>
                  <a:srgbClr val="000000"/>
                </a:solidFill>
                <a:latin typeface="Times" pitchFamily="2" charset="0"/>
              </a:rPr>
              <a:t>Unit </a:t>
            </a:r>
          </a:p>
        </p:txBody>
      </p:sp>
      <p:sp>
        <p:nvSpPr>
          <p:cNvPr id="11275" name="Freeform 11">
            <a:extLst>
              <a:ext uri="{FF2B5EF4-FFF2-40B4-BE49-F238E27FC236}">
                <a16:creationId xmlns:a16="http://schemas.microsoft.com/office/drawing/2014/main" id="{EB88BD58-C5C0-104B-900B-2034B1B06DEE}"/>
              </a:ext>
            </a:extLst>
          </p:cNvPr>
          <p:cNvSpPr>
            <a:spLocks/>
          </p:cNvSpPr>
          <p:nvPr/>
        </p:nvSpPr>
        <p:spPr bwMode="auto">
          <a:xfrm>
            <a:off x="3636433" y="3589337"/>
            <a:ext cx="107950" cy="122238"/>
          </a:xfrm>
          <a:custGeom>
            <a:avLst/>
            <a:gdLst>
              <a:gd name="T0" fmla="*/ 42863 w 68"/>
              <a:gd name="T1" fmla="*/ 0 h 77"/>
              <a:gd name="T2" fmla="*/ 106363 w 68"/>
              <a:gd name="T3" fmla="*/ 120650 h 77"/>
              <a:gd name="T4" fmla="*/ 0 w 68"/>
              <a:gd name="T5" fmla="*/ 53975 h 77"/>
              <a:gd name="T6" fmla="*/ 20638 w 68"/>
              <a:gd name="T7" fmla="*/ 33338 h 77"/>
              <a:gd name="T8" fmla="*/ 42863 w 68"/>
              <a:gd name="T9" fmla="*/ 0 h 77"/>
              <a:gd name="T10" fmla="*/ 0 60000 65536"/>
              <a:gd name="T11" fmla="*/ 0 60000 65536"/>
              <a:gd name="T12" fmla="*/ 0 60000 65536"/>
              <a:gd name="T13" fmla="*/ 0 60000 65536"/>
              <a:gd name="T14" fmla="*/ 0 60000 65536"/>
              <a:gd name="T15" fmla="*/ 0 w 68"/>
              <a:gd name="T16" fmla="*/ 0 h 77"/>
              <a:gd name="T17" fmla="*/ 68 w 68"/>
              <a:gd name="T18" fmla="*/ 77 h 77"/>
            </a:gdLst>
            <a:ahLst/>
            <a:cxnLst>
              <a:cxn ang="T10">
                <a:pos x="T0" y="T1"/>
              </a:cxn>
              <a:cxn ang="T11">
                <a:pos x="T2" y="T3"/>
              </a:cxn>
              <a:cxn ang="T12">
                <a:pos x="T4" y="T5"/>
              </a:cxn>
              <a:cxn ang="T13">
                <a:pos x="T6" y="T7"/>
              </a:cxn>
              <a:cxn ang="T14">
                <a:pos x="T8" y="T9"/>
              </a:cxn>
            </a:cxnLst>
            <a:rect l="T15" t="T16" r="T17" b="T18"/>
            <a:pathLst>
              <a:path w="68" h="77">
                <a:moveTo>
                  <a:pt x="27" y="0"/>
                </a:moveTo>
                <a:lnTo>
                  <a:pt x="67" y="76"/>
                </a:lnTo>
                <a:lnTo>
                  <a:pt x="0" y="34"/>
                </a:lnTo>
                <a:lnTo>
                  <a:pt x="13" y="21"/>
                </a:lnTo>
                <a:lnTo>
                  <a:pt x="27" y="0"/>
                </a:lnTo>
              </a:path>
            </a:pathLst>
          </a:custGeom>
          <a:solidFill>
            <a:srgbClr val="000000"/>
          </a:solidFill>
          <a:ln>
            <a:noFill/>
          </a:ln>
          <a:extLst>
            <a:ext uri="{91240B29-F687-4F45-9708-019B960494DF}">
              <a14:hiddenLine xmlns:a14="http://schemas.microsoft.com/office/drawing/2010/main" w="127000" cap="rnd" cmpd="sng">
                <a:solidFill>
                  <a:srgbClr val="000000"/>
                </a:solidFill>
                <a:prstDash val="solid"/>
                <a:round/>
                <a:headEnd type="none" w="med" len="med"/>
                <a:tailEnd type="none" w="med" len="med"/>
              </a14:hiddenLine>
            </a:ext>
          </a:extLst>
        </p:spPr>
        <p:txBody>
          <a:bodyPr/>
          <a:lstStyle/>
          <a:p>
            <a:endParaRPr lang="en-US" dirty="0"/>
          </a:p>
        </p:txBody>
      </p:sp>
      <p:sp>
        <p:nvSpPr>
          <p:cNvPr id="11276" name="Line 12">
            <a:extLst>
              <a:ext uri="{FF2B5EF4-FFF2-40B4-BE49-F238E27FC236}">
                <a16:creationId xmlns:a16="http://schemas.microsoft.com/office/drawing/2014/main" id="{A9400962-AE5C-A147-A6F2-1BA19A858075}"/>
              </a:ext>
            </a:extLst>
          </p:cNvPr>
          <p:cNvSpPr>
            <a:spLocks noChangeShapeType="1"/>
          </p:cNvSpPr>
          <p:nvPr/>
        </p:nvSpPr>
        <p:spPr bwMode="auto">
          <a:xfrm>
            <a:off x="2610907" y="2565400"/>
            <a:ext cx="1129241" cy="11096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1277" name="Oval 13">
            <a:extLst>
              <a:ext uri="{FF2B5EF4-FFF2-40B4-BE49-F238E27FC236}">
                <a16:creationId xmlns:a16="http://schemas.microsoft.com/office/drawing/2014/main" id="{91225C97-8BDC-5042-9557-939FBB1500E5}"/>
              </a:ext>
            </a:extLst>
          </p:cNvPr>
          <p:cNvSpPr>
            <a:spLocks noChangeArrowheads="1"/>
          </p:cNvSpPr>
          <p:nvPr/>
        </p:nvSpPr>
        <p:spPr bwMode="auto">
          <a:xfrm>
            <a:off x="1267883" y="4879975"/>
            <a:ext cx="34925" cy="58737"/>
          </a:xfrm>
          <a:prstGeom prst="ellipse">
            <a:avLst/>
          </a:prstGeom>
          <a:solidFill>
            <a:srgbClr val="000000"/>
          </a:solidFill>
          <a:ln w="12700">
            <a:solidFill>
              <a:srgbClr val="000000"/>
            </a:solidFill>
            <a:round/>
            <a:headEnd/>
            <a:tailEnd/>
          </a:ln>
        </p:spPr>
        <p:txBody>
          <a:bodyPr wrap="none"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1800" dirty="0"/>
          </a:p>
        </p:txBody>
      </p:sp>
      <p:sp>
        <p:nvSpPr>
          <p:cNvPr id="11278" name="Oval 14">
            <a:extLst>
              <a:ext uri="{FF2B5EF4-FFF2-40B4-BE49-F238E27FC236}">
                <a16:creationId xmlns:a16="http://schemas.microsoft.com/office/drawing/2014/main" id="{17349ACA-B0F3-AA45-934A-127DF448F9B2}"/>
              </a:ext>
            </a:extLst>
          </p:cNvPr>
          <p:cNvSpPr>
            <a:spLocks noChangeArrowheads="1"/>
          </p:cNvSpPr>
          <p:nvPr/>
        </p:nvSpPr>
        <p:spPr bwMode="auto">
          <a:xfrm>
            <a:off x="1267883" y="4556125"/>
            <a:ext cx="34925" cy="58737"/>
          </a:xfrm>
          <a:prstGeom prst="ellipse">
            <a:avLst/>
          </a:prstGeom>
          <a:solidFill>
            <a:srgbClr val="000000"/>
          </a:solidFill>
          <a:ln w="12700">
            <a:solidFill>
              <a:srgbClr val="000000"/>
            </a:solidFill>
            <a:round/>
            <a:headEnd/>
            <a:tailEnd/>
          </a:ln>
        </p:spPr>
        <p:txBody>
          <a:bodyPr wrap="none"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1800" dirty="0"/>
          </a:p>
        </p:txBody>
      </p:sp>
      <p:sp>
        <p:nvSpPr>
          <p:cNvPr id="11279" name="Oval 15">
            <a:extLst>
              <a:ext uri="{FF2B5EF4-FFF2-40B4-BE49-F238E27FC236}">
                <a16:creationId xmlns:a16="http://schemas.microsoft.com/office/drawing/2014/main" id="{9184C81C-ECFA-8948-A3F1-53CCDCCB3CE6}"/>
              </a:ext>
            </a:extLst>
          </p:cNvPr>
          <p:cNvSpPr>
            <a:spLocks noChangeArrowheads="1"/>
          </p:cNvSpPr>
          <p:nvPr/>
        </p:nvSpPr>
        <p:spPr bwMode="auto">
          <a:xfrm>
            <a:off x="1267883" y="4303712"/>
            <a:ext cx="34925" cy="47625"/>
          </a:xfrm>
          <a:prstGeom prst="ellipse">
            <a:avLst/>
          </a:prstGeom>
          <a:solidFill>
            <a:srgbClr val="000000"/>
          </a:solidFill>
          <a:ln w="12700">
            <a:solidFill>
              <a:srgbClr val="000000"/>
            </a:solidFill>
            <a:round/>
            <a:headEnd/>
            <a:tailEnd/>
          </a:ln>
        </p:spPr>
        <p:txBody>
          <a:bodyPr wrap="none"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1800" dirty="0"/>
          </a:p>
        </p:txBody>
      </p:sp>
      <p:sp>
        <p:nvSpPr>
          <p:cNvPr id="11280" name="Oval 16">
            <a:extLst>
              <a:ext uri="{FF2B5EF4-FFF2-40B4-BE49-F238E27FC236}">
                <a16:creationId xmlns:a16="http://schemas.microsoft.com/office/drawing/2014/main" id="{342DF62D-11BB-6747-A252-CE86149365FA}"/>
              </a:ext>
            </a:extLst>
          </p:cNvPr>
          <p:cNvSpPr>
            <a:spLocks noChangeArrowheads="1"/>
          </p:cNvSpPr>
          <p:nvPr/>
        </p:nvSpPr>
        <p:spPr bwMode="auto">
          <a:xfrm>
            <a:off x="2623608" y="3860800"/>
            <a:ext cx="838200" cy="261937"/>
          </a:xfrm>
          <a:prstGeom prst="ellipse">
            <a:avLst/>
          </a:prstGeom>
          <a:solidFill>
            <a:srgbClr val="FFFFFF"/>
          </a:solidFill>
          <a:ln w="12700">
            <a:solidFill>
              <a:srgbClr val="FFFFFF"/>
            </a:solidFill>
            <a:round/>
            <a:headEnd/>
            <a:tailEnd/>
          </a:ln>
        </p:spPr>
        <p:txBody>
          <a:bodyPr wrap="none"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1800" dirty="0"/>
          </a:p>
        </p:txBody>
      </p:sp>
      <p:sp>
        <p:nvSpPr>
          <p:cNvPr id="11281" name="Rectangle 17">
            <a:extLst>
              <a:ext uri="{FF2B5EF4-FFF2-40B4-BE49-F238E27FC236}">
                <a16:creationId xmlns:a16="http://schemas.microsoft.com/office/drawing/2014/main" id="{44F4722D-05F5-7444-909D-F7FB882EDEE4}"/>
              </a:ext>
            </a:extLst>
          </p:cNvPr>
          <p:cNvSpPr>
            <a:spLocks noChangeArrowheads="1"/>
          </p:cNvSpPr>
          <p:nvPr/>
        </p:nvSpPr>
        <p:spPr bwMode="auto">
          <a:xfrm>
            <a:off x="2312458" y="3738562"/>
            <a:ext cx="10636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1600" dirty="0">
                <a:solidFill>
                  <a:srgbClr val="FC0128"/>
                </a:solidFill>
                <a:latin typeface="Times" pitchFamily="2" charset="0"/>
              </a:rPr>
              <a:t>Tested</a:t>
            </a:r>
          </a:p>
          <a:p>
            <a:pPr>
              <a:spcBef>
                <a:spcPct val="0"/>
              </a:spcBef>
              <a:buClrTx/>
              <a:buFontTx/>
              <a:buNone/>
            </a:pPr>
            <a:r>
              <a:rPr lang="en-US" altLang="en-US" sz="1600" dirty="0">
                <a:solidFill>
                  <a:srgbClr val="FC0128"/>
                </a:solidFill>
                <a:latin typeface="Times" pitchFamily="2" charset="0"/>
              </a:rPr>
              <a:t>Subsystem</a:t>
            </a:r>
          </a:p>
        </p:txBody>
      </p:sp>
      <p:sp>
        <p:nvSpPr>
          <p:cNvPr id="11282" name="Freeform 18">
            <a:extLst>
              <a:ext uri="{FF2B5EF4-FFF2-40B4-BE49-F238E27FC236}">
                <a16:creationId xmlns:a16="http://schemas.microsoft.com/office/drawing/2014/main" id="{498A76C2-F641-3D44-9700-EB32676D160B}"/>
              </a:ext>
            </a:extLst>
          </p:cNvPr>
          <p:cNvSpPr>
            <a:spLocks/>
          </p:cNvSpPr>
          <p:nvPr/>
        </p:nvSpPr>
        <p:spPr bwMode="auto">
          <a:xfrm>
            <a:off x="3541183" y="3817937"/>
            <a:ext cx="131763" cy="73025"/>
          </a:xfrm>
          <a:custGeom>
            <a:avLst/>
            <a:gdLst>
              <a:gd name="T0" fmla="*/ 22225 w 83"/>
              <a:gd name="T1" fmla="*/ 0 h 46"/>
              <a:gd name="T2" fmla="*/ 130175 w 83"/>
              <a:gd name="T3" fmla="*/ 71438 h 46"/>
              <a:gd name="T4" fmla="*/ 0 w 83"/>
              <a:gd name="T5" fmla="*/ 60325 h 46"/>
              <a:gd name="T6" fmla="*/ 9525 w 83"/>
              <a:gd name="T7" fmla="*/ 31750 h 46"/>
              <a:gd name="T8" fmla="*/ 22225 w 83"/>
              <a:gd name="T9" fmla="*/ 0 h 46"/>
              <a:gd name="T10" fmla="*/ 0 60000 65536"/>
              <a:gd name="T11" fmla="*/ 0 60000 65536"/>
              <a:gd name="T12" fmla="*/ 0 60000 65536"/>
              <a:gd name="T13" fmla="*/ 0 60000 65536"/>
              <a:gd name="T14" fmla="*/ 0 60000 65536"/>
              <a:gd name="T15" fmla="*/ 0 w 83"/>
              <a:gd name="T16" fmla="*/ 0 h 46"/>
              <a:gd name="T17" fmla="*/ 83 w 83"/>
              <a:gd name="T18" fmla="*/ 46 h 46"/>
            </a:gdLst>
            <a:ahLst/>
            <a:cxnLst>
              <a:cxn ang="T10">
                <a:pos x="T0" y="T1"/>
              </a:cxn>
              <a:cxn ang="T11">
                <a:pos x="T2" y="T3"/>
              </a:cxn>
              <a:cxn ang="T12">
                <a:pos x="T4" y="T5"/>
              </a:cxn>
              <a:cxn ang="T13">
                <a:pos x="T6" y="T7"/>
              </a:cxn>
              <a:cxn ang="T14">
                <a:pos x="T8" y="T9"/>
              </a:cxn>
            </a:cxnLst>
            <a:rect l="T15" t="T16" r="T17" b="T18"/>
            <a:pathLst>
              <a:path w="83" h="46">
                <a:moveTo>
                  <a:pt x="14" y="0"/>
                </a:moveTo>
                <a:lnTo>
                  <a:pt x="82" y="45"/>
                </a:lnTo>
                <a:lnTo>
                  <a:pt x="0" y="38"/>
                </a:lnTo>
                <a:lnTo>
                  <a:pt x="6" y="20"/>
                </a:lnTo>
                <a:lnTo>
                  <a:pt x="14" y="0"/>
                </a:lnTo>
              </a:path>
            </a:pathLst>
          </a:custGeom>
          <a:solidFill>
            <a:srgbClr val="000000"/>
          </a:solidFill>
          <a:ln>
            <a:noFill/>
          </a:ln>
          <a:extLst>
            <a:ext uri="{91240B29-F687-4F45-9708-019B960494DF}">
              <a14:hiddenLine xmlns:a14="http://schemas.microsoft.com/office/drawing/2010/main" w="127000" cap="rnd" cmpd="sng">
                <a:solidFill>
                  <a:srgbClr val="000000"/>
                </a:solidFill>
                <a:prstDash val="solid"/>
                <a:round/>
                <a:headEnd type="none" w="med" len="med"/>
                <a:tailEnd type="none" w="med" len="med"/>
              </a14:hiddenLine>
            </a:ext>
          </a:extLst>
        </p:spPr>
        <p:txBody>
          <a:bodyPr/>
          <a:lstStyle/>
          <a:p>
            <a:endParaRPr lang="en-US" dirty="0"/>
          </a:p>
        </p:txBody>
      </p:sp>
      <p:sp>
        <p:nvSpPr>
          <p:cNvPr id="11283" name="Line 19">
            <a:extLst>
              <a:ext uri="{FF2B5EF4-FFF2-40B4-BE49-F238E27FC236}">
                <a16:creationId xmlns:a16="http://schemas.microsoft.com/office/drawing/2014/main" id="{4EC23765-F2BE-7F45-BE6C-F038397E0703}"/>
              </a:ext>
            </a:extLst>
          </p:cNvPr>
          <p:cNvSpPr>
            <a:spLocks noChangeShapeType="1"/>
          </p:cNvSpPr>
          <p:nvPr/>
        </p:nvSpPr>
        <p:spPr bwMode="auto">
          <a:xfrm>
            <a:off x="2683933" y="3543300"/>
            <a:ext cx="862013" cy="3111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1284" name="Freeform 20">
            <a:extLst>
              <a:ext uri="{FF2B5EF4-FFF2-40B4-BE49-F238E27FC236}">
                <a16:creationId xmlns:a16="http://schemas.microsoft.com/office/drawing/2014/main" id="{06118EEE-8DC6-5E48-87EA-05EFDF9635AB}"/>
              </a:ext>
            </a:extLst>
          </p:cNvPr>
          <p:cNvSpPr>
            <a:spLocks/>
          </p:cNvSpPr>
          <p:nvPr/>
        </p:nvSpPr>
        <p:spPr bwMode="auto">
          <a:xfrm>
            <a:off x="3623733" y="4344987"/>
            <a:ext cx="109538" cy="122238"/>
          </a:xfrm>
          <a:custGeom>
            <a:avLst/>
            <a:gdLst>
              <a:gd name="T0" fmla="*/ 0 w 69"/>
              <a:gd name="T1" fmla="*/ 66675 h 77"/>
              <a:gd name="T2" fmla="*/ 107950 w 69"/>
              <a:gd name="T3" fmla="*/ 0 h 77"/>
              <a:gd name="T4" fmla="*/ 44450 w 69"/>
              <a:gd name="T5" fmla="*/ 120650 h 77"/>
              <a:gd name="T6" fmla="*/ 20638 w 69"/>
              <a:gd name="T7" fmla="*/ 87313 h 77"/>
              <a:gd name="T8" fmla="*/ 0 w 69"/>
              <a:gd name="T9" fmla="*/ 66675 h 77"/>
              <a:gd name="T10" fmla="*/ 0 60000 65536"/>
              <a:gd name="T11" fmla="*/ 0 60000 65536"/>
              <a:gd name="T12" fmla="*/ 0 60000 65536"/>
              <a:gd name="T13" fmla="*/ 0 60000 65536"/>
              <a:gd name="T14" fmla="*/ 0 60000 65536"/>
              <a:gd name="T15" fmla="*/ 0 w 69"/>
              <a:gd name="T16" fmla="*/ 0 h 77"/>
              <a:gd name="T17" fmla="*/ 69 w 69"/>
              <a:gd name="T18" fmla="*/ 77 h 77"/>
            </a:gdLst>
            <a:ahLst/>
            <a:cxnLst>
              <a:cxn ang="T10">
                <a:pos x="T0" y="T1"/>
              </a:cxn>
              <a:cxn ang="T11">
                <a:pos x="T2" y="T3"/>
              </a:cxn>
              <a:cxn ang="T12">
                <a:pos x="T4" y="T5"/>
              </a:cxn>
              <a:cxn ang="T13">
                <a:pos x="T6" y="T7"/>
              </a:cxn>
              <a:cxn ang="T14">
                <a:pos x="T8" y="T9"/>
              </a:cxn>
            </a:cxnLst>
            <a:rect l="T15" t="T16" r="T17" b="T18"/>
            <a:pathLst>
              <a:path w="69" h="77">
                <a:moveTo>
                  <a:pt x="0" y="42"/>
                </a:moveTo>
                <a:lnTo>
                  <a:pt x="68" y="0"/>
                </a:lnTo>
                <a:lnTo>
                  <a:pt x="28" y="76"/>
                </a:lnTo>
                <a:lnTo>
                  <a:pt x="13" y="55"/>
                </a:lnTo>
                <a:lnTo>
                  <a:pt x="0" y="42"/>
                </a:lnTo>
              </a:path>
            </a:pathLst>
          </a:custGeom>
          <a:solidFill>
            <a:srgbClr val="000000"/>
          </a:solidFill>
          <a:ln>
            <a:noFill/>
          </a:ln>
          <a:extLst>
            <a:ext uri="{91240B29-F687-4F45-9708-019B960494DF}">
              <a14:hiddenLine xmlns:a14="http://schemas.microsoft.com/office/drawing/2010/main" w="127000" cap="rnd" cmpd="sng">
                <a:solidFill>
                  <a:srgbClr val="000000"/>
                </a:solidFill>
                <a:prstDash val="solid"/>
                <a:round/>
                <a:headEnd type="none" w="med" len="med"/>
                <a:tailEnd type="none" w="med" len="med"/>
              </a14:hiddenLine>
            </a:ext>
          </a:extLst>
        </p:spPr>
        <p:txBody>
          <a:bodyPr/>
          <a:lstStyle/>
          <a:p>
            <a:endParaRPr lang="en-US" dirty="0"/>
          </a:p>
        </p:txBody>
      </p:sp>
      <p:sp>
        <p:nvSpPr>
          <p:cNvPr id="11285" name="Line 21">
            <a:extLst>
              <a:ext uri="{FF2B5EF4-FFF2-40B4-BE49-F238E27FC236}">
                <a16:creationId xmlns:a16="http://schemas.microsoft.com/office/drawing/2014/main" id="{2CA47D14-436F-6049-95BE-5E13DE1A4EF1}"/>
              </a:ext>
            </a:extLst>
          </p:cNvPr>
          <p:cNvSpPr>
            <a:spLocks noChangeShapeType="1"/>
          </p:cNvSpPr>
          <p:nvPr/>
        </p:nvSpPr>
        <p:spPr bwMode="auto">
          <a:xfrm flipV="1">
            <a:off x="2468033" y="4441825"/>
            <a:ext cx="1185863" cy="11525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1286" name="Oval 22" descr="10%">
            <a:extLst>
              <a:ext uri="{FF2B5EF4-FFF2-40B4-BE49-F238E27FC236}">
                <a16:creationId xmlns:a16="http://schemas.microsoft.com/office/drawing/2014/main" id="{2FA6AB1D-8F1D-DA4E-98B4-783FFCD21342}"/>
              </a:ext>
            </a:extLst>
          </p:cNvPr>
          <p:cNvSpPr>
            <a:spLocks noChangeArrowheads="1"/>
          </p:cNvSpPr>
          <p:nvPr/>
        </p:nvSpPr>
        <p:spPr bwMode="auto">
          <a:xfrm>
            <a:off x="6028796" y="2025650"/>
            <a:ext cx="1546225" cy="838200"/>
          </a:xfrm>
          <a:prstGeom prst="ellipse">
            <a:avLst/>
          </a:prstGeom>
          <a:blipFill dpi="0" rotWithShape="0">
            <a:blip r:embed="rId3"/>
            <a:srcRect/>
            <a:tile tx="0" ty="0" sx="100000" sy="100000" flip="none" algn="tl"/>
          </a:blipFill>
          <a:ln w="12700">
            <a:solidFill>
              <a:srgbClr val="FFFFFF"/>
            </a:solidFill>
            <a:round/>
            <a:headEnd/>
            <a:tailEnd/>
          </a:ln>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2000" b="1" dirty="0">
                <a:latin typeface="Times" pitchFamily="2" charset="0"/>
              </a:rPr>
              <a:t>Requirements</a:t>
            </a:r>
          </a:p>
          <a:p>
            <a:pPr algn="ctr">
              <a:spcBef>
                <a:spcPct val="0"/>
              </a:spcBef>
              <a:buClrTx/>
              <a:buFontTx/>
              <a:buNone/>
            </a:pPr>
            <a:r>
              <a:rPr lang="en-US" altLang="en-US" sz="2000" b="1" dirty="0">
                <a:latin typeface="Times" pitchFamily="2" charset="0"/>
              </a:rPr>
              <a:t>Analysis</a:t>
            </a:r>
          </a:p>
          <a:p>
            <a:pPr algn="ctr">
              <a:spcBef>
                <a:spcPct val="0"/>
              </a:spcBef>
              <a:buClrTx/>
              <a:buFontTx/>
              <a:buNone/>
            </a:pPr>
            <a:r>
              <a:rPr lang="en-US" altLang="en-US" sz="2000" b="1" dirty="0">
                <a:latin typeface="Times" pitchFamily="2" charset="0"/>
              </a:rPr>
              <a:t>Document</a:t>
            </a:r>
          </a:p>
        </p:txBody>
      </p:sp>
      <p:sp>
        <p:nvSpPr>
          <p:cNvPr id="11287" name="Rectangle 23" descr="10%">
            <a:extLst>
              <a:ext uri="{FF2B5EF4-FFF2-40B4-BE49-F238E27FC236}">
                <a16:creationId xmlns:a16="http://schemas.microsoft.com/office/drawing/2014/main" id="{755E8BED-C259-1643-891B-23D53979D4A5}"/>
              </a:ext>
            </a:extLst>
          </p:cNvPr>
          <p:cNvSpPr>
            <a:spLocks noChangeArrowheads="1"/>
          </p:cNvSpPr>
          <p:nvPr/>
        </p:nvSpPr>
        <p:spPr bwMode="auto">
          <a:xfrm>
            <a:off x="3641196" y="2125662"/>
            <a:ext cx="1597025" cy="962025"/>
          </a:xfrm>
          <a:prstGeom prst="rect">
            <a:avLst/>
          </a:prstGeom>
          <a:blipFill dpi="0" rotWithShape="0">
            <a:blip r:embed="rId3"/>
            <a:srcRect/>
            <a:tile tx="0" ty="0" sx="100000" sy="100000" flip="none" algn="tl"/>
          </a:blipFill>
          <a:ln w="12700">
            <a:solidFill>
              <a:srgbClr val="FFFFFF"/>
            </a:solidFill>
            <a:miter lim="800000"/>
            <a:headEnd/>
            <a:tailEnd/>
          </a:ln>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2000" b="1" dirty="0">
                <a:solidFill>
                  <a:srgbClr val="FC0128"/>
                </a:solidFill>
                <a:latin typeface="Times" pitchFamily="2" charset="0"/>
              </a:rPr>
              <a:t>System</a:t>
            </a:r>
          </a:p>
          <a:p>
            <a:pPr algn="ctr">
              <a:spcBef>
                <a:spcPct val="0"/>
              </a:spcBef>
              <a:buClrTx/>
              <a:buFontTx/>
              <a:buNone/>
            </a:pPr>
            <a:r>
              <a:rPr lang="en-US" altLang="en-US" sz="2000" b="1" dirty="0">
                <a:solidFill>
                  <a:srgbClr val="FC0128"/>
                </a:solidFill>
                <a:latin typeface="Times" pitchFamily="2" charset="0"/>
              </a:rPr>
              <a:t>Design</a:t>
            </a:r>
          </a:p>
          <a:p>
            <a:pPr algn="ctr">
              <a:spcBef>
                <a:spcPct val="0"/>
              </a:spcBef>
              <a:buClrTx/>
              <a:buFontTx/>
              <a:buNone/>
            </a:pPr>
            <a:r>
              <a:rPr lang="en-US" altLang="en-US" sz="2000" b="1" dirty="0">
                <a:solidFill>
                  <a:srgbClr val="FC0128"/>
                </a:solidFill>
                <a:latin typeface="Times" pitchFamily="2" charset="0"/>
              </a:rPr>
              <a:t>Document</a:t>
            </a:r>
          </a:p>
        </p:txBody>
      </p:sp>
      <p:sp>
        <p:nvSpPr>
          <p:cNvPr id="11288" name="Oval 24">
            <a:extLst>
              <a:ext uri="{FF2B5EF4-FFF2-40B4-BE49-F238E27FC236}">
                <a16:creationId xmlns:a16="http://schemas.microsoft.com/office/drawing/2014/main" id="{1D959B4A-3DDE-8349-BDEC-4B534F8C2666}"/>
              </a:ext>
            </a:extLst>
          </p:cNvPr>
          <p:cNvSpPr>
            <a:spLocks noChangeArrowheads="1"/>
          </p:cNvSpPr>
          <p:nvPr/>
        </p:nvSpPr>
        <p:spPr bwMode="auto">
          <a:xfrm>
            <a:off x="2830197" y="5264150"/>
            <a:ext cx="849312" cy="225425"/>
          </a:xfrm>
          <a:prstGeom prst="ellipse">
            <a:avLst/>
          </a:prstGeom>
          <a:solidFill>
            <a:srgbClr val="FFFFFF"/>
          </a:solidFill>
          <a:ln w="12700">
            <a:solidFill>
              <a:srgbClr val="FFFFFF"/>
            </a:solidFill>
            <a:round/>
            <a:headEnd/>
            <a:tailEnd/>
          </a:ln>
        </p:spPr>
        <p:txBody>
          <a:bodyPr wrap="none"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1800" dirty="0"/>
          </a:p>
        </p:txBody>
      </p:sp>
      <p:sp>
        <p:nvSpPr>
          <p:cNvPr id="11289" name="Rectangle 25">
            <a:extLst>
              <a:ext uri="{FF2B5EF4-FFF2-40B4-BE49-F238E27FC236}">
                <a16:creationId xmlns:a16="http://schemas.microsoft.com/office/drawing/2014/main" id="{4E67C856-461D-0F42-95D5-0D09181CDD02}"/>
              </a:ext>
            </a:extLst>
          </p:cNvPr>
          <p:cNvSpPr>
            <a:spLocks noChangeArrowheads="1"/>
          </p:cNvSpPr>
          <p:nvPr/>
        </p:nvSpPr>
        <p:spPr bwMode="auto">
          <a:xfrm>
            <a:off x="2818871" y="5241605"/>
            <a:ext cx="17081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1600" dirty="0">
                <a:solidFill>
                  <a:srgbClr val="FC0128"/>
                </a:solidFill>
                <a:latin typeface="Times" pitchFamily="2" charset="0"/>
              </a:rPr>
              <a:t>Tested Subsystem </a:t>
            </a:r>
          </a:p>
        </p:txBody>
      </p:sp>
      <p:sp>
        <p:nvSpPr>
          <p:cNvPr id="11290" name="Rectangle 26">
            <a:extLst>
              <a:ext uri="{FF2B5EF4-FFF2-40B4-BE49-F238E27FC236}">
                <a16:creationId xmlns:a16="http://schemas.microsoft.com/office/drawing/2014/main" id="{C2E58092-2772-5748-BAC0-4A2F34FE675E}"/>
              </a:ext>
            </a:extLst>
          </p:cNvPr>
          <p:cNvSpPr>
            <a:spLocks noChangeArrowheads="1"/>
          </p:cNvSpPr>
          <p:nvPr/>
        </p:nvSpPr>
        <p:spPr bwMode="auto">
          <a:xfrm>
            <a:off x="4196821" y="4043362"/>
            <a:ext cx="71755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300" b="1" dirty="0">
                <a:solidFill>
                  <a:srgbClr val="000000"/>
                </a:solidFill>
                <a:latin typeface="Times" pitchFamily="2" charset="0"/>
              </a:rPr>
              <a:t>Test</a:t>
            </a:r>
          </a:p>
        </p:txBody>
      </p:sp>
      <p:sp>
        <p:nvSpPr>
          <p:cNvPr id="11291" name="Rectangle 27">
            <a:extLst>
              <a:ext uri="{FF2B5EF4-FFF2-40B4-BE49-F238E27FC236}">
                <a16:creationId xmlns:a16="http://schemas.microsoft.com/office/drawing/2014/main" id="{F32B7564-98B5-FF41-BDAF-26B965F667BA}"/>
              </a:ext>
            </a:extLst>
          </p:cNvPr>
          <p:cNvSpPr>
            <a:spLocks noChangeArrowheads="1"/>
          </p:cNvSpPr>
          <p:nvPr/>
        </p:nvSpPr>
        <p:spPr bwMode="auto">
          <a:xfrm>
            <a:off x="6565371" y="4078287"/>
            <a:ext cx="71755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300" b="1" dirty="0">
                <a:solidFill>
                  <a:srgbClr val="000000"/>
                </a:solidFill>
                <a:latin typeface="Times" pitchFamily="2" charset="0"/>
              </a:rPr>
              <a:t>Test</a:t>
            </a:r>
          </a:p>
        </p:txBody>
      </p:sp>
      <p:sp>
        <p:nvSpPr>
          <p:cNvPr id="11292" name="Rectangle 28">
            <a:extLst>
              <a:ext uri="{FF2B5EF4-FFF2-40B4-BE49-F238E27FC236}">
                <a16:creationId xmlns:a16="http://schemas.microsoft.com/office/drawing/2014/main" id="{0146D917-12F4-BB44-9890-589B997B3136}"/>
              </a:ext>
            </a:extLst>
          </p:cNvPr>
          <p:cNvSpPr>
            <a:spLocks noChangeArrowheads="1"/>
          </p:cNvSpPr>
          <p:nvPr/>
        </p:nvSpPr>
        <p:spPr bwMode="auto">
          <a:xfrm>
            <a:off x="1817158" y="5878512"/>
            <a:ext cx="376238"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300" b="1" dirty="0">
                <a:solidFill>
                  <a:srgbClr val="000000"/>
                </a:solidFill>
                <a:latin typeface="Times" pitchFamily="2" charset="0"/>
              </a:rPr>
              <a:t>T</a:t>
            </a:r>
          </a:p>
        </p:txBody>
      </p:sp>
      <p:sp>
        <p:nvSpPr>
          <p:cNvPr id="11293" name="Rectangle 29">
            <a:extLst>
              <a:ext uri="{FF2B5EF4-FFF2-40B4-BE49-F238E27FC236}">
                <a16:creationId xmlns:a16="http://schemas.microsoft.com/office/drawing/2014/main" id="{19E3D3E9-766E-6243-A4CE-4702865F93D8}"/>
              </a:ext>
            </a:extLst>
          </p:cNvPr>
          <p:cNvSpPr>
            <a:spLocks noChangeArrowheads="1"/>
          </p:cNvSpPr>
          <p:nvPr/>
        </p:nvSpPr>
        <p:spPr bwMode="auto">
          <a:xfrm>
            <a:off x="1983846" y="5878512"/>
            <a:ext cx="522287"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300" b="1" dirty="0">
                <a:solidFill>
                  <a:srgbClr val="000000"/>
                </a:solidFill>
                <a:latin typeface="Times" pitchFamily="2" charset="0"/>
              </a:rPr>
              <a:t>est</a:t>
            </a:r>
          </a:p>
        </p:txBody>
      </p:sp>
      <p:sp>
        <p:nvSpPr>
          <p:cNvPr id="11294" name="Oval 30">
            <a:extLst>
              <a:ext uri="{FF2B5EF4-FFF2-40B4-BE49-F238E27FC236}">
                <a16:creationId xmlns:a16="http://schemas.microsoft.com/office/drawing/2014/main" id="{EA223E30-4918-A448-97B4-C4C64600E2F9}"/>
              </a:ext>
            </a:extLst>
          </p:cNvPr>
          <p:cNvSpPr>
            <a:spLocks noChangeArrowheads="1"/>
          </p:cNvSpPr>
          <p:nvPr/>
        </p:nvSpPr>
        <p:spPr bwMode="auto">
          <a:xfrm>
            <a:off x="1567921" y="2997200"/>
            <a:ext cx="1090612" cy="838200"/>
          </a:xfrm>
          <a:prstGeom prst="ellipse">
            <a:avLst/>
          </a:prstGeom>
          <a:solidFill>
            <a:srgbClr val="FFFFFF"/>
          </a:solidFill>
          <a:ln w="12700">
            <a:solidFill>
              <a:srgbClr val="000000"/>
            </a:solidFill>
            <a:round/>
            <a:headEnd/>
            <a:tailEnd/>
          </a:ln>
        </p:spPr>
        <p:txBody>
          <a:bodyPr wrap="none"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1800" dirty="0"/>
          </a:p>
        </p:txBody>
      </p:sp>
      <p:sp>
        <p:nvSpPr>
          <p:cNvPr id="11295" name="Rectangle 31">
            <a:extLst>
              <a:ext uri="{FF2B5EF4-FFF2-40B4-BE49-F238E27FC236}">
                <a16:creationId xmlns:a16="http://schemas.microsoft.com/office/drawing/2014/main" id="{C7D358AE-62E5-8144-B1E2-FA1C113F2DAB}"/>
              </a:ext>
            </a:extLst>
          </p:cNvPr>
          <p:cNvSpPr>
            <a:spLocks noChangeArrowheads="1"/>
          </p:cNvSpPr>
          <p:nvPr/>
        </p:nvSpPr>
        <p:spPr bwMode="auto">
          <a:xfrm>
            <a:off x="1760008" y="3106737"/>
            <a:ext cx="804863"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300" b="1" dirty="0">
                <a:solidFill>
                  <a:srgbClr val="000000"/>
                </a:solidFill>
                <a:latin typeface="Times" pitchFamily="2" charset="0"/>
              </a:rPr>
              <a:t>Unit </a:t>
            </a:r>
          </a:p>
        </p:txBody>
      </p:sp>
      <p:sp>
        <p:nvSpPr>
          <p:cNvPr id="11296" name="Rectangle 32">
            <a:extLst>
              <a:ext uri="{FF2B5EF4-FFF2-40B4-BE49-F238E27FC236}">
                <a16:creationId xmlns:a16="http://schemas.microsoft.com/office/drawing/2014/main" id="{A167635B-5022-704E-BAA9-642DC27EFBD7}"/>
              </a:ext>
            </a:extLst>
          </p:cNvPr>
          <p:cNvSpPr>
            <a:spLocks noChangeArrowheads="1"/>
          </p:cNvSpPr>
          <p:nvPr/>
        </p:nvSpPr>
        <p:spPr bwMode="auto">
          <a:xfrm>
            <a:off x="1817158" y="3395662"/>
            <a:ext cx="376238"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300" b="1" dirty="0">
                <a:solidFill>
                  <a:srgbClr val="000000"/>
                </a:solidFill>
                <a:latin typeface="Times" pitchFamily="2" charset="0"/>
              </a:rPr>
              <a:t>T</a:t>
            </a:r>
          </a:p>
        </p:txBody>
      </p:sp>
      <p:sp>
        <p:nvSpPr>
          <p:cNvPr id="11297" name="Rectangle 33">
            <a:extLst>
              <a:ext uri="{FF2B5EF4-FFF2-40B4-BE49-F238E27FC236}">
                <a16:creationId xmlns:a16="http://schemas.microsoft.com/office/drawing/2014/main" id="{E5CB2472-CE2D-EE49-83B1-DF6F1700B5D3}"/>
              </a:ext>
            </a:extLst>
          </p:cNvPr>
          <p:cNvSpPr>
            <a:spLocks noChangeArrowheads="1"/>
          </p:cNvSpPr>
          <p:nvPr/>
        </p:nvSpPr>
        <p:spPr bwMode="auto">
          <a:xfrm>
            <a:off x="1983846" y="3395662"/>
            <a:ext cx="522287"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300" b="1" dirty="0">
                <a:solidFill>
                  <a:srgbClr val="000000"/>
                </a:solidFill>
                <a:latin typeface="Times" pitchFamily="2" charset="0"/>
              </a:rPr>
              <a:t>est</a:t>
            </a:r>
          </a:p>
        </p:txBody>
      </p:sp>
      <p:sp>
        <p:nvSpPr>
          <p:cNvPr id="11298" name="Oval 34">
            <a:extLst>
              <a:ext uri="{FF2B5EF4-FFF2-40B4-BE49-F238E27FC236}">
                <a16:creationId xmlns:a16="http://schemas.microsoft.com/office/drawing/2014/main" id="{CD4683A9-5C17-6045-B040-EB5FE5115875}"/>
              </a:ext>
            </a:extLst>
          </p:cNvPr>
          <p:cNvSpPr>
            <a:spLocks noChangeArrowheads="1"/>
          </p:cNvSpPr>
          <p:nvPr/>
        </p:nvSpPr>
        <p:spPr bwMode="auto">
          <a:xfrm>
            <a:off x="1567921" y="1917700"/>
            <a:ext cx="1090612" cy="838200"/>
          </a:xfrm>
          <a:prstGeom prst="ellipse">
            <a:avLst/>
          </a:prstGeom>
          <a:solidFill>
            <a:srgbClr val="FFFFFF"/>
          </a:solidFill>
          <a:ln w="12700">
            <a:solidFill>
              <a:srgbClr val="000000"/>
            </a:solidFill>
            <a:round/>
            <a:headEnd/>
            <a:tailEnd/>
          </a:ln>
        </p:spPr>
        <p:txBody>
          <a:bodyPr wrap="none"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1800" dirty="0"/>
          </a:p>
        </p:txBody>
      </p:sp>
      <p:sp>
        <p:nvSpPr>
          <p:cNvPr id="11299" name="Rectangle 35">
            <a:extLst>
              <a:ext uri="{FF2B5EF4-FFF2-40B4-BE49-F238E27FC236}">
                <a16:creationId xmlns:a16="http://schemas.microsoft.com/office/drawing/2014/main" id="{D67E0C5A-7ECF-9543-8A1D-369D8E1C6188}"/>
              </a:ext>
            </a:extLst>
          </p:cNvPr>
          <p:cNvSpPr>
            <a:spLocks noChangeArrowheads="1"/>
          </p:cNvSpPr>
          <p:nvPr/>
        </p:nvSpPr>
        <p:spPr bwMode="auto">
          <a:xfrm>
            <a:off x="1760008" y="2027237"/>
            <a:ext cx="804863"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300" b="1" dirty="0">
                <a:solidFill>
                  <a:srgbClr val="000000"/>
                </a:solidFill>
                <a:latin typeface="Times" pitchFamily="2" charset="0"/>
              </a:rPr>
              <a:t>Unit </a:t>
            </a:r>
          </a:p>
        </p:txBody>
      </p:sp>
      <p:sp>
        <p:nvSpPr>
          <p:cNvPr id="11300" name="Rectangle 36">
            <a:extLst>
              <a:ext uri="{FF2B5EF4-FFF2-40B4-BE49-F238E27FC236}">
                <a16:creationId xmlns:a16="http://schemas.microsoft.com/office/drawing/2014/main" id="{99BF2EDC-67DD-3040-9464-5910A16CA794}"/>
              </a:ext>
            </a:extLst>
          </p:cNvPr>
          <p:cNvSpPr>
            <a:spLocks noChangeArrowheads="1"/>
          </p:cNvSpPr>
          <p:nvPr/>
        </p:nvSpPr>
        <p:spPr bwMode="auto">
          <a:xfrm>
            <a:off x="1817158" y="2316162"/>
            <a:ext cx="376238"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300" b="1" dirty="0">
                <a:solidFill>
                  <a:srgbClr val="000000"/>
                </a:solidFill>
                <a:latin typeface="Times" pitchFamily="2" charset="0"/>
              </a:rPr>
              <a:t>T</a:t>
            </a:r>
          </a:p>
        </p:txBody>
      </p:sp>
      <p:sp>
        <p:nvSpPr>
          <p:cNvPr id="11301" name="Rectangle 37">
            <a:extLst>
              <a:ext uri="{FF2B5EF4-FFF2-40B4-BE49-F238E27FC236}">
                <a16:creationId xmlns:a16="http://schemas.microsoft.com/office/drawing/2014/main" id="{3F71F97C-DFFE-354A-968A-45440E9F67A0}"/>
              </a:ext>
            </a:extLst>
          </p:cNvPr>
          <p:cNvSpPr>
            <a:spLocks noChangeArrowheads="1"/>
          </p:cNvSpPr>
          <p:nvPr/>
        </p:nvSpPr>
        <p:spPr bwMode="auto">
          <a:xfrm>
            <a:off x="1983846" y="2316162"/>
            <a:ext cx="522287"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300" b="1" dirty="0">
                <a:solidFill>
                  <a:srgbClr val="000000"/>
                </a:solidFill>
                <a:latin typeface="Times" pitchFamily="2" charset="0"/>
              </a:rPr>
              <a:t>est</a:t>
            </a:r>
          </a:p>
        </p:txBody>
      </p:sp>
      <p:sp>
        <p:nvSpPr>
          <p:cNvPr id="11302" name="Rectangle 38" descr="10%">
            <a:extLst>
              <a:ext uri="{FF2B5EF4-FFF2-40B4-BE49-F238E27FC236}">
                <a16:creationId xmlns:a16="http://schemas.microsoft.com/office/drawing/2014/main" id="{C3B5C0DE-17E5-A843-B6EA-4654BB3FA9A6}"/>
              </a:ext>
            </a:extLst>
          </p:cNvPr>
          <p:cNvSpPr>
            <a:spLocks noChangeArrowheads="1"/>
          </p:cNvSpPr>
          <p:nvPr/>
        </p:nvSpPr>
        <p:spPr bwMode="auto">
          <a:xfrm>
            <a:off x="7959196" y="2743200"/>
            <a:ext cx="1054100" cy="622300"/>
          </a:xfrm>
          <a:prstGeom prst="rect">
            <a:avLst/>
          </a:prstGeom>
          <a:blipFill dpi="0" rotWithShape="0">
            <a:blip r:embed="rId3"/>
            <a:srcRect/>
            <a:tile tx="0" ty="0" sx="100000" sy="100000" flip="none" algn="tl"/>
          </a:blipFill>
          <a:ln w="12700">
            <a:solidFill>
              <a:srgbClr val="FFFFFF"/>
            </a:solidFill>
            <a:miter lim="800000"/>
            <a:headEnd/>
            <a:tailEnd/>
          </a:ln>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2000" b="1" dirty="0">
                <a:solidFill>
                  <a:srgbClr val="FC0128"/>
                </a:solidFill>
                <a:latin typeface="Times" pitchFamily="2" charset="0"/>
              </a:rPr>
              <a:t>User </a:t>
            </a:r>
          </a:p>
          <a:p>
            <a:pPr algn="ctr">
              <a:spcBef>
                <a:spcPct val="0"/>
              </a:spcBef>
              <a:buClrTx/>
              <a:buFontTx/>
              <a:buNone/>
            </a:pPr>
            <a:r>
              <a:rPr lang="en-US" altLang="en-US" sz="2000" b="1" dirty="0">
                <a:solidFill>
                  <a:srgbClr val="FC0128"/>
                </a:solidFill>
                <a:latin typeface="Times" pitchFamily="2" charset="0"/>
              </a:rPr>
              <a:t>Manual</a:t>
            </a:r>
          </a:p>
        </p:txBody>
      </p:sp>
      <p:sp>
        <p:nvSpPr>
          <p:cNvPr id="11303" name="Rectangle 39" descr="10%">
            <a:extLst>
              <a:ext uri="{FF2B5EF4-FFF2-40B4-BE49-F238E27FC236}">
                <a16:creationId xmlns:a16="http://schemas.microsoft.com/office/drawing/2014/main" id="{B464E539-5510-3040-8F4B-87966B54BAB2}"/>
              </a:ext>
            </a:extLst>
          </p:cNvPr>
          <p:cNvSpPr>
            <a:spLocks noChangeArrowheads="1"/>
          </p:cNvSpPr>
          <p:nvPr/>
        </p:nvSpPr>
        <p:spPr bwMode="auto">
          <a:xfrm>
            <a:off x="5641446" y="1824037"/>
            <a:ext cx="2282825" cy="1203325"/>
          </a:xfrm>
          <a:prstGeom prst="rect">
            <a:avLst/>
          </a:prstGeom>
          <a:blipFill dpi="0" rotWithShape="0">
            <a:blip r:embed="rId3"/>
            <a:srcRect/>
            <a:tile tx="0" ty="0" sx="100000" sy="100000" flip="none" algn="tl"/>
          </a:blipFill>
          <a:ln w="12700">
            <a:solidFill>
              <a:srgbClr val="FFFFFF"/>
            </a:solidFill>
            <a:miter lim="800000"/>
            <a:headEnd/>
            <a:tailEnd/>
          </a:ln>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2000" b="1" dirty="0">
                <a:solidFill>
                  <a:srgbClr val="FC0128"/>
                </a:solidFill>
                <a:latin typeface="Times" pitchFamily="2" charset="0"/>
              </a:rPr>
              <a:t>Requirements</a:t>
            </a:r>
          </a:p>
          <a:p>
            <a:pPr algn="ctr">
              <a:spcBef>
                <a:spcPct val="0"/>
              </a:spcBef>
              <a:buClrTx/>
              <a:buFontTx/>
              <a:buNone/>
            </a:pPr>
            <a:r>
              <a:rPr lang="en-US" altLang="en-US" sz="2000" b="1" dirty="0">
                <a:solidFill>
                  <a:srgbClr val="FC0128"/>
                </a:solidFill>
                <a:latin typeface="Times" pitchFamily="2" charset="0"/>
              </a:rPr>
              <a:t>Analysis</a:t>
            </a:r>
          </a:p>
          <a:p>
            <a:pPr algn="ctr">
              <a:spcBef>
                <a:spcPct val="0"/>
              </a:spcBef>
              <a:buClrTx/>
              <a:buFontTx/>
              <a:buNone/>
            </a:pPr>
            <a:r>
              <a:rPr lang="en-US" altLang="en-US" sz="2000" b="1" dirty="0">
                <a:solidFill>
                  <a:srgbClr val="FC0128"/>
                </a:solidFill>
                <a:latin typeface="Times" pitchFamily="2" charset="0"/>
              </a:rPr>
              <a:t>Document</a:t>
            </a:r>
          </a:p>
        </p:txBody>
      </p:sp>
      <p:sp>
        <p:nvSpPr>
          <p:cNvPr id="11304" name="Line 40">
            <a:extLst>
              <a:ext uri="{FF2B5EF4-FFF2-40B4-BE49-F238E27FC236}">
                <a16:creationId xmlns:a16="http://schemas.microsoft.com/office/drawing/2014/main" id="{0B7FBC55-AAD1-974C-A575-38C474B8A893}"/>
              </a:ext>
            </a:extLst>
          </p:cNvPr>
          <p:cNvSpPr>
            <a:spLocks noChangeShapeType="1"/>
          </p:cNvSpPr>
          <p:nvPr/>
        </p:nvSpPr>
        <p:spPr bwMode="auto">
          <a:xfrm>
            <a:off x="1447271" y="5374640"/>
            <a:ext cx="292100" cy="24034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11305" name="Rectangle 41" descr="10%">
            <a:extLst>
              <a:ext uri="{FF2B5EF4-FFF2-40B4-BE49-F238E27FC236}">
                <a16:creationId xmlns:a16="http://schemas.microsoft.com/office/drawing/2014/main" id="{A6A277CA-3FCE-8748-A4D5-9E8A442C844E}"/>
              </a:ext>
            </a:extLst>
          </p:cNvPr>
          <p:cNvSpPr>
            <a:spLocks noChangeArrowheads="1"/>
          </p:cNvSpPr>
          <p:nvPr/>
        </p:nvSpPr>
        <p:spPr bwMode="auto">
          <a:xfrm>
            <a:off x="242781" y="3035300"/>
            <a:ext cx="1265238" cy="915987"/>
          </a:xfrm>
          <a:prstGeom prst="rect">
            <a:avLst/>
          </a:prstGeom>
          <a:blipFill dpi="0" rotWithShape="0">
            <a:blip r:embed="rId3"/>
            <a:srcRect/>
            <a:tile tx="0" ty="0" sx="100000" sy="100000" flip="none" algn="tl"/>
          </a:blipFill>
          <a:ln w="12700">
            <a:solidFill>
              <a:srgbClr val="FFFFFF"/>
            </a:solidFill>
            <a:miter lim="800000"/>
            <a:headEnd/>
            <a:tailEnd/>
          </a:ln>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2000" b="1" dirty="0">
                <a:solidFill>
                  <a:srgbClr val="010119"/>
                </a:solidFill>
                <a:latin typeface="Times" pitchFamily="2" charset="0"/>
              </a:rPr>
              <a:t>Subsystem</a:t>
            </a:r>
          </a:p>
          <a:p>
            <a:pPr algn="ctr">
              <a:spcBef>
                <a:spcPct val="0"/>
              </a:spcBef>
              <a:buClrTx/>
              <a:buFontTx/>
              <a:buNone/>
            </a:pPr>
            <a:r>
              <a:rPr lang="en-US" altLang="en-US" sz="2000" b="1" dirty="0">
                <a:solidFill>
                  <a:srgbClr val="010119"/>
                </a:solidFill>
                <a:latin typeface="Times" pitchFamily="2" charset="0"/>
              </a:rPr>
              <a:t>Code</a:t>
            </a:r>
          </a:p>
        </p:txBody>
      </p:sp>
      <p:sp>
        <p:nvSpPr>
          <p:cNvPr id="11306" name="Line 42">
            <a:extLst>
              <a:ext uri="{FF2B5EF4-FFF2-40B4-BE49-F238E27FC236}">
                <a16:creationId xmlns:a16="http://schemas.microsoft.com/office/drawing/2014/main" id="{206BDAD6-1A5B-8244-98D0-CFE211AD0958}"/>
              </a:ext>
            </a:extLst>
          </p:cNvPr>
          <p:cNvSpPr>
            <a:spLocks noChangeShapeType="1"/>
          </p:cNvSpPr>
          <p:nvPr/>
        </p:nvSpPr>
        <p:spPr bwMode="auto">
          <a:xfrm flipV="1">
            <a:off x="1269470" y="3531553"/>
            <a:ext cx="305329" cy="1174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11307" name="Rectangle 43" descr="10%">
            <a:extLst>
              <a:ext uri="{FF2B5EF4-FFF2-40B4-BE49-F238E27FC236}">
                <a16:creationId xmlns:a16="http://schemas.microsoft.com/office/drawing/2014/main" id="{6A18AA85-235D-A04F-966F-9E20CAA1D426}"/>
              </a:ext>
            </a:extLst>
          </p:cNvPr>
          <p:cNvSpPr>
            <a:spLocks noChangeArrowheads="1"/>
          </p:cNvSpPr>
          <p:nvPr/>
        </p:nvSpPr>
        <p:spPr bwMode="auto">
          <a:xfrm>
            <a:off x="245533" y="1968500"/>
            <a:ext cx="1109663" cy="814387"/>
          </a:xfrm>
          <a:prstGeom prst="rect">
            <a:avLst/>
          </a:prstGeom>
          <a:blipFill dpi="0" rotWithShape="0">
            <a:blip r:embed="rId3"/>
            <a:srcRect/>
            <a:tile tx="0" ty="0" sx="100000" sy="100000" flip="none" algn="tl"/>
          </a:blipFill>
          <a:ln w="12700">
            <a:solidFill>
              <a:srgbClr val="FFFFFF"/>
            </a:solidFill>
            <a:miter lim="800000"/>
            <a:headEnd/>
            <a:tailEnd/>
          </a:ln>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2000" b="1" dirty="0">
                <a:solidFill>
                  <a:srgbClr val="010119"/>
                </a:solidFill>
                <a:latin typeface="Times" pitchFamily="2" charset="0"/>
              </a:rPr>
              <a:t>Subsystem</a:t>
            </a:r>
          </a:p>
          <a:p>
            <a:pPr algn="ctr">
              <a:spcBef>
                <a:spcPct val="0"/>
              </a:spcBef>
              <a:buClrTx/>
              <a:buFontTx/>
              <a:buNone/>
            </a:pPr>
            <a:r>
              <a:rPr lang="en-US" altLang="en-US" sz="2000" b="1" dirty="0">
                <a:solidFill>
                  <a:srgbClr val="010119"/>
                </a:solidFill>
                <a:latin typeface="Times" pitchFamily="2" charset="0"/>
              </a:rPr>
              <a:t>Code</a:t>
            </a:r>
          </a:p>
        </p:txBody>
      </p:sp>
      <p:sp>
        <p:nvSpPr>
          <p:cNvPr id="11308" name="Line 44">
            <a:extLst>
              <a:ext uri="{FF2B5EF4-FFF2-40B4-BE49-F238E27FC236}">
                <a16:creationId xmlns:a16="http://schemas.microsoft.com/office/drawing/2014/main" id="{7C235DED-FE4F-7A48-88A0-7B1B391D0065}"/>
              </a:ext>
            </a:extLst>
          </p:cNvPr>
          <p:cNvSpPr>
            <a:spLocks noChangeShapeType="1"/>
          </p:cNvSpPr>
          <p:nvPr/>
        </p:nvSpPr>
        <p:spPr bwMode="auto">
          <a:xfrm flipV="1">
            <a:off x="1231371" y="2370137"/>
            <a:ext cx="292100" cy="190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11309" name="Line 45">
            <a:extLst>
              <a:ext uri="{FF2B5EF4-FFF2-40B4-BE49-F238E27FC236}">
                <a16:creationId xmlns:a16="http://schemas.microsoft.com/office/drawing/2014/main" id="{282B63DB-0C29-9E42-9E7F-A85CFCFB18BD}"/>
              </a:ext>
            </a:extLst>
          </p:cNvPr>
          <p:cNvSpPr>
            <a:spLocks noChangeShapeType="1"/>
          </p:cNvSpPr>
          <p:nvPr/>
        </p:nvSpPr>
        <p:spPr bwMode="auto">
          <a:xfrm flipH="1">
            <a:off x="7397221" y="3271837"/>
            <a:ext cx="609600" cy="2921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11310" name="Line 46">
            <a:extLst>
              <a:ext uri="{FF2B5EF4-FFF2-40B4-BE49-F238E27FC236}">
                <a16:creationId xmlns:a16="http://schemas.microsoft.com/office/drawing/2014/main" id="{7335945B-B08D-3B45-ACC7-5730C29EE6BE}"/>
              </a:ext>
            </a:extLst>
          </p:cNvPr>
          <p:cNvSpPr>
            <a:spLocks noChangeShapeType="1"/>
          </p:cNvSpPr>
          <p:nvPr/>
        </p:nvSpPr>
        <p:spPr bwMode="auto">
          <a:xfrm>
            <a:off x="6863821" y="3024187"/>
            <a:ext cx="0" cy="3873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11311" name="Line 47">
            <a:extLst>
              <a:ext uri="{FF2B5EF4-FFF2-40B4-BE49-F238E27FC236}">
                <a16:creationId xmlns:a16="http://schemas.microsoft.com/office/drawing/2014/main" id="{126F1643-702B-3844-9392-E373A6AEDC7A}"/>
              </a:ext>
            </a:extLst>
          </p:cNvPr>
          <p:cNvSpPr>
            <a:spLocks noChangeShapeType="1"/>
          </p:cNvSpPr>
          <p:nvPr/>
        </p:nvSpPr>
        <p:spPr bwMode="auto">
          <a:xfrm flipH="1">
            <a:off x="4482571" y="3081337"/>
            <a:ext cx="19050" cy="330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11312" name="Line 48">
            <a:extLst>
              <a:ext uri="{FF2B5EF4-FFF2-40B4-BE49-F238E27FC236}">
                <a16:creationId xmlns:a16="http://schemas.microsoft.com/office/drawing/2014/main" id="{C1D7FE64-27AE-BA4B-80AC-A92809CEC774}"/>
              </a:ext>
            </a:extLst>
          </p:cNvPr>
          <p:cNvSpPr>
            <a:spLocks noChangeShapeType="1"/>
          </p:cNvSpPr>
          <p:nvPr/>
        </p:nvSpPr>
        <p:spPr bwMode="auto">
          <a:xfrm>
            <a:off x="5327121" y="4122737"/>
            <a:ext cx="7683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11313" name="Line 49">
            <a:extLst>
              <a:ext uri="{FF2B5EF4-FFF2-40B4-BE49-F238E27FC236}">
                <a16:creationId xmlns:a16="http://schemas.microsoft.com/office/drawing/2014/main" id="{9813F64F-3712-C147-B4A5-F0AC71D775B3}"/>
              </a:ext>
            </a:extLst>
          </p:cNvPr>
          <p:cNvSpPr>
            <a:spLocks noChangeShapeType="1"/>
          </p:cNvSpPr>
          <p:nvPr/>
        </p:nvSpPr>
        <p:spPr bwMode="auto">
          <a:xfrm>
            <a:off x="7689321" y="4141787"/>
            <a:ext cx="12827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11314" name="Rectangle 51">
            <a:extLst>
              <a:ext uri="{FF2B5EF4-FFF2-40B4-BE49-F238E27FC236}">
                <a16:creationId xmlns:a16="http://schemas.microsoft.com/office/drawing/2014/main" id="{DA1BF623-DA67-6240-9704-82B4B9567AA5}"/>
              </a:ext>
            </a:extLst>
          </p:cNvPr>
          <p:cNvSpPr>
            <a:spLocks noChangeArrowheads="1"/>
          </p:cNvSpPr>
          <p:nvPr/>
        </p:nvSpPr>
        <p:spPr bwMode="auto">
          <a:xfrm>
            <a:off x="7754407" y="4237037"/>
            <a:ext cx="12858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dirty="0">
                <a:solidFill>
                  <a:srgbClr val="000000"/>
                </a:solidFill>
                <a:latin typeface="Times" pitchFamily="2" charset="0"/>
              </a:rPr>
              <a:t>Functioning</a:t>
            </a:r>
          </a:p>
          <a:p>
            <a:pPr algn="ctr">
              <a:spcBef>
                <a:spcPct val="0"/>
              </a:spcBef>
              <a:buClrTx/>
              <a:buFontTx/>
              <a:buNone/>
            </a:pPr>
            <a:r>
              <a:rPr lang="en-US" altLang="en-US" sz="1800" dirty="0">
                <a:solidFill>
                  <a:srgbClr val="000000"/>
                </a:solidFill>
                <a:latin typeface="Times" pitchFamily="2" charset="0"/>
              </a:rPr>
              <a:t>System</a:t>
            </a:r>
          </a:p>
        </p:txBody>
      </p:sp>
      <p:sp>
        <p:nvSpPr>
          <p:cNvPr id="11315" name="Rectangle 52">
            <a:extLst>
              <a:ext uri="{FF2B5EF4-FFF2-40B4-BE49-F238E27FC236}">
                <a16:creationId xmlns:a16="http://schemas.microsoft.com/office/drawing/2014/main" id="{54C51871-B009-904C-AEC8-8CCDA0286039}"/>
              </a:ext>
            </a:extLst>
          </p:cNvPr>
          <p:cNvSpPr>
            <a:spLocks noChangeArrowheads="1"/>
          </p:cNvSpPr>
          <p:nvPr/>
        </p:nvSpPr>
        <p:spPr bwMode="auto">
          <a:xfrm>
            <a:off x="5062008" y="4381500"/>
            <a:ext cx="12604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dirty="0">
                <a:solidFill>
                  <a:srgbClr val="FC0128"/>
                </a:solidFill>
                <a:latin typeface="Times" pitchFamily="2" charset="0"/>
              </a:rPr>
              <a:t>Integrated</a:t>
            </a:r>
          </a:p>
          <a:p>
            <a:pPr algn="ctr">
              <a:spcBef>
                <a:spcPct val="0"/>
              </a:spcBef>
              <a:buClrTx/>
              <a:buFontTx/>
              <a:buNone/>
            </a:pPr>
            <a:r>
              <a:rPr lang="en-US" altLang="en-US" sz="1800" dirty="0">
                <a:solidFill>
                  <a:srgbClr val="FC0128"/>
                </a:solidFill>
                <a:latin typeface="Times" pitchFamily="2" charset="0"/>
              </a:rPr>
              <a:t>Subsystems</a:t>
            </a:r>
          </a:p>
        </p:txBody>
      </p:sp>
      <p:sp>
        <p:nvSpPr>
          <p:cNvPr id="52" name="Slide Number Placeholder 1">
            <a:extLst>
              <a:ext uri="{FF2B5EF4-FFF2-40B4-BE49-F238E27FC236}">
                <a16:creationId xmlns:a16="http://schemas.microsoft.com/office/drawing/2014/main" id="{D656B33D-1F17-498A-913F-6434FFFA18EA}"/>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14</a:t>
            </a:fld>
            <a:endParaRPr lang="en-US" b="0">
              <a:solidFill>
                <a:srgbClr val="D4D2D0">
                  <a:shade val="50000"/>
                  <a:satMod val="200000"/>
                </a:srgbClr>
              </a:solidFill>
            </a:endParaRPr>
          </a:p>
        </p:txBody>
      </p:sp>
    </p:spTree>
    <p:extLst>
      <p:ext uri="{BB962C8B-B14F-4D97-AF65-F5344CB8AC3E}">
        <p14:creationId xmlns:p14="http://schemas.microsoft.com/office/powerpoint/2010/main" val="179617578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8578D213-F400-4C47-9225-4E3A2B205406}"/>
              </a:ext>
            </a:extLst>
          </p:cNvPr>
          <p:cNvSpPr>
            <a:spLocks noGrp="1" noRot="1" noChangeArrowheads="1"/>
          </p:cNvSpPr>
          <p:nvPr>
            <p:ph type="title"/>
          </p:nvPr>
        </p:nvSpPr>
        <p:spPr/>
        <p:txBody>
          <a:bodyPr lIns="90487" tIns="44450" rIns="90487" bIns="44450">
            <a:normAutofit/>
          </a:bodyPr>
          <a:lstStyle/>
          <a:p>
            <a:pPr>
              <a:defRPr/>
            </a:pPr>
            <a:r>
              <a:rPr lang="en-US" sz="3600" b="1" dirty="0">
                <a:latin typeface="Garamond" panose="02020404030301010803" pitchFamily="18" charset="0"/>
                <a:cs typeface="Times New Roman" panose="02020603050405020304" pitchFamily="18" charset="0"/>
              </a:rPr>
              <a:t>Integration Testing Strategy</a:t>
            </a:r>
          </a:p>
        </p:txBody>
      </p:sp>
      <p:sp>
        <p:nvSpPr>
          <p:cNvPr id="58371" name="Rectangle 3">
            <a:extLst>
              <a:ext uri="{FF2B5EF4-FFF2-40B4-BE49-F238E27FC236}">
                <a16:creationId xmlns:a16="http://schemas.microsoft.com/office/drawing/2014/main" id="{510B08D9-76E4-D94D-AC06-6BB538B9B3D0}"/>
              </a:ext>
            </a:extLst>
          </p:cNvPr>
          <p:cNvSpPr>
            <a:spLocks noGrp="1" noRot="1" noChangeArrowheads="1"/>
          </p:cNvSpPr>
          <p:nvPr>
            <p:ph type="body" idx="4294967295"/>
          </p:nvPr>
        </p:nvSpPr>
        <p:spPr>
          <a:xfrm>
            <a:off x="762000" y="1896533"/>
            <a:ext cx="7778750" cy="3987800"/>
          </a:xfrm>
        </p:spPr>
        <p:txBody>
          <a:bodyPr lIns="90487" tIns="44450" rIns="90487" bIns="44450"/>
          <a:lstStyle/>
          <a:p>
            <a:pPr eaLnBrk="1" hangingPunct="1">
              <a:defRPr/>
            </a:pPr>
            <a:endParaRPr lang="en-US" dirty="0">
              <a:latin typeface="Times New Roman" pitchFamily="18" charset="0"/>
            </a:endParaRPr>
          </a:p>
          <a:p>
            <a:pPr marL="342900" lvl="1" indent="-342900">
              <a:buFont typeface="Arial"/>
              <a:buChar char="•"/>
              <a:defRPr/>
            </a:pPr>
            <a:r>
              <a:rPr lang="en-US" sz="2400" dirty="0">
                <a:latin typeface="Garamond" panose="02020404030301010803" pitchFamily="18" charset="0"/>
                <a:cs typeface="Times New Roman" panose="02020603050405020304" pitchFamily="18" charset="0"/>
              </a:rPr>
              <a:t>The entire system is viewed as a collection of subsystems (sets of classes) determined during the system and object design. </a:t>
            </a:r>
          </a:p>
          <a:p>
            <a:pPr marL="342900" lvl="1" indent="-342900">
              <a:buFont typeface="Arial"/>
              <a:buChar char="•"/>
              <a:defRPr/>
            </a:pPr>
            <a:endParaRPr lang="en-US" sz="2400" dirty="0">
              <a:latin typeface="Garamond" panose="02020404030301010803" pitchFamily="18" charset="0"/>
              <a:cs typeface="Times New Roman" panose="02020603050405020304" pitchFamily="18" charset="0"/>
            </a:endParaRPr>
          </a:p>
          <a:p>
            <a:pPr marL="342900" lvl="1" indent="-342900">
              <a:buFont typeface="Arial"/>
              <a:buChar char="•"/>
              <a:defRPr/>
            </a:pPr>
            <a:r>
              <a:rPr lang="en-US" sz="2400" dirty="0">
                <a:latin typeface="Garamond" panose="02020404030301010803" pitchFamily="18" charset="0"/>
                <a:cs typeface="Times New Roman" panose="02020603050405020304" pitchFamily="18" charset="0"/>
              </a:rPr>
              <a:t>The order in which the subsystems are selected for testing and integration determines the testing strategy</a:t>
            </a:r>
          </a:p>
        </p:txBody>
      </p:sp>
      <p:sp>
        <p:nvSpPr>
          <p:cNvPr id="4" name="Slide Number Placeholder 1">
            <a:extLst>
              <a:ext uri="{FF2B5EF4-FFF2-40B4-BE49-F238E27FC236}">
                <a16:creationId xmlns:a16="http://schemas.microsoft.com/office/drawing/2014/main" id="{6AC0DB37-974A-4E64-BE04-219CF3657AC2}"/>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15</a:t>
            </a:fld>
            <a:endParaRPr lang="en-US" b="0">
              <a:solidFill>
                <a:srgbClr val="D4D2D0">
                  <a:shade val="50000"/>
                  <a:satMod val="200000"/>
                </a:srgbClr>
              </a:solidFill>
            </a:endParaRPr>
          </a:p>
        </p:txBody>
      </p:sp>
    </p:spTree>
    <p:extLst>
      <p:ext uri="{BB962C8B-B14F-4D97-AF65-F5344CB8AC3E}">
        <p14:creationId xmlns:p14="http://schemas.microsoft.com/office/powerpoint/2010/main" val="164489089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20348DF1-14C2-446C-8DF6-0F993559AE0C}"/>
              </a:ext>
            </a:extLst>
          </p:cNvPr>
          <p:cNvSpPr>
            <a:spLocks noGrp="1" noChangeArrowheads="1"/>
          </p:cNvSpPr>
          <p:nvPr>
            <p:ph type="title"/>
          </p:nvPr>
        </p:nvSpPr>
        <p:spPr/>
        <p:txBody>
          <a:bodyPr>
            <a:normAutofit/>
          </a:bodyPr>
          <a:lstStyle/>
          <a:p>
            <a:pPr>
              <a:defRPr/>
            </a:pPr>
            <a:r>
              <a:rPr lang="en-US" altLang="en-US" sz="3600" b="1" dirty="0">
                <a:solidFill>
                  <a:srgbClr val="FFFFFF"/>
                </a:solidFill>
                <a:latin typeface="Garamond" panose="02020404030301010803" pitchFamily="18" charset="0"/>
                <a:cs typeface="Times New Roman" panose="02020603050405020304" pitchFamily="18" charset="0"/>
              </a:rPr>
              <a:t>Integration Testing</a:t>
            </a:r>
          </a:p>
        </p:txBody>
      </p:sp>
      <p:sp>
        <p:nvSpPr>
          <p:cNvPr id="105475" name="Rectangle 3">
            <a:extLst>
              <a:ext uri="{FF2B5EF4-FFF2-40B4-BE49-F238E27FC236}">
                <a16:creationId xmlns:a16="http://schemas.microsoft.com/office/drawing/2014/main" id="{EF77B98E-D2C0-4E80-92A4-772F203088DA}"/>
              </a:ext>
            </a:extLst>
          </p:cNvPr>
          <p:cNvSpPr>
            <a:spLocks noGrp="1" noChangeArrowheads="1"/>
          </p:cNvSpPr>
          <p:nvPr>
            <p:ph idx="1"/>
          </p:nvPr>
        </p:nvSpPr>
        <p:spPr/>
        <p:txBody>
          <a:bodyPr/>
          <a:lstStyle/>
          <a:p>
            <a:endParaRPr lang="en-US" altLang="en-US" sz="2800" dirty="0">
              <a:latin typeface="Comic Sans MS" panose="030F0702030302020204" pitchFamily="66" charset="0"/>
            </a:endParaRPr>
          </a:p>
          <a:p>
            <a:pPr marL="342900" lvl="1" indent="-342900">
              <a:buClr>
                <a:schemeClr val="tx1"/>
              </a:buClr>
              <a:buFont typeface="Arial"/>
              <a:buChar char="•"/>
              <a:defRPr/>
            </a:pPr>
            <a:r>
              <a:rPr lang="en-US" altLang="en-US" sz="2400" dirty="0">
                <a:latin typeface="Garamond" panose="02020404030301010803" pitchFamily="18" charset="0"/>
                <a:cs typeface="Times New Roman" panose="02020603050405020304" pitchFamily="18" charset="0"/>
              </a:rPr>
              <a:t>Top-down Integration Test</a:t>
            </a:r>
          </a:p>
          <a:p>
            <a:pPr marL="342900" lvl="1" indent="-342900">
              <a:buClr>
                <a:schemeClr val="tx1"/>
              </a:buClr>
              <a:buFont typeface="Arial"/>
              <a:buChar char="•"/>
              <a:defRPr/>
            </a:pPr>
            <a:endParaRPr lang="en-US" altLang="en-US" sz="2400" dirty="0">
              <a:latin typeface="Garamond" panose="02020404030301010803" pitchFamily="18" charset="0"/>
              <a:cs typeface="Times New Roman" panose="02020603050405020304" pitchFamily="18" charset="0"/>
            </a:endParaRPr>
          </a:p>
          <a:p>
            <a:pPr marL="342900" lvl="1" indent="-342900">
              <a:buClr>
                <a:schemeClr val="tx1"/>
              </a:buClr>
              <a:buFont typeface="Arial"/>
              <a:buChar char="•"/>
              <a:defRPr/>
            </a:pPr>
            <a:r>
              <a:rPr lang="en-US" altLang="en-US" sz="2400" dirty="0">
                <a:latin typeface="Garamond" panose="02020404030301010803" pitchFamily="18" charset="0"/>
                <a:cs typeface="Times New Roman" panose="02020603050405020304" pitchFamily="18" charset="0"/>
              </a:rPr>
              <a:t>Bottom-up Integration Test</a:t>
            </a:r>
          </a:p>
        </p:txBody>
      </p:sp>
      <p:sp>
        <p:nvSpPr>
          <p:cNvPr id="4" name="Slide Number Placeholder 1">
            <a:extLst>
              <a:ext uri="{FF2B5EF4-FFF2-40B4-BE49-F238E27FC236}">
                <a16:creationId xmlns:a16="http://schemas.microsoft.com/office/drawing/2014/main" id="{566ABF51-B72D-48F6-B852-611D69F1B390}"/>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16</a:t>
            </a:fld>
            <a:endParaRPr lang="en-US" b="0">
              <a:solidFill>
                <a:srgbClr val="D4D2D0">
                  <a:shade val="50000"/>
                  <a:satMod val="200000"/>
                </a:srgbClr>
              </a:solidFill>
            </a:endParaRP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BC12FEA9-B930-7549-B1B3-4F31A3DECBBE}"/>
              </a:ext>
            </a:extLst>
          </p:cNvPr>
          <p:cNvSpPr>
            <a:spLocks noGrp="1" noRot="1" noChangeArrowheads="1"/>
          </p:cNvSpPr>
          <p:nvPr>
            <p:ph type="title"/>
          </p:nvPr>
        </p:nvSpPr>
        <p:spPr/>
        <p:txBody>
          <a:bodyPr>
            <a:normAutofit/>
          </a:bodyPr>
          <a:lstStyle/>
          <a:p>
            <a:pPr>
              <a:defRPr/>
            </a:pPr>
            <a:r>
              <a:rPr lang="en-US" b="1" dirty="0">
                <a:latin typeface="Garamond" panose="02020404030301010803" pitchFamily="18" charset="0"/>
                <a:cs typeface="Times New Roman" panose="02020603050405020304" pitchFamily="18" charset="0"/>
              </a:rPr>
              <a:t>Drivers</a:t>
            </a:r>
          </a:p>
        </p:txBody>
      </p:sp>
      <p:sp>
        <p:nvSpPr>
          <p:cNvPr id="190467" name="Rectangle 3">
            <a:extLst>
              <a:ext uri="{FF2B5EF4-FFF2-40B4-BE49-F238E27FC236}">
                <a16:creationId xmlns:a16="http://schemas.microsoft.com/office/drawing/2014/main" id="{75ACB5AC-082D-5A43-937A-3FF820A81463}"/>
              </a:ext>
            </a:extLst>
          </p:cNvPr>
          <p:cNvSpPr>
            <a:spLocks noGrp="1" noRot="1" noChangeArrowheads="1"/>
          </p:cNvSpPr>
          <p:nvPr>
            <p:ph type="body" idx="4294967295"/>
          </p:nvPr>
        </p:nvSpPr>
        <p:spPr>
          <a:xfrm>
            <a:off x="804333" y="2150533"/>
            <a:ext cx="7736417" cy="3948642"/>
          </a:xfrm>
        </p:spPr>
        <p:txBody>
          <a:bodyPr/>
          <a:lstStyle/>
          <a:p>
            <a:pPr eaLnBrk="1" hangingPunct="1">
              <a:defRPr/>
            </a:pPr>
            <a:endParaRPr lang="en-US" sz="3000" b="1" u="sng" dirty="0"/>
          </a:p>
          <a:p>
            <a:pPr marL="342900" lvl="1" indent="-342900">
              <a:buFont typeface="Arial"/>
              <a:buChar char="•"/>
              <a:defRPr/>
            </a:pPr>
            <a:r>
              <a:rPr lang="en-US" sz="2600" dirty="0">
                <a:latin typeface="Garamond" panose="02020404030301010803" pitchFamily="18" charset="0"/>
                <a:cs typeface="Times New Roman" panose="02020603050405020304" pitchFamily="18" charset="0"/>
              </a:rPr>
              <a:t>Drivers are modules that generate inputs for a module under test. </a:t>
            </a:r>
          </a:p>
          <a:p>
            <a:pPr marL="342900" lvl="1" indent="-342900">
              <a:buFont typeface="Arial"/>
              <a:buChar char="•"/>
              <a:defRPr/>
            </a:pPr>
            <a:endParaRPr lang="en-US" sz="2600" dirty="0">
              <a:latin typeface="Garamond" panose="02020404030301010803" pitchFamily="18" charset="0"/>
              <a:cs typeface="Times New Roman" panose="02020603050405020304" pitchFamily="18" charset="0"/>
            </a:endParaRPr>
          </a:p>
          <a:p>
            <a:pPr marL="342900" lvl="1" indent="-342900">
              <a:buFont typeface="Arial"/>
              <a:buChar char="•"/>
              <a:defRPr/>
            </a:pPr>
            <a:r>
              <a:rPr lang="en-US" sz="2600" dirty="0">
                <a:latin typeface="Garamond" panose="02020404030301010803" pitchFamily="18" charset="0"/>
                <a:cs typeface="Times New Roman" panose="02020603050405020304" pitchFamily="18" charset="0"/>
              </a:rPr>
              <a:t>Particularly useful when you can compute the correct output from a module (like an adder, multiplier, etc.)</a:t>
            </a:r>
          </a:p>
          <a:p>
            <a:pPr marL="342900" lvl="1" indent="-342900">
              <a:buFont typeface="Arial"/>
              <a:buChar char="•"/>
              <a:defRPr/>
            </a:pPr>
            <a:endParaRPr lang="en-US" sz="2400" dirty="0">
              <a:latin typeface="Garamond" panose="02020404030301010803" pitchFamily="18" charset="0"/>
              <a:cs typeface="Times New Roman" panose="02020603050405020304" pitchFamily="18" charset="0"/>
            </a:endParaRPr>
          </a:p>
          <a:p>
            <a:pPr marL="342900" lvl="1" indent="-342900">
              <a:buFont typeface="Arial"/>
              <a:buChar char="•"/>
              <a:defRPr/>
            </a:pPr>
            <a:endParaRPr lang="en-US" sz="2400" dirty="0">
              <a:latin typeface="Garamond" panose="02020404030301010803" pitchFamily="18" charset="0"/>
              <a:cs typeface="Times New Roman" panose="02020603050405020304" pitchFamily="18" charset="0"/>
            </a:endParaRPr>
          </a:p>
          <a:p>
            <a:pPr eaLnBrk="1" hangingPunct="1">
              <a:defRPr/>
            </a:pPr>
            <a:endParaRPr lang="en-US" dirty="0"/>
          </a:p>
        </p:txBody>
      </p:sp>
      <p:sp>
        <p:nvSpPr>
          <p:cNvPr id="4" name="Slide Number Placeholder 1">
            <a:extLst>
              <a:ext uri="{FF2B5EF4-FFF2-40B4-BE49-F238E27FC236}">
                <a16:creationId xmlns:a16="http://schemas.microsoft.com/office/drawing/2014/main" id="{9E94D218-BAA7-4B9C-967D-C3E3372B6148}"/>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17</a:t>
            </a:fld>
            <a:endParaRPr lang="en-US" b="0">
              <a:solidFill>
                <a:srgbClr val="D4D2D0">
                  <a:shade val="50000"/>
                  <a:satMod val="200000"/>
                </a:srgbClr>
              </a:solidFill>
            </a:endParaRPr>
          </a:p>
        </p:txBody>
      </p:sp>
    </p:spTree>
    <p:extLst>
      <p:ext uri="{BB962C8B-B14F-4D97-AF65-F5344CB8AC3E}">
        <p14:creationId xmlns:p14="http://schemas.microsoft.com/office/powerpoint/2010/main" val="166032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7D4D98A7-6DB4-EB4D-9BB6-E05F3DABA285}"/>
              </a:ext>
            </a:extLst>
          </p:cNvPr>
          <p:cNvSpPr>
            <a:spLocks noGrp="1" noRot="1" noChangeArrowheads="1"/>
          </p:cNvSpPr>
          <p:nvPr>
            <p:ph type="title"/>
          </p:nvPr>
        </p:nvSpPr>
        <p:spPr/>
        <p:txBody>
          <a:bodyPr>
            <a:normAutofit/>
          </a:bodyPr>
          <a:lstStyle/>
          <a:p>
            <a:pPr>
              <a:defRPr/>
            </a:pPr>
            <a:r>
              <a:rPr lang="en-US" b="1" dirty="0">
                <a:latin typeface="Garamond" panose="02020404030301010803" pitchFamily="18" charset="0"/>
                <a:cs typeface="Times New Roman" panose="02020603050405020304" pitchFamily="18" charset="0"/>
              </a:rPr>
              <a:t>Stubs</a:t>
            </a:r>
          </a:p>
        </p:txBody>
      </p:sp>
      <p:sp>
        <p:nvSpPr>
          <p:cNvPr id="189443" name="Rectangle 3">
            <a:extLst>
              <a:ext uri="{FF2B5EF4-FFF2-40B4-BE49-F238E27FC236}">
                <a16:creationId xmlns:a16="http://schemas.microsoft.com/office/drawing/2014/main" id="{B5396A18-9C2F-4D47-9553-51739CCA1EBC}"/>
              </a:ext>
            </a:extLst>
          </p:cNvPr>
          <p:cNvSpPr>
            <a:spLocks noGrp="1" noRot="1" noChangeArrowheads="1"/>
          </p:cNvSpPr>
          <p:nvPr>
            <p:ph type="body" idx="4294967295"/>
          </p:nvPr>
        </p:nvSpPr>
        <p:spPr>
          <a:xfrm>
            <a:off x="668867" y="2125133"/>
            <a:ext cx="8017933" cy="3731155"/>
          </a:xfrm>
        </p:spPr>
        <p:txBody>
          <a:bodyPr/>
          <a:lstStyle/>
          <a:p>
            <a:pPr marL="342900" lvl="1" indent="-342900" algn="just">
              <a:buFont typeface="Arial"/>
              <a:buChar char="•"/>
              <a:defRPr/>
            </a:pPr>
            <a:r>
              <a:rPr lang="en-US" sz="2400" dirty="0">
                <a:latin typeface="Garamond" panose="02020404030301010803" pitchFamily="18" charset="0"/>
                <a:cs typeface="Times New Roman" panose="02020603050405020304" pitchFamily="18" charset="0"/>
              </a:rPr>
              <a:t>Are test modules that mimic the functionality of some module that you haven’t implemented yet.</a:t>
            </a:r>
          </a:p>
          <a:p>
            <a:pPr marL="342900" lvl="1" indent="-342900" algn="just">
              <a:buFont typeface="Arial"/>
              <a:buChar char="•"/>
              <a:defRPr/>
            </a:pPr>
            <a:endParaRPr lang="en-US" sz="2400" dirty="0">
              <a:latin typeface="Garamond" panose="02020404030301010803" pitchFamily="18" charset="0"/>
              <a:cs typeface="Times New Roman" panose="02020603050405020304" pitchFamily="18" charset="0"/>
            </a:endParaRPr>
          </a:p>
          <a:p>
            <a:pPr marL="342900" lvl="1" indent="-342900" algn="just">
              <a:buFont typeface="Arial"/>
              <a:buChar char="•"/>
              <a:defRPr/>
            </a:pPr>
            <a:r>
              <a:rPr lang="en-US" sz="2400" dirty="0">
                <a:latin typeface="Garamond" panose="02020404030301010803" pitchFamily="18" charset="0"/>
                <a:cs typeface="Times New Roman" panose="02020603050405020304" pitchFamily="18" charset="0"/>
              </a:rPr>
              <a:t>Sometimes this can be done by having the stub print the value of its inputs and ask the developers /testers to tell it what value to return.</a:t>
            </a:r>
          </a:p>
          <a:p>
            <a:pPr marL="342900" lvl="1" indent="-342900" algn="just">
              <a:buFont typeface="Arial"/>
              <a:buChar char="•"/>
              <a:defRPr/>
            </a:pPr>
            <a:endParaRPr lang="en-US" sz="2400" dirty="0">
              <a:latin typeface="Garamond" panose="02020404030301010803" pitchFamily="18" charset="0"/>
              <a:cs typeface="Times New Roman" panose="02020603050405020304" pitchFamily="18" charset="0"/>
            </a:endParaRPr>
          </a:p>
          <a:p>
            <a:pPr lvl="1" algn="just" eaLnBrk="1" hangingPunct="1">
              <a:defRPr/>
            </a:pPr>
            <a:endParaRPr lang="en-US" sz="3000" b="1" dirty="0"/>
          </a:p>
        </p:txBody>
      </p:sp>
      <p:sp>
        <p:nvSpPr>
          <p:cNvPr id="4" name="Slide Number Placeholder 1">
            <a:extLst>
              <a:ext uri="{FF2B5EF4-FFF2-40B4-BE49-F238E27FC236}">
                <a16:creationId xmlns:a16="http://schemas.microsoft.com/office/drawing/2014/main" id="{C140B4E7-6656-4BC9-962A-8BEA0AD4CB49}"/>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18</a:t>
            </a:fld>
            <a:endParaRPr lang="en-US" b="0">
              <a:solidFill>
                <a:srgbClr val="D4D2D0">
                  <a:shade val="50000"/>
                  <a:satMod val="200000"/>
                </a:srgbClr>
              </a:solidFill>
            </a:endParaRPr>
          </a:p>
        </p:txBody>
      </p:sp>
    </p:spTree>
    <p:extLst>
      <p:ext uri="{BB962C8B-B14F-4D97-AF65-F5344CB8AC3E}">
        <p14:creationId xmlns:p14="http://schemas.microsoft.com/office/powerpoint/2010/main" val="4001589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4D557DD9-E303-40C0-A071-2BC0DE348D24}"/>
              </a:ext>
            </a:extLst>
          </p:cNvPr>
          <p:cNvSpPr>
            <a:spLocks noGrp="1" noChangeArrowheads="1"/>
          </p:cNvSpPr>
          <p:nvPr>
            <p:ph type="title"/>
          </p:nvPr>
        </p:nvSpPr>
        <p:spPr/>
        <p:txBody>
          <a:bodyPr>
            <a:normAutofit/>
          </a:bodyPr>
          <a:lstStyle/>
          <a:p>
            <a:pPr>
              <a:defRPr/>
            </a:pPr>
            <a:r>
              <a:rPr lang="en-US" altLang="en-US" sz="3600" b="1" dirty="0">
                <a:solidFill>
                  <a:srgbClr val="FFFFFF"/>
                </a:solidFill>
                <a:latin typeface="Garamond" panose="02020404030301010803" pitchFamily="18" charset="0"/>
                <a:cs typeface="Times New Roman" panose="02020603050405020304" pitchFamily="18" charset="0"/>
              </a:rPr>
              <a:t>Top - down Integration Test</a:t>
            </a:r>
          </a:p>
        </p:txBody>
      </p:sp>
      <p:sp>
        <p:nvSpPr>
          <p:cNvPr id="106499" name="Rectangle 3">
            <a:extLst>
              <a:ext uri="{FF2B5EF4-FFF2-40B4-BE49-F238E27FC236}">
                <a16:creationId xmlns:a16="http://schemas.microsoft.com/office/drawing/2014/main" id="{2C568B55-3F69-49C7-82D6-1036B6AF96C2}"/>
              </a:ext>
            </a:extLst>
          </p:cNvPr>
          <p:cNvSpPr>
            <a:spLocks noGrp="1" noChangeArrowheads="1"/>
          </p:cNvSpPr>
          <p:nvPr>
            <p:ph idx="1"/>
          </p:nvPr>
        </p:nvSpPr>
        <p:spPr>
          <a:xfrm>
            <a:off x="457200" y="1818641"/>
            <a:ext cx="8229600" cy="4568092"/>
          </a:xfrm>
        </p:spPr>
        <p:txBody>
          <a:bodyPr>
            <a:normAutofit/>
          </a:bodyPr>
          <a:lstStyle/>
          <a:p>
            <a:pPr marL="342900" lvl="1" indent="-342900">
              <a:buClr>
                <a:schemeClr val="tx1"/>
              </a:buClr>
              <a:buFont typeface="Arial"/>
              <a:buChar char="•"/>
              <a:defRPr/>
            </a:pPr>
            <a:r>
              <a:rPr lang="en-US" altLang="en-US" sz="2400" dirty="0">
                <a:latin typeface="Garamond" panose="02020404030301010803" pitchFamily="18" charset="0"/>
                <a:cs typeface="Times New Roman" panose="02020603050405020304" pitchFamily="18" charset="0"/>
              </a:rPr>
              <a:t>The control program is tested first. Modules are integrated one at a time. </a:t>
            </a:r>
            <a:r>
              <a:rPr lang="en-US" altLang="en-US" sz="2400" b="1" dirty="0">
                <a:solidFill>
                  <a:srgbClr val="0070C0"/>
                </a:solidFill>
                <a:latin typeface="Garamond" panose="02020404030301010803" pitchFamily="18" charset="0"/>
                <a:cs typeface="Times New Roman" panose="02020603050405020304" pitchFamily="18" charset="0"/>
              </a:rPr>
              <a:t>Emphasize on interface testing</a:t>
            </a:r>
          </a:p>
          <a:p>
            <a:pPr marL="342900" lvl="1" indent="-342900">
              <a:buClr>
                <a:schemeClr val="tx1"/>
              </a:buClr>
              <a:buFont typeface="Arial"/>
              <a:buChar char="•"/>
              <a:defRPr/>
            </a:pPr>
            <a:endParaRPr lang="en-US" altLang="en-US" sz="2400" dirty="0">
              <a:latin typeface="Garamond" panose="02020404030301010803" pitchFamily="18" charset="0"/>
              <a:cs typeface="Times New Roman" panose="02020603050405020304" pitchFamily="18" charset="0"/>
            </a:endParaRPr>
          </a:p>
          <a:p>
            <a:pPr marL="342900" lvl="1" indent="-342900">
              <a:buClr>
                <a:schemeClr val="tx1"/>
              </a:buClr>
              <a:buFont typeface="Arial"/>
              <a:buChar char="•"/>
              <a:defRPr/>
            </a:pPr>
            <a:r>
              <a:rPr lang="en-US" altLang="en-US" sz="2400" b="1" dirty="0">
                <a:latin typeface="Garamond" panose="02020404030301010803" pitchFamily="18" charset="0"/>
                <a:cs typeface="Times New Roman" panose="02020603050405020304" pitchFamily="18" charset="0"/>
              </a:rPr>
              <a:t>Advantages: </a:t>
            </a:r>
          </a:p>
          <a:p>
            <a:pPr marL="742950" lvl="2" indent="-342900">
              <a:buClr>
                <a:schemeClr val="tx1"/>
              </a:buClr>
              <a:defRPr/>
            </a:pPr>
            <a:r>
              <a:rPr lang="en-US" altLang="en-US" sz="2000" dirty="0">
                <a:latin typeface="Garamond" panose="02020404030301010803" pitchFamily="18" charset="0"/>
                <a:cs typeface="Times New Roman" panose="02020603050405020304" pitchFamily="18" charset="0"/>
              </a:rPr>
              <a:t>No test drivers needed</a:t>
            </a:r>
          </a:p>
          <a:p>
            <a:pPr marL="742950" lvl="2" indent="-342900">
              <a:buClr>
                <a:schemeClr val="tx1"/>
              </a:buClr>
              <a:defRPr/>
            </a:pPr>
            <a:r>
              <a:rPr lang="en-US" altLang="en-US" sz="2000" dirty="0">
                <a:latin typeface="Garamond" panose="02020404030301010803" pitchFamily="18" charset="0"/>
                <a:cs typeface="Times New Roman" panose="02020603050405020304" pitchFamily="18" charset="0"/>
              </a:rPr>
              <a:t>Interface errors are discovered early</a:t>
            </a:r>
          </a:p>
          <a:p>
            <a:pPr marL="742950" lvl="2" indent="-342900">
              <a:buClr>
                <a:schemeClr val="tx1"/>
              </a:buClr>
              <a:defRPr/>
            </a:pPr>
            <a:r>
              <a:rPr lang="en-US" altLang="en-US" sz="2000" dirty="0">
                <a:latin typeface="Garamond" panose="02020404030301010803" pitchFamily="18" charset="0"/>
                <a:cs typeface="Times New Roman" panose="02020603050405020304" pitchFamily="18" charset="0"/>
              </a:rPr>
              <a:t>Modular features aid debugging</a:t>
            </a:r>
          </a:p>
          <a:p>
            <a:pPr marL="342900" lvl="1" indent="-342900">
              <a:buClr>
                <a:schemeClr val="tx1"/>
              </a:buClr>
              <a:buFont typeface="Arial"/>
              <a:buChar char="•"/>
              <a:defRPr/>
            </a:pPr>
            <a:endParaRPr lang="en-US" altLang="en-US" sz="2400" dirty="0">
              <a:latin typeface="Garamond" panose="02020404030301010803" pitchFamily="18" charset="0"/>
              <a:cs typeface="Times New Roman" panose="02020603050405020304" pitchFamily="18" charset="0"/>
            </a:endParaRPr>
          </a:p>
          <a:p>
            <a:pPr marL="342900" lvl="1" indent="-342900">
              <a:buClr>
                <a:schemeClr val="tx1"/>
              </a:buClr>
              <a:buFont typeface="Arial"/>
              <a:buChar char="•"/>
              <a:defRPr/>
            </a:pPr>
            <a:r>
              <a:rPr lang="en-US" altLang="en-US" sz="2400" b="1" dirty="0">
                <a:latin typeface="Garamond" panose="02020404030301010803" pitchFamily="18" charset="0"/>
                <a:cs typeface="Times New Roman" panose="02020603050405020304" pitchFamily="18" charset="0"/>
              </a:rPr>
              <a:t>Disadvantages: </a:t>
            </a:r>
          </a:p>
          <a:p>
            <a:pPr marL="742950" lvl="2" indent="-342900">
              <a:buClr>
                <a:schemeClr val="tx1"/>
              </a:buClr>
              <a:defRPr/>
            </a:pPr>
            <a:r>
              <a:rPr lang="en-US" altLang="en-US" sz="2000" dirty="0">
                <a:latin typeface="Garamond" panose="02020404030301010803" pitchFamily="18" charset="0"/>
                <a:cs typeface="Times New Roman" panose="02020603050405020304" pitchFamily="18" charset="0"/>
              </a:rPr>
              <a:t>Test stubs are needed</a:t>
            </a:r>
          </a:p>
          <a:p>
            <a:pPr marL="742950" lvl="2" indent="-342900">
              <a:buClr>
                <a:schemeClr val="tx1"/>
              </a:buClr>
              <a:defRPr/>
            </a:pPr>
            <a:r>
              <a:rPr lang="en-US" altLang="en-US" sz="2000" dirty="0">
                <a:latin typeface="Garamond" panose="02020404030301010803" pitchFamily="18" charset="0"/>
                <a:cs typeface="Times New Roman" panose="02020603050405020304" pitchFamily="18" charset="0"/>
              </a:rPr>
              <a:t>Errors in critical modules at low levels are found late.</a:t>
            </a:r>
          </a:p>
          <a:p>
            <a:pPr>
              <a:buFont typeface="Wingdings" panose="05000000000000000000" pitchFamily="2" charset="2"/>
              <a:buNone/>
            </a:pPr>
            <a:endParaRPr lang="en-US" altLang="en-US" sz="2600" dirty="0">
              <a:latin typeface="Comic Sans MS" panose="030F0702030302020204" pitchFamily="66" charset="0"/>
            </a:endParaRPr>
          </a:p>
          <a:p>
            <a:pPr>
              <a:buFont typeface="Wingdings" panose="05000000000000000000" pitchFamily="2" charset="2"/>
              <a:buNone/>
            </a:pPr>
            <a:endParaRPr lang="en-US" altLang="en-US" dirty="0">
              <a:latin typeface="Comic Sans MS" panose="030F0702030302020204" pitchFamily="66" charset="0"/>
            </a:endParaRPr>
          </a:p>
        </p:txBody>
      </p:sp>
      <p:sp>
        <p:nvSpPr>
          <p:cNvPr id="4" name="Slide Number Placeholder 1">
            <a:extLst>
              <a:ext uri="{FF2B5EF4-FFF2-40B4-BE49-F238E27FC236}">
                <a16:creationId xmlns:a16="http://schemas.microsoft.com/office/drawing/2014/main" id="{173D593D-BDA2-45D3-AA1F-53B23D436BC8}"/>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19</a:t>
            </a:fld>
            <a:endParaRPr lang="en-US" b="0">
              <a:solidFill>
                <a:srgbClr val="D4D2D0">
                  <a:shade val="50000"/>
                  <a:satMod val="200000"/>
                </a:srgbClr>
              </a:solidFill>
            </a:endParaRP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5FE13B17-428D-8748-8A75-040C11703C50}"/>
              </a:ext>
            </a:extLst>
          </p:cNvPr>
          <p:cNvSpPr>
            <a:spLocks noGrp="1" noRot="1" noChangeArrowheads="1"/>
          </p:cNvSpPr>
          <p:nvPr>
            <p:ph type="title"/>
          </p:nvPr>
        </p:nvSpPr>
        <p:spPr/>
        <p:txBody>
          <a:bodyPr>
            <a:noAutofit/>
          </a:bodyPr>
          <a:lstStyle/>
          <a:p>
            <a:pPr eaLnBrk="1" hangingPunct="1">
              <a:defRPr/>
            </a:pPr>
            <a:br>
              <a:rPr lang="en-US" sz="4000" b="1" dirty="0">
                <a:latin typeface="Garamond" panose="02020404030301010803" pitchFamily="18" charset="0"/>
                <a:cs typeface="Times New Roman" panose="02020603050405020304" pitchFamily="18" charset="0"/>
              </a:rPr>
            </a:br>
            <a:r>
              <a:rPr lang="en-US" sz="4000" b="1" dirty="0">
                <a:latin typeface="Garamond" panose="02020404030301010803" pitchFamily="18" charset="0"/>
                <a:cs typeface="Times New Roman" panose="02020603050405020304" pitchFamily="18" charset="0"/>
              </a:rPr>
              <a:t>Design and Testing</a:t>
            </a:r>
            <a:br>
              <a:rPr lang="en-US" sz="4000" b="1" dirty="0">
                <a:latin typeface="Garamond" panose="02020404030301010803" pitchFamily="18" charset="0"/>
                <a:cs typeface="Times New Roman" panose="02020603050405020304" pitchFamily="18" charset="0"/>
              </a:rPr>
            </a:br>
            <a:endParaRPr lang="en-US" sz="4000" b="1" dirty="0">
              <a:latin typeface="Garamond" panose="02020404030301010803" pitchFamily="18" charset="0"/>
              <a:cs typeface="Times New Roman" panose="02020603050405020304" pitchFamily="18" charset="0"/>
            </a:endParaRPr>
          </a:p>
        </p:txBody>
      </p:sp>
      <p:sp>
        <p:nvSpPr>
          <p:cNvPr id="185347" name="Rectangle 3">
            <a:extLst>
              <a:ext uri="{FF2B5EF4-FFF2-40B4-BE49-F238E27FC236}">
                <a16:creationId xmlns:a16="http://schemas.microsoft.com/office/drawing/2014/main" id="{49557720-5465-2548-8E07-AF9699A65451}"/>
              </a:ext>
            </a:extLst>
          </p:cNvPr>
          <p:cNvSpPr>
            <a:spLocks noGrp="1" noRot="1" noChangeArrowheads="1"/>
          </p:cNvSpPr>
          <p:nvPr>
            <p:ph type="body" idx="4294967295"/>
          </p:nvPr>
        </p:nvSpPr>
        <p:spPr>
          <a:xfrm>
            <a:off x="373817" y="1851512"/>
            <a:ext cx="8546042" cy="4055794"/>
          </a:xfrm>
        </p:spPr>
        <p:txBody>
          <a:bodyPr>
            <a:normAutofit fontScale="92500"/>
          </a:bodyPr>
          <a:lstStyle/>
          <a:p>
            <a:pPr marL="0" indent="0">
              <a:buNone/>
              <a:defRPr/>
            </a:pPr>
            <a:r>
              <a:rPr lang="en-US" sz="2600" b="1" dirty="0">
                <a:latin typeface="Garamond" panose="02020404030301010803" pitchFamily="18" charset="0"/>
                <a:cs typeface="Times New Roman" panose="02020603050405020304" pitchFamily="18" charset="0"/>
              </a:rPr>
              <a:t>Testability &amp; Design Issues</a:t>
            </a:r>
          </a:p>
          <a:p>
            <a:pPr marL="0" indent="0">
              <a:buNone/>
              <a:defRPr/>
            </a:pPr>
            <a:endParaRPr lang="en-US" sz="2400" b="1" dirty="0">
              <a:latin typeface="Garamond" panose="02020404030301010803" pitchFamily="18" charset="0"/>
              <a:cs typeface="Times New Roman" panose="02020603050405020304" pitchFamily="18" charset="0"/>
            </a:endParaRPr>
          </a:p>
          <a:p>
            <a:pPr>
              <a:defRPr/>
            </a:pPr>
            <a:r>
              <a:rPr lang="en-US" sz="2400" dirty="0">
                <a:latin typeface="Garamond" panose="02020404030301010803" pitchFamily="18" charset="0"/>
                <a:cs typeface="Times New Roman" panose="02020603050405020304" pitchFamily="18" charset="0"/>
              </a:rPr>
              <a:t>Design needs to take testing into account</a:t>
            </a:r>
          </a:p>
          <a:p>
            <a:pPr>
              <a:defRPr/>
            </a:pPr>
            <a:endParaRPr lang="en-US" sz="2400" dirty="0">
              <a:latin typeface="Garamond" panose="02020404030301010803" pitchFamily="18" charset="0"/>
              <a:cs typeface="Times New Roman" panose="02020603050405020304" pitchFamily="18" charset="0"/>
            </a:endParaRPr>
          </a:p>
          <a:p>
            <a:pPr>
              <a:defRPr/>
            </a:pPr>
            <a:r>
              <a:rPr lang="en-US" sz="2400" dirty="0">
                <a:latin typeface="Garamond" panose="02020404030301010803" pitchFamily="18" charset="0"/>
                <a:cs typeface="Times New Roman" panose="02020603050405020304" pitchFamily="18" charset="0"/>
              </a:rPr>
              <a:t>Designs that are easy to implement are often easy to test</a:t>
            </a:r>
          </a:p>
          <a:p>
            <a:pPr>
              <a:defRPr/>
            </a:pPr>
            <a:endParaRPr lang="en-US" sz="2400" dirty="0">
              <a:latin typeface="Garamond" panose="02020404030301010803" pitchFamily="18" charset="0"/>
              <a:cs typeface="Times New Roman" panose="02020603050405020304" pitchFamily="18" charset="0"/>
            </a:endParaRPr>
          </a:p>
          <a:p>
            <a:pPr>
              <a:defRPr/>
            </a:pPr>
            <a:r>
              <a:rPr lang="en-US" sz="2400" dirty="0">
                <a:latin typeface="Garamond" panose="02020404030301010803" pitchFamily="18" charset="0"/>
                <a:cs typeface="Times New Roman" panose="02020603050405020304" pitchFamily="18" charset="0"/>
              </a:rPr>
              <a:t>Good designs support and encourage testing of individual modules rather than testing of the entire design</a:t>
            </a:r>
          </a:p>
          <a:p>
            <a:pPr>
              <a:defRPr/>
            </a:pPr>
            <a:endParaRPr lang="en-US" sz="2400" dirty="0">
              <a:latin typeface="Garamond" panose="02020404030301010803" pitchFamily="18" charset="0"/>
              <a:cs typeface="Times New Roman" panose="02020603050405020304" pitchFamily="18" charset="0"/>
            </a:endParaRPr>
          </a:p>
          <a:p>
            <a:pPr>
              <a:defRPr/>
            </a:pPr>
            <a:r>
              <a:rPr lang="en-US" sz="2400" dirty="0">
                <a:latin typeface="Garamond" panose="02020404030301010803" pitchFamily="18" charset="0"/>
                <a:cs typeface="Times New Roman" panose="02020603050405020304" pitchFamily="18" charset="0"/>
              </a:rPr>
              <a:t>Design that is loosely coupled and highly cohesive improves testability </a:t>
            </a:r>
          </a:p>
          <a:p>
            <a:pPr lvl="1" eaLnBrk="1" hangingPunct="1">
              <a:defRPr/>
            </a:pPr>
            <a:endParaRPr lang="en-US" sz="3600" b="1" dirty="0">
              <a:latin typeface="Times New Roman" pitchFamily="18" charset="0"/>
            </a:endParaRPr>
          </a:p>
          <a:p>
            <a:pPr eaLnBrk="1" hangingPunct="1">
              <a:defRPr/>
            </a:pPr>
            <a:endParaRPr lang="en-US" sz="3100" b="1" dirty="0">
              <a:latin typeface="Times New Roman" pitchFamily="18" charset="0"/>
            </a:endParaRPr>
          </a:p>
        </p:txBody>
      </p:sp>
      <p:sp>
        <p:nvSpPr>
          <p:cNvPr id="4" name="Slide Number Placeholder 1">
            <a:extLst>
              <a:ext uri="{FF2B5EF4-FFF2-40B4-BE49-F238E27FC236}">
                <a16:creationId xmlns:a16="http://schemas.microsoft.com/office/drawing/2014/main" id="{D5486354-7FDB-4759-9EC6-3702B383C741}"/>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2</a:t>
            </a:fld>
            <a:endParaRPr lang="en-US" b="0">
              <a:solidFill>
                <a:srgbClr val="D4D2D0">
                  <a:shade val="50000"/>
                  <a:satMod val="200000"/>
                </a:srgbClr>
              </a:solidFill>
            </a:endParaRPr>
          </a:p>
        </p:txBody>
      </p:sp>
    </p:spTree>
    <p:extLst>
      <p:ext uri="{BB962C8B-B14F-4D97-AF65-F5344CB8AC3E}">
        <p14:creationId xmlns:p14="http://schemas.microsoft.com/office/powerpoint/2010/main" val="2179501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A6947FE8-6FC3-43FC-8747-EFC94614F1D8}"/>
              </a:ext>
            </a:extLst>
          </p:cNvPr>
          <p:cNvSpPr>
            <a:spLocks noChangeArrowheads="1"/>
          </p:cNvSpPr>
          <p:nvPr/>
        </p:nvSpPr>
        <p:spPr bwMode="auto">
          <a:xfrm>
            <a:off x="914400" y="28194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a:t>
            </a:r>
          </a:p>
        </p:txBody>
      </p:sp>
      <p:sp>
        <p:nvSpPr>
          <p:cNvPr id="112643" name="Rectangle 3">
            <a:extLst>
              <a:ext uri="{FF2B5EF4-FFF2-40B4-BE49-F238E27FC236}">
                <a16:creationId xmlns:a16="http://schemas.microsoft.com/office/drawing/2014/main" id="{23C1E109-A1F9-45BC-8B5D-CFCDB18DE883}"/>
              </a:ext>
            </a:extLst>
          </p:cNvPr>
          <p:cNvSpPr>
            <a:spLocks noChangeArrowheads="1"/>
          </p:cNvSpPr>
          <p:nvPr/>
        </p:nvSpPr>
        <p:spPr bwMode="auto">
          <a:xfrm>
            <a:off x="914400" y="4495800"/>
            <a:ext cx="11430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a:t>
            </a:r>
          </a:p>
        </p:txBody>
      </p:sp>
      <p:sp>
        <p:nvSpPr>
          <p:cNvPr id="112644" name="Oval 4">
            <a:extLst>
              <a:ext uri="{FF2B5EF4-FFF2-40B4-BE49-F238E27FC236}">
                <a16:creationId xmlns:a16="http://schemas.microsoft.com/office/drawing/2014/main" id="{CAF6B93C-E13E-4E87-80C0-0B95BC4B1295}"/>
              </a:ext>
            </a:extLst>
          </p:cNvPr>
          <p:cNvSpPr>
            <a:spLocks noChangeArrowheads="1"/>
          </p:cNvSpPr>
          <p:nvPr/>
        </p:nvSpPr>
        <p:spPr bwMode="auto">
          <a:xfrm>
            <a:off x="2971800" y="2209800"/>
            <a:ext cx="685800" cy="6858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T1</a:t>
            </a:r>
          </a:p>
        </p:txBody>
      </p:sp>
      <p:sp>
        <p:nvSpPr>
          <p:cNvPr id="112645" name="Oval 5">
            <a:extLst>
              <a:ext uri="{FF2B5EF4-FFF2-40B4-BE49-F238E27FC236}">
                <a16:creationId xmlns:a16="http://schemas.microsoft.com/office/drawing/2014/main" id="{4360D8C9-9815-41A2-AF3A-DC9236E20DF2}"/>
              </a:ext>
            </a:extLst>
          </p:cNvPr>
          <p:cNvSpPr>
            <a:spLocks noChangeArrowheads="1"/>
          </p:cNvSpPr>
          <p:nvPr/>
        </p:nvSpPr>
        <p:spPr bwMode="auto">
          <a:xfrm>
            <a:off x="2971800" y="3429000"/>
            <a:ext cx="762000" cy="6858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T2</a:t>
            </a:r>
          </a:p>
        </p:txBody>
      </p:sp>
      <p:sp>
        <p:nvSpPr>
          <p:cNvPr id="112646" name="Oval 6">
            <a:extLst>
              <a:ext uri="{FF2B5EF4-FFF2-40B4-BE49-F238E27FC236}">
                <a16:creationId xmlns:a16="http://schemas.microsoft.com/office/drawing/2014/main" id="{CDF56A11-1FC5-4F66-8C42-8574E193D7DB}"/>
              </a:ext>
            </a:extLst>
          </p:cNvPr>
          <p:cNvSpPr>
            <a:spLocks noChangeArrowheads="1"/>
          </p:cNvSpPr>
          <p:nvPr/>
        </p:nvSpPr>
        <p:spPr bwMode="auto">
          <a:xfrm>
            <a:off x="2971800" y="4876800"/>
            <a:ext cx="685800" cy="6858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T3</a:t>
            </a:r>
          </a:p>
        </p:txBody>
      </p:sp>
      <p:sp>
        <p:nvSpPr>
          <p:cNvPr id="112647" name="Rectangle 7">
            <a:extLst>
              <a:ext uri="{FF2B5EF4-FFF2-40B4-BE49-F238E27FC236}">
                <a16:creationId xmlns:a16="http://schemas.microsoft.com/office/drawing/2014/main" id="{516706A9-44B1-4107-8FF7-820956685219}"/>
              </a:ext>
            </a:extLst>
          </p:cNvPr>
          <p:cNvSpPr>
            <a:spLocks noChangeArrowheads="1"/>
          </p:cNvSpPr>
          <p:nvPr/>
        </p:nvSpPr>
        <p:spPr bwMode="auto">
          <a:xfrm>
            <a:off x="5105400" y="22098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a:t>
            </a:r>
          </a:p>
        </p:txBody>
      </p:sp>
      <p:sp>
        <p:nvSpPr>
          <p:cNvPr id="112648" name="Rectangle 8">
            <a:extLst>
              <a:ext uri="{FF2B5EF4-FFF2-40B4-BE49-F238E27FC236}">
                <a16:creationId xmlns:a16="http://schemas.microsoft.com/office/drawing/2014/main" id="{960EE604-34E3-46DE-88E6-EEFA6EF48F1C}"/>
              </a:ext>
            </a:extLst>
          </p:cNvPr>
          <p:cNvSpPr>
            <a:spLocks noChangeArrowheads="1"/>
          </p:cNvSpPr>
          <p:nvPr/>
        </p:nvSpPr>
        <p:spPr bwMode="auto">
          <a:xfrm>
            <a:off x="5105400" y="35814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a:t>
            </a:r>
          </a:p>
        </p:txBody>
      </p:sp>
      <p:sp>
        <p:nvSpPr>
          <p:cNvPr id="112649" name="Rectangle 9">
            <a:extLst>
              <a:ext uri="{FF2B5EF4-FFF2-40B4-BE49-F238E27FC236}">
                <a16:creationId xmlns:a16="http://schemas.microsoft.com/office/drawing/2014/main" id="{071AB90A-323D-4BBE-B6A1-C9A80191A298}"/>
              </a:ext>
            </a:extLst>
          </p:cNvPr>
          <p:cNvSpPr>
            <a:spLocks noChangeArrowheads="1"/>
          </p:cNvSpPr>
          <p:nvPr/>
        </p:nvSpPr>
        <p:spPr bwMode="auto">
          <a:xfrm>
            <a:off x="5029200" y="50292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a:t>
            </a:r>
          </a:p>
        </p:txBody>
      </p:sp>
      <p:sp>
        <p:nvSpPr>
          <p:cNvPr id="112650" name="Oval 10">
            <a:extLst>
              <a:ext uri="{FF2B5EF4-FFF2-40B4-BE49-F238E27FC236}">
                <a16:creationId xmlns:a16="http://schemas.microsoft.com/office/drawing/2014/main" id="{264F8E5B-49D0-47A6-BBD1-CCB6BF7B1B2E}"/>
              </a:ext>
            </a:extLst>
          </p:cNvPr>
          <p:cNvSpPr>
            <a:spLocks noChangeArrowheads="1"/>
          </p:cNvSpPr>
          <p:nvPr/>
        </p:nvSpPr>
        <p:spPr bwMode="auto">
          <a:xfrm>
            <a:off x="7315200" y="5486400"/>
            <a:ext cx="685800" cy="6858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T4</a:t>
            </a:r>
          </a:p>
        </p:txBody>
      </p:sp>
      <p:sp>
        <p:nvSpPr>
          <p:cNvPr id="112651" name="Oval 11">
            <a:extLst>
              <a:ext uri="{FF2B5EF4-FFF2-40B4-BE49-F238E27FC236}">
                <a16:creationId xmlns:a16="http://schemas.microsoft.com/office/drawing/2014/main" id="{38F51E28-DF86-47EA-85E2-025EC6AA872D}"/>
              </a:ext>
            </a:extLst>
          </p:cNvPr>
          <p:cNvSpPr>
            <a:spLocks noChangeArrowheads="1"/>
          </p:cNvSpPr>
          <p:nvPr/>
        </p:nvSpPr>
        <p:spPr bwMode="auto">
          <a:xfrm>
            <a:off x="7315200" y="4495800"/>
            <a:ext cx="685800" cy="6858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T3</a:t>
            </a:r>
          </a:p>
        </p:txBody>
      </p:sp>
      <p:sp>
        <p:nvSpPr>
          <p:cNvPr id="112652" name="Oval 12">
            <a:extLst>
              <a:ext uri="{FF2B5EF4-FFF2-40B4-BE49-F238E27FC236}">
                <a16:creationId xmlns:a16="http://schemas.microsoft.com/office/drawing/2014/main" id="{B7F9390A-CD55-4D95-BD69-5A3B2AD4573E}"/>
              </a:ext>
            </a:extLst>
          </p:cNvPr>
          <p:cNvSpPr>
            <a:spLocks noChangeArrowheads="1"/>
          </p:cNvSpPr>
          <p:nvPr/>
        </p:nvSpPr>
        <p:spPr bwMode="auto">
          <a:xfrm>
            <a:off x="7315200" y="3200400"/>
            <a:ext cx="685800" cy="6858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T2</a:t>
            </a:r>
          </a:p>
        </p:txBody>
      </p:sp>
      <p:sp>
        <p:nvSpPr>
          <p:cNvPr id="112653" name="Oval 13">
            <a:extLst>
              <a:ext uri="{FF2B5EF4-FFF2-40B4-BE49-F238E27FC236}">
                <a16:creationId xmlns:a16="http://schemas.microsoft.com/office/drawing/2014/main" id="{F5372F26-898C-46F3-A62A-112270856F20}"/>
              </a:ext>
            </a:extLst>
          </p:cNvPr>
          <p:cNvSpPr>
            <a:spLocks noChangeArrowheads="1"/>
          </p:cNvSpPr>
          <p:nvPr/>
        </p:nvSpPr>
        <p:spPr bwMode="auto">
          <a:xfrm>
            <a:off x="7391400" y="1905000"/>
            <a:ext cx="685800" cy="6858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T1</a:t>
            </a:r>
          </a:p>
        </p:txBody>
      </p:sp>
      <p:sp>
        <p:nvSpPr>
          <p:cNvPr id="112654" name="Line 14">
            <a:extLst>
              <a:ext uri="{FF2B5EF4-FFF2-40B4-BE49-F238E27FC236}">
                <a16:creationId xmlns:a16="http://schemas.microsoft.com/office/drawing/2014/main" id="{7FC240E0-05AE-474B-B857-8AD933F9E207}"/>
              </a:ext>
            </a:extLst>
          </p:cNvPr>
          <p:cNvSpPr>
            <a:spLocks noChangeShapeType="1"/>
          </p:cNvSpPr>
          <p:nvPr/>
        </p:nvSpPr>
        <p:spPr bwMode="auto">
          <a:xfrm>
            <a:off x="1371600" y="3429000"/>
            <a:ext cx="0" cy="1143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655" name="Line 15">
            <a:extLst>
              <a:ext uri="{FF2B5EF4-FFF2-40B4-BE49-F238E27FC236}">
                <a16:creationId xmlns:a16="http://schemas.microsoft.com/office/drawing/2014/main" id="{B5498EDF-925A-408E-8F01-2DD4C41227B0}"/>
              </a:ext>
            </a:extLst>
          </p:cNvPr>
          <p:cNvSpPr>
            <a:spLocks noChangeShapeType="1"/>
          </p:cNvSpPr>
          <p:nvPr/>
        </p:nvSpPr>
        <p:spPr bwMode="auto">
          <a:xfrm>
            <a:off x="1371600" y="3810000"/>
            <a:ext cx="1600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656" name="Line 16">
            <a:extLst>
              <a:ext uri="{FF2B5EF4-FFF2-40B4-BE49-F238E27FC236}">
                <a16:creationId xmlns:a16="http://schemas.microsoft.com/office/drawing/2014/main" id="{95703FA9-9351-4771-9470-F2F7F59A2B44}"/>
              </a:ext>
            </a:extLst>
          </p:cNvPr>
          <p:cNvSpPr>
            <a:spLocks noChangeShapeType="1"/>
          </p:cNvSpPr>
          <p:nvPr/>
        </p:nvSpPr>
        <p:spPr bwMode="auto">
          <a:xfrm>
            <a:off x="2590800" y="2590800"/>
            <a:ext cx="0" cy="2667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659" name="Line 19">
            <a:extLst>
              <a:ext uri="{FF2B5EF4-FFF2-40B4-BE49-F238E27FC236}">
                <a16:creationId xmlns:a16="http://schemas.microsoft.com/office/drawing/2014/main" id="{257FA937-860B-45A0-BFD7-BB893427758F}"/>
              </a:ext>
            </a:extLst>
          </p:cNvPr>
          <p:cNvSpPr>
            <a:spLocks noChangeShapeType="1"/>
          </p:cNvSpPr>
          <p:nvPr/>
        </p:nvSpPr>
        <p:spPr bwMode="auto">
          <a:xfrm>
            <a:off x="2590800" y="2590800"/>
            <a:ext cx="381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660" name="Line 20">
            <a:extLst>
              <a:ext uri="{FF2B5EF4-FFF2-40B4-BE49-F238E27FC236}">
                <a16:creationId xmlns:a16="http://schemas.microsoft.com/office/drawing/2014/main" id="{5C2D6623-0D88-4BAB-AE00-45A02AFACE82}"/>
              </a:ext>
            </a:extLst>
          </p:cNvPr>
          <p:cNvSpPr>
            <a:spLocks noChangeShapeType="1"/>
          </p:cNvSpPr>
          <p:nvPr/>
        </p:nvSpPr>
        <p:spPr bwMode="auto">
          <a:xfrm>
            <a:off x="2590800" y="5257800"/>
            <a:ext cx="381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661" name="Line 21">
            <a:extLst>
              <a:ext uri="{FF2B5EF4-FFF2-40B4-BE49-F238E27FC236}">
                <a16:creationId xmlns:a16="http://schemas.microsoft.com/office/drawing/2014/main" id="{4B035ADE-26AB-436F-8A06-E21C363A8981}"/>
              </a:ext>
            </a:extLst>
          </p:cNvPr>
          <p:cNvSpPr>
            <a:spLocks noChangeShapeType="1"/>
          </p:cNvSpPr>
          <p:nvPr/>
        </p:nvSpPr>
        <p:spPr bwMode="auto">
          <a:xfrm>
            <a:off x="5638800" y="2819400"/>
            <a:ext cx="0" cy="762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662" name="Line 22">
            <a:extLst>
              <a:ext uri="{FF2B5EF4-FFF2-40B4-BE49-F238E27FC236}">
                <a16:creationId xmlns:a16="http://schemas.microsoft.com/office/drawing/2014/main" id="{137FE7F1-31BF-4BFC-9BD2-6CBC6C8AB9E9}"/>
              </a:ext>
            </a:extLst>
          </p:cNvPr>
          <p:cNvSpPr>
            <a:spLocks noChangeShapeType="1"/>
          </p:cNvSpPr>
          <p:nvPr/>
        </p:nvSpPr>
        <p:spPr bwMode="auto">
          <a:xfrm>
            <a:off x="5638800" y="4191000"/>
            <a:ext cx="0" cy="838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663" name="Line 23">
            <a:extLst>
              <a:ext uri="{FF2B5EF4-FFF2-40B4-BE49-F238E27FC236}">
                <a16:creationId xmlns:a16="http://schemas.microsoft.com/office/drawing/2014/main" id="{4C929A89-1036-4B4B-A843-04FCAF7014FA}"/>
              </a:ext>
            </a:extLst>
          </p:cNvPr>
          <p:cNvSpPr>
            <a:spLocks noChangeShapeType="1"/>
          </p:cNvSpPr>
          <p:nvPr/>
        </p:nvSpPr>
        <p:spPr bwMode="auto">
          <a:xfrm>
            <a:off x="6705600" y="2209800"/>
            <a:ext cx="0" cy="3657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664" name="Line 24">
            <a:extLst>
              <a:ext uri="{FF2B5EF4-FFF2-40B4-BE49-F238E27FC236}">
                <a16:creationId xmlns:a16="http://schemas.microsoft.com/office/drawing/2014/main" id="{71E30CC7-6B13-4E1F-A2F0-CDF364E4FEA7}"/>
              </a:ext>
            </a:extLst>
          </p:cNvPr>
          <p:cNvSpPr>
            <a:spLocks noChangeShapeType="1"/>
          </p:cNvSpPr>
          <p:nvPr/>
        </p:nvSpPr>
        <p:spPr bwMode="auto">
          <a:xfrm>
            <a:off x="5638800" y="3200400"/>
            <a:ext cx="1066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665" name="Line 25">
            <a:extLst>
              <a:ext uri="{FF2B5EF4-FFF2-40B4-BE49-F238E27FC236}">
                <a16:creationId xmlns:a16="http://schemas.microsoft.com/office/drawing/2014/main" id="{02F8360B-1820-4032-847D-7D30FA70BD46}"/>
              </a:ext>
            </a:extLst>
          </p:cNvPr>
          <p:cNvSpPr>
            <a:spLocks noChangeShapeType="1"/>
          </p:cNvSpPr>
          <p:nvPr/>
        </p:nvSpPr>
        <p:spPr bwMode="auto">
          <a:xfrm>
            <a:off x="5638800" y="4648200"/>
            <a:ext cx="1066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666" name="Line 26">
            <a:extLst>
              <a:ext uri="{FF2B5EF4-FFF2-40B4-BE49-F238E27FC236}">
                <a16:creationId xmlns:a16="http://schemas.microsoft.com/office/drawing/2014/main" id="{6D840CFE-3E0F-4F40-83FF-09AEACB090DC}"/>
              </a:ext>
            </a:extLst>
          </p:cNvPr>
          <p:cNvSpPr>
            <a:spLocks noChangeShapeType="1"/>
          </p:cNvSpPr>
          <p:nvPr/>
        </p:nvSpPr>
        <p:spPr bwMode="auto">
          <a:xfrm>
            <a:off x="6705600" y="2209800"/>
            <a:ext cx="685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667" name="Line 27">
            <a:extLst>
              <a:ext uri="{FF2B5EF4-FFF2-40B4-BE49-F238E27FC236}">
                <a16:creationId xmlns:a16="http://schemas.microsoft.com/office/drawing/2014/main" id="{CE0F3332-94AB-44E4-A7C2-1D82CBC6427E}"/>
              </a:ext>
            </a:extLst>
          </p:cNvPr>
          <p:cNvSpPr>
            <a:spLocks noChangeShapeType="1"/>
          </p:cNvSpPr>
          <p:nvPr/>
        </p:nvSpPr>
        <p:spPr bwMode="auto">
          <a:xfrm>
            <a:off x="6705600" y="3505200"/>
            <a:ext cx="533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668" name="Line 28">
            <a:extLst>
              <a:ext uri="{FF2B5EF4-FFF2-40B4-BE49-F238E27FC236}">
                <a16:creationId xmlns:a16="http://schemas.microsoft.com/office/drawing/2014/main" id="{5D858DE2-1F95-4C2A-A9CB-5A8C661042D0}"/>
              </a:ext>
            </a:extLst>
          </p:cNvPr>
          <p:cNvSpPr>
            <a:spLocks noChangeShapeType="1"/>
          </p:cNvSpPr>
          <p:nvPr/>
        </p:nvSpPr>
        <p:spPr bwMode="auto">
          <a:xfrm>
            <a:off x="6705600" y="4876800"/>
            <a:ext cx="609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669" name="Line 29">
            <a:extLst>
              <a:ext uri="{FF2B5EF4-FFF2-40B4-BE49-F238E27FC236}">
                <a16:creationId xmlns:a16="http://schemas.microsoft.com/office/drawing/2014/main" id="{5E129F64-F3F9-48AC-90AE-3A7A5AED1CAB}"/>
              </a:ext>
            </a:extLst>
          </p:cNvPr>
          <p:cNvSpPr>
            <a:spLocks noChangeShapeType="1"/>
          </p:cNvSpPr>
          <p:nvPr/>
        </p:nvSpPr>
        <p:spPr bwMode="auto">
          <a:xfrm>
            <a:off x="6705600" y="5867400"/>
            <a:ext cx="533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681" name="Text Box 41">
            <a:extLst>
              <a:ext uri="{FF2B5EF4-FFF2-40B4-BE49-F238E27FC236}">
                <a16:creationId xmlns:a16="http://schemas.microsoft.com/office/drawing/2014/main" id="{DB4E99BA-BFFA-4531-874E-710697F82529}"/>
              </a:ext>
            </a:extLst>
          </p:cNvPr>
          <p:cNvSpPr txBox="1">
            <a:spLocks noChangeArrowheads="1"/>
          </p:cNvSpPr>
          <p:nvPr/>
        </p:nvSpPr>
        <p:spPr bwMode="auto">
          <a:xfrm>
            <a:off x="2475384" y="516404"/>
            <a:ext cx="39943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defRPr/>
            </a:pPr>
            <a:r>
              <a:rPr lang="en-US" altLang="en-US" sz="3600" b="1" dirty="0">
                <a:solidFill>
                  <a:srgbClr val="FFFFFF"/>
                </a:solidFill>
                <a:latin typeface="Garamond" panose="02020404030301010803" pitchFamily="18" charset="0"/>
                <a:ea typeface="+mj-ea"/>
                <a:cs typeface="Times New Roman" panose="02020603050405020304" pitchFamily="18" charset="0"/>
              </a:rPr>
              <a:t>Top - down Testing</a:t>
            </a:r>
          </a:p>
        </p:txBody>
      </p:sp>
      <p:sp>
        <p:nvSpPr>
          <p:cNvPr id="29" name="Slide Number Placeholder 1">
            <a:extLst>
              <a:ext uri="{FF2B5EF4-FFF2-40B4-BE49-F238E27FC236}">
                <a16:creationId xmlns:a16="http://schemas.microsoft.com/office/drawing/2014/main" id="{A7DF4084-7B13-4FAB-B507-FDC8F4C0A2D7}"/>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20</a:t>
            </a:fld>
            <a:endParaRPr lang="en-US" b="0">
              <a:solidFill>
                <a:srgbClr val="D4D2D0">
                  <a:shade val="50000"/>
                  <a:satMod val="200000"/>
                </a:srgbClr>
              </a:solidFill>
            </a:endParaRPr>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DC1AB88A-CD1A-4E85-B807-B6D49A03C380}"/>
              </a:ext>
            </a:extLst>
          </p:cNvPr>
          <p:cNvSpPr>
            <a:spLocks noGrp="1" noChangeArrowheads="1"/>
          </p:cNvSpPr>
          <p:nvPr>
            <p:ph type="title"/>
          </p:nvPr>
        </p:nvSpPr>
        <p:spPr/>
        <p:txBody>
          <a:bodyPr>
            <a:normAutofit/>
          </a:bodyPr>
          <a:lstStyle/>
          <a:p>
            <a:pPr>
              <a:defRPr/>
            </a:pPr>
            <a:r>
              <a:rPr lang="en-US" altLang="en-US" sz="3600" b="1" dirty="0">
                <a:solidFill>
                  <a:srgbClr val="FFFFFF"/>
                </a:solidFill>
                <a:latin typeface="Garamond" panose="02020404030301010803" pitchFamily="18" charset="0"/>
                <a:cs typeface="Times New Roman" panose="02020603050405020304" pitchFamily="18" charset="0"/>
              </a:rPr>
              <a:t>Bottom - up Integration Test</a:t>
            </a:r>
          </a:p>
        </p:txBody>
      </p:sp>
      <p:sp>
        <p:nvSpPr>
          <p:cNvPr id="109571" name="Rectangle 3">
            <a:extLst>
              <a:ext uri="{FF2B5EF4-FFF2-40B4-BE49-F238E27FC236}">
                <a16:creationId xmlns:a16="http://schemas.microsoft.com/office/drawing/2014/main" id="{E72F92C0-E5CD-459E-9D41-3CBECC741BC5}"/>
              </a:ext>
            </a:extLst>
          </p:cNvPr>
          <p:cNvSpPr>
            <a:spLocks noGrp="1" noChangeArrowheads="1"/>
          </p:cNvSpPr>
          <p:nvPr>
            <p:ph idx="1"/>
          </p:nvPr>
        </p:nvSpPr>
        <p:spPr>
          <a:xfrm>
            <a:off x="457200" y="1987315"/>
            <a:ext cx="8229600" cy="4385350"/>
          </a:xfrm>
        </p:spPr>
        <p:txBody>
          <a:bodyPr>
            <a:normAutofit lnSpcReduction="10000"/>
          </a:bodyPr>
          <a:lstStyle/>
          <a:p>
            <a:pPr marL="342900" lvl="1" indent="-342900">
              <a:buClr>
                <a:schemeClr val="tx1"/>
              </a:buClr>
              <a:buFont typeface="Arial"/>
              <a:buChar char="•"/>
              <a:defRPr/>
            </a:pPr>
            <a:r>
              <a:rPr lang="en-US" altLang="en-US" sz="2400" dirty="0">
                <a:latin typeface="Garamond" panose="02020404030301010803" pitchFamily="18" charset="0"/>
                <a:cs typeface="Times New Roman" panose="02020603050405020304" pitchFamily="18" charset="0"/>
              </a:rPr>
              <a:t>Allow early testing aimed at proving feasibility</a:t>
            </a:r>
          </a:p>
          <a:p>
            <a:pPr marL="342900" lvl="1" indent="-342900">
              <a:buClr>
                <a:schemeClr val="tx1"/>
              </a:buClr>
              <a:buFont typeface="Arial"/>
              <a:buChar char="•"/>
              <a:defRPr/>
            </a:pPr>
            <a:endParaRPr lang="en-US" altLang="en-US" sz="2400" dirty="0">
              <a:latin typeface="Garamond" panose="02020404030301010803" pitchFamily="18" charset="0"/>
              <a:cs typeface="Times New Roman" panose="02020603050405020304" pitchFamily="18" charset="0"/>
            </a:endParaRPr>
          </a:p>
          <a:p>
            <a:pPr marL="342900" lvl="1" indent="-342900">
              <a:buClr>
                <a:schemeClr val="tx1"/>
              </a:buClr>
              <a:buFont typeface="Arial"/>
              <a:buChar char="•"/>
              <a:defRPr/>
            </a:pPr>
            <a:r>
              <a:rPr lang="en-US" altLang="en-US" sz="2400" dirty="0">
                <a:latin typeface="Garamond" panose="02020404030301010803" pitchFamily="18" charset="0"/>
                <a:cs typeface="Times New Roman" panose="02020603050405020304" pitchFamily="18" charset="0"/>
              </a:rPr>
              <a:t>Emphasize on module functionality and performance</a:t>
            </a:r>
          </a:p>
          <a:p>
            <a:pPr marL="342900" lvl="1" indent="-342900">
              <a:buClr>
                <a:schemeClr val="tx1"/>
              </a:buClr>
              <a:buFont typeface="Arial"/>
              <a:buChar char="•"/>
              <a:defRPr/>
            </a:pPr>
            <a:endParaRPr lang="en-US" altLang="en-US" sz="2400" dirty="0">
              <a:latin typeface="Garamond" panose="02020404030301010803" pitchFamily="18" charset="0"/>
              <a:cs typeface="Times New Roman" panose="02020603050405020304" pitchFamily="18" charset="0"/>
            </a:endParaRPr>
          </a:p>
          <a:p>
            <a:pPr marL="342900" lvl="1" indent="-342900">
              <a:buClr>
                <a:schemeClr val="tx1"/>
              </a:buClr>
              <a:buFont typeface="Arial"/>
              <a:buChar char="•"/>
              <a:defRPr/>
            </a:pPr>
            <a:r>
              <a:rPr lang="en-US" altLang="en-US" sz="2400" b="1" dirty="0">
                <a:latin typeface="Garamond" panose="02020404030301010803" pitchFamily="18" charset="0"/>
                <a:cs typeface="Times New Roman" panose="02020603050405020304" pitchFamily="18" charset="0"/>
              </a:rPr>
              <a:t>Advantages: </a:t>
            </a:r>
          </a:p>
          <a:p>
            <a:pPr marL="742950" lvl="2" indent="-342900">
              <a:buClr>
                <a:schemeClr val="tx1"/>
              </a:buClr>
              <a:defRPr/>
            </a:pPr>
            <a:r>
              <a:rPr lang="en-US" altLang="en-US" sz="2000" dirty="0">
                <a:latin typeface="Garamond" panose="02020404030301010803" pitchFamily="18" charset="0"/>
                <a:cs typeface="Times New Roman" panose="02020603050405020304" pitchFamily="18" charset="0"/>
              </a:rPr>
              <a:t>No test stubs are needed</a:t>
            </a:r>
          </a:p>
          <a:p>
            <a:pPr marL="742950" lvl="2" indent="-342900">
              <a:buClr>
                <a:schemeClr val="tx1"/>
              </a:buClr>
              <a:defRPr/>
            </a:pPr>
            <a:r>
              <a:rPr lang="en-US" altLang="en-US" sz="2000" dirty="0">
                <a:latin typeface="Garamond" panose="02020404030301010803" pitchFamily="18" charset="0"/>
                <a:cs typeface="Times New Roman" panose="02020603050405020304" pitchFamily="18" charset="0"/>
              </a:rPr>
              <a:t>Errors in critical modules are found early</a:t>
            </a:r>
          </a:p>
          <a:p>
            <a:pPr marL="342900" lvl="1" indent="-342900">
              <a:buClr>
                <a:schemeClr val="tx1"/>
              </a:buClr>
              <a:buFont typeface="Arial"/>
              <a:buChar char="•"/>
              <a:defRPr/>
            </a:pPr>
            <a:endParaRPr lang="en-US" altLang="en-US" sz="2400" dirty="0">
              <a:latin typeface="Garamond" panose="02020404030301010803" pitchFamily="18" charset="0"/>
              <a:cs typeface="Times New Roman" panose="02020603050405020304" pitchFamily="18" charset="0"/>
            </a:endParaRPr>
          </a:p>
          <a:p>
            <a:pPr marL="342900" lvl="1" indent="-342900">
              <a:buClr>
                <a:schemeClr val="tx1"/>
              </a:buClr>
              <a:buFont typeface="Arial"/>
              <a:buChar char="•"/>
              <a:defRPr/>
            </a:pPr>
            <a:r>
              <a:rPr lang="en-US" altLang="en-US" sz="2400" b="1" dirty="0">
                <a:latin typeface="Garamond" panose="02020404030301010803" pitchFamily="18" charset="0"/>
                <a:cs typeface="Times New Roman" panose="02020603050405020304" pitchFamily="18" charset="0"/>
              </a:rPr>
              <a:t>Disadvantages: </a:t>
            </a:r>
          </a:p>
          <a:p>
            <a:pPr marL="742950" lvl="2" indent="-342900">
              <a:buClr>
                <a:schemeClr val="tx1"/>
              </a:buClr>
              <a:defRPr/>
            </a:pPr>
            <a:r>
              <a:rPr lang="en-US" altLang="en-US" sz="2000" dirty="0">
                <a:latin typeface="Garamond" panose="02020404030301010803" pitchFamily="18" charset="0"/>
                <a:cs typeface="Times New Roman" panose="02020603050405020304" pitchFamily="18" charset="0"/>
              </a:rPr>
              <a:t>Test drivers are needed</a:t>
            </a:r>
            <a:endParaRPr lang="en-US" altLang="en-US" sz="2400" dirty="0">
              <a:latin typeface="Garamond" panose="02020404030301010803" pitchFamily="18" charset="0"/>
              <a:cs typeface="Times New Roman" panose="02020603050405020304" pitchFamily="18" charset="0"/>
            </a:endParaRPr>
          </a:p>
          <a:p>
            <a:pPr marL="742950" lvl="2" indent="-342900">
              <a:buClr>
                <a:schemeClr val="tx1"/>
              </a:buClr>
              <a:defRPr/>
            </a:pPr>
            <a:r>
              <a:rPr lang="en-US" altLang="en-US" sz="2000" dirty="0">
                <a:latin typeface="Garamond" panose="02020404030301010803" pitchFamily="18" charset="0"/>
                <a:cs typeface="Times New Roman" panose="02020603050405020304" pitchFamily="18" charset="0"/>
              </a:rPr>
              <a:t>Interface errors are discovered late</a:t>
            </a:r>
          </a:p>
        </p:txBody>
      </p:sp>
      <p:sp>
        <p:nvSpPr>
          <p:cNvPr id="4" name="Slide Number Placeholder 1">
            <a:extLst>
              <a:ext uri="{FF2B5EF4-FFF2-40B4-BE49-F238E27FC236}">
                <a16:creationId xmlns:a16="http://schemas.microsoft.com/office/drawing/2014/main" id="{E732D82C-C0E2-4438-B288-D9354810061A}"/>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21</a:t>
            </a:fld>
            <a:endParaRPr lang="en-US" b="0">
              <a:solidFill>
                <a:srgbClr val="D4D2D0">
                  <a:shade val="50000"/>
                  <a:satMod val="200000"/>
                </a:srgbClr>
              </a:solidFill>
            </a:endParaRP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114690" name="Oval 2">
            <a:extLst>
              <a:ext uri="{FF2B5EF4-FFF2-40B4-BE49-F238E27FC236}">
                <a16:creationId xmlns:a16="http://schemas.microsoft.com/office/drawing/2014/main" id="{2A497879-21EE-42E9-9053-70819ACA3EDF}"/>
              </a:ext>
            </a:extLst>
          </p:cNvPr>
          <p:cNvSpPr>
            <a:spLocks noChangeArrowheads="1"/>
          </p:cNvSpPr>
          <p:nvPr/>
        </p:nvSpPr>
        <p:spPr bwMode="auto">
          <a:xfrm>
            <a:off x="762000" y="2057400"/>
            <a:ext cx="1600200" cy="914400"/>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Test</a:t>
            </a:r>
          </a:p>
          <a:p>
            <a:pPr algn="ctr"/>
            <a:r>
              <a:rPr lang="en-US" altLang="en-US"/>
              <a:t>Drivers</a:t>
            </a:r>
          </a:p>
        </p:txBody>
      </p:sp>
      <p:sp>
        <p:nvSpPr>
          <p:cNvPr id="114695" name="Rectangle 7">
            <a:extLst>
              <a:ext uri="{FF2B5EF4-FFF2-40B4-BE49-F238E27FC236}">
                <a16:creationId xmlns:a16="http://schemas.microsoft.com/office/drawing/2014/main" id="{F80BEC76-F0BA-4E98-8C81-FE3B4257D750}"/>
              </a:ext>
            </a:extLst>
          </p:cNvPr>
          <p:cNvSpPr>
            <a:spLocks noChangeArrowheads="1"/>
          </p:cNvSpPr>
          <p:nvPr/>
        </p:nvSpPr>
        <p:spPr bwMode="auto">
          <a:xfrm>
            <a:off x="762000" y="3429000"/>
            <a:ext cx="1295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Level N</a:t>
            </a:r>
          </a:p>
        </p:txBody>
      </p:sp>
      <p:sp>
        <p:nvSpPr>
          <p:cNvPr id="114696" name="Rectangle 8">
            <a:extLst>
              <a:ext uri="{FF2B5EF4-FFF2-40B4-BE49-F238E27FC236}">
                <a16:creationId xmlns:a16="http://schemas.microsoft.com/office/drawing/2014/main" id="{E07FDE23-DC2E-4059-AC09-A9528AA6ABBC}"/>
              </a:ext>
            </a:extLst>
          </p:cNvPr>
          <p:cNvSpPr>
            <a:spLocks noChangeArrowheads="1"/>
          </p:cNvSpPr>
          <p:nvPr/>
        </p:nvSpPr>
        <p:spPr bwMode="auto">
          <a:xfrm>
            <a:off x="2209800" y="5638800"/>
            <a:ext cx="15240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Level N-1</a:t>
            </a:r>
          </a:p>
        </p:txBody>
      </p:sp>
      <p:sp>
        <p:nvSpPr>
          <p:cNvPr id="114697" name="Rectangle 9">
            <a:extLst>
              <a:ext uri="{FF2B5EF4-FFF2-40B4-BE49-F238E27FC236}">
                <a16:creationId xmlns:a16="http://schemas.microsoft.com/office/drawing/2014/main" id="{193F2F8E-9F14-4F2A-A049-8AA3ED2CA010}"/>
              </a:ext>
            </a:extLst>
          </p:cNvPr>
          <p:cNvSpPr>
            <a:spLocks noChangeArrowheads="1"/>
          </p:cNvSpPr>
          <p:nvPr/>
        </p:nvSpPr>
        <p:spPr bwMode="auto">
          <a:xfrm>
            <a:off x="6400800" y="5638800"/>
            <a:ext cx="1447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Level N-1</a:t>
            </a:r>
          </a:p>
        </p:txBody>
      </p:sp>
      <p:sp>
        <p:nvSpPr>
          <p:cNvPr id="114698" name="Rectangle 10">
            <a:extLst>
              <a:ext uri="{FF2B5EF4-FFF2-40B4-BE49-F238E27FC236}">
                <a16:creationId xmlns:a16="http://schemas.microsoft.com/office/drawing/2014/main" id="{E8F87A56-6124-4C12-A26B-8C1C601D8820}"/>
              </a:ext>
            </a:extLst>
          </p:cNvPr>
          <p:cNvSpPr>
            <a:spLocks noChangeArrowheads="1"/>
          </p:cNvSpPr>
          <p:nvPr/>
        </p:nvSpPr>
        <p:spPr bwMode="auto">
          <a:xfrm>
            <a:off x="6477000" y="3429000"/>
            <a:ext cx="13716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Level N</a:t>
            </a:r>
          </a:p>
        </p:txBody>
      </p:sp>
      <p:sp>
        <p:nvSpPr>
          <p:cNvPr id="114699" name="Rectangle 11">
            <a:extLst>
              <a:ext uri="{FF2B5EF4-FFF2-40B4-BE49-F238E27FC236}">
                <a16:creationId xmlns:a16="http://schemas.microsoft.com/office/drawing/2014/main" id="{DB496355-77E1-42E6-B326-07212B6BD2ED}"/>
              </a:ext>
            </a:extLst>
          </p:cNvPr>
          <p:cNvSpPr>
            <a:spLocks noChangeArrowheads="1"/>
          </p:cNvSpPr>
          <p:nvPr/>
        </p:nvSpPr>
        <p:spPr bwMode="auto">
          <a:xfrm>
            <a:off x="3429000" y="3429000"/>
            <a:ext cx="1295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Level N</a:t>
            </a:r>
          </a:p>
        </p:txBody>
      </p:sp>
      <p:sp>
        <p:nvSpPr>
          <p:cNvPr id="114700" name="Line 12">
            <a:extLst>
              <a:ext uri="{FF2B5EF4-FFF2-40B4-BE49-F238E27FC236}">
                <a16:creationId xmlns:a16="http://schemas.microsoft.com/office/drawing/2014/main" id="{D5D19ED8-6190-4EDB-85A3-64A2779632BC}"/>
              </a:ext>
            </a:extLst>
          </p:cNvPr>
          <p:cNvSpPr>
            <a:spLocks noChangeShapeType="1"/>
          </p:cNvSpPr>
          <p:nvPr/>
        </p:nvSpPr>
        <p:spPr bwMode="auto">
          <a:xfrm>
            <a:off x="1524000" y="2971800"/>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4701" name="Line 13">
            <a:extLst>
              <a:ext uri="{FF2B5EF4-FFF2-40B4-BE49-F238E27FC236}">
                <a16:creationId xmlns:a16="http://schemas.microsoft.com/office/drawing/2014/main" id="{6F0DC386-406B-44FC-80D8-568B4AA529CE}"/>
              </a:ext>
            </a:extLst>
          </p:cNvPr>
          <p:cNvSpPr>
            <a:spLocks noChangeShapeType="1"/>
          </p:cNvSpPr>
          <p:nvPr/>
        </p:nvSpPr>
        <p:spPr bwMode="auto">
          <a:xfrm flipH="1">
            <a:off x="4038600" y="2971800"/>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4702" name="Line 14">
            <a:extLst>
              <a:ext uri="{FF2B5EF4-FFF2-40B4-BE49-F238E27FC236}">
                <a16:creationId xmlns:a16="http://schemas.microsoft.com/office/drawing/2014/main" id="{FA1C8E95-14B3-49EB-A78A-E7EE2E6A51E9}"/>
              </a:ext>
            </a:extLst>
          </p:cNvPr>
          <p:cNvSpPr>
            <a:spLocks noChangeShapeType="1"/>
          </p:cNvSpPr>
          <p:nvPr/>
        </p:nvSpPr>
        <p:spPr bwMode="auto">
          <a:xfrm>
            <a:off x="7086600" y="2971800"/>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4704" name="Line 16">
            <a:extLst>
              <a:ext uri="{FF2B5EF4-FFF2-40B4-BE49-F238E27FC236}">
                <a16:creationId xmlns:a16="http://schemas.microsoft.com/office/drawing/2014/main" id="{CB91B25B-19F0-405E-9E7A-2B4C28ECB6B7}"/>
              </a:ext>
            </a:extLst>
          </p:cNvPr>
          <p:cNvSpPr>
            <a:spLocks noChangeShapeType="1"/>
          </p:cNvSpPr>
          <p:nvPr/>
        </p:nvSpPr>
        <p:spPr bwMode="auto">
          <a:xfrm>
            <a:off x="7086600" y="4038600"/>
            <a:ext cx="0" cy="1600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4705" name="Line 17">
            <a:extLst>
              <a:ext uri="{FF2B5EF4-FFF2-40B4-BE49-F238E27FC236}">
                <a16:creationId xmlns:a16="http://schemas.microsoft.com/office/drawing/2014/main" id="{FA666EAC-2CA7-43B8-AC5D-5BDABDC8BD23}"/>
              </a:ext>
            </a:extLst>
          </p:cNvPr>
          <p:cNvSpPr>
            <a:spLocks noChangeShapeType="1"/>
          </p:cNvSpPr>
          <p:nvPr/>
        </p:nvSpPr>
        <p:spPr bwMode="auto">
          <a:xfrm>
            <a:off x="6553200" y="5181600"/>
            <a:ext cx="3810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4706" name="Line 18">
            <a:extLst>
              <a:ext uri="{FF2B5EF4-FFF2-40B4-BE49-F238E27FC236}">
                <a16:creationId xmlns:a16="http://schemas.microsoft.com/office/drawing/2014/main" id="{2D2E39BF-C9EA-4981-B1E5-F98C5E6FB2F7}"/>
              </a:ext>
            </a:extLst>
          </p:cNvPr>
          <p:cNvSpPr>
            <a:spLocks noChangeShapeType="1"/>
          </p:cNvSpPr>
          <p:nvPr/>
        </p:nvSpPr>
        <p:spPr bwMode="auto">
          <a:xfrm>
            <a:off x="1752600" y="4038600"/>
            <a:ext cx="838200" cy="1600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4707" name="Line 19">
            <a:extLst>
              <a:ext uri="{FF2B5EF4-FFF2-40B4-BE49-F238E27FC236}">
                <a16:creationId xmlns:a16="http://schemas.microsoft.com/office/drawing/2014/main" id="{FAF4001E-415E-4C04-B2A8-E8CB84F07C2D}"/>
              </a:ext>
            </a:extLst>
          </p:cNvPr>
          <p:cNvSpPr>
            <a:spLocks noChangeShapeType="1"/>
          </p:cNvSpPr>
          <p:nvPr/>
        </p:nvSpPr>
        <p:spPr bwMode="auto">
          <a:xfrm flipH="1">
            <a:off x="2971800" y="4038600"/>
            <a:ext cx="914400" cy="1600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4708" name="Line 20">
            <a:extLst>
              <a:ext uri="{FF2B5EF4-FFF2-40B4-BE49-F238E27FC236}">
                <a16:creationId xmlns:a16="http://schemas.microsoft.com/office/drawing/2014/main" id="{D3C13906-2A3F-4634-83D1-A9DBDC143C65}"/>
              </a:ext>
            </a:extLst>
          </p:cNvPr>
          <p:cNvSpPr>
            <a:spLocks noChangeShapeType="1"/>
          </p:cNvSpPr>
          <p:nvPr/>
        </p:nvSpPr>
        <p:spPr bwMode="auto">
          <a:xfrm>
            <a:off x="1676400" y="5257800"/>
            <a:ext cx="5334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4718" name="Oval 30">
            <a:extLst>
              <a:ext uri="{FF2B5EF4-FFF2-40B4-BE49-F238E27FC236}">
                <a16:creationId xmlns:a16="http://schemas.microsoft.com/office/drawing/2014/main" id="{5B6C6CB1-E082-494C-BEE4-FEC92D13245E}"/>
              </a:ext>
            </a:extLst>
          </p:cNvPr>
          <p:cNvSpPr>
            <a:spLocks noChangeArrowheads="1"/>
          </p:cNvSpPr>
          <p:nvPr/>
        </p:nvSpPr>
        <p:spPr bwMode="auto">
          <a:xfrm>
            <a:off x="5105400" y="4419600"/>
            <a:ext cx="1600200" cy="914400"/>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Test</a:t>
            </a:r>
          </a:p>
          <a:p>
            <a:pPr algn="ctr"/>
            <a:r>
              <a:rPr lang="en-US" altLang="en-US"/>
              <a:t>Drivers</a:t>
            </a:r>
          </a:p>
        </p:txBody>
      </p:sp>
      <p:sp>
        <p:nvSpPr>
          <p:cNvPr id="114719" name="Oval 31">
            <a:extLst>
              <a:ext uri="{FF2B5EF4-FFF2-40B4-BE49-F238E27FC236}">
                <a16:creationId xmlns:a16="http://schemas.microsoft.com/office/drawing/2014/main" id="{BA07E0BC-C3C5-4180-8036-6318F54A129E}"/>
              </a:ext>
            </a:extLst>
          </p:cNvPr>
          <p:cNvSpPr>
            <a:spLocks noChangeArrowheads="1"/>
          </p:cNvSpPr>
          <p:nvPr/>
        </p:nvSpPr>
        <p:spPr bwMode="auto">
          <a:xfrm>
            <a:off x="381000" y="4495800"/>
            <a:ext cx="1600200" cy="914400"/>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Test</a:t>
            </a:r>
          </a:p>
          <a:p>
            <a:pPr algn="ctr"/>
            <a:r>
              <a:rPr lang="en-US" altLang="en-US"/>
              <a:t>Drivers</a:t>
            </a:r>
          </a:p>
        </p:txBody>
      </p:sp>
      <p:sp>
        <p:nvSpPr>
          <p:cNvPr id="114720" name="Oval 32">
            <a:extLst>
              <a:ext uri="{FF2B5EF4-FFF2-40B4-BE49-F238E27FC236}">
                <a16:creationId xmlns:a16="http://schemas.microsoft.com/office/drawing/2014/main" id="{1BF403A3-FA29-43BB-970B-ADDE3EC77379}"/>
              </a:ext>
            </a:extLst>
          </p:cNvPr>
          <p:cNvSpPr>
            <a:spLocks noChangeArrowheads="1"/>
          </p:cNvSpPr>
          <p:nvPr/>
        </p:nvSpPr>
        <p:spPr bwMode="auto">
          <a:xfrm>
            <a:off x="6324600" y="2057400"/>
            <a:ext cx="1600200" cy="914400"/>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Test</a:t>
            </a:r>
          </a:p>
          <a:p>
            <a:pPr algn="ctr"/>
            <a:r>
              <a:rPr lang="en-US" altLang="en-US"/>
              <a:t>Drivers</a:t>
            </a:r>
          </a:p>
        </p:txBody>
      </p:sp>
      <p:sp>
        <p:nvSpPr>
          <p:cNvPr id="114721" name="Oval 33">
            <a:extLst>
              <a:ext uri="{FF2B5EF4-FFF2-40B4-BE49-F238E27FC236}">
                <a16:creationId xmlns:a16="http://schemas.microsoft.com/office/drawing/2014/main" id="{20516A75-3666-42AA-97DB-0B69271B7591}"/>
              </a:ext>
            </a:extLst>
          </p:cNvPr>
          <p:cNvSpPr>
            <a:spLocks noChangeArrowheads="1"/>
          </p:cNvSpPr>
          <p:nvPr/>
        </p:nvSpPr>
        <p:spPr bwMode="auto">
          <a:xfrm>
            <a:off x="3276600" y="2057400"/>
            <a:ext cx="1600200" cy="914400"/>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Test</a:t>
            </a:r>
          </a:p>
          <a:p>
            <a:pPr algn="ctr"/>
            <a:r>
              <a:rPr lang="en-US" altLang="en-US"/>
              <a:t>Drivers</a:t>
            </a:r>
          </a:p>
        </p:txBody>
      </p:sp>
      <p:sp>
        <p:nvSpPr>
          <p:cNvPr id="114722" name="Text Box 34">
            <a:extLst>
              <a:ext uri="{FF2B5EF4-FFF2-40B4-BE49-F238E27FC236}">
                <a16:creationId xmlns:a16="http://schemas.microsoft.com/office/drawing/2014/main" id="{68F175D5-EE4F-4F31-80A8-838BA9F51A56}"/>
              </a:ext>
            </a:extLst>
          </p:cNvPr>
          <p:cNvSpPr txBox="1">
            <a:spLocks noChangeArrowheads="1"/>
          </p:cNvSpPr>
          <p:nvPr/>
        </p:nvSpPr>
        <p:spPr bwMode="auto">
          <a:xfrm>
            <a:off x="2057400" y="496669"/>
            <a:ext cx="516636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0"/>
              </a:spcBef>
              <a:defRPr/>
            </a:pPr>
            <a:r>
              <a:rPr lang="en-US" altLang="en-US" sz="4000" b="1" dirty="0">
                <a:solidFill>
                  <a:srgbClr val="FFFFFF"/>
                </a:solidFill>
                <a:latin typeface="Garamond" panose="02020404030301010803" pitchFamily="18" charset="0"/>
                <a:ea typeface="+mj-ea"/>
                <a:cs typeface="Times New Roman" panose="02020603050405020304" pitchFamily="18" charset="0"/>
              </a:rPr>
              <a:t>Bottom - up Testing</a:t>
            </a:r>
          </a:p>
        </p:txBody>
      </p:sp>
      <p:sp>
        <p:nvSpPr>
          <p:cNvPr id="21" name="Slide Number Placeholder 1">
            <a:extLst>
              <a:ext uri="{FF2B5EF4-FFF2-40B4-BE49-F238E27FC236}">
                <a16:creationId xmlns:a16="http://schemas.microsoft.com/office/drawing/2014/main" id="{5E1164A9-FE8D-4C72-8F66-B2B5B3357EF4}"/>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22</a:t>
            </a:fld>
            <a:endParaRPr lang="en-US" b="0">
              <a:solidFill>
                <a:srgbClr val="D4D2D0">
                  <a:shade val="50000"/>
                  <a:satMod val="200000"/>
                </a:srgbClr>
              </a:solidFill>
            </a:endParaRP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AA29067B-08DE-9142-B0E6-72E82438C66D}"/>
              </a:ext>
            </a:extLst>
          </p:cNvPr>
          <p:cNvSpPr>
            <a:spLocks noGrp="1" noRot="1" noChangeArrowheads="1"/>
          </p:cNvSpPr>
          <p:nvPr>
            <p:ph type="title"/>
          </p:nvPr>
        </p:nvSpPr>
        <p:spPr/>
        <p:txBody>
          <a:bodyPr lIns="90487" tIns="44450" rIns="90487" bIns="44450">
            <a:noAutofit/>
          </a:bodyPr>
          <a:lstStyle/>
          <a:p>
            <a:pPr>
              <a:defRPr/>
            </a:pPr>
            <a:r>
              <a:rPr lang="en-US" sz="3600" b="1" dirty="0">
                <a:latin typeface="Garamond" panose="02020404030301010803" pitchFamily="18" charset="0"/>
                <a:cs typeface="Times New Roman" panose="02020603050405020304" pitchFamily="18" charset="0"/>
              </a:rPr>
              <a:t>Integration Testing: Big-Bang Approach</a:t>
            </a:r>
          </a:p>
        </p:txBody>
      </p:sp>
      <p:sp>
        <p:nvSpPr>
          <p:cNvPr id="18435" name="Line 3">
            <a:extLst>
              <a:ext uri="{FF2B5EF4-FFF2-40B4-BE49-F238E27FC236}">
                <a16:creationId xmlns:a16="http://schemas.microsoft.com/office/drawing/2014/main" id="{E195EF57-1911-7246-B115-1C5A7EA5381F}"/>
              </a:ext>
            </a:extLst>
          </p:cNvPr>
          <p:cNvSpPr>
            <a:spLocks noChangeShapeType="1"/>
          </p:cNvSpPr>
          <p:nvPr/>
        </p:nvSpPr>
        <p:spPr bwMode="auto">
          <a:xfrm>
            <a:off x="4452937" y="2461684"/>
            <a:ext cx="3168650" cy="1460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8436" name="Line 4">
            <a:extLst>
              <a:ext uri="{FF2B5EF4-FFF2-40B4-BE49-F238E27FC236}">
                <a16:creationId xmlns:a16="http://schemas.microsoft.com/office/drawing/2014/main" id="{A0719E02-E950-A542-B69C-5B5496C0D6CD}"/>
              </a:ext>
            </a:extLst>
          </p:cNvPr>
          <p:cNvSpPr>
            <a:spLocks noChangeShapeType="1"/>
          </p:cNvSpPr>
          <p:nvPr/>
        </p:nvSpPr>
        <p:spPr bwMode="auto">
          <a:xfrm>
            <a:off x="4572000" y="3241147"/>
            <a:ext cx="2878137" cy="10429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8437" name="Line 5">
            <a:extLst>
              <a:ext uri="{FF2B5EF4-FFF2-40B4-BE49-F238E27FC236}">
                <a16:creationId xmlns:a16="http://schemas.microsoft.com/office/drawing/2014/main" id="{74E7FFE2-1F69-D84F-92AA-70AD64F83B5B}"/>
              </a:ext>
            </a:extLst>
          </p:cNvPr>
          <p:cNvSpPr>
            <a:spLocks noChangeShapeType="1"/>
          </p:cNvSpPr>
          <p:nvPr/>
        </p:nvSpPr>
        <p:spPr bwMode="auto">
          <a:xfrm>
            <a:off x="4624387" y="4030134"/>
            <a:ext cx="2825750"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8438" name="Line 6">
            <a:extLst>
              <a:ext uri="{FF2B5EF4-FFF2-40B4-BE49-F238E27FC236}">
                <a16:creationId xmlns:a16="http://schemas.microsoft.com/office/drawing/2014/main" id="{0E6EACD5-05C1-124C-A587-F78005E2BDE2}"/>
              </a:ext>
            </a:extLst>
          </p:cNvPr>
          <p:cNvSpPr>
            <a:spLocks noChangeShapeType="1"/>
          </p:cNvSpPr>
          <p:nvPr/>
        </p:nvSpPr>
        <p:spPr bwMode="auto">
          <a:xfrm flipV="1">
            <a:off x="4662487" y="4690534"/>
            <a:ext cx="278765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8439" name="Line 7">
            <a:extLst>
              <a:ext uri="{FF2B5EF4-FFF2-40B4-BE49-F238E27FC236}">
                <a16:creationId xmlns:a16="http://schemas.microsoft.com/office/drawing/2014/main" id="{171A3002-D76B-FC4B-8DF1-D24050F1428F}"/>
              </a:ext>
            </a:extLst>
          </p:cNvPr>
          <p:cNvSpPr>
            <a:spLocks noChangeShapeType="1"/>
          </p:cNvSpPr>
          <p:nvPr/>
        </p:nvSpPr>
        <p:spPr bwMode="auto">
          <a:xfrm flipV="1">
            <a:off x="4662487" y="4995334"/>
            <a:ext cx="2863850" cy="552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8440" name="Line 8">
            <a:extLst>
              <a:ext uri="{FF2B5EF4-FFF2-40B4-BE49-F238E27FC236}">
                <a16:creationId xmlns:a16="http://schemas.microsoft.com/office/drawing/2014/main" id="{298E0450-A818-A646-9F00-B1D4B33E15AE}"/>
              </a:ext>
            </a:extLst>
          </p:cNvPr>
          <p:cNvSpPr>
            <a:spLocks noChangeShapeType="1"/>
          </p:cNvSpPr>
          <p:nvPr/>
        </p:nvSpPr>
        <p:spPr bwMode="auto">
          <a:xfrm flipV="1">
            <a:off x="4662487" y="5166784"/>
            <a:ext cx="2978150" cy="10477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8441" name="Oval 11">
            <a:extLst>
              <a:ext uri="{FF2B5EF4-FFF2-40B4-BE49-F238E27FC236}">
                <a16:creationId xmlns:a16="http://schemas.microsoft.com/office/drawing/2014/main" id="{C22F5ADA-5F5D-6E46-925F-F66E61D897FC}"/>
              </a:ext>
            </a:extLst>
          </p:cNvPr>
          <p:cNvSpPr>
            <a:spLocks noChangeArrowheads="1"/>
          </p:cNvSpPr>
          <p:nvPr/>
        </p:nvSpPr>
        <p:spPr bwMode="auto">
          <a:xfrm>
            <a:off x="2509837" y="5887509"/>
            <a:ext cx="2146300" cy="78422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2000" b="1" dirty="0">
                <a:latin typeface="Times" pitchFamily="2" charset="0"/>
              </a:rPr>
              <a:t>Unit Test </a:t>
            </a:r>
          </a:p>
          <a:p>
            <a:pPr algn="ctr">
              <a:spcBef>
                <a:spcPct val="0"/>
              </a:spcBef>
              <a:buClrTx/>
              <a:buFontTx/>
              <a:buNone/>
            </a:pPr>
            <a:r>
              <a:rPr lang="en-US" altLang="en-US" sz="2000" b="1" dirty="0">
                <a:latin typeface="Times" pitchFamily="2" charset="0"/>
              </a:rPr>
              <a:t>Database</a:t>
            </a:r>
          </a:p>
        </p:txBody>
      </p:sp>
      <p:sp>
        <p:nvSpPr>
          <p:cNvPr id="18442" name="Oval 12">
            <a:extLst>
              <a:ext uri="{FF2B5EF4-FFF2-40B4-BE49-F238E27FC236}">
                <a16:creationId xmlns:a16="http://schemas.microsoft.com/office/drawing/2014/main" id="{3BC40BEE-DDCF-664C-9181-6AFCF346C255}"/>
              </a:ext>
            </a:extLst>
          </p:cNvPr>
          <p:cNvSpPr>
            <a:spLocks noChangeArrowheads="1"/>
          </p:cNvSpPr>
          <p:nvPr/>
        </p:nvSpPr>
        <p:spPr bwMode="auto">
          <a:xfrm>
            <a:off x="2509837" y="5092172"/>
            <a:ext cx="2146300" cy="7493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2000" b="1" dirty="0">
                <a:latin typeface="Times" pitchFamily="2" charset="0"/>
              </a:rPr>
              <a:t>Unit Test </a:t>
            </a:r>
          </a:p>
          <a:p>
            <a:pPr algn="ctr">
              <a:spcBef>
                <a:spcPct val="0"/>
              </a:spcBef>
              <a:buClrTx/>
              <a:buFontTx/>
              <a:buNone/>
            </a:pPr>
            <a:r>
              <a:rPr lang="en-US" altLang="en-US" sz="2000" b="1" dirty="0">
                <a:latin typeface="Times" pitchFamily="2" charset="0"/>
              </a:rPr>
              <a:t>Network</a:t>
            </a:r>
          </a:p>
        </p:txBody>
      </p:sp>
      <p:sp>
        <p:nvSpPr>
          <p:cNvPr id="18443" name="Oval 13">
            <a:extLst>
              <a:ext uri="{FF2B5EF4-FFF2-40B4-BE49-F238E27FC236}">
                <a16:creationId xmlns:a16="http://schemas.microsoft.com/office/drawing/2014/main" id="{F4337468-077E-8A46-AB34-1187E8E384EA}"/>
              </a:ext>
            </a:extLst>
          </p:cNvPr>
          <p:cNvSpPr>
            <a:spLocks noChangeArrowheads="1"/>
          </p:cNvSpPr>
          <p:nvPr/>
        </p:nvSpPr>
        <p:spPr bwMode="auto">
          <a:xfrm>
            <a:off x="2509837" y="4380972"/>
            <a:ext cx="2146300" cy="6985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2000" b="1" dirty="0">
                <a:latin typeface="Times" pitchFamily="2" charset="0"/>
              </a:rPr>
              <a:t>Unit Test </a:t>
            </a:r>
          </a:p>
          <a:p>
            <a:pPr algn="ctr">
              <a:spcBef>
                <a:spcPct val="0"/>
              </a:spcBef>
              <a:buClrTx/>
              <a:buFontTx/>
              <a:buNone/>
            </a:pPr>
            <a:r>
              <a:rPr lang="en-US" altLang="en-US" sz="2000" b="1" dirty="0">
                <a:latin typeface="Times" pitchFamily="2" charset="0"/>
              </a:rPr>
              <a:t>Event Service</a:t>
            </a:r>
          </a:p>
        </p:txBody>
      </p:sp>
      <p:sp>
        <p:nvSpPr>
          <p:cNvPr id="18444" name="Oval 14">
            <a:extLst>
              <a:ext uri="{FF2B5EF4-FFF2-40B4-BE49-F238E27FC236}">
                <a16:creationId xmlns:a16="http://schemas.microsoft.com/office/drawing/2014/main" id="{09C7B198-5053-1A46-ABD6-685082BE8938}"/>
              </a:ext>
            </a:extLst>
          </p:cNvPr>
          <p:cNvSpPr>
            <a:spLocks noChangeArrowheads="1"/>
          </p:cNvSpPr>
          <p:nvPr/>
        </p:nvSpPr>
        <p:spPr bwMode="auto">
          <a:xfrm>
            <a:off x="2509837" y="3585634"/>
            <a:ext cx="2146300" cy="66357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2000" b="1" dirty="0">
                <a:latin typeface="Times" pitchFamily="2" charset="0"/>
              </a:rPr>
              <a:t>Unit Test </a:t>
            </a:r>
          </a:p>
          <a:p>
            <a:pPr algn="ctr">
              <a:spcBef>
                <a:spcPct val="0"/>
              </a:spcBef>
              <a:buClrTx/>
              <a:buFontTx/>
              <a:buNone/>
            </a:pPr>
            <a:r>
              <a:rPr lang="en-US" altLang="en-US" sz="2000" b="1" dirty="0">
                <a:latin typeface="Times" pitchFamily="2" charset="0"/>
              </a:rPr>
              <a:t>Learning</a:t>
            </a:r>
          </a:p>
        </p:txBody>
      </p:sp>
      <p:sp>
        <p:nvSpPr>
          <p:cNvPr id="18445" name="Oval 15">
            <a:extLst>
              <a:ext uri="{FF2B5EF4-FFF2-40B4-BE49-F238E27FC236}">
                <a16:creationId xmlns:a16="http://schemas.microsoft.com/office/drawing/2014/main" id="{F081702C-2AE9-6A42-9CA6-0048B993A123}"/>
              </a:ext>
            </a:extLst>
          </p:cNvPr>
          <p:cNvSpPr>
            <a:spLocks noChangeArrowheads="1"/>
          </p:cNvSpPr>
          <p:nvPr/>
        </p:nvSpPr>
        <p:spPr bwMode="auto">
          <a:xfrm>
            <a:off x="2509837" y="2747434"/>
            <a:ext cx="2146300" cy="723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2000" b="1" dirty="0">
                <a:latin typeface="Times" pitchFamily="2" charset="0"/>
              </a:rPr>
              <a:t>Unit Test </a:t>
            </a:r>
          </a:p>
          <a:p>
            <a:pPr algn="ctr">
              <a:spcBef>
                <a:spcPct val="0"/>
              </a:spcBef>
              <a:buClrTx/>
              <a:buFontTx/>
              <a:buNone/>
            </a:pPr>
            <a:r>
              <a:rPr lang="en-US" altLang="en-US" sz="2000" b="1" dirty="0">
                <a:latin typeface="Times" pitchFamily="2" charset="0"/>
              </a:rPr>
              <a:t>Billing</a:t>
            </a:r>
          </a:p>
        </p:txBody>
      </p:sp>
      <p:sp>
        <p:nvSpPr>
          <p:cNvPr id="18446" name="Oval 16">
            <a:extLst>
              <a:ext uri="{FF2B5EF4-FFF2-40B4-BE49-F238E27FC236}">
                <a16:creationId xmlns:a16="http://schemas.microsoft.com/office/drawing/2014/main" id="{DD2E3C59-E115-8546-8D74-4338521F9D09}"/>
              </a:ext>
            </a:extLst>
          </p:cNvPr>
          <p:cNvSpPr>
            <a:spLocks noChangeArrowheads="1"/>
          </p:cNvSpPr>
          <p:nvPr/>
        </p:nvSpPr>
        <p:spPr bwMode="auto">
          <a:xfrm>
            <a:off x="2492375" y="1880659"/>
            <a:ext cx="2146300" cy="75882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2000" b="1" dirty="0">
                <a:latin typeface="Times" pitchFamily="2" charset="0"/>
              </a:rPr>
              <a:t>Unit Test </a:t>
            </a:r>
          </a:p>
          <a:p>
            <a:pPr algn="ctr">
              <a:spcBef>
                <a:spcPct val="0"/>
              </a:spcBef>
              <a:buClrTx/>
              <a:buFontTx/>
              <a:buNone/>
            </a:pPr>
            <a:r>
              <a:rPr lang="en-US" altLang="en-US" sz="2000" b="1" dirty="0">
                <a:latin typeface="Times" pitchFamily="2" charset="0"/>
              </a:rPr>
              <a:t>UI</a:t>
            </a:r>
          </a:p>
        </p:txBody>
      </p:sp>
      <p:sp>
        <p:nvSpPr>
          <p:cNvPr id="18447" name="Oval 17">
            <a:extLst>
              <a:ext uri="{FF2B5EF4-FFF2-40B4-BE49-F238E27FC236}">
                <a16:creationId xmlns:a16="http://schemas.microsoft.com/office/drawing/2014/main" id="{2F8D6324-228A-5848-9167-ECA31AF0EAB0}"/>
              </a:ext>
            </a:extLst>
          </p:cNvPr>
          <p:cNvSpPr>
            <a:spLocks noChangeArrowheads="1"/>
          </p:cNvSpPr>
          <p:nvPr/>
        </p:nvSpPr>
        <p:spPr bwMode="auto">
          <a:xfrm>
            <a:off x="7178675" y="3552297"/>
            <a:ext cx="1885950" cy="1747837"/>
          </a:xfrm>
          <a:prstGeom prst="ellipse">
            <a:avLst/>
          </a:prstGeom>
          <a:solidFill>
            <a:schemeClr val="bg1"/>
          </a:solidFill>
          <a:ln w="12700">
            <a:solidFill>
              <a:schemeClr val="tx1"/>
            </a:solidFill>
            <a:round/>
            <a:headEnd/>
            <a:tailEnd/>
          </a:ln>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b="1" dirty="0">
                <a:latin typeface="Times" pitchFamily="2" charset="0"/>
              </a:rPr>
              <a:t>System Test</a:t>
            </a:r>
          </a:p>
          <a:p>
            <a:pPr algn="ctr">
              <a:spcBef>
                <a:spcPct val="0"/>
              </a:spcBef>
              <a:buClrTx/>
              <a:buFontTx/>
              <a:buNone/>
            </a:pPr>
            <a:r>
              <a:rPr lang="en-US" altLang="en-US" sz="1800" b="1" dirty="0">
                <a:latin typeface="Times" pitchFamily="2" charset="0"/>
              </a:rPr>
              <a:t>PAID</a:t>
            </a:r>
          </a:p>
          <a:p>
            <a:pPr algn="ctr">
              <a:spcBef>
                <a:spcPct val="0"/>
              </a:spcBef>
              <a:buClrTx/>
              <a:buFontTx/>
              <a:buNone/>
            </a:pPr>
            <a:endParaRPr lang="en-US" altLang="en-US" sz="1800" b="1" dirty="0">
              <a:latin typeface="Times" pitchFamily="2" charset="0"/>
            </a:endParaRPr>
          </a:p>
        </p:txBody>
      </p:sp>
      <p:sp>
        <p:nvSpPr>
          <p:cNvPr id="18448" name="Rectangle 18">
            <a:extLst>
              <a:ext uri="{FF2B5EF4-FFF2-40B4-BE49-F238E27FC236}">
                <a16:creationId xmlns:a16="http://schemas.microsoft.com/office/drawing/2014/main" id="{7D76717B-2274-444D-9411-60C44A676E09}"/>
              </a:ext>
            </a:extLst>
          </p:cNvPr>
          <p:cNvSpPr>
            <a:spLocks noChangeArrowheads="1"/>
          </p:cNvSpPr>
          <p:nvPr/>
        </p:nvSpPr>
        <p:spPr bwMode="auto">
          <a:xfrm>
            <a:off x="6275387" y="2374372"/>
            <a:ext cx="27178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400" b="1" dirty="0">
                <a:latin typeface="Times" pitchFamily="2" charset="0"/>
              </a:rPr>
              <a:t>NOT Recommended</a:t>
            </a:r>
          </a:p>
        </p:txBody>
      </p:sp>
      <p:sp>
        <p:nvSpPr>
          <p:cNvPr id="17" name="Slide Number Placeholder 1">
            <a:extLst>
              <a:ext uri="{FF2B5EF4-FFF2-40B4-BE49-F238E27FC236}">
                <a16:creationId xmlns:a16="http://schemas.microsoft.com/office/drawing/2014/main" id="{7AEE144B-CC41-4BFC-9BA2-F858C1432730}"/>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23</a:t>
            </a:fld>
            <a:endParaRPr lang="en-US" b="0">
              <a:solidFill>
                <a:srgbClr val="D4D2D0">
                  <a:shade val="50000"/>
                  <a:satMod val="200000"/>
                </a:srgbClr>
              </a:solidFill>
            </a:endParaRPr>
          </a:p>
        </p:txBody>
      </p:sp>
    </p:spTree>
    <p:extLst>
      <p:ext uri="{BB962C8B-B14F-4D97-AF65-F5344CB8AC3E}">
        <p14:creationId xmlns:p14="http://schemas.microsoft.com/office/powerpoint/2010/main" val="161060612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C8337CD2-783D-934B-8DF1-5F10A814174A}"/>
              </a:ext>
            </a:extLst>
          </p:cNvPr>
          <p:cNvSpPr>
            <a:spLocks noGrp="1" noRot="1" noChangeArrowheads="1"/>
          </p:cNvSpPr>
          <p:nvPr>
            <p:ph type="title"/>
          </p:nvPr>
        </p:nvSpPr>
        <p:spPr/>
        <p:txBody>
          <a:bodyPr lIns="90487" tIns="44450" rIns="90487" bIns="44450">
            <a:noAutofit/>
          </a:bodyPr>
          <a:lstStyle/>
          <a:p>
            <a:pPr>
              <a:defRPr/>
            </a:pPr>
            <a:r>
              <a:rPr lang="en-US" sz="3600" b="1" dirty="0">
                <a:latin typeface="Garamond" panose="02020404030301010803" pitchFamily="18" charset="0"/>
                <a:cs typeface="Times New Roman" panose="02020603050405020304" pitchFamily="18" charset="0"/>
              </a:rPr>
              <a:t>Example:  Three Layer Call Hierarchy</a:t>
            </a:r>
          </a:p>
        </p:txBody>
      </p:sp>
      <p:grpSp>
        <p:nvGrpSpPr>
          <p:cNvPr id="20483" name="Group 26">
            <a:extLst>
              <a:ext uri="{FF2B5EF4-FFF2-40B4-BE49-F238E27FC236}">
                <a16:creationId xmlns:a16="http://schemas.microsoft.com/office/drawing/2014/main" id="{1351B299-36DF-1244-AE0D-006EC672C164}"/>
              </a:ext>
            </a:extLst>
          </p:cNvPr>
          <p:cNvGrpSpPr>
            <a:grpSpLocks/>
          </p:cNvGrpSpPr>
          <p:nvPr/>
        </p:nvGrpSpPr>
        <p:grpSpPr bwMode="auto">
          <a:xfrm>
            <a:off x="692150" y="2194455"/>
            <a:ext cx="7759700" cy="3573462"/>
            <a:chOff x="424" y="913"/>
            <a:chExt cx="4888" cy="2251"/>
          </a:xfrm>
        </p:grpSpPr>
        <p:grpSp>
          <p:nvGrpSpPr>
            <p:cNvPr id="20484" name="Group 20">
              <a:extLst>
                <a:ext uri="{FF2B5EF4-FFF2-40B4-BE49-F238E27FC236}">
                  <a16:creationId xmlns:a16="http://schemas.microsoft.com/office/drawing/2014/main" id="{947DEBD2-F769-2942-B85B-45993B123DA2}"/>
                </a:ext>
              </a:extLst>
            </p:cNvPr>
            <p:cNvGrpSpPr>
              <a:grpSpLocks/>
            </p:cNvGrpSpPr>
            <p:nvPr/>
          </p:nvGrpSpPr>
          <p:grpSpPr bwMode="auto">
            <a:xfrm>
              <a:off x="688" y="913"/>
              <a:ext cx="3628" cy="2251"/>
              <a:chOff x="688" y="913"/>
              <a:chExt cx="3628" cy="2251"/>
            </a:xfrm>
          </p:grpSpPr>
          <p:sp>
            <p:nvSpPr>
              <p:cNvPr id="20490" name="AutoShape 3">
                <a:extLst>
                  <a:ext uri="{FF2B5EF4-FFF2-40B4-BE49-F238E27FC236}">
                    <a16:creationId xmlns:a16="http://schemas.microsoft.com/office/drawing/2014/main" id="{1F2163E9-B1EF-0F41-BD4C-149D8E893883}"/>
                  </a:ext>
                </a:extLst>
              </p:cNvPr>
              <p:cNvSpPr>
                <a:spLocks noChangeArrowheads="1"/>
              </p:cNvSpPr>
              <p:nvPr/>
            </p:nvSpPr>
            <p:spPr bwMode="auto">
              <a:xfrm>
                <a:off x="2055" y="913"/>
                <a:ext cx="914" cy="507"/>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b="1" dirty="0">
                    <a:latin typeface="Times" pitchFamily="2" charset="0"/>
                  </a:rPr>
                  <a:t>A</a:t>
                </a:r>
              </a:p>
            </p:txBody>
          </p:sp>
          <p:sp>
            <p:nvSpPr>
              <p:cNvPr id="20491" name="AutoShape 4">
                <a:extLst>
                  <a:ext uri="{FF2B5EF4-FFF2-40B4-BE49-F238E27FC236}">
                    <a16:creationId xmlns:a16="http://schemas.microsoft.com/office/drawing/2014/main" id="{59A7A2F7-5A9E-5845-BDD0-521D894399F4}"/>
                  </a:ext>
                </a:extLst>
              </p:cNvPr>
              <p:cNvSpPr>
                <a:spLocks noChangeArrowheads="1"/>
              </p:cNvSpPr>
              <p:nvPr/>
            </p:nvSpPr>
            <p:spPr bwMode="auto">
              <a:xfrm>
                <a:off x="1064" y="1795"/>
                <a:ext cx="914" cy="507"/>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b="1" dirty="0">
                    <a:latin typeface="Times" pitchFamily="2" charset="0"/>
                  </a:rPr>
                  <a:t>B</a:t>
                </a:r>
              </a:p>
            </p:txBody>
          </p:sp>
          <p:sp>
            <p:nvSpPr>
              <p:cNvPr id="20492" name="AutoShape 5">
                <a:extLst>
                  <a:ext uri="{FF2B5EF4-FFF2-40B4-BE49-F238E27FC236}">
                    <a16:creationId xmlns:a16="http://schemas.microsoft.com/office/drawing/2014/main" id="{A0D43D44-DDB6-C040-977E-614F01A53B7B}"/>
                  </a:ext>
                </a:extLst>
              </p:cNvPr>
              <p:cNvSpPr>
                <a:spLocks noChangeArrowheads="1"/>
              </p:cNvSpPr>
              <p:nvPr/>
            </p:nvSpPr>
            <p:spPr bwMode="auto">
              <a:xfrm>
                <a:off x="2234" y="1785"/>
                <a:ext cx="913" cy="507"/>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b="1" dirty="0">
                    <a:latin typeface="Times" pitchFamily="2" charset="0"/>
                  </a:rPr>
                  <a:t>C</a:t>
                </a:r>
              </a:p>
            </p:txBody>
          </p:sp>
          <p:sp>
            <p:nvSpPr>
              <p:cNvPr id="20493" name="AutoShape 6">
                <a:extLst>
                  <a:ext uri="{FF2B5EF4-FFF2-40B4-BE49-F238E27FC236}">
                    <a16:creationId xmlns:a16="http://schemas.microsoft.com/office/drawing/2014/main" id="{6C3D09CD-0A65-2043-8C5A-7D9774F831C7}"/>
                  </a:ext>
                </a:extLst>
              </p:cNvPr>
              <p:cNvSpPr>
                <a:spLocks noChangeArrowheads="1"/>
              </p:cNvSpPr>
              <p:nvPr/>
            </p:nvSpPr>
            <p:spPr bwMode="auto">
              <a:xfrm>
                <a:off x="3403" y="1775"/>
                <a:ext cx="913" cy="507"/>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b="1" dirty="0">
                    <a:latin typeface="Times" pitchFamily="2" charset="0"/>
                  </a:rPr>
                  <a:t>D</a:t>
                </a:r>
              </a:p>
            </p:txBody>
          </p:sp>
          <p:sp>
            <p:nvSpPr>
              <p:cNvPr id="20494" name="AutoShape 7">
                <a:extLst>
                  <a:ext uri="{FF2B5EF4-FFF2-40B4-BE49-F238E27FC236}">
                    <a16:creationId xmlns:a16="http://schemas.microsoft.com/office/drawing/2014/main" id="{9DB958FC-1C27-C645-BB84-C680EFFA8CCD}"/>
                  </a:ext>
                </a:extLst>
              </p:cNvPr>
              <p:cNvSpPr>
                <a:spLocks noChangeArrowheads="1"/>
              </p:cNvSpPr>
              <p:nvPr/>
            </p:nvSpPr>
            <p:spPr bwMode="auto">
              <a:xfrm>
                <a:off x="3403" y="2627"/>
                <a:ext cx="913" cy="507"/>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b="1" dirty="0">
                    <a:latin typeface="Times" pitchFamily="2" charset="0"/>
                  </a:rPr>
                  <a:t>G</a:t>
                </a:r>
              </a:p>
            </p:txBody>
          </p:sp>
          <p:sp>
            <p:nvSpPr>
              <p:cNvPr id="20495" name="AutoShape 8">
                <a:extLst>
                  <a:ext uri="{FF2B5EF4-FFF2-40B4-BE49-F238E27FC236}">
                    <a16:creationId xmlns:a16="http://schemas.microsoft.com/office/drawing/2014/main" id="{A74AC295-A4E6-764B-8324-AE25FC1C1952}"/>
                  </a:ext>
                </a:extLst>
              </p:cNvPr>
              <p:cNvSpPr>
                <a:spLocks noChangeArrowheads="1"/>
              </p:cNvSpPr>
              <p:nvPr/>
            </p:nvSpPr>
            <p:spPr bwMode="auto">
              <a:xfrm>
                <a:off x="1798" y="2637"/>
                <a:ext cx="913" cy="507"/>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b="1" dirty="0">
                    <a:latin typeface="Times" pitchFamily="2" charset="0"/>
                  </a:rPr>
                  <a:t>F</a:t>
                </a:r>
              </a:p>
            </p:txBody>
          </p:sp>
          <p:sp>
            <p:nvSpPr>
              <p:cNvPr id="20496" name="AutoShape 9">
                <a:extLst>
                  <a:ext uri="{FF2B5EF4-FFF2-40B4-BE49-F238E27FC236}">
                    <a16:creationId xmlns:a16="http://schemas.microsoft.com/office/drawing/2014/main" id="{66A27303-941D-214D-82C8-05BCD29B3932}"/>
                  </a:ext>
                </a:extLst>
              </p:cNvPr>
              <p:cNvSpPr>
                <a:spLocks noChangeArrowheads="1"/>
              </p:cNvSpPr>
              <p:nvPr/>
            </p:nvSpPr>
            <p:spPr bwMode="auto">
              <a:xfrm>
                <a:off x="688" y="2657"/>
                <a:ext cx="913" cy="507"/>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b="1" dirty="0">
                    <a:latin typeface="Times" pitchFamily="2" charset="0"/>
                  </a:rPr>
                  <a:t>E</a:t>
                </a:r>
              </a:p>
            </p:txBody>
          </p:sp>
          <p:sp>
            <p:nvSpPr>
              <p:cNvPr id="20497" name="Line 10">
                <a:extLst>
                  <a:ext uri="{FF2B5EF4-FFF2-40B4-BE49-F238E27FC236}">
                    <a16:creationId xmlns:a16="http://schemas.microsoft.com/office/drawing/2014/main" id="{0807C8F6-AD8A-5E49-A6EA-59B470171B7A}"/>
                  </a:ext>
                </a:extLst>
              </p:cNvPr>
              <p:cNvSpPr>
                <a:spLocks noChangeShapeType="1"/>
              </p:cNvSpPr>
              <p:nvPr/>
            </p:nvSpPr>
            <p:spPr bwMode="auto">
              <a:xfrm>
                <a:off x="2507" y="1418"/>
                <a:ext cx="0" cy="2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498" name="Line 11">
                <a:extLst>
                  <a:ext uri="{FF2B5EF4-FFF2-40B4-BE49-F238E27FC236}">
                    <a16:creationId xmlns:a16="http://schemas.microsoft.com/office/drawing/2014/main" id="{AB1C182C-2B4C-FB42-A108-AC08BFDA9634}"/>
                  </a:ext>
                </a:extLst>
              </p:cNvPr>
              <p:cNvSpPr>
                <a:spLocks noChangeShapeType="1"/>
              </p:cNvSpPr>
              <p:nvPr/>
            </p:nvSpPr>
            <p:spPr bwMode="auto">
              <a:xfrm>
                <a:off x="1550" y="1642"/>
                <a:ext cx="239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499" name="Line 12">
                <a:extLst>
                  <a:ext uri="{FF2B5EF4-FFF2-40B4-BE49-F238E27FC236}">
                    <a16:creationId xmlns:a16="http://schemas.microsoft.com/office/drawing/2014/main" id="{260F0288-F0BE-FF4B-9D93-3AEF0564C280}"/>
                  </a:ext>
                </a:extLst>
              </p:cNvPr>
              <p:cNvSpPr>
                <a:spLocks noChangeShapeType="1"/>
              </p:cNvSpPr>
              <p:nvPr/>
            </p:nvSpPr>
            <p:spPr bwMode="auto">
              <a:xfrm>
                <a:off x="1546" y="1646"/>
                <a:ext cx="0" cy="14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500" name="Line 13">
                <a:extLst>
                  <a:ext uri="{FF2B5EF4-FFF2-40B4-BE49-F238E27FC236}">
                    <a16:creationId xmlns:a16="http://schemas.microsoft.com/office/drawing/2014/main" id="{B330BEB6-9679-814F-91D7-AA0C93280D49}"/>
                  </a:ext>
                </a:extLst>
              </p:cNvPr>
              <p:cNvSpPr>
                <a:spLocks noChangeShapeType="1"/>
              </p:cNvSpPr>
              <p:nvPr/>
            </p:nvSpPr>
            <p:spPr bwMode="auto">
              <a:xfrm>
                <a:off x="2675" y="1646"/>
                <a:ext cx="0" cy="1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501" name="Line 14">
                <a:extLst>
                  <a:ext uri="{FF2B5EF4-FFF2-40B4-BE49-F238E27FC236}">
                    <a16:creationId xmlns:a16="http://schemas.microsoft.com/office/drawing/2014/main" id="{9C0F6B42-D877-614A-9C73-E22EEE5A5C01}"/>
                  </a:ext>
                </a:extLst>
              </p:cNvPr>
              <p:cNvSpPr>
                <a:spLocks noChangeShapeType="1"/>
              </p:cNvSpPr>
              <p:nvPr/>
            </p:nvSpPr>
            <p:spPr bwMode="auto">
              <a:xfrm>
                <a:off x="3963" y="1646"/>
                <a:ext cx="0"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502" name="Line 15">
                <a:extLst>
                  <a:ext uri="{FF2B5EF4-FFF2-40B4-BE49-F238E27FC236}">
                    <a16:creationId xmlns:a16="http://schemas.microsoft.com/office/drawing/2014/main" id="{E422571E-94E5-CE4F-A4F5-5BAEA1379ABB}"/>
                  </a:ext>
                </a:extLst>
              </p:cNvPr>
              <p:cNvSpPr>
                <a:spLocks noChangeShapeType="1"/>
              </p:cNvSpPr>
              <p:nvPr/>
            </p:nvSpPr>
            <p:spPr bwMode="auto">
              <a:xfrm>
                <a:off x="1536" y="2310"/>
                <a:ext cx="0" cy="1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503" name="Line 16">
                <a:extLst>
                  <a:ext uri="{FF2B5EF4-FFF2-40B4-BE49-F238E27FC236}">
                    <a16:creationId xmlns:a16="http://schemas.microsoft.com/office/drawing/2014/main" id="{1304DB4F-5C2A-7F4E-BE2A-3005AFFBADC8}"/>
                  </a:ext>
                </a:extLst>
              </p:cNvPr>
              <p:cNvSpPr>
                <a:spLocks noChangeShapeType="1"/>
              </p:cNvSpPr>
              <p:nvPr/>
            </p:nvSpPr>
            <p:spPr bwMode="auto">
              <a:xfrm flipH="1">
                <a:off x="1120" y="2465"/>
                <a:ext cx="10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504" name="Line 17">
                <a:extLst>
                  <a:ext uri="{FF2B5EF4-FFF2-40B4-BE49-F238E27FC236}">
                    <a16:creationId xmlns:a16="http://schemas.microsoft.com/office/drawing/2014/main" id="{BFDE10E2-7B4B-7E46-8B1B-8C93C222B753}"/>
                  </a:ext>
                </a:extLst>
              </p:cNvPr>
              <p:cNvSpPr>
                <a:spLocks noChangeShapeType="1"/>
              </p:cNvSpPr>
              <p:nvPr/>
            </p:nvSpPr>
            <p:spPr bwMode="auto">
              <a:xfrm>
                <a:off x="1120" y="2459"/>
                <a:ext cx="0" cy="1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505" name="Line 18">
                <a:extLst>
                  <a:ext uri="{FF2B5EF4-FFF2-40B4-BE49-F238E27FC236}">
                    <a16:creationId xmlns:a16="http://schemas.microsoft.com/office/drawing/2014/main" id="{8EEB5D6E-0649-1642-ABE8-D587B11D7B4E}"/>
                  </a:ext>
                </a:extLst>
              </p:cNvPr>
              <p:cNvSpPr>
                <a:spLocks noChangeShapeType="1"/>
              </p:cNvSpPr>
              <p:nvPr/>
            </p:nvSpPr>
            <p:spPr bwMode="auto">
              <a:xfrm>
                <a:off x="2190" y="2469"/>
                <a:ext cx="0" cy="17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506" name="Line 19">
                <a:extLst>
                  <a:ext uri="{FF2B5EF4-FFF2-40B4-BE49-F238E27FC236}">
                    <a16:creationId xmlns:a16="http://schemas.microsoft.com/office/drawing/2014/main" id="{D7E1BE74-06A8-F540-AFFC-B74DBE9BFBED}"/>
                  </a:ext>
                </a:extLst>
              </p:cNvPr>
              <p:cNvSpPr>
                <a:spLocks noChangeShapeType="1"/>
              </p:cNvSpPr>
              <p:nvPr/>
            </p:nvSpPr>
            <p:spPr bwMode="auto">
              <a:xfrm>
                <a:off x="3914" y="2290"/>
                <a:ext cx="0" cy="32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sp>
          <p:nvSpPr>
            <p:cNvPr id="20485" name="Line 21">
              <a:extLst>
                <a:ext uri="{FF2B5EF4-FFF2-40B4-BE49-F238E27FC236}">
                  <a16:creationId xmlns:a16="http://schemas.microsoft.com/office/drawing/2014/main" id="{F4AD17B7-EDA6-F948-8B3B-1DE2B4DDC264}"/>
                </a:ext>
              </a:extLst>
            </p:cNvPr>
            <p:cNvSpPr>
              <a:spLocks noChangeShapeType="1"/>
            </p:cNvSpPr>
            <p:nvPr/>
          </p:nvSpPr>
          <p:spPr bwMode="auto">
            <a:xfrm>
              <a:off x="472" y="1512"/>
              <a:ext cx="48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486" name="Line 22">
              <a:extLst>
                <a:ext uri="{FF2B5EF4-FFF2-40B4-BE49-F238E27FC236}">
                  <a16:creationId xmlns:a16="http://schemas.microsoft.com/office/drawing/2014/main" id="{9D51770D-34DD-304F-A228-2BD54B84BF7C}"/>
                </a:ext>
              </a:extLst>
            </p:cNvPr>
            <p:cNvSpPr>
              <a:spLocks noChangeShapeType="1"/>
            </p:cNvSpPr>
            <p:nvPr/>
          </p:nvSpPr>
          <p:spPr bwMode="auto">
            <a:xfrm>
              <a:off x="424" y="2376"/>
              <a:ext cx="48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487" name="Rectangle 23">
              <a:extLst>
                <a:ext uri="{FF2B5EF4-FFF2-40B4-BE49-F238E27FC236}">
                  <a16:creationId xmlns:a16="http://schemas.microsoft.com/office/drawing/2014/main" id="{CE40DA40-0B75-5040-AE3F-F79FC6513691}"/>
                </a:ext>
              </a:extLst>
            </p:cNvPr>
            <p:cNvSpPr>
              <a:spLocks noChangeArrowheads="1"/>
            </p:cNvSpPr>
            <p:nvPr/>
          </p:nvSpPr>
          <p:spPr bwMode="auto">
            <a:xfrm>
              <a:off x="4539" y="1126"/>
              <a:ext cx="5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1800" b="1" dirty="0">
                  <a:latin typeface="Times" pitchFamily="2" charset="0"/>
                </a:rPr>
                <a:t>Layer I</a:t>
              </a:r>
            </a:p>
          </p:txBody>
        </p:sp>
        <p:sp>
          <p:nvSpPr>
            <p:cNvPr id="20488" name="Rectangle 24">
              <a:extLst>
                <a:ext uri="{FF2B5EF4-FFF2-40B4-BE49-F238E27FC236}">
                  <a16:creationId xmlns:a16="http://schemas.microsoft.com/office/drawing/2014/main" id="{EFF64F21-CC97-A749-B94D-8F5A21B3CE53}"/>
                </a:ext>
              </a:extLst>
            </p:cNvPr>
            <p:cNvSpPr>
              <a:spLocks noChangeArrowheads="1"/>
            </p:cNvSpPr>
            <p:nvPr/>
          </p:nvSpPr>
          <p:spPr bwMode="auto">
            <a:xfrm>
              <a:off x="4623" y="1882"/>
              <a:ext cx="6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1800" b="1" dirty="0">
                  <a:latin typeface="Times" pitchFamily="2" charset="0"/>
                </a:rPr>
                <a:t>Layer II</a:t>
              </a:r>
            </a:p>
          </p:txBody>
        </p:sp>
        <p:sp>
          <p:nvSpPr>
            <p:cNvPr id="20489" name="Rectangle 25">
              <a:extLst>
                <a:ext uri="{FF2B5EF4-FFF2-40B4-BE49-F238E27FC236}">
                  <a16:creationId xmlns:a16="http://schemas.microsoft.com/office/drawing/2014/main" id="{2131360C-D039-554D-8E3A-DFAC27A216CD}"/>
                </a:ext>
              </a:extLst>
            </p:cNvPr>
            <p:cNvSpPr>
              <a:spLocks noChangeArrowheads="1"/>
            </p:cNvSpPr>
            <p:nvPr/>
          </p:nvSpPr>
          <p:spPr bwMode="auto">
            <a:xfrm>
              <a:off x="4623" y="2746"/>
              <a:ext cx="6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1800" b="1" dirty="0">
                  <a:latin typeface="Times" pitchFamily="2" charset="0"/>
                </a:rPr>
                <a:t>Layer III</a:t>
              </a:r>
            </a:p>
          </p:txBody>
        </p:sp>
      </p:grpSp>
      <p:sp>
        <p:nvSpPr>
          <p:cNvPr id="27" name="Slide Number Placeholder 1">
            <a:extLst>
              <a:ext uri="{FF2B5EF4-FFF2-40B4-BE49-F238E27FC236}">
                <a16:creationId xmlns:a16="http://schemas.microsoft.com/office/drawing/2014/main" id="{EE19BA7B-A3A2-4E01-ABD6-C76ADEA3EF93}"/>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24</a:t>
            </a:fld>
            <a:endParaRPr lang="en-US" b="0">
              <a:solidFill>
                <a:srgbClr val="D4D2D0">
                  <a:shade val="50000"/>
                  <a:satMod val="200000"/>
                </a:srgbClr>
              </a:solidFill>
            </a:endParaRPr>
          </a:p>
        </p:txBody>
      </p:sp>
    </p:spTree>
    <p:extLst>
      <p:ext uri="{BB962C8B-B14F-4D97-AF65-F5344CB8AC3E}">
        <p14:creationId xmlns:p14="http://schemas.microsoft.com/office/powerpoint/2010/main" val="283919293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7C13F0CA-BFBD-564C-84AF-90A89354FCC7}"/>
              </a:ext>
            </a:extLst>
          </p:cNvPr>
          <p:cNvSpPr>
            <a:spLocks noGrp="1" noRot="1" noChangeArrowheads="1"/>
          </p:cNvSpPr>
          <p:nvPr>
            <p:ph type="title"/>
          </p:nvPr>
        </p:nvSpPr>
        <p:spPr/>
        <p:txBody>
          <a:bodyPr lIns="90487" tIns="44450" rIns="90487" bIns="44450">
            <a:normAutofit/>
          </a:bodyPr>
          <a:lstStyle/>
          <a:p>
            <a:pPr>
              <a:defRPr/>
            </a:pPr>
            <a:r>
              <a:rPr lang="en-US" sz="3600" b="1" dirty="0">
                <a:latin typeface="Garamond" panose="02020404030301010803" pitchFamily="18" charset="0"/>
                <a:cs typeface="Times New Roman" panose="02020603050405020304" pitchFamily="18" charset="0"/>
              </a:rPr>
              <a:t>Bottom - up  Testing Strategy</a:t>
            </a:r>
          </a:p>
        </p:txBody>
      </p:sp>
      <p:sp>
        <p:nvSpPr>
          <p:cNvPr id="63491" name="Rectangle 3">
            <a:extLst>
              <a:ext uri="{FF2B5EF4-FFF2-40B4-BE49-F238E27FC236}">
                <a16:creationId xmlns:a16="http://schemas.microsoft.com/office/drawing/2014/main" id="{27A049A1-5A84-014C-8578-5EA48842C01A}"/>
              </a:ext>
            </a:extLst>
          </p:cNvPr>
          <p:cNvSpPr>
            <a:spLocks noGrp="1" noRot="1" noChangeArrowheads="1"/>
          </p:cNvSpPr>
          <p:nvPr>
            <p:ph type="body" idx="4294967295"/>
          </p:nvPr>
        </p:nvSpPr>
        <p:spPr>
          <a:xfrm>
            <a:off x="393700" y="2159000"/>
            <a:ext cx="8384540" cy="3818467"/>
          </a:xfrm>
        </p:spPr>
        <p:txBody>
          <a:bodyPr lIns="90487" tIns="44450" rIns="90487" bIns="44450"/>
          <a:lstStyle/>
          <a:p>
            <a:pPr marL="342900" lvl="1" indent="-342900">
              <a:buFont typeface="Arial"/>
              <a:buChar char="•"/>
              <a:defRPr/>
            </a:pPr>
            <a:r>
              <a:rPr lang="en-US" sz="2400" dirty="0">
                <a:latin typeface="Garamond" panose="02020404030301010803" pitchFamily="18" charset="0"/>
                <a:cs typeface="Times New Roman" panose="02020603050405020304" pitchFamily="18" charset="0"/>
              </a:rPr>
              <a:t>The subsystem  in  the lowest layer of the call hierarchy are tested individually.</a:t>
            </a:r>
          </a:p>
          <a:p>
            <a:pPr marL="342900" lvl="1" indent="-342900">
              <a:buFont typeface="Arial"/>
              <a:buChar char="•"/>
              <a:defRPr/>
            </a:pPr>
            <a:endParaRPr lang="en-US" sz="2400" dirty="0">
              <a:latin typeface="Garamond" panose="02020404030301010803" pitchFamily="18" charset="0"/>
              <a:cs typeface="Times New Roman" panose="02020603050405020304" pitchFamily="18" charset="0"/>
            </a:endParaRPr>
          </a:p>
          <a:p>
            <a:pPr marL="342900" lvl="1" indent="-342900">
              <a:buFont typeface="Arial"/>
              <a:buChar char="•"/>
              <a:defRPr/>
            </a:pPr>
            <a:r>
              <a:rPr lang="en-US" sz="2400" dirty="0">
                <a:latin typeface="Garamond" panose="02020404030301010803" pitchFamily="18" charset="0"/>
                <a:cs typeface="Times New Roman" panose="02020603050405020304" pitchFamily="18" charset="0"/>
              </a:rPr>
              <a:t>Then the next subsystems are tested that call the previously tested subsystems.</a:t>
            </a:r>
          </a:p>
          <a:p>
            <a:pPr marL="342900" lvl="1" indent="-342900">
              <a:buFont typeface="Arial"/>
              <a:buChar char="•"/>
              <a:defRPr/>
            </a:pPr>
            <a:endParaRPr lang="en-US" sz="2400" dirty="0">
              <a:latin typeface="Garamond" panose="02020404030301010803" pitchFamily="18" charset="0"/>
              <a:cs typeface="Times New Roman" panose="02020603050405020304" pitchFamily="18" charset="0"/>
            </a:endParaRPr>
          </a:p>
          <a:p>
            <a:pPr marL="342900" lvl="1" indent="-342900">
              <a:buFont typeface="Arial"/>
              <a:buChar char="•"/>
              <a:defRPr/>
            </a:pPr>
            <a:r>
              <a:rPr lang="en-US" sz="2400" dirty="0">
                <a:latin typeface="Garamond" panose="02020404030301010803" pitchFamily="18" charset="0"/>
                <a:cs typeface="Times New Roman" panose="02020603050405020304" pitchFamily="18" charset="0"/>
              </a:rPr>
              <a:t>This is done repeatedly until all subsystems are included in the testing.</a:t>
            </a:r>
          </a:p>
        </p:txBody>
      </p:sp>
      <p:sp>
        <p:nvSpPr>
          <p:cNvPr id="4" name="Slide Number Placeholder 1">
            <a:extLst>
              <a:ext uri="{FF2B5EF4-FFF2-40B4-BE49-F238E27FC236}">
                <a16:creationId xmlns:a16="http://schemas.microsoft.com/office/drawing/2014/main" id="{753F1030-A16F-4965-A70F-56F17A54A312}"/>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25</a:t>
            </a:fld>
            <a:endParaRPr lang="en-US" b="0">
              <a:solidFill>
                <a:srgbClr val="D4D2D0">
                  <a:shade val="50000"/>
                  <a:satMod val="200000"/>
                </a:srgbClr>
              </a:solidFill>
            </a:endParaRPr>
          </a:p>
        </p:txBody>
      </p:sp>
    </p:spTree>
    <p:extLst>
      <p:ext uri="{BB962C8B-B14F-4D97-AF65-F5344CB8AC3E}">
        <p14:creationId xmlns:p14="http://schemas.microsoft.com/office/powerpoint/2010/main" val="233140279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ED0D4073-4201-F247-BE75-7D1026CB5244}"/>
              </a:ext>
            </a:extLst>
          </p:cNvPr>
          <p:cNvSpPr>
            <a:spLocks noGrp="1" noRot="1" noChangeArrowheads="1"/>
          </p:cNvSpPr>
          <p:nvPr>
            <p:ph type="title"/>
          </p:nvPr>
        </p:nvSpPr>
        <p:spPr/>
        <p:txBody>
          <a:bodyPr>
            <a:normAutofit/>
          </a:bodyPr>
          <a:lstStyle/>
          <a:p>
            <a:pPr>
              <a:defRPr/>
            </a:pPr>
            <a:r>
              <a:rPr lang="en-US" sz="3600" b="1" dirty="0">
                <a:latin typeface="Garamond" panose="02020404030301010803" pitchFamily="18" charset="0"/>
                <a:cs typeface="Times New Roman" panose="02020603050405020304" pitchFamily="18" charset="0"/>
              </a:rPr>
              <a:t>Bottom - up  Testing Strategy</a:t>
            </a:r>
          </a:p>
        </p:txBody>
      </p:sp>
      <p:sp>
        <p:nvSpPr>
          <p:cNvPr id="184323" name="Rectangle 3">
            <a:extLst>
              <a:ext uri="{FF2B5EF4-FFF2-40B4-BE49-F238E27FC236}">
                <a16:creationId xmlns:a16="http://schemas.microsoft.com/office/drawing/2014/main" id="{194BC06E-1787-AA4B-93DB-276D425E9864}"/>
              </a:ext>
            </a:extLst>
          </p:cNvPr>
          <p:cNvSpPr>
            <a:spLocks noGrp="1" noRot="1" noChangeArrowheads="1"/>
          </p:cNvSpPr>
          <p:nvPr>
            <p:ph type="body" idx="4294967295"/>
          </p:nvPr>
        </p:nvSpPr>
        <p:spPr>
          <a:xfrm>
            <a:off x="609600" y="2286000"/>
            <a:ext cx="7904480" cy="3570288"/>
          </a:xfrm>
        </p:spPr>
        <p:txBody>
          <a:bodyPr/>
          <a:lstStyle/>
          <a:p>
            <a:pPr marL="342900" lvl="1" indent="-342900">
              <a:buFont typeface="Arial"/>
              <a:buChar char="•"/>
              <a:defRPr/>
            </a:pPr>
            <a:r>
              <a:rPr lang="en-US" sz="2400" dirty="0">
                <a:latin typeface="Garamond" panose="02020404030301010803" pitchFamily="18" charset="0"/>
                <a:cs typeface="Times New Roman" panose="02020603050405020304" pitchFamily="18" charset="0"/>
              </a:rPr>
              <a:t>Special program needed to do the testing, Test Driver.</a:t>
            </a:r>
          </a:p>
          <a:p>
            <a:pPr marL="0" lvl="1" indent="0">
              <a:buNone/>
              <a:defRPr/>
            </a:pPr>
            <a:r>
              <a:rPr lang="en-US" sz="2400" dirty="0">
                <a:latin typeface="Garamond" panose="02020404030301010803" pitchFamily="18" charset="0"/>
                <a:cs typeface="Times New Roman" panose="02020603050405020304" pitchFamily="18" charset="0"/>
              </a:rPr>
              <a:t> </a:t>
            </a:r>
          </a:p>
          <a:p>
            <a:pPr marL="342900" lvl="1" indent="-342900">
              <a:buFont typeface="Arial"/>
              <a:buChar char="•"/>
              <a:defRPr/>
            </a:pPr>
            <a:r>
              <a:rPr lang="en-US" sz="2400" dirty="0">
                <a:latin typeface="Garamond" panose="02020404030301010803" pitchFamily="18" charset="0"/>
                <a:cs typeface="Times New Roman" panose="02020603050405020304" pitchFamily="18" charset="0"/>
              </a:rPr>
              <a:t>A routine that calls a particular subsystem and passes test cases to it.</a:t>
            </a:r>
          </a:p>
          <a:p>
            <a:pPr eaLnBrk="1" hangingPunct="1">
              <a:defRPr/>
            </a:pPr>
            <a:endParaRPr lang="en-US" sz="3500" dirty="0">
              <a:latin typeface="Times New Roman" pitchFamily="18" charset="0"/>
            </a:endParaRPr>
          </a:p>
        </p:txBody>
      </p:sp>
      <p:sp>
        <p:nvSpPr>
          <p:cNvPr id="4" name="Slide Number Placeholder 1">
            <a:extLst>
              <a:ext uri="{FF2B5EF4-FFF2-40B4-BE49-F238E27FC236}">
                <a16:creationId xmlns:a16="http://schemas.microsoft.com/office/drawing/2014/main" id="{D2B812F3-EDB3-4865-969A-D3D3D7102AE8}"/>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26</a:t>
            </a:fld>
            <a:endParaRPr lang="en-US" b="0">
              <a:solidFill>
                <a:srgbClr val="D4D2D0">
                  <a:shade val="50000"/>
                  <a:satMod val="200000"/>
                </a:srgbClr>
              </a:solidFill>
            </a:endParaRPr>
          </a:p>
        </p:txBody>
      </p:sp>
    </p:spTree>
    <p:extLst>
      <p:ext uri="{BB962C8B-B14F-4D97-AF65-F5344CB8AC3E}">
        <p14:creationId xmlns:p14="http://schemas.microsoft.com/office/powerpoint/2010/main" val="3769995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217A3C8-ED39-9942-A7D9-224B47FE9712}"/>
              </a:ext>
            </a:extLst>
          </p:cNvPr>
          <p:cNvSpPr>
            <a:spLocks noGrp="1" noRot="1" noChangeArrowheads="1"/>
          </p:cNvSpPr>
          <p:nvPr>
            <p:ph type="title"/>
          </p:nvPr>
        </p:nvSpPr>
        <p:spPr/>
        <p:txBody>
          <a:bodyPr lIns="90487" tIns="44450" rIns="90487" bIns="44450">
            <a:normAutofit/>
          </a:bodyPr>
          <a:lstStyle/>
          <a:p>
            <a:pPr>
              <a:defRPr/>
            </a:pPr>
            <a:r>
              <a:rPr lang="en-US" sz="3600" b="1" dirty="0">
                <a:latin typeface="Garamond" panose="02020404030301010803" pitchFamily="18" charset="0"/>
                <a:cs typeface="Times New Roman" panose="02020603050405020304" pitchFamily="18" charset="0"/>
              </a:rPr>
              <a:t>Bottom - up Integration Testing</a:t>
            </a:r>
          </a:p>
        </p:txBody>
      </p:sp>
      <p:grpSp>
        <p:nvGrpSpPr>
          <p:cNvPr id="25603" name="Group 26">
            <a:extLst>
              <a:ext uri="{FF2B5EF4-FFF2-40B4-BE49-F238E27FC236}">
                <a16:creationId xmlns:a16="http://schemas.microsoft.com/office/drawing/2014/main" id="{09A50AF9-D3EB-D847-8E05-B5E4B1370ADD}"/>
              </a:ext>
            </a:extLst>
          </p:cNvPr>
          <p:cNvGrpSpPr>
            <a:grpSpLocks/>
          </p:cNvGrpSpPr>
          <p:nvPr/>
        </p:nvGrpSpPr>
        <p:grpSpPr bwMode="auto">
          <a:xfrm>
            <a:off x="4610100" y="1916112"/>
            <a:ext cx="4132263" cy="1811338"/>
            <a:chOff x="2918" y="348"/>
            <a:chExt cx="2603" cy="1141"/>
          </a:xfrm>
        </p:grpSpPr>
        <p:grpSp>
          <p:nvGrpSpPr>
            <p:cNvPr id="25617" name="Group 20">
              <a:extLst>
                <a:ext uri="{FF2B5EF4-FFF2-40B4-BE49-F238E27FC236}">
                  <a16:creationId xmlns:a16="http://schemas.microsoft.com/office/drawing/2014/main" id="{490D24C1-C4AD-D241-8DF5-41F65939A6CE}"/>
                </a:ext>
              </a:extLst>
            </p:cNvPr>
            <p:cNvGrpSpPr>
              <a:grpSpLocks/>
            </p:cNvGrpSpPr>
            <p:nvPr/>
          </p:nvGrpSpPr>
          <p:grpSpPr bwMode="auto">
            <a:xfrm>
              <a:off x="3053" y="348"/>
              <a:ext cx="1842" cy="1141"/>
              <a:chOff x="3053" y="348"/>
              <a:chExt cx="1842" cy="1141"/>
            </a:xfrm>
          </p:grpSpPr>
          <p:sp>
            <p:nvSpPr>
              <p:cNvPr id="25623" name="AutoShape 3">
                <a:extLst>
                  <a:ext uri="{FF2B5EF4-FFF2-40B4-BE49-F238E27FC236}">
                    <a16:creationId xmlns:a16="http://schemas.microsoft.com/office/drawing/2014/main" id="{7697B659-94A1-EC43-84D7-A0D5324B6AAF}"/>
                  </a:ext>
                </a:extLst>
              </p:cNvPr>
              <p:cNvSpPr>
                <a:spLocks noChangeArrowheads="1"/>
              </p:cNvSpPr>
              <p:nvPr/>
            </p:nvSpPr>
            <p:spPr bwMode="auto">
              <a:xfrm>
                <a:off x="3747" y="348"/>
                <a:ext cx="463" cy="254"/>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200" b="1" dirty="0">
                    <a:latin typeface="Times" pitchFamily="2" charset="0"/>
                  </a:rPr>
                  <a:t>A</a:t>
                </a:r>
              </a:p>
            </p:txBody>
          </p:sp>
          <p:sp>
            <p:nvSpPr>
              <p:cNvPr id="25624" name="AutoShape 4">
                <a:extLst>
                  <a:ext uri="{FF2B5EF4-FFF2-40B4-BE49-F238E27FC236}">
                    <a16:creationId xmlns:a16="http://schemas.microsoft.com/office/drawing/2014/main" id="{E7270808-121B-5643-8AF2-9D7C169A8AB2}"/>
                  </a:ext>
                </a:extLst>
              </p:cNvPr>
              <p:cNvSpPr>
                <a:spLocks noChangeArrowheads="1"/>
              </p:cNvSpPr>
              <p:nvPr/>
            </p:nvSpPr>
            <p:spPr bwMode="auto">
              <a:xfrm>
                <a:off x="3243" y="796"/>
                <a:ext cx="462" cy="254"/>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200" b="1" dirty="0">
                    <a:latin typeface="Times" pitchFamily="2" charset="0"/>
                  </a:rPr>
                  <a:t>B</a:t>
                </a:r>
              </a:p>
            </p:txBody>
          </p:sp>
          <p:sp>
            <p:nvSpPr>
              <p:cNvPr id="25625" name="AutoShape 5">
                <a:extLst>
                  <a:ext uri="{FF2B5EF4-FFF2-40B4-BE49-F238E27FC236}">
                    <a16:creationId xmlns:a16="http://schemas.microsoft.com/office/drawing/2014/main" id="{7C19233C-12C2-7341-8E92-D7DE228299C2}"/>
                  </a:ext>
                </a:extLst>
              </p:cNvPr>
              <p:cNvSpPr>
                <a:spLocks noChangeArrowheads="1"/>
              </p:cNvSpPr>
              <p:nvPr/>
            </p:nvSpPr>
            <p:spPr bwMode="auto">
              <a:xfrm>
                <a:off x="3838" y="792"/>
                <a:ext cx="463" cy="253"/>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200" b="1" dirty="0">
                    <a:latin typeface="Times" pitchFamily="2" charset="0"/>
                  </a:rPr>
                  <a:t>C</a:t>
                </a:r>
              </a:p>
            </p:txBody>
          </p:sp>
          <p:sp>
            <p:nvSpPr>
              <p:cNvPr id="25626" name="AutoShape 6">
                <a:extLst>
                  <a:ext uri="{FF2B5EF4-FFF2-40B4-BE49-F238E27FC236}">
                    <a16:creationId xmlns:a16="http://schemas.microsoft.com/office/drawing/2014/main" id="{8A129CAC-3199-FB4F-BB4D-351BA5A0FEA9}"/>
                  </a:ext>
                </a:extLst>
              </p:cNvPr>
              <p:cNvSpPr>
                <a:spLocks noChangeArrowheads="1"/>
              </p:cNvSpPr>
              <p:nvPr/>
            </p:nvSpPr>
            <p:spPr bwMode="auto">
              <a:xfrm>
                <a:off x="4435" y="787"/>
                <a:ext cx="460" cy="254"/>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200" b="1" dirty="0">
                    <a:latin typeface="Times" pitchFamily="2" charset="0"/>
                  </a:rPr>
                  <a:t>D</a:t>
                </a:r>
              </a:p>
            </p:txBody>
          </p:sp>
          <p:sp>
            <p:nvSpPr>
              <p:cNvPr id="25627" name="AutoShape 7">
                <a:extLst>
                  <a:ext uri="{FF2B5EF4-FFF2-40B4-BE49-F238E27FC236}">
                    <a16:creationId xmlns:a16="http://schemas.microsoft.com/office/drawing/2014/main" id="{83B3883D-E9E2-024D-BBDF-70ABC5DDA8B1}"/>
                  </a:ext>
                </a:extLst>
              </p:cNvPr>
              <p:cNvSpPr>
                <a:spLocks noChangeArrowheads="1"/>
              </p:cNvSpPr>
              <p:nvPr/>
            </p:nvSpPr>
            <p:spPr bwMode="auto">
              <a:xfrm>
                <a:off x="4435" y="1219"/>
                <a:ext cx="460" cy="254"/>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200" b="1" dirty="0">
                    <a:latin typeface="Times" pitchFamily="2" charset="0"/>
                  </a:rPr>
                  <a:t>G</a:t>
                </a:r>
              </a:p>
            </p:txBody>
          </p:sp>
          <p:sp>
            <p:nvSpPr>
              <p:cNvPr id="25628" name="AutoShape 8">
                <a:extLst>
                  <a:ext uri="{FF2B5EF4-FFF2-40B4-BE49-F238E27FC236}">
                    <a16:creationId xmlns:a16="http://schemas.microsoft.com/office/drawing/2014/main" id="{A6F7DB60-E537-A745-9A07-06303E662343}"/>
                  </a:ext>
                </a:extLst>
              </p:cNvPr>
              <p:cNvSpPr>
                <a:spLocks noChangeArrowheads="1"/>
              </p:cNvSpPr>
              <p:nvPr/>
            </p:nvSpPr>
            <p:spPr bwMode="auto">
              <a:xfrm>
                <a:off x="3617" y="1224"/>
                <a:ext cx="461" cy="254"/>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200" b="1" dirty="0">
                    <a:latin typeface="Times" pitchFamily="2" charset="0"/>
                  </a:rPr>
                  <a:t>F</a:t>
                </a:r>
              </a:p>
            </p:txBody>
          </p:sp>
          <p:sp>
            <p:nvSpPr>
              <p:cNvPr id="25629" name="AutoShape 9">
                <a:extLst>
                  <a:ext uri="{FF2B5EF4-FFF2-40B4-BE49-F238E27FC236}">
                    <a16:creationId xmlns:a16="http://schemas.microsoft.com/office/drawing/2014/main" id="{B98A35D7-0191-4F49-9835-0A7BDF4E57EA}"/>
                  </a:ext>
                </a:extLst>
              </p:cNvPr>
              <p:cNvSpPr>
                <a:spLocks noChangeArrowheads="1"/>
              </p:cNvSpPr>
              <p:nvPr/>
            </p:nvSpPr>
            <p:spPr bwMode="auto">
              <a:xfrm>
                <a:off x="3053" y="1234"/>
                <a:ext cx="460" cy="255"/>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200" b="1" dirty="0">
                    <a:latin typeface="Times" pitchFamily="2" charset="0"/>
                  </a:rPr>
                  <a:t>E</a:t>
                </a:r>
              </a:p>
            </p:txBody>
          </p:sp>
          <p:sp>
            <p:nvSpPr>
              <p:cNvPr id="25630" name="Line 10">
                <a:extLst>
                  <a:ext uri="{FF2B5EF4-FFF2-40B4-BE49-F238E27FC236}">
                    <a16:creationId xmlns:a16="http://schemas.microsoft.com/office/drawing/2014/main" id="{C09D0F30-C527-B544-B1A2-FCA326A77E14}"/>
                  </a:ext>
                </a:extLst>
              </p:cNvPr>
              <p:cNvSpPr>
                <a:spLocks noChangeShapeType="1"/>
              </p:cNvSpPr>
              <p:nvPr/>
            </p:nvSpPr>
            <p:spPr bwMode="auto">
              <a:xfrm>
                <a:off x="3976" y="604"/>
                <a:ext cx="0"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5631" name="Line 11">
                <a:extLst>
                  <a:ext uri="{FF2B5EF4-FFF2-40B4-BE49-F238E27FC236}">
                    <a16:creationId xmlns:a16="http://schemas.microsoft.com/office/drawing/2014/main" id="{DE7CE241-BF31-8645-B9DD-7EF8DEB15D70}"/>
                  </a:ext>
                </a:extLst>
              </p:cNvPr>
              <p:cNvSpPr>
                <a:spLocks noChangeShapeType="1"/>
              </p:cNvSpPr>
              <p:nvPr/>
            </p:nvSpPr>
            <p:spPr bwMode="auto">
              <a:xfrm>
                <a:off x="3491" y="717"/>
                <a:ext cx="121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5632" name="Line 12">
                <a:extLst>
                  <a:ext uri="{FF2B5EF4-FFF2-40B4-BE49-F238E27FC236}">
                    <a16:creationId xmlns:a16="http://schemas.microsoft.com/office/drawing/2014/main" id="{0418784A-58B9-554B-BDB3-3668609F8424}"/>
                  </a:ext>
                </a:extLst>
              </p:cNvPr>
              <p:cNvSpPr>
                <a:spLocks noChangeShapeType="1"/>
              </p:cNvSpPr>
              <p:nvPr/>
            </p:nvSpPr>
            <p:spPr bwMode="auto">
              <a:xfrm>
                <a:off x="3487" y="721"/>
                <a:ext cx="0" cy="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5633" name="Line 13">
                <a:extLst>
                  <a:ext uri="{FF2B5EF4-FFF2-40B4-BE49-F238E27FC236}">
                    <a16:creationId xmlns:a16="http://schemas.microsoft.com/office/drawing/2014/main" id="{4EA43513-1FB9-AC48-82C8-EAE7EA5170E8}"/>
                  </a:ext>
                </a:extLst>
              </p:cNvPr>
              <p:cNvSpPr>
                <a:spLocks noChangeShapeType="1"/>
              </p:cNvSpPr>
              <p:nvPr/>
            </p:nvSpPr>
            <p:spPr bwMode="auto">
              <a:xfrm>
                <a:off x="4062" y="721"/>
                <a:ext cx="0" cy="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5634" name="Line 14">
                <a:extLst>
                  <a:ext uri="{FF2B5EF4-FFF2-40B4-BE49-F238E27FC236}">
                    <a16:creationId xmlns:a16="http://schemas.microsoft.com/office/drawing/2014/main" id="{AB4E56ED-84AB-4542-8448-820A75E2EC31}"/>
                  </a:ext>
                </a:extLst>
              </p:cNvPr>
              <p:cNvSpPr>
                <a:spLocks noChangeShapeType="1"/>
              </p:cNvSpPr>
              <p:nvPr/>
            </p:nvSpPr>
            <p:spPr bwMode="auto">
              <a:xfrm>
                <a:off x="4716" y="721"/>
                <a:ext cx="0"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5635" name="Line 15">
                <a:extLst>
                  <a:ext uri="{FF2B5EF4-FFF2-40B4-BE49-F238E27FC236}">
                    <a16:creationId xmlns:a16="http://schemas.microsoft.com/office/drawing/2014/main" id="{C95441AC-0BE1-9742-AE87-054FC7BB80A9}"/>
                  </a:ext>
                </a:extLst>
              </p:cNvPr>
              <p:cNvSpPr>
                <a:spLocks noChangeShapeType="1"/>
              </p:cNvSpPr>
              <p:nvPr/>
            </p:nvSpPr>
            <p:spPr bwMode="auto">
              <a:xfrm>
                <a:off x="3483" y="1058"/>
                <a:ext cx="0" cy="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5636" name="Line 16">
                <a:extLst>
                  <a:ext uri="{FF2B5EF4-FFF2-40B4-BE49-F238E27FC236}">
                    <a16:creationId xmlns:a16="http://schemas.microsoft.com/office/drawing/2014/main" id="{0DBEF0A9-88F3-FA48-828A-2AEE87655A25}"/>
                  </a:ext>
                </a:extLst>
              </p:cNvPr>
              <p:cNvSpPr>
                <a:spLocks noChangeShapeType="1"/>
              </p:cNvSpPr>
              <p:nvPr/>
            </p:nvSpPr>
            <p:spPr bwMode="auto">
              <a:xfrm flipH="1">
                <a:off x="3270" y="1136"/>
                <a:ext cx="5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5637" name="Line 17">
                <a:extLst>
                  <a:ext uri="{FF2B5EF4-FFF2-40B4-BE49-F238E27FC236}">
                    <a16:creationId xmlns:a16="http://schemas.microsoft.com/office/drawing/2014/main" id="{597DDE51-248C-114E-B902-D39BC0E95F93}"/>
                  </a:ext>
                </a:extLst>
              </p:cNvPr>
              <p:cNvSpPr>
                <a:spLocks noChangeShapeType="1"/>
              </p:cNvSpPr>
              <p:nvPr/>
            </p:nvSpPr>
            <p:spPr bwMode="auto">
              <a:xfrm>
                <a:off x="3270" y="1133"/>
                <a:ext cx="0" cy="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5638" name="Line 18">
                <a:extLst>
                  <a:ext uri="{FF2B5EF4-FFF2-40B4-BE49-F238E27FC236}">
                    <a16:creationId xmlns:a16="http://schemas.microsoft.com/office/drawing/2014/main" id="{0A04032F-6687-1F4E-B900-4A382F118BE8}"/>
                  </a:ext>
                </a:extLst>
              </p:cNvPr>
              <p:cNvSpPr>
                <a:spLocks noChangeShapeType="1"/>
              </p:cNvSpPr>
              <p:nvPr/>
            </p:nvSpPr>
            <p:spPr bwMode="auto">
              <a:xfrm>
                <a:off x="3814" y="1140"/>
                <a:ext cx="0" cy="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5639" name="Line 19">
                <a:extLst>
                  <a:ext uri="{FF2B5EF4-FFF2-40B4-BE49-F238E27FC236}">
                    <a16:creationId xmlns:a16="http://schemas.microsoft.com/office/drawing/2014/main" id="{882A7BB7-7412-EA45-9426-A64BC25AE212}"/>
                  </a:ext>
                </a:extLst>
              </p:cNvPr>
              <p:cNvSpPr>
                <a:spLocks noChangeShapeType="1"/>
              </p:cNvSpPr>
              <p:nvPr/>
            </p:nvSpPr>
            <p:spPr bwMode="auto">
              <a:xfrm>
                <a:off x="4692" y="1049"/>
                <a:ext cx="0" cy="1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sp>
          <p:nvSpPr>
            <p:cNvPr id="25618" name="Line 21">
              <a:extLst>
                <a:ext uri="{FF2B5EF4-FFF2-40B4-BE49-F238E27FC236}">
                  <a16:creationId xmlns:a16="http://schemas.microsoft.com/office/drawing/2014/main" id="{18ECF1EE-81CF-1A45-AE04-3CCAACF63E22}"/>
                </a:ext>
              </a:extLst>
            </p:cNvPr>
            <p:cNvSpPr>
              <a:spLocks noChangeShapeType="1"/>
            </p:cNvSpPr>
            <p:nvPr/>
          </p:nvSpPr>
          <p:spPr bwMode="auto">
            <a:xfrm>
              <a:off x="2942" y="651"/>
              <a:ext cx="245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5619" name="Line 22">
              <a:extLst>
                <a:ext uri="{FF2B5EF4-FFF2-40B4-BE49-F238E27FC236}">
                  <a16:creationId xmlns:a16="http://schemas.microsoft.com/office/drawing/2014/main" id="{A7B7C9FC-8D6B-EE4E-964A-9EBBC45D92E6}"/>
                </a:ext>
              </a:extLst>
            </p:cNvPr>
            <p:cNvSpPr>
              <a:spLocks noChangeShapeType="1"/>
            </p:cNvSpPr>
            <p:nvPr/>
          </p:nvSpPr>
          <p:spPr bwMode="auto">
            <a:xfrm>
              <a:off x="2918" y="1091"/>
              <a:ext cx="245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5620" name="Rectangle 23">
              <a:extLst>
                <a:ext uri="{FF2B5EF4-FFF2-40B4-BE49-F238E27FC236}">
                  <a16:creationId xmlns:a16="http://schemas.microsoft.com/office/drawing/2014/main" id="{914826C2-BBDD-5949-8273-C9612294990F}"/>
                </a:ext>
              </a:extLst>
            </p:cNvPr>
            <p:cNvSpPr>
              <a:spLocks noChangeArrowheads="1"/>
            </p:cNvSpPr>
            <p:nvPr/>
          </p:nvSpPr>
          <p:spPr bwMode="auto">
            <a:xfrm>
              <a:off x="4982" y="489"/>
              <a:ext cx="421"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1200" b="1" dirty="0">
                  <a:latin typeface="Times" pitchFamily="2" charset="0"/>
                </a:rPr>
                <a:t>Layer I</a:t>
              </a:r>
            </a:p>
          </p:txBody>
        </p:sp>
        <p:sp>
          <p:nvSpPr>
            <p:cNvPr id="25621" name="Rectangle 24">
              <a:extLst>
                <a:ext uri="{FF2B5EF4-FFF2-40B4-BE49-F238E27FC236}">
                  <a16:creationId xmlns:a16="http://schemas.microsoft.com/office/drawing/2014/main" id="{6032460F-47E8-5148-B83C-A840E4F0A5A5}"/>
                </a:ext>
              </a:extLst>
            </p:cNvPr>
            <p:cNvSpPr>
              <a:spLocks noChangeArrowheads="1"/>
            </p:cNvSpPr>
            <p:nvPr/>
          </p:nvSpPr>
          <p:spPr bwMode="auto">
            <a:xfrm>
              <a:off x="5026" y="874"/>
              <a:ext cx="45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1200" b="1" dirty="0">
                  <a:latin typeface="Times" pitchFamily="2" charset="0"/>
                </a:rPr>
                <a:t>Layer II</a:t>
              </a:r>
            </a:p>
          </p:txBody>
        </p:sp>
        <p:sp>
          <p:nvSpPr>
            <p:cNvPr id="25622" name="Rectangle 25">
              <a:extLst>
                <a:ext uri="{FF2B5EF4-FFF2-40B4-BE49-F238E27FC236}">
                  <a16:creationId xmlns:a16="http://schemas.microsoft.com/office/drawing/2014/main" id="{96DBF1BB-C9E6-8446-8147-61E3E13A803F}"/>
                </a:ext>
              </a:extLst>
            </p:cNvPr>
            <p:cNvSpPr>
              <a:spLocks noChangeArrowheads="1"/>
            </p:cNvSpPr>
            <p:nvPr/>
          </p:nvSpPr>
          <p:spPr bwMode="auto">
            <a:xfrm>
              <a:off x="5026" y="1313"/>
              <a:ext cx="49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1200" b="1" dirty="0">
                  <a:latin typeface="Times" pitchFamily="2" charset="0"/>
                </a:rPr>
                <a:t>Layer III</a:t>
              </a:r>
            </a:p>
          </p:txBody>
        </p:sp>
      </p:grpSp>
      <p:sp>
        <p:nvSpPr>
          <p:cNvPr id="25604" name="Oval 27">
            <a:extLst>
              <a:ext uri="{FF2B5EF4-FFF2-40B4-BE49-F238E27FC236}">
                <a16:creationId xmlns:a16="http://schemas.microsoft.com/office/drawing/2014/main" id="{33F35A10-5E3A-B94A-8E62-9C7A399CDF52}"/>
              </a:ext>
            </a:extLst>
          </p:cNvPr>
          <p:cNvSpPr>
            <a:spLocks noChangeArrowheads="1"/>
          </p:cNvSpPr>
          <p:nvPr/>
        </p:nvSpPr>
        <p:spPr bwMode="auto">
          <a:xfrm>
            <a:off x="4095750" y="5581650"/>
            <a:ext cx="1377950" cy="6159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b="1" dirty="0">
                <a:latin typeface="Times" pitchFamily="2" charset="0"/>
              </a:rPr>
              <a:t>Test D,G</a:t>
            </a:r>
          </a:p>
        </p:txBody>
      </p:sp>
      <p:sp>
        <p:nvSpPr>
          <p:cNvPr id="25605" name="Oval 28">
            <a:extLst>
              <a:ext uri="{FF2B5EF4-FFF2-40B4-BE49-F238E27FC236}">
                <a16:creationId xmlns:a16="http://schemas.microsoft.com/office/drawing/2014/main" id="{F07B0BD3-BD89-3641-A500-AAC132B110CB}"/>
              </a:ext>
            </a:extLst>
          </p:cNvPr>
          <p:cNvSpPr>
            <a:spLocks noChangeArrowheads="1"/>
          </p:cNvSpPr>
          <p:nvPr/>
        </p:nvSpPr>
        <p:spPr bwMode="auto">
          <a:xfrm>
            <a:off x="1028700" y="382905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b="1" dirty="0">
                <a:solidFill>
                  <a:schemeClr val="bg1"/>
                </a:solidFill>
                <a:latin typeface="Times" pitchFamily="2" charset="0"/>
              </a:rPr>
              <a:t>Test F</a:t>
            </a:r>
          </a:p>
        </p:txBody>
      </p:sp>
      <p:sp>
        <p:nvSpPr>
          <p:cNvPr id="25606" name="Oval 29">
            <a:extLst>
              <a:ext uri="{FF2B5EF4-FFF2-40B4-BE49-F238E27FC236}">
                <a16:creationId xmlns:a16="http://schemas.microsoft.com/office/drawing/2014/main" id="{6D50AA33-68CF-3242-8D5F-1007D11F8A25}"/>
              </a:ext>
            </a:extLst>
          </p:cNvPr>
          <p:cNvSpPr>
            <a:spLocks noChangeArrowheads="1"/>
          </p:cNvSpPr>
          <p:nvPr/>
        </p:nvSpPr>
        <p:spPr bwMode="auto">
          <a:xfrm>
            <a:off x="1009650" y="260985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b="1" dirty="0">
                <a:solidFill>
                  <a:schemeClr val="bg1"/>
                </a:solidFill>
                <a:latin typeface="Times" pitchFamily="2" charset="0"/>
              </a:rPr>
              <a:t>Test E</a:t>
            </a:r>
          </a:p>
        </p:txBody>
      </p:sp>
      <p:sp>
        <p:nvSpPr>
          <p:cNvPr id="25607" name="Line 30">
            <a:extLst>
              <a:ext uri="{FF2B5EF4-FFF2-40B4-BE49-F238E27FC236}">
                <a16:creationId xmlns:a16="http://schemas.microsoft.com/office/drawing/2014/main" id="{D96B4988-D691-E044-8E1B-0F8F9F6A30E5}"/>
              </a:ext>
            </a:extLst>
          </p:cNvPr>
          <p:cNvSpPr>
            <a:spLocks noChangeShapeType="1"/>
          </p:cNvSpPr>
          <p:nvPr/>
        </p:nvSpPr>
        <p:spPr bwMode="auto">
          <a:xfrm>
            <a:off x="1828800" y="2952750"/>
            <a:ext cx="749300" cy="406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25608" name="Line 31">
            <a:extLst>
              <a:ext uri="{FF2B5EF4-FFF2-40B4-BE49-F238E27FC236}">
                <a16:creationId xmlns:a16="http://schemas.microsoft.com/office/drawing/2014/main" id="{374DC78A-E13D-7A49-A0E5-88037A7A28C8}"/>
              </a:ext>
            </a:extLst>
          </p:cNvPr>
          <p:cNvSpPr>
            <a:spLocks noChangeShapeType="1"/>
          </p:cNvSpPr>
          <p:nvPr/>
        </p:nvSpPr>
        <p:spPr bwMode="auto">
          <a:xfrm flipV="1">
            <a:off x="1866900" y="3727450"/>
            <a:ext cx="692150" cy="4000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25609" name="Oval 32">
            <a:extLst>
              <a:ext uri="{FF2B5EF4-FFF2-40B4-BE49-F238E27FC236}">
                <a16:creationId xmlns:a16="http://schemas.microsoft.com/office/drawing/2014/main" id="{3F4FC4EB-11FC-A441-8D59-ADE05FE1BAC5}"/>
              </a:ext>
            </a:extLst>
          </p:cNvPr>
          <p:cNvSpPr>
            <a:spLocks noChangeArrowheads="1"/>
          </p:cNvSpPr>
          <p:nvPr/>
        </p:nvSpPr>
        <p:spPr bwMode="auto">
          <a:xfrm>
            <a:off x="1009650" y="564515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b="1" dirty="0">
                <a:solidFill>
                  <a:schemeClr val="bg1"/>
                </a:solidFill>
                <a:latin typeface="Times" pitchFamily="2" charset="0"/>
              </a:rPr>
              <a:t>Test G</a:t>
            </a:r>
          </a:p>
        </p:txBody>
      </p:sp>
      <p:sp>
        <p:nvSpPr>
          <p:cNvPr id="25610" name="Oval 33">
            <a:extLst>
              <a:ext uri="{FF2B5EF4-FFF2-40B4-BE49-F238E27FC236}">
                <a16:creationId xmlns:a16="http://schemas.microsoft.com/office/drawing/2014/main" id="{93B49F1D-80C0-CE41-8D5B-C1341B48B58B}"/>
              </a:ext>
            </a:extLst>
          </p:cNvPr>
          <p:cNvSpPr>
            <a:spLocks noChangeArrowheads="1"/>
          </p:cNvSpPr>
          <p:nvPr/>
        </p:nvSpPr>
        <p:spPr bwMode="auto">
          <a:xfrm>
            <a:off x="3676650" y="440055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b="1" dirty="0">
                <a:solidFill>
                  <a:schemeClr val="bg1"/>
                </a:solidFill>
                <a:latin typeface="Times" pitchFamily="2" charset="0"/>
              </a:rPr>
              <a:t>Test C</a:t>
            </a:r>
          </a:p>
        </p:txBody>
      </p:sp>
      <p:sp>
        <p:nvSpPr>
          <p:cNvPr id="25611" name="Oval 34">
            <a:extLst>
              <a:ext uri="{FF2B5EF4-FFF2-40B4-BE49-F238E27FC236}">
                <a16:creationId xmlns:a16="http://schemas.microsoft.com/office/drawing/2014/main" id="{9CC438B2-9B23-594A-BEE8-D2EC48B7E000}"/>
              </a:ext>
            </a:extLst>
          </p:cNvPr>
          <p:cNvSpPr>
            <a:spLocks noChangeArrowheads="1"/>
          </p:cNvSpPr>
          <p:nvPr/>
        </p:nvSpPr>
        <p:spPr bwMode="auto">
          <a:xfrm>
            <a:off x="6057900" y="4171950"/>
            <a:ext cx="1358900" cy="14160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b="1" dirty="0">
                <a:latin typeface="Times" pitchFamily="2" charset="0"/>
              </a:rPr>
              <a:t>Test </a:t>
            </a:r>
          </a:p>
          <a:p>
            <a:pPr algn="ctr">
              <a:spcBef>
                <a:spcPct val="0"/>
              </a:spcBef>
              <a:buClrTx/>
              <a:buFontTx/>
              <a:buNone/>
            </a:pPr>
            <a:r>
              <a:rPr lang="en-US" altLang="en-US" sz="1800" b="1" dirty="0">
                <a:latin typeface="Times" pitchFamily="2" charset="0"/>
              </a:rPr>
              <a:t>A, B, C, D,</a:t>
            </a:r>
          </a:p>
          <a:p>
            <a:pPr algn="ctr">
              <a:spcBef>
                <a:spcPct val="0"/>
              </a:spcBef>
              <a:buClrTx/>
              <a:buFontTx/>
              <a:buNone/>
            </a:pPr>
            <a:r>
              <a:rPr lang="en-US" altLang="en-US" sz="1800" b="1" dirty="0">
                <a:latin typeface="Times" pitchFamily="2" charset="0"/>
              </a:rPr>
              <a:t>E, F, G</a:t>
            </a:r>
          </a:p>
        </p:txBody>
      </p:sp>
      <p:sp>
        <p:nvSpPr>
          <p:cNvPr id="25612" name="Line 35">
            <a:extLst>
              <a:ext uri="{FF2B5EF4-FFF2-40B4-BE49-F238E27FC236}">
                <a16:creationId xmlns:a16="http://schemas.microsoft.com/office/drawing/2014/main" id="{ADB32626-7311-274C-8AB0-9F5074F9DDF5}"/>
              </a:ext>
            </a:extLst>
          </p:cNvPr>
          <p:cNvSpPr>
            <a:spLocks noChangeShapeType="1"/>
          </p:cNvSpPr>
          <p:nvPr/>
        </p:nvSpPr>
        <p:spPr bwMode="auto">
          <a:xfrm flipV="1">
            <a:off x="1866900" y="5956300"/>
            <a:ext cx="2235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25613" name="Oval 36">
            <a:extLst>
              <a:ext uri="{FF2B5EF4-FFF2-40B4-BE49-F238E27FC236}">
                <a16:creationId xmlns:a16="http://schemas.microsoft.com/office/drawing/2014/main" id="{2617BD71-922C-2643-8D0E-773BF1102D15}"/>
              </a:ext>
            </a:extLst>
          </p:cNvPr>
          <p:cNvSpPr>
            <a:spLocks noChangeArrowheads="1"/>
          </p:cNvSpPr>
          <p:nvPr/>
        </p:nvSpPr>
        <p:spPr bwMode="auto">
          <a:xfrm>
            <a:off x="2514600" y="3276600"/>
            <a:ext cx="1377950" cy="6159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b="1" dirty="0">
                <a:latin typeface="Times" pitchFamily="2" charset="0"/>
              </a:rPr>
              <a:t>Test B, E, F</a:t>
            </a:r>
          </a:p>
        </p:txBody>
      </p:sp>
      <p:sp>
        <p:nvSpPr>
          <p:cNvPr id="25614" name="Line 37">
            <a:extLst>
              <a:ext uri="{FF2B5EF4-FFF2-40B4-BE49-F238E27FC236}">
                <a16:creationId xmlns:a16="http://schemas.microsoft.com/office/drawing/2014/main" id="{12615F32-AE96-FB43-B25E-C58D07F2FBA7}"/>
              </a:ext>
            </a:extLst>
          </p:cNvPr>
          <p:cNvSpPr>
            <a:spLocks noChangeShapeType="1"/>
          </p:cNvSpPr>
          <p:nvPr/>
        </p:nvSpPr>
        <p:spPr bwMode="auto">
          <a:xfrm>
            <a:off x="3886200" y="3619500"/>
            <a:ext cx="2159000" cy="10350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25615" name="Line 38">
            <a:extLst>
              <a:ext uri="{FF2B5EF4-FFF2-40B4-BE49-F238E27FC236}">
                <a16:creationId xmlns:a16="http://schemas.microsoft.com/office/drawing/2014/main" id="{005935BC-AEF7-6C43-AC67-585B84C07292}"/>
              </a:ext>
            </a:extLst>
          </p:cNvPr>
          <p:cNvSpPr>
            <a:spLocks noChangeShapeType="1"/>
          </p:cNvSpPr>
          <p:nvPr/>
        </p:nvSpPr>
        <p:spPr bwMode="auto">
          <a:xfrm>
            <a:off x="4457700" y="4743450"/>
            <a:ext cx="1587500" cy="444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25616" name="Line 39">
            <a:extLst>
              <a:ext uri="{FF2B5EF4-FFF2-40B4-BE49-F238E27FC236}">
                <a16:creationId xmlns:a16="http://schemas.microsoft.com/office/drawing/2014/main" id="{7DB635A6-A78A-164D-A9C4-372A47EC5928}"/>
              </a:ext>
            </a:extLst>
          </p:cNvPr>
          <p:cNvSpPr>
            <a:spLocks noChangeShapeType="1"/>
          </p:cNvSpPr>
          <p:nvPr/>
        </p:nvSpPr>
        <p:spPr bwMode="auto">
          <a:xfrm flipV="1">
            <a:off x="5486400" y="5346700"/>
            <a:ext cx="711200" cy="5143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40" name="Slide Number Placeholder 1">
            <a:extLst>
              <a:ext uri="{FF2B5EF4-FFF2-40B4-BE49-F238E27FC236}">
                <a16:creationId xmlns:a16="http://schemas.microsoft.com/office/drawing/2014/main" id="{77AB9F36-9A45-4C84-B0A1-D8D580CDBB21}"/>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27</a:t>
            </a:fld>
            <a:endParaRPr lang="en-US" b="0">
              <a:solidFill>
                <a:srgbClr val="D4D2D0">
                  <a:shade val="50000"/>
                  <a:satMod val="200000"/>
                </a:srgbClr>
              </a:solidFill>
            </a:endParaRPr>
          </a:p>
        </p:txBody>
      </p:sp>
    </p:spTree>
    <p:extLst>
      <p:ext uri="{BB962C8B-B14F-4D97-AF65-F5344CB8AC3E}">
        <p14:creationId xmlns:p14="http://schemas.microsoft.com/office/powerpoint/2010/main" val="374720730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02C709D4-0DA1-0345-BAD9-8E31A03A6541}"/>
              </a:ext>
            </a:extLst>
          </p:cNvPr>
          <p:cNvSpPr>
            <a:spLocks noGrp="1" noRot="1" noChangeArrowheads="1"/>
          </p:cNvSpPr>
          <p:nvPr>
            <p:ph type="title"/>
          </p:nvPr>
        </p:nvSpPr>
        <p:spPr/>
        <p:txBody>
          <a:bodyPr lIns="90487" tIns="44450" rIns="90487" bIns="44450">
            <a:normAutofit/>
          </a:bodyPr>
          <a:lstStyle/>
          <a:p>
            <a:pPr>
              <a:defRPr/>
            </a:pPr>
            <a:r>
              <a:rPr lang="en-US" sz="3600" b="1" dirty="0">
                <a:latin typeface="Garamond" panose="02020404030301010803" pitchFamily="18" charset="0"/>
                <a:cs typeface="Times New Roman" panose="02020603050405020304" pitchFamily="18" charset="0"/>
              </a:rPr>
              <a:t>Bottom - up Integration Testing</a:t>
            </a:r>
          </a:p>
        </p:txBody>
      </p:sp>
      <p:sp>
        <p:nvSpPr>
          <p:cNvPr id="66563" name="Rectangle 3">
            <a:extLst>
              <a:ext uri="{FF2B5EF4-FFF2-40B4-BE49-F238E27FC236}">
                <a16:creationId xmlns:a16="http://schemas.microsoft.com/office/drawing/2014/main" id="{F9FCC7AB-C939-9643-A78F-6C74A3DE28E2}"/>
              </a:ext>
            </a:extLst>
          </p:cNvPr>
          <p:cNvSpPr>
            <a:spLocks noGrp="1" noRot="1" noChangeArrowheads="1"/>
          </p:cNvSpPr>
          <p:nvPr>
            <p:ph type="body" idx="4294967295"/>
          </p:nvPr>
        </p:nvSpPr>
        <p:spPr>
          <a:xfrm>
            <a:off x="643467" y="2194560"/>
            <a:ext cx="7721071" cy="3962400"/>
          </a:xfrm>
        </p:spPr>
        <p:txBody>
          <a:bodyPr lIns="90487" tIns="44450" rIns="90487" bIns="44450">
            <a:normAutofit/>
          </a:bodyPr>
          <a:lstStyle/>
          <a:p>
            <a:pPr marL="0" indent="0" eaLnBrk="1" hangingPunct="1">
              <a:buNone/>
              <a:defRPr/>
            </a:pPr>
            <a:r>
              <a:rPr lang="en-US" sz="2800" b="1" dirty="0">
                <a:latin typeface="Garamond" panose="02020404030301010803" pitchFamily="18" charset="0"/>
              </a:rPr>
              <a:t>Advantages:</a:t>
            </a:r>
          </a:p>
          <a:p>
            <a:pPr marL="0" indent="0" eaLnBrk="1" hangingPunct="1">
              <a:buNone/>
              <a:defRPr/>
            </a:pPr>
            <a:endParaRPr lang="en-US" sz="1100" dirty="0">
              <a:latin typeface="Times New Roman" pitchFamily="18" charset="0"/>
            </a:endParaRPr>
          </a:p>
          <a:p>
            <a:pPr marL="342900" lvl="1" indent="-342900">
              <a:lnSpc>
                <a:spcPct val="150000"/>
              </a:lnSpc>
              <a:buFont typeface="Arial"/>
              <a:buChar char="•"/>
              <a:defRPr/>
            </a:pPr>
            <a:r>
              <a:rPr lang="en-US" altLang="en-US" sz="2400" dirty="0">
                <a:latin typeface="Garamond" panose="02020404030301010803" pitchFamily="18" charset="0"/>
                <a:cs typeface="Times New Roman" panose="02020603050405020304" pitchFamily="18" charset="0"/>
              </a:rPr>
              <a:t>Allows early verification of low-level behavior.</a:t>
            </a:r>
          </a:p>
          <a:p>
            <a:pPr marL="342900" lvl="1" indent="-342900">
              <a:lnSpc>
                <a:spcPct val="150000"/>
              </a:lnSpc>
              <a:buFont typeface="Arial"/>
              <a:buChar char="•"/>
              <a:defRPr/>
            </a:pPr>
            <a:r>
              <a:rPr lang="en-US" altLang="en-US" sz="2400" dirty="0">
                <a:latin typeface="Garamond" panose="02020404030301010803" pitchFamily="18" charset="0"/>
                <a:cs typeface="Times New Roman" panose="02020603050405020304" pitchFamily="18" charset="0"/>
              </a:rPr>
              <a:t>No stubs are required.</a:t>
            </a:r>
          </a:p>
          <a:p>
            <a:pPr marL="342900" lvl="1" indent="-342900">
              <a:lnSpc>
                <a:spcPct val="150000"/>
              </a:lnSpc>
              <a:buFont typeface="Arial"/>
              <a:buChar char="•"/>
              <a:defRPr/>
            </a:pPr>
            <a:r>
              <a:rPr lang="en-US" altLang="en-US" sz="2400" dirty="0">
                <a:latin typeface="Garamond" panose="02020404030301010803" pitchFamily="18" charset="0"/>
                <a:cs typeface="Times New Roman" panose="02020603050405020304" pitchFamily="18" charset="0"/>
              </a:rPr>
              <a:t>Easier to formulate input data for some subtrees. </a:t>
            </a:r>
          </a:p>
          <a:p>
            <a:pPr marL="342900" lvl="1" indent="-342900">
              <a:lnSpc>
                <a:spcPct val="150000"/>
              </a:lnSpc>
              <a:buFont typeface="Arial"/>
              <a:buChar char="•"/>
              <a:defRPr/>
            </a:pPr>
            <a:r>
              <a:rPr lang="en-US" altLang="en-US" sz="2400" dirty="0">
                <a:latin typeface="Garamond" panose="02020404030301010803" pitchFamily="18" charset="0"/>
                <a:cs typeface="Times New Roman" panose="02020603050405020304" pitchFamily="18" charset="0"/>
              </a:rPr>
              <a:t>Easier to interpret output data for others.</a:t>
            </a:r>
          </a:p>
        </p:txBody>
      </p:sp>
      <p:sp>
        <p:nvSpPr>
          <p:cNvPr id="4" name="Slide Number Placeholder 1">
            <a:extLst>
              <a:ext uri="{FF2B5EF4-FFF2-40B4-BE49-F238E27FC236}">
                <a16:creationId xmlns:a16="http://schemas.microsoft.com/office/drawing/2014/main" id="{06AE3073-8E68-4C8E-8053-7E00C4FCCCCD}"/>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28</a:t>
            </a:fld>
            <a:endParaRPr lang="en-US" b="0">
              <a:solidFill>
                <a:srgbClr val="D4D2D0">
                  <a:shade val="50000"/>
                  <a:satMod val="200000"/>
                </a:srgbClr>
              </a:solidFill>
            </a:endParaRPr>
          </a:p>
        </p:txBody>
      </p:sp>
    </p:spTree>
    <p:extLst>
      <p:ext uri="{BB962C8B-B14F-4D97-AF65-F5344CB8AC3E}">
        <p14:creationId xmlns:p14="http://schemas.microsoft.com/office/powerpoint/2010/main" val="128780374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02C709D4-0DA1-0345-BAD9-8E31A03A6541}"/>
              </a:ext>
            </a:extLst>
          </p:cNvPr>
          <p:cNvSpPr>
            <a:spLocks noGrp="1" noRot="1" noChangeArrowheads="1"/>
          </p:cNvSpPr>
          <p:nvPr>
            <p:ph type="title"/>
          </p:nvPr>
        </p:nvSpPr>
        <p:spPr/>
        <p:txBody>
          <a:bodyPr lIns="90487" tIns="44450" rIns="90487" bIns="44450">
            <a:normAutofit/>
          </a:bodyPr>
          <a:lstStyle/>
          <a:p>
            <a:pPr>
              <a:defRPr/>
            </a:pPr>
            <a:r>
              <a:rPr lang="en-US" sz="3600" b="1" dirty="0">
                <a:latin typeface="Garamond" panose="02020404030301010803" pitchFamily="18" charset="0"/>
                <a:cs typeface="Times New Roman" panose="02020603050405020304" pitchFamily="18" charset="0"/>
              </a:rPr>
              <a:t>Bottom - up Integration Testing</a:t>
            </a:r>
          </a:p>
        </p:txBody>
      </p:sp>
      <p:sp>
        <p:nvSpPr>
          <p:cNvPr id="66563" name="Rectangle 3">
            <a:extLst>
              <a:ext uri="{FF2B5EF4-FFF2-40B4-BE49-F238E27FC236}">
                <a16:creationId xmlns:a16="http://schemas.microsoft.com/office/drawing/2014/main" id="{F9FCC7AB-C939-9643-A78F-6C74A3DE28E2}"/>
              </a:ext>
            </a:extLst>
          </p:cNvPr>
          <p:cNvSpPr>
            <a:spLocks noGrp="1" noRot="1" noChangeArrowheads="1"/>
          </p:cNvSpPr>
          <p:nvPr>
            <p:ph type="body" idx="4294967295"/>
          </p:nvPr>
        </p:nvSpPr>
        <p:spPr>
          <a:xfrm>
            <a:off x="643467" y="2123440"/>
            <a:ext cx="7721071" cy="3911600"/>
          </a:xfrm>
        </p:spPr>
        <p:txBody>
          <a:bodyPr lIns="90487" tIns="44450" rIns="90487" bIns="44450">
            <a:normAutofit lnSpcReduction="10000"/>
          </a:bodyPr>
          <a:lstStyle/>
          <a:p>
            <a:pPr marL="0" lvl="1" indent="0">
              <a:buNone/>
              <a:defRPr/>
            </a:pPr>
            <a:r>
              <a:rPr lang="en-US" altLang="en-US" b="1" dirty="0">
                <a:latin typeface="Garamond" panose="02020404030301010803" pitchFamily="18" charset="0"/>
                <a:cs typeface="Times New Roman" panose="02020603050405020304" pitchFamily="18" charset="0"/>
              </a:rPr>
              <a:t>Disadvantages:</a:t>
            </a:r>
          </a:p>
          <a:p>
            <a:pPr marL="0" lvl="1" indent="0">
              <a:buNone/>
              <a:defRPr/>
            </a:pPr>
            <a:endParaRPr lang="en-US" altLang="en-US" b="1" dirty="0">
              <a:latin typeface="Garamond" panose="02020404030301010803" pitchFamily="18" charset="0"/>
              <a:cs typeface="Times New Roman" panose="02020603050405020304" pitchFamily="18" charset="0"/>
            </a:endParaRPr>
          </a:p>
          <a:p>
            <a:pPr marL="342900" lvl="1" indent="-342900">
              <a:lnSpc>
                <a:spcPct val="150000"/>
              </a:lnSpc>
              <a:buFont typeface="Arial"/>
              <a:buChar char="•"/>
              <a:defRPr/>
            </a:pPr>
            <a:r>
              <a:rPr lang="en-US" altLang="en-US" sz="2400" dirty="0">
                <a:latin typeface="Garamond" panose="02020404030301010803" pitchFamily="18" charset="0"/>
                <a:cs typeface="Times New Roman" panose="02020603050405020304" pitchFamily="18" charset="0"/>
              </a:rPr>
              <a:t>Delays verification of high-level behavior.</a:t>
            </a:r>
          </a:p>
          <a:p>
            <a:pPr marL="342900" lvl="1" indent="-342900">
              <a:lnSpc>
                <a:spcPct val="150000"/>
              </a:lnSpc>
              <a:buFont typeface="Arial"/>
              <a:buChar char="•"/>
              <a:defRPr/>
            </a:pPr>
            <a:r>
              <a:rPr lang="en-US" altLang="en-US" sz="2400" dirty="0">
                <a:latin typeface="Garamond" panose="02020404030301010803" pitchFamily="18" charset="0"/>
                <a:cs typeface="Times New Roman" panose="02020603050405020304" pitchFamily="18" charset="0"/>
              </a:rPr>
              <a:t>Drivers are required for missing elements.</a:t>
            </a:r>
          </a:p>
          <a:p>
            <a:pPr marL="342900" lvl="1" indent="-342900">
              <a:lnSpc>
                <a:spcPct val="150000"/>
              </a:lnSpc>
              <a:buFont typeface="Arial"/>
              <a:buChar char="•"/>
              <a:defRPr/>
            </a:pPr>
            <a:r>
              <a:rPr lang="en-US" altLang="en-US" sz="2400" dirty="0">
                <a:latin typeface="Garamond" panose="02020404030301010803" pitchFamily="18" charset="0"/>
                <a:cs typeface="Times New Roman" panose="02020603050405020304" pitchFamily="18" charset="0"/>
              </a:rPr>
              <a:t>As subtrees are combined, a large number of elements may be integrated at one time.</a:t>
            </a:r>
          </a:p>
          <a:p>
            <a:pPr marL="342900" lvl="1" indent="-342900">
              <a:lnSpc>
                <a:spcPct val="150000"/>
              </a:lnSpc>
              <a:buFont typeface="Arial"/>
              <a:buChar char="•"/>
              <a:defRPr/>
            </a:pPr>
            <a:r>
              <a:rPr lang="en-US" sz="2400" dirty="0">
                <a:latin typeface="Garamond" panose="02020404030301010803" pitchFamily="18" charset="0"/>
                <a:cs typeface="Times New Roman" panose="02020603050405020304" pitchFamily="18" charset="0"/>
              </a:rPr>
              <a:t>Might tests the most important subsystem last</a:t>
            </a:r>
          </a:p>
          <a:p>
            <a:pPr eaLnBrk="1" hangingPunct="1">
              <a:defRPr/>
            </a:pPr>
            <a:endParaRPr lang="en-US" sz="3600" dirty="0">
              <a:latin typeface="Times New Roman" pitchFamily="18" charset="0"/>
            </a:endParaRPr>
          </a:p>
        </p:txBody>
      </p:sp>
      <p:sp>
        <p:nvSpPr>
          <p:cNvPr id="4" name="Slide Number Placeholder 1">
            <a:extLst>
              <a:ext uri="{FF2B5EF4-FFF2-40B4-BE49-F238E27FC236}">
                <a16:creationId xmlns:a16="http://schemas.microsoft.com/office/drawing/2014/main" id="{4C8302CE-FB95-4CF1-A6B1-DB98736C5F5C}"/>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29</a:t>
            </a:fld>
            <a:endParaRPr lang="en-US" b="0">
              <a:solidFill>
                <a:srgbClr val="D4D2D0">
                  <a:shade val="50000"/>
                  <a:satMod val="200000"/>
                </a:srgbClr>
              </a:solidFill>
            </a:endParaRPr>
          </a:p>
        </p:txBody>
      </p:sp>
    </p:spTree>
    <p:extLst>
      <p:ext uri="{BB962C8B-B14F-4D97-AF65-F5344CB8AC3E}">
        <p14:creationId xmlns:p14="http://schemas.microsoft.com/office/powerpoint/2010/main" val="327280270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D9B95-179C-4DCE-8E2A-512D5849E0D5}"/>
              </a:ext>
            </a:extLst>
          </p:cNvPr>
          <p:cNvSpPr>
            <a:spLocks noGrp="1"/>
          </p:cNvSpPr>
          <p:nvPr>
            <p:ph type="title"/>
          </p:nvPr>
        </p:nvSpPr>
        <p:spPr/>
        <p:txBody>
          <a:bodyPr>
            <a:normAutofit/>
          </a:bodyPr>
          <a:lstStyle/>
          <a:p>
            <a:r>
              <a:rPr lang="en-US" sz="4000" b="1" dirty="0">
                <a:latin typeface="Garamond" panose="02020404030301010803" pitchFamily="18" charset="0"/>
                <a:cs typeface="Times New Roman" panose="02020603050405020304" pitchFamily="18" charset="0"/>
              </a:rPr>
              <a:t>Unit Testing</a:t>
            </a:r>
          </a:p>
        </p:txBody>
      </p:sp>
      <p:sp>
        <p:nvSpPr>
          <p:cNvPr id="4" name="TextBox 3">
            <a:extLst>
              <a:ext uri="{FF2B5EF4-FFF2-40B4-BE49-F238E27FC236}">
                <a16:creationId xmlns:a16="http://schemas.microsoft.com/office/drawing/2014/main" id="{149EB648-1F7C-4910-BE26-99D3273C5016}"/>
              </a:ext>
            </a:extLst>
          </p:cNvPr>
          <p:cNvSpPr txBox="1"/>
          <p:nvPr/>
        </p:nvSpPr>
        <p:spPr>
          <a:xfrm>
            <a:off x="633047" y="2232214"/>
            <a:ext cx="8053753" cy="4062651"/>
          </a:xfrm>
          <a:prstGeom prst="rect">
            <a:avLst/>
          </a:prstGeom>
          <a:noFill/>
        </p:spPr>
        <p:txBody>
          <a:bodyPr wrap="square">
            <a:spAutoFit/>
          </a:bodyPr>
          <a:lstStyle/>
          <a:p>
            <a:pPr marL="342900" indent="-342900">
              <a:lnSpc>
                <a:spcPct val="90000"/>
              </a:lnSpc>
              <a:spcBef>
                <a:spcPct val="20000"/>
              </a:spcBef>
              <a:buClr>
                <a:schemeClr val="tx1"/>
              </a:buClr>
              <a:buFont typeface="Arial"/>
              <a:buChar char="•"/>
              <a:defRPr/>
            </a:pPr>
            <a:r>
              <a:rPr lang="en-US" sz="2400" dirty="0">
                <a:latin typeface="Garamond" panose="02020404030301010803" pitchFamily="18" charset="0"/>
                <a:cs typeface="Times New Roman" panose="02020603050405020304" pitchFamily="18" charset="0"/>
              </a:rPr>
              <a:t>Unit testing is a form of white box testing, in which test cases are based on internal structure. </a:t>
            </a:r>
          </a:p>
          <a:p>
            <a:pPr marL="342900" indent="-342900">
              <a:lnSpc>
                <a:spcPct val="90000"/>
              </a:lnSpc>
              <a:spcBef>
                <a:spcPct val="20000"/>
              </a:spcBef>
              <a:buClr>
                <a:schemeClr val="tx1"/>
              </a:buClr>
              <a:buFont typeface="Arial"/>
              <a:buChar char="•"/>
              <a:defRPr/>
            </a:pPr>
            <a:endParaRPr lang="en-US" sz="2400" dirty="0">
              <a:latin typeface="Garamond" panose="02020404030301010803" pitchFamily="18" charset="0"/>
              <a:cs typeface="Times New Roman" panose="02020603050405020304" pitchFamily="18" charset="0"/>
            </a:endParaRPr>
          </a:p>
          <a:p>
            <a:pPr marL="342900" indent="-342900">
              <a:lnSpc>
                <a:spcPct val="90000"/>
              </a:lnSpc>
              <a:spcBef>
                <a:spcPct val="20000"/>
              </a:spcBef>
              <a:buClr>
                <a:schemeClr val="tx1"/>
              </a:buClr>
              <a:buFont typeface="Arial"/>
              <a:buChar char="•"/>
              <a:defRPr/>
            </a:pPr>
            <a:r>
              <a:rPr lang="en-US" sz="2400" dirty="0">
                <a:latin typeface="Garamond" panose="02020404030301010803" pitchFamily="18" charset="0"/>
                <a:cs typeface="Times New Roman" panose="02020603050405020304" pitchFamily="18" charset="0"/>
              </a:rPr>
              <a:t>Unit testing is to examine the individual components or pieces of methods/classes to verify functionality, ensuring the behavior is as expected.</a:t>
            </a:r>
          </a:p>
          <a:p>
            <a:pPr marL="342900" indent="-342900">
              <a:lnSpc>
                <a:spcPct val="90000"/>
              </a:lnSpc>
              <a:spcBef>
                <a:spcPct val="20000"/>
              </a:spcBef>
              <a:buClr>
                <a:schemeClr val="tx1"/>
              </a:buClr>
              <a:buFont typeface="Arial"/>
              <a:buChar char="•"/>
              <a:defRPr/>
            </a:pPr>
            <a:endParaRPr lang="en-US" sz="2400" dirty="0">
              <a:latin typeface="Garamond" panose="02020404030301010803" pitchFamily="18" charset="0"/>
              <a:cs typeface="Times New Roman" panose="02020603050405020304" pitchFamily="18" charset="0"/>
            </a:endParaRPr>
          </a:p>
          <a:p>
            <a:pPr marL="342900" indent="-342900">
              <a:lnSpc>
                <a:spcPct val="90000"/>
              </a:lnSpc>
              <a:spcBef>
                <a:spcPct val="20000"/>
              </a:spcBef>
              <a:buClr>
                <a:schemeClr val="tx1"/>
              </a:buClr>
              <a:buFont typeface="Arial"/>
              <a:buChar char="•"/>
              <a:defRPr/>
            </a:pPr>
            <a:r>
              <a:rPr lang="en-US" sz="2400" dirty="0">
                <a:latin typeface="Garamond" panose="02020404030301010803" pitchFamily="18" charset="0"/>
                <a:cs typeface="Times New Roman" panose="02020603050405020304" pitchFamily="18" charset="0"/>
              </a:rPr>
              <a:t>The scope of unit testing should not be on multiple aspects of a project (multiple units or multiple classes)</a:t>
            </a:r>
          </a:p>
          <a:p>
            <a:pPr marL="342900" indent="-342900">
              <a:lnSpc>
                <a:spcPct val="90000"/>
              </a:lnSpc>
              <a:spcBef>
                <a:spcPct val="20000"/>
              </a:spcBef>
              <a:buClr>
                <a:schemeClr val="tx1"/>
              </a:buClr>
              <a:buFont typeface="Arial"/>
              <a:buChar char="•"/>
              <a:defRPr/>
            </a:pPr>
            <a:endParaRPr lang="en-US" sz="2400" dirty="0">
              <a:latin typeface="Garamond" panose="02020404030301010803" pitchFamily="18" charset="0"/>
              <a:cs typeface="Times New Roman" panose="02020603050405020304" pitchFamily="18" charset="0"/>
            </a:endParaRPr>
          </a:p>
          <a:p>
            <a:pPr algn="l"/>
            <a:endParaRPr lang="en-US" b="0" i="0" dirty="0">
              <a:solidFill>
                <a:srgbClr val="54565A"/>
              </a:solidFill>
              <a:effectLst/>
              <a:latin typeface="Lato" panose="020F0502020204030203" pitchFamily="34" charset="0"/>
            </a:endParaRPr>
          </a:p>
        </p:txBody>
      </p:sp>
      <p:sp>
        <p:nvSpPr>
          <p:cNvPr id="5" name="Slide Number Placeholder 1">
            <a:extLst>
              <a:ext uri="{FF2B5EF4-FFF2-40B4-BE49-F238E27FC236}">
                <a16:creationId xmlns:a16="http://schemas.microsoft.com/office/drawing/2014/main" id="{1F2D2EC8-B398-49D2-91FD-12233E691C86}"/>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3</a:t>
            </a:fld>
            <a:endParaRPr lang="en-US" b="0">
              <a:solidFill>
                <a:srgbClr val="D4D2D0">
                  <a:shade val="50000"/>
                  <a:satMod val="200000"/>
                </a:srgbClr>
              </a:solidFill>
            </a:endParaRPr>
          </a:p>
        </p:txBody>
      </p:sp>
    </p:spTree>
    <p:extLst>
      <p:ext uri="{BB962C8B-B14F-4D97-AF65-F5344CB8AC3E}">
        <p14:creationId xmlns:p14="http://schemas.microsoft.com/office/powerpoint/2010/main" val="258709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545E1177-40DB-544D-8B9E-1FA0051215FC}"/>
              </a:ext>
            </a:extLst>
          </p:cNvPr>
          <p:cNvSpPr>
            <a:spLocks noGrp="1" noRot="1" noChangeArrowheads="1"/>
          </p:cNvSpPr>
          <p:nvPr>
            <p:ph type="title"/>
          </p:nvPr>
        </p:nvSpPr>
        <p:spPr/>
        <p:txBody>
          <a:bodyPr lIns="90487" tIns="44450" rIns="90487" bIns="44450">
            <a:normAutofit/>
          </a:bodyPr>
          <a:lstStyle/>
          <a:p>
            <a:pPr>
              <a:defRPr/>
            </a:pPr>
            <a:r>
              <a:rPr lang="en-US" sz="3600" b="1" dirty="0">
                <a:latin typeface="Garamond" panose="02020404030301010803" pitchFamily="18" charset="0"/>
                <a:cs typeface="Times New Roman" panose="02020603050405020304" pitchFamily="18" charset="0"/>
              </a:rPr>
              <a:t>Top - down Testing Strategy</a:t>
            </a:r>
          </a:p>
        </p:txBody>
      </p:sp>
      <p:sp>
        <p:nvSpPr>
          <p:cNvPr id="67587" name="Rectangle 3">
            <a:extLst>
              <a:ext uri="{FF2B5EF4-FFF2-40B4-BE49-F238E27FC236}">
                <a16:creationId xmlns:a16="http://schemas.microsoft.com/office/drawing/2014/main" id="{4A2D91B8-FA72-A34F-8047-FC48210D9DD8}"/>
              </a:ext>
            </a:extLst>
          </p:cNvPr>
          <p:cNvSpPr>
            <a:spLocks noGrp="1" noRot="1" noChangeArrowheads="1"/>
          </p:cNvSpPr>
          <p:nvPr>
            <p:ph type="body" idx="4294967295"/>
          </p:nvPr>
        </p:nvSpPr>
        <p:spPr>
          <a:xfrm>
            <a:off x="715433" y="2212445"/>
            <a:ext cx="7971367" cy="4370917"/>
          </a:xfrm>
        </p:spPr>
        <p:txBody>
          <a:bodyPr lIns="90487" tIns="44450" rIns="90487" bIns="44450">
            <a:normAutofit/>
          </a:bodyPr>
          <a:lstStyle/>
          <a:p>
            <a:pPr marL="342900" lvl="1" indent="-342900">
              <a:buFont typeface="Arial"/>
              <a:buChar char="•"/>
              <a:defRPr/>
            </a:pPr>
            <a:r>
              <a:rPr lang="en-US" sz="2400" dirty="0">
                <a:latin typeface="Garamond" panose="02020404030301010803" pitchFamily="18" charset="0"/>
                <a:cs typeface="Times New Roman" panose="02020603050405020304" pitchFamily="18" charset="0"/>
              </a:rPr>
              <a:t>Test the top layer  or the controlling subsystem first</a:t>
            </a:r>
          </a:p>
          <a:p>
            <a:pPr marL="342900" lvl="1" indent="-342900">
              <a:buFont typeface="Arial"/>
              <a:buChar char="•"/>
              <a:defRPr/>
            </a:pPr>
            <a:endParaRPr lang="en-US" sz="2400" dirty="0">
              <a:latin typeface="Garamond" panose="02020404030301010803" pitchFamily="18" charset="0"/>
              <a:cs typeface="Times New Roman" panose="02020603050405020304" pitchFamily="18" charset="0"/>
            </a:endParaRPr>
          </a:p>
          <a:p>
            <a:pPr marL="342900" lvl="1" indent="-342900">
              <a:buFont typeface="Arial"/>
              <a:buChar char="•"/>
              <a:defRPr/>
            </a:pPr>
            <a:r>
              <a:rPr lang="en-US" sz="2400" dirty="0">
                <a:latin typeface="Garamond" panose="02020404030301010803" pitchFamily="18" charset="0"/>
                <a:cs typeface="Times New Roman" panose="02020603050405020304" pitchFamily="18" charset="0"/>
              </a:rPr>
              <a:t>Then combine all the subsystems that are called by the tested subsystems and test the resulting collection of subsystems</a:t>
            </a:r>
          </a:p>
          <a:p>
            <a:pPr marL="342900" lvl="1" indent="-342900">
              <a:buFont typeface="Arial"/>
              <a:buChar char="•"/>
              <a:defRPr/>
            </a:pPr>
            <a:endParaRPr lang="en-US" sz="2400" dirty="0">
              <a:latin typeface="Garamond" panose="02020404030301010803" pitchFamily="18" charset="0"/>
              <a:cs typeface="Times New Roman" panose="02020603050405020304" pitchFamily="18" charset="0"/>
            </a:endParaRPr>
          </a:p>
          <a:p>
            <a:pPr marL="342900" lvl="1" indent="-342900">
              <a:buFont typeface="Arial"/>
              <a:buChar char="•"/>
              <a:defRPr/>
            </a:pPr>
            <a:r>
              <a:rPr lang="en-US" sz="2400" dirty="0">
                <a:latin typeface="Garamond" panose="02020404030301010803" pitchFamily="18" charset="0"/>
                <a:cs typeface="Times New Roman" panose="02020603050405020304" pitchFamily="18" charset="0"/>
              </a:rPr>
              <a:t>Do this until all subsystems are incorporated into the test</a:t>
            </a:r>
          </a:p>
        </p:txBody>
      </p:sp>
      <p:sp>
        <p:nvSpPr>
          <p:cNvPr id="4" name="Slide Number Placeholder 1">
            <a:extLst>
              <a:ext uri="{FF2B5EF4-FFF2-40B4-BE49-F238E27FC236}">
                <a16:creationId xmlns:a16="http://schemas.microsoft.com/office/drawing/2014/main" id="{DDBC1200-09D4-4C3D-BDDF-8FB219E9A78F}"/>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30</a:t>
            </a:fld>
            <a:endParaRPr lang="en-US" b="0">
              <a:solidFill>
                <a:srgbClr val="D4D2D0">
                  <a:shade val="50000"/>
                  <a:satMod val="200000"/>
                </a:srgbClr>
              </a:solidFill>
            </a:endParaRPr>
          </a:p>
        </p:txBody>
      </p:sp>
    </p:spTree>
    <p:extLst>
      <p:ext uri="{BB962C8B-B14F-4D97-AF65-F5344CB8AC3E}">
        <p14:creationId xmlns:p14="http://schemas.microsoft.com/office/powerpoint/2010/main" val="243595123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066AAFF9-8920-844D-8EE0-FDA3669BE50C}"/>
              </a:ext>
            </a:extLst>
          </p:cNvPr>
          <p:cNvSpPr>
            <a:spLocks noGrp="1" noRot="1" noChangeArrowheads="1"/>
          </p:cNvSpPr>
          <p:nvPr>
            <p:ph type="title"/>
          </p:nvPr>
        </p:nvSpPr>
        <p:spPr/>
        <p:txBody>
          <a:bodyPr>
            <a:normAutofit/>
          </a:bodyPr>
          <a:lstStyle/>
          <a:p>
            <a:pPr>
              <a:defRPr/>
            </a:pPr>
            <a:r>
              <a:rPr lang="en-US" sz="3600" b="1" dirty="0">
                <a:latin typeface="Garamond" panose="02020404030301010803" pitchFamily="18" charset="0"/>
                <a:cs typeface="Times New Roman" panose="02020603050405020304" pitchFamily="18" charset="0"/>
              </a:rPr>
              <a:t>Top - down Testing Strategy</a:t>
            </a:r>
          </a:p>
        </p:txBody>
      </p:sp>
      <p:sp>
        <p:nvSpPr>
          <p:cNvPr id="176131" name="Rectangle 3">
            <a:extLst>
              <a:ext uri="{FF2B5EF4-FFF2-40B4-BE49-F238E27FC236}">
                <a16:creationId xmlns:a16="http://schemas.microsoft.com/office/drawing/2014/main" id="{EDBC7FDD-9FDA-B94C-90DE-F18678CBF2A0}"/>
              </a:ext>
            </a:extLst>
          </p:cNvPr>
          <p:cNvSpPr>
            <a:spLocks noGrp="1" noRot="1" noChangeArrowheads="1"/>
          </p:cNvSpPr>
          <p:nvPr>
            <p:ph type="body" idx="4294967295"/>
          </p:nvPr>
        </p:nvSpPr>
        <p:spPr>
          <a:xfrm>
            <a:off x="541867" y="2082800"/>
            <a:ext cx="7998883" cy="4016375"/>
          </a:xfrm>
        </p:spPr>
        <p:txBody>
          <a:bodyPr>
            <a:normAutofit/>
          </a:bodyPr>
          <a:lstStyle/>
          <a:p>
            <a:pPr marL="342900" lvl="1" indent="-342900">
              <a:buFont typeface="Arial"/>
              <a:buChar char="•"/>
              <a:defRPr/>
            </a:pPr>
            <a:r>
              <a:rPr lang="en-US" sz="2400" dirty="0">
                <a:latin typeface="Garamond" panose="02020404030301010803" pitchFamily="18" charset="0"/>
                <a:cs typeface="Times New Roman" panose="02020603050405020304" pitchFamily="18" charset="0"/>
              </a:rPr>
              <a:t>Special program is needed to do the testing.</a:t>
            </a:r>
          </a:p>
          <a:p>
            <a:pPr marL="342900" lvl="1" indent="-342900">
              <a:buFont typeface="Arial"/>
              <a:buChar char="•"/>
              <a:defRPr/>
            </a:pPr>
            <a:endParaRPr lang="en-US" sz="2400" dirty="0">
              <a:latin typeface="Garamond" panose="02020404030301010803" pitchFamily="18" charset="0"/>
              <a:cs typeface="Times New Roman" panose="02020603050405020304" pitchFamily="18" charset="0"/>
            </a:endParaRPr>
          </a:p>
          <a:p>
            <a:pPr marL="342900" lvl="1" indent="-342900" algn="just">
              <a:buFont typeface="Arial"/>
              <a:buChar char="•"/>
              <a:defRPr/>
            </a:pPr>
            <a:r>
              <a:rPr lang="en-US" sz="2400" b="1" dirty="0">
                <a:latin typeface="Garamond" panose="02020404030301010803" pitchFamily="18" charset="0"/>
                <a:cs typeface="Times New Roman" panose="02020603050405020304" pitchFamily="18" charset="0"/>
              </a:rPr>
              <a:t>Test stub :</a:t>
            </a:r>
          </a:p>
          <a:p>
            <a:pPr marL="742950" lvl="2" indent="-342900" algn="just">
              <a:defRPr/>
            </a:pPr>
            <a:r>
              <a:rPr lang="en-US" sz="2000" dirty="0">
                <a:latin typeface="Garamond" panose="02020404030301010803" pitchFamily="18" charset="0"/>
                <a:cs typeface="Times New Roman" panose="02020603050405020304" pitchFamily="18" charset="0"/>
              </a:rPr>
              <a:t>A program or a method that simulates the activity of a missing subsystem by answering to the calling sequence of the calling subsystem and returning fake data.</a:t>
            </a:r>
          </a:p>
          <a:p>
            <a:pPr eaLnBrk="1" hangingPunct="1">
              <a:defRPr/>
            </a:pPr>
            <a:endParaRPr lang="en-US" sz="3500" dirty="0">
              <a:latin typeface="Times New Roman" pitchFamily="18" charset="0"/>
            </a:endParaRPr>
          </a:p>
        </p:txBody>
      </p:sp>
      <p:sp>
        <p:nvSpPr>
          <p:cNvPr id="4" name="Slide Number Placeholder 1">
            <a:extLst>
              <a:ext uri="{FF2B5EF4-FFF2-40B4-BE49-F238E27FC236}">
                <a16:creationId xmlns:a16="http://schemas.microsoft.com/office/drawing/2014/main" id="{B490386D-0C46-401A-8ACD-7EB8AE3FE637}"/>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31</a:t>
            </a:fld>
            <a:endParaRPr lang="en-US" b="0">
              <a:solidFill>
                <a:srgbClr val="D4D2D0">
                  <a:shade val="50000"/>
                  <a:satMod val="200000"/>
                </a:srgbClr>
              </a:solidFill>
            </a:endParaRPr>
          </a:p>
        </p:txBody>
      </p:sp>
    </p:spTree>
    <p:extLst>
      <p:ext uri="{BB962C8B-B14F-4D97-AF65-F5344CB8AC3E}">
        <p14:creationId xmlns:p14="http://schemas.microsoft.com/office/powerpoint/2010/main" val="42723531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74D68A81-566D-A34F-A03D-6AA869B084CF}"/>
              </a:ext>
            </a:extLst>
          </p:cNvPr>
          <p:cNvSpPr>
            <a:spLocks noGrp="1" noRot="1" noChangeArrowheads="1"/>
          </p:cNvSpPr>
          <p:nvPr>
            <p:ph type="title"/>
          </p:nvPr>
        </p:nvSpPr>
        <p:spPr/>
        <p:txBody>
          <a:bodyPr lIns="90487" tIns="44450" rIns="90487" bIns="44450">
            <a:normAutofit/>
          </a:bodyPr>
          <a:lstStyle/>
          <a:p>
            <a:pPr>
              <a:defRPr/>
            </a:pPr>
            <a:r>
              <a:rPr lang="en-US" sz="3600" b="1" dirty="0">
                <a:latin typeface="Garamond" panose="02020404030301010803" pitchFamily="18" charset="0"/>
                <a:cs typeface="Times New Roman" panose="02020603050405020304" pitchFamily="18" charset="0"/>
              </a:rPr>
              <a:t>Top - down Integration Testing</a:t>
            </a:r>
          </a:p>
        </p:txBody>
      </p:sp>
      <p:grpSp>
        <p:nvGrpSpPr>
          <p:cNvPr id="32771" name="Group 26">
            <a:extLst>
              <a:ext uri="{FF2B5EF4-FFF2-40B4-BE49-F238E27FC236}">
                <a16:creationId xmlns:a16="http://schemas.microsoft.com/office/drawing/2014/main" id="{D2A01F24-7E01-2F42-B233-F13F17CFF4E5}"/>
              </a:ext>
            </a:extLst>
          </p:cNvPr>
          <p:cNvGrpSpPr>
            <a:grpSpLocks/>
          </p:cNvGrpSpPr>
          <p:nvPr/>
        </p:nvGrpSpPr>
        <p:grpSpPr bwMode="auto">
          <a:xfrm>
            <a:off x="2570691" y="1904207"/>
            <a:ext cx="4125913" cy="1808163"/>
            <a:chOff x="2912" y="446"/>
            <a:chExt cx="2599" cy="1139"/>
          </a:xfrm>
        </p:grpSpPr>
        <p:grpSp>
          <p:nvGrpSpPr>
            <p:cNvPr id="32780" name="Group 20">
              <a:extLst>
                <a:ext uri="{FF2B5EF4-FFF2-40B4-BE49-F238E27FC236}">
                  <a16:creationId xmlns:a16="http://schemas.microsoft.com/office/drawing/2014/main" id="{1DFA8785-71C2-184A-B21D-24833534B1AE}"/>
                </a:ext>
              </a:extLst>
            </p:cNvPr>
            <p:cNvGrpSpPr>
              <a:grpSpLocks/>
            </p:cNvGrpSpPr>
            <p:nvPr/>
          </p:nvGrpSpPr>
          <p:grpSpPr bwMode="auto">
            <a:xfrm>
              <a:off x="3047" y="446"/>
              <a:ext cx="1838" cy="1139"/>
              <a:chOff x="3047" y="446"/>
              <a:chExt cx="1838" cy="1139"/>
            </a:xfrm>
          </p:grpSpPr>
          <p:sp>
            <p:nvSpPr>
              <p:cNvPr id="32786" name="AutoShape 3">
                <a:extLst>
                  <a:ext uri="{FF2B5EF4-FFF2-40B4-BE49-F238E27FC236}">
                    <a16:creationId xmlns:a16="http://schemas.microsoft.com/office/drawing/2014/main" id="{13F989AF-8482-B64C-93C9-FCD175E9C06F}"/>
                  </a:ext>
                </a:extLst>
              </p:cNvPr>
              <p:cNvSpPr>
                <a:spLocks noChangeArrowheads="1"/>
              </p:cNvSpPr>
              <p:nvPr/>
            </p:nvSpPr>
            <p:spPr bwMode="auto">
              <a:xfrm>
                <a:off x="3740" y="446"/>
                <a:ext cx="461" cy="253"/>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200" b="1" dirty="0">
                    <a:latin typeface="Times" pitchFamily="2" charset="0"/>
                  </a:rPr>
                  <a:t>A</a:t>
                </a:r>
              </a:p>
            </p:txBody>
          </p:sp>
          <p:sp>
            <p:nvSpPr>
              <p:cNvPr id="32787" name="AutoShape 4">
                <a:extLst>
                  <a:ext uri="{FF2B5EF4-FFF2-40B4-BE49-F238E27FC236}">
                    <a16:creationId xmlns:a16="http://schemas.microsoft.com/office/drawing/2014/main" id="{944B08D0-F121-F249-8725-93B6328DA7AA}"/>
                  </a:ext>
                </a:extLst>
              </p:cNvPr>
              <p:cNvSpPr>
                <a:spLocks noChangeArrowheads="1"/>
              </p:cNvSpPr>
              <p:nvPr/>
            </p:nvSpPr>
            <p:spPr bwMode="auto">
              <a:xfrm>
                <a:off x="3237" y="893"/>
                <a:ext cx="460" cy="254"/>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200" b="1" dirty="0">
                    <a:latin typeface="Times" pitchFamily="2" charset="0"/>
                  </a:rPr>
                  <a:t>B</a:t>
                </a:r>
              </a:p>
            </p:txBody>
          </p:sp>
          <p:sp>
            <p:nvSpPr>
              <p:cNvPr id="32788" name="AutoShape 5">
                <a:extLst>
                  <a:ext uri="{FF2B5EF4-FFF2-40B4-BE49-F238E27FC236}">
                    <a16:creationId xmlns:a16="http://schemas.microsoft.com/office/drawing/2014/main" id="{C8BFB542-58A2-7D45-9769-37C951B3CEAE}"/>
                  </a:ext>
                </a:extLst>
              </p:cNvPr>
              <p:cNvSpPr>
                <a:spLocks noChangeArrowheads="1"/>
              </p:cNvSpPr>
              <p:nvPr/>
            </p:nvSpPr>
            <p:spPr bwMode="auto">
              <a:xfrm>
                <a:off x="3831" y="889"/>
                <a:ext cx="461" cy="252"/>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200" b="1" dirty="0">
                    <a:latin typeface="Times" pitchFamily="2" charset="0"/>
                  </a:rPr>
                  <a:t>C</a:t>
                </a:r>
              </a:p>
            </p:txBody>
          </p:sp>
          <p:sp>
            <p:nvSpPr>
              <p:cNvPr id="32789" name="AutoShape 6">
                <a:extLst>
                  <a:ext uri="{FF2B5EF4-FFF2-40B4-BE49-F238E27FC236}">
                    <a16:creationId xmlns:a16="http://schemas.microsoft.com/office/drawing/2014/main" id="{B1970A8C-E3EC-B24F-A048-31ED26D8B8C3}"/>
                  </a:ext>
                </a:extLst>
              </p:cNvPr>
              <p:cNvSpPr>
                <a:spLocks noChangeArrowheads="1"/>
              </p:cNvSpPr>
              <p:nvPr/>
            </p:nvSpPr>
            <p:spPr bwMode="auto">
              <a:xfrm>
                <a:off x="4426" y="884"/>
                <a:ext cx="459" cy="253"/>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200" b="1" dirty="0">
                    <a:latin typeface="Times" pitchFamily="2" charset="0"/>
                  </a:rPr>
                  <a:t>D</a:t>
                </a:r>
              </a:p>
            </p:txBody>
          </p:sp>
          <p:sp>
            <p:nvSpPr>
              <p:cNvPr id="32790" name="AutoShape 7">
                <a:extLst>
                  <a:ext uri="{FF2B5EF4-FFF2-40B4-BE49-F238E27FC236}">
                    <a16:creationId xmlns:a16="http://schemas.microsoft.com/office/drawing/2014/main" id="{336DC74C-4AA9-DF43-AAB5-C8C23035D92C}"/>
                  </a:ext>
                </a:extLst>
              </p:cNvPr>
              <p:cNvSpPr>
                <a:spLocks noChangeArrowheads="1"/>
              </p:cNvSpPr>
              <p:nvPr/>
            </p:nvSpPr>
            <p:spPr bwMode="auto">
              <a:xfrm>
                <a:off x="4426" y="1316"/>
                <a:ext cx="459" cy="253"/>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200" b="1" dirty="0">
                    <a:latin typeface="Times" pitchFamily="2" charset="0"/>
                  </a:rPr>
                  <a:t>G</a:t>
                </a:r>
              </a:p>
            </p:txBody>
          </p:sp>
          <p:sp>
            <p:nvSpPr>
              <p:cNvPr id="32791" name="AutoShape 8">
                <a:extLst>
                  <a:ext uri="{FF2B5EF4-FFF2-40B4-BE49-F238E27FC236}">
                    <a16:creationId xmlns:a16="http://schemas.microsoft.com/office/drawing/2014/main" id="{DBF95E00-7098-644B-896C-2AD22A71EE4F}"/>
                  </a:ext>
                </a:extLst>
              </p:cNvPr>
              <p:cNvSpPr>
                <a:spLocks noChangeArrowheads="1"/>
              </p:cNvSpPr>
              <p:nvPr/>
            </p:nvSpPr>
            <p:spPr bwMode="auto">
              <a:xfrm>
                <a:off x="3610" y="1321"/>
                <a:ext cx="459" cy="253"/>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200" b="1" dirty="0">
                    <a:latin typeface="Times" pitchFamily="2" charset="0"/>
                  </a:rPr>
                  <a:t>F</a:t>
                </a:r>
              </a:p>
            </p:txBody>
          </p:sp>
          <p:sp>
            <p:nvSpPr>
              <p:cNvPr id="32792" name="AutoShape 9">
                <a:extLst>
                  <a:ext uri="{FF2B5EF4-FFF2-40B4-BE49-F238E27FC236}">
                    <a16:creationId xmlns:a16="http://schemas.microsoft.com/office/drawing/2014/main" id="{2E727C77-D0C6-6842-95D1-F162744A123C}"/>
                  </a:ext>
                </a:extLst>
              </p:cNvPr>
              <p:cNvSpPr>
                <a:spLocks noChangeArrowheads="1"/>
              </p:cNvSpPr>
              <p:nvPr/>
            </p:nvSpPr>
            <p:spPr bwMode="auto">
              <a:xfrm>
                <a:off x="3047" y="1330"/>
                <a:ext cx="459" cy="255"/>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200" b="1" dirty="0">
                    <a:latin typeface="Times" pitchFamily="2" charset="0"/>
                  </a:rPr>
                  <a:t>E</a:t>
                </a:r>
              </a:p>
            </p:txBody>
          </p:sp>
          <p:sp>
            <p:nvSpPr>
              <p:cNvPr id="32793" name="Line 10">
                <a:extLst>
                  <a:ext uri="{FF2B5EF4-FFF2-40B4-BE49-F238E27FC236}">
                    <a16:creationId xmlns:a16="http://schemas.microsoft.com/office/drawing/2014/main" id="{5986739E-484A-324A-945C-CD6D796869EC}"/>
                  </a:ext>
                </a:extLst>
              </p:cNvPr>
              <p:cNvSpPr>
                <a:spLocks noChangeShapeType="1"/>
              </p:cNvSpPr>
              <p:nvPr/>
            </p:nvSpPr>
            <p:spPr bwMode="auto">
              <a:xfrm>
                <a:off x="3968" y="702"/>
                <a:ext cx="0"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32794" name="Line 11">
                <a:extLst>
                  <a:ext uri="{FF2B5EF4-FFF2-40B4-BE49-F238E27FC236}">
                    <a16:creationId xmlns:a16="http://schemas.microsoft.com/office/drawing/2014/main" id="{C802C895-7C40-ED4B-AC3F-6CC94D1AE760}"/>
                  </a:ext>
                </a:extLst>
              </p:cNvPr>
              <p:cNvSpPr>
                <a:spLocks noChangeShapeType="1"/>
              </p:cNvSpPr>
              <p:nvPr/>
            </p:nvSpPr>
            <p:spPr bwMode="auto">
              <a:xfrm>
                <a:off x="3484" y="814"/>
                <a:ext cx="121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32795" name="Line 12">
                <a:extLst>
                  <a:ext uri="{FF2B5EF4-FFF2-40B4-BE49-F238E27FC236}">
                    <a16:creationId xmlns:a16="http://schemas.microsoft.com/office/drawing/2014/main" id="{A537BD14-D7DE-F14D-999C-DAE656B27F2A}"/>
                  </a:ext>
                </a:extLst>
              </p:cNvPr>
              <p:cNvSpPr>
                <a:spLocks noChangeShapeType="1"/>
              </p:cNvSpPr>
              <p:nvPr/>
            </p:nvSpPr>
            <p:spPr bwMode="auto">
              <a:xfrm>
                <a:off x="3480" y="818"/>
                <a:ext cx="0" cy="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32796" name="Line 13">
                <a:extLst>
                  <a:ext uri="{FF2B5EF4-FFF2-40B4-BE49-F238E27FC236}">
                    <a16:creationId xmlns:a16="http://schemas.microsoft.com/office/drawing/2014/main" id="{5CC4FCF8-1DE0-9D47-9AD8-DE2851DDA0F5}"/>
                  </a:ext>
                </a:extLst>
              </p:cNvPr>
              <p:cNvSpPr>
                <a:spLocks noChangeShapeType="1"/>
              </p:cNvSpPr>
              <p:nvPr/>
            </p:nvSpPr>
            <p:spPr bwMode="auto">
              <a:xfrm>
                <a:off x="4054" y="818"/>
                <a:ext cx="0" cy="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32797" name="Line 14">
                <a:extLst>
                  <a:ext uri="{FF2B5EF4-FFF2-40B4-BE49-F238E27FC236}">
                    <a16:creationId xmlns:a16="http://schemas.microsoft.com/office/drawing/2014/main" id="{720B37C4-235E-5547-82E0-D491F8358D26}"/>
                  </a:ext>
                </a:extLst>
              </p:cNvPr>
              <p:cNvSpPr>
                <a:spLocks noChangeShapeType="1"/>
              </p:cNvSpPr>
              <p:nvPr/>
            </p:nvSpPr>
            <p:spPr bwMode="auto">
              <a:xfrm>
                <a:off x="4707" y="818"/>
                <a:ext cx="0"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32798" name="Line 15">
                <a:extLst>
                  <a:ext uri="{FF2B5EF4-FFF2-40B4-BE49-F238E27FC236}">
                    <a16:creationId xmlns:a16="http://schemas.microsoft.com/office/drawing/2014/main" id="{5A3C4B0B-3182-7D4B-A8B0-8677F8FB479A}"/>
                  </a:ext>
                </a:extLst>
              </p:cNvPr>
              <p:cNvSpPr>
                <a:spLocks noChangeShapeType="1"/>
              </p:cNvSpPr>
              <p:nvPr/>
            </p:nvSpPr>
            <p:spPr bwMode="auto">
              <a:xfrm>
                <a:off x="3476" y="1155"/>
                <a:ext cx="0" cy="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32799" name="Line 16">
                <a:extLst>
                  <a:ext uri="{FF2B5EF4-FFF2-40B4-BE49-F238E27FC236}">
                    <a16:creationId xmlns:a16="http://schemas.microsoft.com/office/drawing/2014/main" id="{2FE4F8D8-A87A-804E-979F-0E45112E256A}"/>
                  </a:ext>
                </a:extLst>
              </p:cNvPr>
              <p:cNvSpPr>
                <a:spLocks noChangeShapeType="1"/>
              </p:cNvSpPr>
              <p:nvPr/>
            </p:nvSpPr>
            <p:spPr bwMode="auto">
              <a:xfrm flipH="1">
                <a:off x="3263" y="1232"/>
                <a:ext cx="5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32800" name="Line 17">
                <a:extLst>
                  <a:ext uri="{FF2B5EF4-FFF2-40B4-BE49-F238E27FC236}">
                    <a16:creationId xmlns:a16="http://schemas.microsoft.com/office/drawing/2014/main" id="{DDA2B040-4F4A-8344-A60C-1D0A63321069}"/>
                  </a:ext>
                </a:extLst>
              </p:cNvPr>
              <p:cNvSpPr>
                <a:spLocks noChangeShapeType="1"/>
              </p:cNvSpPr>
              <p:nvPr/>
            </p:nvSpPr>
            <p:spPr bwMode="auto">
              <a:xfrm>
                <a:off x="3263" y="1230"/>
                <a:ext cx="0" cy="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32801" name="Line 18">
                <a:extLst>
                  <a:ext uri="{FF2B5EF4-FFF2-40B4-BE49-F238E27FC236}">
                    <a16:creationId xmlns:a16="http://schemas.microsoft.com/office/drawing/2014/main" id="{FA3578D4-8B0F-3946-B5D6-4CC80226B797}"/>
                  </a:ext>
                </a:extLst>
              </p:cNvPr>
              <p:cNvSpPr>
                <a:spLocks noChangeShapeType="1"/>
              </p:cNvSpPr>
              <p:nvPr/>
            </p:nvSpPr>
            <p:spPr bwMode="auto">
              <a:xfrm>
                <a:off x="3807" y="1236"/>
                <a:ext cx="0" cy="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32802" name="Line 19">
                <a:extLst>
                  <a:ext uri="{FF2B5EF4-FFF2-40B4-BE49-F238E27FC236}">
                    <a16:creationId xmlns:a16="http://schemas.microsoft.com/office/drawing/2014/main" id="{D90B59EA-7F5D-8142-BEDD-3AB6CCBE2CE6}"/>
                  </a:ext>
                </a:extLst>
              </p:cNvPr>
              <p:cNvSpPr>
                <a:spLocks noChangeShapeType="1"/>
              </p:cNvSpPr>
              <p:nvPr/>
            </p:nvSpPr>
            <p:spPr bwMode="auto">
              <a:xfrm>
                <a:off x="4683" y="1145"/>
                <a:ext cx="0" cy="1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sp>
          <p:nvSpPr>
            <p:cNvPr id="32781" name="Line 21">
              <a:extLst>
                <a:ext uri="{FF2B5EF4-FFF2-40B4-BE49-F238E27FC236}">
                  <a16:creationId xmlns:a16="http://schemas.microsoft.com/office/drawing/2014/main" id="{5318E129-6EEB-5945-B26A-2CF34CB76687}"/>
                </a:ext>
              </a:extLst>
            </p:cNvPr>
            <p:cNvSpPr>
              <a:spLocks noChangeShapeType="1"/>
            </p:cNvSpPr>
            <p:nvPr/>
          </p:nvSpPr>
          <p:spPr bwMode="auto">
            <a:xfrm>
              <a:off x="2936" y="748"/>
              <a:ext cx="245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32782" name="Line 22">
              <a:extLst>
                <a:ext uri="{FF2B5EF4-FFF2-40B4-BE49-F238E27FC236}">
                  <a16:creationId xmlns:a16="http://schemas.microsoft.com/office/drawing/2014/main" id="{4865E056-9943-204D-83A4-ABBE9A0E5F1E}"/>
                </a:ext>
              </a:extLst>
            </p:cNvPr>
            <p:cNvSpPr>
              <a:spLocks noChangeShapeType="1"/>
            </p:cNvSpPr>
            <p:nvPr/>
          </p:nvSpPr>
          <p:spPr bwMode="auto">
            <a:xfrm>
              <a:off x="2912" y="1188"/>
              <a:ext cx="245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32783" name="Rectangle 23">
              <a:extLst>
                <a:ext uri="{FF2B5EF4-FFF2-40B4-BE49-F238E27FC236}">
                  <a16:creationId xmlns:a16="http://schemas.microsoft.com/office/drawing/2014/main" id="{6895E21C-A402-E64A-89B0-E4FD0A1287B6}"/>
                </a:ext>
              </a:extLst>
            </p:cNvPr>
            <p:cNvSpPr>
              <a:spLocks noChangeArrowheads="1"/>
            </p:cNvSpPr>
            <p:nvPr/>
          </p:nvSpPr>
          <p:spPr bwMode="auto">
            <a:xfrm>
              <a:off x="4972" y="587"/>
              <a:ext cx="421"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1200" b="1" dirty="0">
                  <a:latin typeface="Times" pitchFamily="2" charset="0"/>
                </a:rPr>
                <a:t>Layer I</a:t>
              </a:r>
            </a:p>
          </p:txBody>
        </p:sp>
        <p:sp>
          <p:nvSpPr>
            <p:cNvPr id="32784" name="Rectangle 24">
              <a:extLst>
                <a:ext uri="{FF2B5EF4-FFF2-40B4-BE49-F238E27FC236}">
                  <a16:creationId xmlns:a16="http://schemas.microsoft.com/office/drawing/2014/main" id="{4732C37C-CA54-2C4D-8FFD-A7F846D247D8}"/>
                </a:ext>
              </a:extLst>
            </p:cNvPr>
            <p:cNvSpPr>
              <a:spLocks noChangeArrowheads="1"/>
            </p:cNvSpPr>
            <p:nvPr/>
          </p:nvSpPr>
          <p:spPr bwMode="auto">
            <a:xfrm>
              <a:off x="5016" y="971"/>
              <a:ext cx="45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1200" b="1" dirty="0">
                  <a:latin typeface="Times" pitchFamily="2" charset="0"/>
                </a:rPr>
                <a:t>Layer II</a:t>
              </a:r>
            </a:p>
          </p:txBody>
        </p:sp>
        <p:sp>
          <p:nvSpPr>
            <p:cNvPr id="32785" name="Rectangle 25">
              <a:extLst>
                <a:ext uri="{FF2B5EF4-FFF2-40B4-BE49-F238E27FC236}">
                  <a16:creationId xmlns:a16="http://schemas.microsoft.com/office/drawing/2014/main" id="{4C5D5DB0-437B-C74A-9C18-1627ECA15024}"/>
                </a:ext>
              </a:extLst>
            </p:cNvPr>
            <p:cNvSpPr>
              <a:spLocks noChangeArrowheads="1"/>
            </p:cNvSpPr>
            <p:nvPr/>
          </p:nvSpPr>
          <p:spPr bwMode="auto">
            <a:xfrm>
              <a:off x="5016" y="1409"/>
              <a:ext cx="49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1200" b="1" dirty="0">
                  <a:latin typeface="Times" pitchFamily="2" charset="0"/>
                </a:rPr>
                <a:t>Layer III</a:t>
              </a:r>
            </a:p>
          </p:txBody>
        </p:sp>
      </p:grpSp>
      <p:sp>
        <p:nvSpPr>
          <p:cNvPr id="32772" name="Oval 27">
            <a:extLst>
              <a:ext uri="{FF2B5EF4-FFF2-40B4-BE49-F238E27FC236}">
                <a16:creationId xmlns:a16="http://schemas.microsoft.com/office/drawing/2014/main" id="{C7821D43-4D29-AF4F-A76C-4E28397681D6}"/>
              </a:ext>
            </a:extLst>
          </p:cNvPr>
          <p:cNvSpPr>
            <a:spLocks noChangeArrowheads="1"/>
          </p:cNvSpPr>
          <p:nvPr/>
        </p:nvSpPr>
        <p:spPr bwMode="auto">
          <a:xfrm>
            <a:off x="2167466" y="4459288"/>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b="1" dirty="0">
                <a:solidFill>
                  <a:schemeClr val="bg1"/>
                </a:solidFill>
                <a:latin typeface="Times" pitchFamily="2" charset="0"/>
              </a:rPr>
              <a:t>Test A</a:t>
            </a:r>
          </a:p>
        </p:txBody>
      </p:sp>
      <p:sp>
        <p:nvSpPr>
          <p:cNvPr id="32773" name="Line 28">
            <a:extLst>
              <a:ext uri="{FF2B5EF4-FFF2-40B4-BE49-F238E27FC236}">
                <a16:creationId xmlns:a16="http://schemas.microsoft.com/office/drawing/2014/main" id="{7DFE8DB1-B09D-C249-A295-4359940BF267}"/>
              </a:ext>
            </a:extLst>
          </p:cNvPr>
          <p:cNvSpPr>
            <a:spLocks noChangeShapeType="1"/>
          </p:cNvSpPr>
          <p:nvPr/>
        </p:nvSpPr>
        <p:spPr bwMode="auto">
          <a:xfrm>
            <a:off x="3024716" y="4719638"/>
            <a:ext cx="1092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32774" name="Oval 29">
            <a:extLst>
              <a:ext uri="{FF2B5EF4-FFF2-40B4-BE49-F238E27FC236}">
                <a16:creationId xmlns:a16="http://schemas.microsoft.com/office/drawing/2014/main" id="{78EF9B66-9F1C-F04B-9AC4-BE0D4AD9D5BD}"/>
              </a:ext>
            </a:extLst>
          </p:cNvPr>
          <p:cNvSpPr>
            <a:spLocks noChangeArrowheads="1"/>
          </p:cNvSpPr>
          <p:nvPr/>
        </p:nvSpPr>
        <p:spPr bwMode="auto">
          <a:xfrm>
            <a:off x="6929966" y="4059238"/>
            <a:ext cx="1358900" cy="14160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b="1" dirty="0">
                <a:latin typeface="Times" pitchFamily="2" charset="0"/>
              </a:rPr>
              <a:t>Test </a:t>
            </a:r>
          </a:p>
          <a:p>
            <a:pPr algn="ctr">
              <a:spcBef>
                <a:spcPct val="0"/>
              </a:spcBef>
              <a:buClrTx/>
              <a:buFontTx/>
              <a:buNone/>
            </a:pPr>
            <a:r>
              <a:rPr lang="en-US" altLang="en-US" sz="1800" b="1" dirty="0">
                <a:latin typeface="Times" pitchFamily="2" charset="0"/>
              </a:rPr>
              <a:t>A, B, C, D,</a:t>
            </a:r>
          </a:p>
          <a:p>
            <a:pPr algn="ctr">
              <a:spcBef>
                <a:spcPct val="0"/>
              </a:spcBef>
              <a:buClrTx/>
              <a:buFontTx/>
              <a:buNone/>
            </a:pPr>
            <a:r>
              <a:rPr lang="en-US" altLang="en-US" sz="1800" b="1" dirty="0">
                <a:latin typeface="Times" pitchFamily="2" charset="0"/>
              </a:rPr>
              <a:t>E, F, G</a:t>
            </a:r>
          </a:p>
        </p:txBody>
      </p:sp>
      <p:sp>
        <p:nvSpPr>
          <p:cNvPr id="32775" name="Oval 30">
            <a:extLst>
              <a:ext uri="{FF2B5EF4-FFF2-40B4-BE49-F238E27FC236}">
                <a16:creationId xmlns:a16="http://schemas.microsoft.com/office/drawing/2014/main" id="{955D6A7D-2BF7-8F4A-827B-855239BF84C1}"/>
              </a:ext>
            </a:extLst>
          </p:cNvPr>
          <p:cNvSpPr>
            <a:spLocks noChangeArrowheads="1"/>
          </p:cNvSpPr>
          <p:nvPr/>
        </p:nvSpPr>
        <p:spPr bwMode="auto">
          <a:xfrm>
            <a:off x="4148666" y="4440238"/>
            <a:ext cx="1701800" cy="6350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b="1" dirty="0">
                <a:latin typeface="Times" pitchFamily="2" charset="0"/>
              </a:rPr>
              <a:t>Test A, B, C, D</a:t>
            </a:r>
          </a:p>
        </p:txBody>
      </p:sp>
      <p:sp>
        <p:nvSpPr>
          <p:cNvPr id="32776" name="Line 31">
            <a:extLst>
              <a:ext uri="{FF2B5EF4-FFF2-40B4-BE49-F238E27FC236}">
                <a16:creationId xmlns:a16="http://schemas.microsoft.com/office/drawing/2014/main" id="{0F8DAF6B-E7C4-BD49-A562-A4255A11E659}"/>
              </a:ext>
            </a:extLst>
          </p:cNvPr>
          <p:cNvSpPr>
            <a:spLocks noChangeShapeType="1"/>
          </p:cNvSpPr>
          <p:nvPr/>
        </p:nvSpPr>
        <p:spPr bwMode="auto">
          <a:xfrm>
            <a:off x="5863166" y="4738688"/>
            <a:ext cx="1016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32777" name="Rectangle 32">
            <a:extLst>
              <a:ext uri="{FF2B5EF4-FFF2-40B4-BE49-F238E27FC236}">
                <a16:creationId xmlns:a16="http://schemas.microsoft.com/office/drawing/2014/main" id="{FDA51E94-99AE-8C4D-8861-6D6A5FA3DD9D}"/>
              </a:ext>
            </a:extLst>
          </p:cNvPr>
          <p:cNvSpPr>
            <a:spLocks noChangeArrowheads="1"/>
          </p:cNvSpPr>
          <p:nvPr/>
        </p:nvSpPr>
        <p:spPr bwMode="auto">
          <a:xfrm>
            <a:off x="1842029" y="5440363"/>
            <a:ext cx="9112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1800" b="1" dirty="0">
                <a:latin typeface="Times" pitchFamily="2" charset="0"/>
              </a:rPr>
              <a:t>Layer I</a:t>
            </a:r>
          </a:p>
        </p:txBody>
      </p:sp>
      <p:sp>
        <p:nvSpPr>
          <p:cNvPr id="32778" name="Rectangle 33">
            <a:extLst>
              <a:ext uri="{FF2B5EF4-FFF2-40B4-BE49-F238E27FC236}">
                <a16:creationId xmlns:a16="http://schemas.microsoft.com/office/drawing/2014/main" id="{7736C9F8-3393-F548-BE20-E6C974B5DD68}"/>
              </a:ext>
            </a:extLst>
          </p:cNvPr>
          <p:cNvSpPr>
            <a:spLocks noChangeArrowheads="1"/>
          </p:cNvSpPr>
          <p:nvPr/>
        </p:nvSpPr>
        <p:spPr bwMode="auto">
          <a:xfrm>
            <a:off x="4337579" y="5859463"/>
            <a:ext cx="13335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1800" b="1" dirty="0">
                <a:latin typeface="Times" pitchFamily="2" charset="0"/>
              </a:rPr>
              <a:t>Layer I + II</a:t>
            </a:r>
          </a:p>
        </p:txBody>
      </p:sp>
      <p:sp>
        <p:nvSpPr>
          <p:cNvPr id="32779" name="Rectangle 34">
            <a:extLst>
              <a:ext uri="{FF2B5EF4-FFF2-40B4-BE49-F238E27FC236}">
                <a16:creationId xmlns:a16="http://schemas.microsoft.com/office/drawing/2014/main" id="{228A6CA7-F1B0-774F-BB90-FF6A30F5BDDA}"/>
              </a:ext>
            </a:extLst>
          </p:cNvPr>
          <p:cNvSpPr>
            <a:spLocks noChangeArrowheads="1"/>
          </p:cNvSpPr>
          <p:nvPr/>
        </p:nvSpPr>
        <p:spPr bwMode="auto">
          <a:xfrm>
            <a:off x="6833129" y="6278563"/>
            <a:ext cx="12033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1800" b="1" dirty="0">
                <a:latin typeface="Times" pitchFamily="2" charset="0"/>
              </a:rPr>
              <a:t>All Layers</a:t>
            </a:r>
          </a:p>
        </p:txBody>
      </p:sp>
      <p:sp>
        <p:nvSpPr>
          <p:cNvPr id="35" name="Slide Number Placeholder 1">
            <a:extLst>
              <a:ext uri="{FF2B5EF4-FFF2-40B4-BE49-F238E27FC236}">
                <a16:creationId xmlns:a16="http://schemas.microsoft.com/office/drawing/2014/main" id="{54DF5DF5-1753-4FAC-9C5D-D343F8296C96}"/>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32</a:t>
            </a:fld>
            <a:endParaRPr lang="en-US" b="0">
              <a:solidFill>
                <a:srgbClr val="D4D2D0">
                  <a:shade val="50000"/>
                  <a:satMod val="200000"/>
                </a:srgbClr>
              </a:solidFill>
            </a:endParaRPr>
          </a:p>
        </p:txBody>
      </p:sp>
    </p:spTree>
    <p:extLst>
      <p:ext uri="{BB962C8B-B14F-4D97-AF65-F5344CB8AC3E}">
        <p14:creationId xmlns:p14="http://schemas.microsoft.com/office/powerpoint/2010/main" val="380091128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378ED5BC-899F-AB46-9C7F-03B140E04737}"/>
              </a:ext>
            </a:extLst>
          </p:cNvPr>
          <p:cNvSpPr>
            <a:spLocks noGrp="1" noRot="1" noChangeArrowheads="1"/>
          </p:cNvSpPr>
          <p:nvPr>
            <p:ph type="title"/>
          </p:nvPr>
        </p:nvSpPr>
        <p:spPr/>
        <p:txBody>
          <a:bodyPr lIns="90487" tIns="44450" rIns="90487" bIns="44450">
            <a:noAutofit/>
          </a:bodyPr>
          <a:lstStyle/>
          <a:p>
            <a:pPr>
              <a:defRPr/>
            </a:pPr>
            <a:r>
              <a:rPr lang="en-US" sz="3600" b="1" dirty="0">
                <a:latin typeface="Garamond" panose="02020404030301010803" pitchFamily="18" charset="0"/>
                <a:cs typeface="Times New Roman" panose="02020603050405020304" pitchFamily="18" charset="0"/>
              </a:rPr>
              <a:t>Top - down Integration Testing</a:t>
            </a:r>
          </a:p>
        </p:txBody>
      </p:sp>
      <p:sp>
        <p:nvSpPr>
          <p:cNvPr id="69635" name="Rectangle 3">
            <a:extLst>
              <a:ext uri="{FF2B5EF4-FFF2-40B4-BE49-F238E27FC236}">
                <a16:creationId xmlns:a16="http://schemas.microsoft.com/office/drawing/2014/main" id="{1D81B23C-4DDD-8B46-9F90-8EEA7B711BAC}"/>
              </a:ext>
            </a:extLst>
          </p:cNvPr>
          <p:cNvSpPr>
            <a:spLocks noGrp="1" noRot="1" noChangeArrowheads="1"/>
          </p:cNvSpPr>
          <p:nvPr>
            <p:ph type="body" idx="4294967295"/>
          </p:nvPr>
        </p:nvSpPr>
        <p:spPr>
          <a:xfrm>
            <a:off x="538480" y="1869440"/>
            <a:ext cx="8046720" cy="4409440"/>
          </a:xfrm>
        </p:spPr>
        <p:txBody>
          <a:bodyPr lIns="90487" tIns="44450" rIns="90487" bIns="44450">
            <a:normAutofit fontScale="92500"/>
          </a:bodyPr>
          <a:lstStyle/>
          <a:p>
            <a:pPr marL="0" lvl="1" indent="0">
              <a:buNone/>
              <a:defRPr/>
            </a:pPr>
            <a:r>
              <a:rPr lang="en-US" altLang="en-US" sz="2500" b="1" dirty="0">
                <a:latin typeface="Garamond" panose="02020404030301010803" pitchFamily="18" charset="0"/>
                <a:cs typeface="Times New Roman" panose="02020603050405020304" pitchFamily="18" charset="0"/>
              </a:rPr>
              <a:t>Advantages:</a:t>
            </a:r>
          </a:p>
          <a:p>
            <a:pPr marL="342900" lvl="1" indent="-342900">
              <a:lnSpc>
                <a:spcPct val="150000"/>
              </a:lnSpc>
              <a:buFont typeface="Arial"/>
              <a:buChar char="•"/>
              <a:defRPr/>
            </a:pPr>
            <a:r>
              <a:rPr lang="en-US" altLang="en-US" sz="2500" dirty="0">
                <a:latin typeface="Garamond" panose="02020404030301010803" pitchFamily="18" charset="0"/>
                <a:cs typeface="Times New Roman" panose="02020603050405020304" pitchFamily="18" charset="0"/>
              </a:rPr>
              <a:t>Allows early verification of high-level behavior.</a:t>
            </a:r>
          </a:p>
          <a:p>
            <a:pPr marL="342900" lvl="1" indent="-342900">
              <a:lnSpc>
                <a:spcPct val="150000"/>
              </a:lnSpc>
              <a:buFont typeface="Arial"/>
              <a:buChar char="•"/>
              <a:defRPr/>
            </a:pPr>
            <a:r>
              <a:rPr lang="en-US" altLang="en-US" sz="2500" dirty="0">
                <a:latin typeface="Garamond" panose="02020404030301010803" pitchFamily="18" charset="0"/>
                <a:cs typeface="Times New Roman" panose="02020603050405020304" pitchFamily="18" charset="0"/>
              </a:rPr>
              <a:t>One driver (at most) is required.</a:t>
            </a:r>
          </a:p>
          <a:p>
            <a:pPr marL="342900" lvl="1" indent="-342900">
              <a:lnSpc>
                <a:spcPct val="150000"/>
              </a:lnSpc>
              <a:buFont typeface="Arial"/>
              <a:buChar char="•"/>
              <a:defRPr/>
            </a:pPr>
            <a:r>
              <a:rPr lang="en-US" altLang="en-US" sz="2500" dirty="0">
                <a:latin typeface="Garamond" panose="02020404030301010803" pitchFamily="18" charset="0"/>
                <a:cs typeface="Times New Roman" panose="02020603050405020304" pitchFamily="18" charset="0"/>
              </a:rPr>
              <a:t>Modules can be added one at a time with each step if desired.</a:t>
            </a:r>
          </a:p>
          <a:p>
            <a:pPr marL="342900" lvl="1" indent="-342900">
              <a:lnSpc>
                <a:spcPct val="150000"/>
              </a:lnSpc>
              <a:buFont typeface="Arial"/>
              <a:buChar char="•"/>
              <a:defRPr/>
            </a:pPr>
            <a:r>
              <a:rPr lang="en-US" altLang="en-US" sz="2500" dirty="0">
                <a:latin typeface="Garamond" panose="02020404030301010803" pitchFamily="18" charset="0"/>
                <a:cs typeface="Times New Roman" panose="02020603050405020304" pitchFamily="18" charset="0"/>
              </a:rPr>
              <a:t>Supports both ‘‘breadth first’’ and ‘‘depth first’’ approaches.</a:t>
            </a:r>
          </a:p>
          <a:p>
            <a:pPr marL="342900" lvl="1" indent="-342900">
              <a:lnSpc>
                <a:spcPct val="150000"/>
              </a:lnSpc>
              <a:buFont typeface="Arial"/>
              <a:buChar char="•"/>
              <a:defRPr/>
            </a:pPr>
            <a:r>
              <a:rPr lang="en-US" sz="2400" dirty="0">
                <a:latin typeface="Garamond" panose="02020404030301010803" pitchFamily="18" charset="0"/>
                <a:cs typeface="Times New Roman" panose="02020603050405020304" pitchFamily="18" charset="0"/>
              </a:rPr>
              <a:t>Test cases can be defined in terms of the functionality of the system. (functional requirements)</a:t>
            </a:r>
          </a:p>
          <a:p>
            <a:pPr marL="342900" lvl="1" indent="-342900">
              <a:buFont typeface="Arial"/>
              <a:buChar char="•"/>
              <a:defRPr/>
            </a:pPr>
            <a:endParaRPr lang="en-US" sz="2400" dirty="0">
              <a:latin typeface="Garamond" panose="02020404030301010803" pitchFamily="18" charset="0"/>
              <a:cs typeface="Times New Roman" panose="02020603050405020304" pitchFamily="18" charset="0"/>
            </a:endParaRPr>
          </a:p>
        </p:txBody>
      </p:sp>
      <p:sp>
        <p:nvSpPr>
          <p:cNvPr id="4" name="Slide Number Placeholder 1">
            <a:extLst>
              <a:ext uri="{FF2B5EF4-FFF2-40B4-BE49-F238E27FC236}">
                <a16:creationId xmlns:a16="http://schemas.microsoft.com/office/drawing/2014/main" id="{61C1466F-6E76-4F1C-BF74-FB2CB95C3C82}"/>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33</a:t>
            </a:fld>
            <a:endParaRPr lang="en-US" b="0">
              <a:solidFill>
                <a:srgbClr val="D4D2D0">
                  <a:shade val="50000"/>
                  <a:satMod val="200000"/>
                </a:srgbClr>
              </a:solidFill>
            </a:endParaRPr>
          </a:p>
        </p:txBody>
      </p:sp>
    </p:spTree>
    <p:extLst>
      <p:ext uri="{BB962C8B-B14F-4D97-AF65-F5344CB8AC3E}">
        <p14:creationId xmlns:p14="http://schemas.microsoft.com/office/powerpoint/2010/main" val="344600643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378ED5BC-899F-AB46-9C7F-03B140E04737}"/>
              </a:ext>
            </a:extLst>
          </p:cNvPr>
          <p:cNvSpPr>
            <a:spLocks noGrp="1" noRot="1" noChangeArrowheads="1"/>
          </p:cNvSpPr>
          <p:nvPr>
            <p:ph type="title"/>
          </p:nvPr>
        </p:nvSpPr>
        <p:spPr/>
        <p:txBody>
          <a:bodyPr lIns="90487" tIns="44450" rIns="90487" bIns="44450">
            <a:noAutofit/>
          </a:bodyPr>
          <a:lstStyle/>
          <a:p>
            <a:pPr>
              <a:defRPr/>
            </a:pPr>
            <a:r>
              <a:rPr lang="en-US" sz="3600" b="1" dirty="0">
                <a:latin typeface="Garamond" panose="02020404030301010803" pitchFamily="18" charset="0"/>
                <a:cs typeface="Times New Roman" panose="02020603050405020304" pitchFamily="18" charset="0"/>
              </a:rPr>
              <a:t>Top - down Integration Testing</a:t>
            </a:r>
          </a:p>
        </p:txBody>
      </p:sp>
      <p:sp>
        <p:nvSpPr>
          <p:cNvPr id="69635" name="Rectangle 3">
            <a:extLst>
              <a:ext uri="{FF2B5EF4-FFF2-40B4-BE49-F238E27FC236}">
                <a16:creationId xmlns:a16="http://schemas.microsoft.com/office/drawing/2014/main" id="{1D81B23C-4DDD-8B46-9F90-8EEA7B711BAC}"/>
              </a:ext>
            </a:extLst>
          </p:cNvPr>
          <p:cNvSpPr>
            <a:spLocks noGrp="1" noRot="1" noChangeArrowheads="1"/>
          </p:cNvSpPr>
          <p:nvPr>
            <p:ph type="body" idx="4294967295"/>
          </p:nvPr>
        </p:nvSpPr>
        <p:spPr>
          <a:xfrm>
            <a:off x="650240" y="1987550"/>
            <a:ext cx="7914640" cy="4249477"/>
          </a:xfrm>
        </p:spPr>
        <p:txBody>
          <a:bodyPr lIns="90487" tIns="44450" rIns="90487" bIns="44450">
            <a:normAutofit lnSpcReduction="10000"/>
          </a:bodyPr>
          <a:lstStyle/>
          <a:p>
            <a:pPr marL="0" lvl="1" indent="0">
              <a:buNone/>
              <a:defRPr/>
            </a:pPr>
            <a:r>
              <a:rPr lang="en-US" altLang="en-US" sz="2300" b="1" dirty="0">
                <a:latin typeface="Garamond" panose="02020404030301010803" pitchFamily="18" charset="0"/>
                <a:cs typeface="Times New Roman" panose="02020603050405020304" pitchFamily="18" charset="0"/>
              </a:rPr>
              <a:t>Disadvantages:</a:t>
            </a:r>
          </a:p>
          <a:p>
            <a:pPr marL="342900" lvl="1" indent="-342900">
              <a:lnSpc>
                <a:spcPct val="150000"/>
              </a:lnSpc>
              <a:buFont typeface="Arial"/>
              <a:buChar char="•"/>
              <a:defRPr/>
            </a:pPr>
            <a:r>
              <a:rPr lang="en-US" altLang="en-US" sz="2300" dirty="0">
                <a:latin typeface="Garamond" panose="02020404030301010803" pitchFamily="18" charset="0"/>
                <a:cs typeface="Times New Roman" panose="02020603050405020304" pitchFamily="18" charset="0"/>
              </a:rPr>
              <a:t>Delays verification of low-level behavior.</a:t>
            </a:r>
          </a:p>
          <a:p>
            <a:pPr marL="342900" lvl="1" indent="-342900">
              <a:lnSpc>
                <a:spcPct val="150000"/>
              </a:lnSpc>
              <a:buFont typeface="Arial"/>
              <a:buChar char="•"/>
              <a:defRPr/>
            </a:pPr>
            <a:r>
              <a:rPr lang="en-US" altLang="en-US" sz="2300" dirty="0">
                <a:latin typeface="Garamond" panose="02020404030301010803" pitchFamily="18" charset="0"/>
                <a:cs typeface="Times New Roman" panose="02020603050405020304" pitchFamily="18" charset="0"/>
              </a:rPr>
              <a:t>Stubs are required for missing elements.</a:t>
            </a:r>
          </a:p>
          <a:p>
            <a:pPr marL="342900" lvl="1" indent="-342900">
              <a:lnSpc>
                <a:spcPct val="150000"/>
              </a:lnSpc>
              <a:buFont typeface="Arial"/>
              <a:buChar char="•"/>
              <a:defRPr/>
            </a:pPr>
            <a:r>
              <a:rPr lang="en-US" altLang="en-US" sz="2300" dirty="0">
                <a:latin typeface="Garamond" panose="02020404030301010803" pitchFamily="18" charset="0"/>
                <a:cs typeface="Times New Roman" panose="02020603050405020304" pitchFamily="18" charset="0"/>
              </a:rPr>
              <a:t>Test case inputs may be difficult to formulate.</a:t>
            </a:r>
          </a:p>
          <a:p>
            <a:pPr marL="342900" lvl="1" indent="-342900">
              <a:lnSpc>
                <a:spcPct val="150000"/>
              </a:lnSpc>
              <a:buFont typeface="Arial"/>
              <a:buChar char="•"/>
              <a:defRPr/>
            </a:pPr>
            <a:r>
              <a:rPr lang="en-US" altLang="en-US" sz="2300" dirty="0">
                <a:latin typeface="Garamond" panose="02020404030301010803" pitchFamily="18" charset="0"/>
                <a:cs typeface="Times New Roman" panose="02020603050405020304" pitchFamily="18" charset="0"/>
              </a:rPr>
              <a:t>Test case outputs may be difficult to interpret. (Oracles may be needed to interpret/inspect test results.)</a:t>
            </a:r>
          </a:p>
          <a:p>
            <a:pPr marL="342900" lvl="1" indent="-342900">
              <a:lnSpc>
                <a:spcPct val="150000"/>
              </a:lnSpc>
              <a:buFont typeface="Arial"/>
              <a:buChar char="•"/>
              <a:defRPr/>
            </a:pPr>
            <a:r>
              <a:rPr lang="en-US" sz="2300" dirty="0">
                <a:latin typeface="Garamond" panose="02020404030301010803" pitchFamily="18" charset="0"/>
                <a:cs typeface="Times New Roman" panose="02020603050405020304" pitchFamily="18" charset="0"/>
              </a:rPr>
              <a:t>Writing stubs can be difficult: Stubs must allow all possible conditions to be tested.</a:t>
            </a:r>
          </a:p>
          <a:p>
            <a:pPr marL="342900" lvl="1" indent="-342900">
              <a:buFont typeface="Arial"/>
              <a:buChar char="•"/>
              <a:defRPr/>
            </a:pPr>
            <a:endParaRPr lang="en-US" sz="2400" dirty="0">
              <a:latin typeface="Garamond" panose="02020404030301010803" pitchFamily="18" charset="0"/>
              <a:cs typeface="Times New Roman" panose="02020603050405020304" pitchFamily="18" charset="0"/>
            </a:endParaRPr>
          </a:p>
        </p:txBody>
      </p:sp>
      <p:sp>
        <p:nvSpPr>
          <p:cNvPr id="4" name="Slide Number Placeholder 1">
            <a:extLst>
              <a:ext uri="{FF2B5EF4-FFF2-40B4-BE49-F238E27FC236}">
                <a16:creationId xmlns:a16="http://schemas.microsoft.com/office/drawing/2014/main" id="{3F80642D-D331-450B-BC92-752DAB18B71E}"/>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34</a:t>
            </a:fld>
            <a:endParaRPr lang="en-US" b="0">
              <a:solidFill>
                <a:srgbClr val="D4D2D0">
                  <a:shade val="50000"/>
                  <a:satMod val="200000"/>
                </a:srgbClr>
              </a:solidFill>
            </a:endParaRPr>
          </a:p>
        </p:txBody>
      </p:sp>
    </p:spTree>
    <p:extLst>
      <p:ext uri="{BB962C8B-B14F-4D97-AF65-F5344CB8AC3E}">
        <p14:creationId xmlns:p14="http://schemas.microsoft.com/office/powerpoint/2010/main" val="59333809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B3291D4F-F764-3243-ADC9-9088AC30CF50}"/>
              </a:ext>
            </a:extLst>
          </p:cNvPr>
          <p:cNvSpPr>
            <a:spLocks noGrp="1" noRot="1" noChangeArrowheads="1"/>
          </p:cNvSpPr>
          <p:nvPr>
            <p:ph type="title"/>
          </p:nvPr>
        </p:nvSpPr>
        <p:spPr/>
        <p:txBody>
          <a:bodyPr lIns="90487" tIns="44450" rIns="90487" bIns="44450">
            <a:normAutofit/>
          </a:bodyPr>
          <a:lstStyle/>
          <a:p>
            <a:pPr>
              <a:defRPr/>
            </a:pPr>
            <a:r>
              <a:rPr lang="en-US" sz="3600" b="1" dirty="0">
                <a:latin typeface="Garamond" panose="02020404030301010803" pitchFamily="18" charset="0"/>
                <a:cs typeface="Times New Roman" panose="02020603050405020304" pitchFamily="18" charset="0"/>
              </a:rPr>
              <a:t>Integration Testing – Outlined </a:t>
            </a:r>
          </a:p>
        </p:txBody>
      </p:sp>
      <p:sp>
        <p:nvSpPr>
          <p:cNvPr id="79888" name="Rectangle 16">
            <a:extLst>
              <a:ext uri="{FF2B5EF4-FFF2-40B4-BE49-F238E27FC236}">
                <a16:creationId xmlns:a16="http://schemas.microsoft.com/office/drawing/2014/main" id="{21A04B3D-F0AA-2B40-8598-B88BCDFFB0D1}"/>
              </a:ext>
            </a:extLst>
          </p:cNvPr>
          <p:cNvSpPr>
            <a:spLocks noGrp="1" noRot="1" noChangeArrowheads="1"/>
          </p:cNvSpPr>
          <p:nvPr>
            <p:ph type="body" sz="half" idx="4294967295"/>
          </p:nvPr>
        </p:nvSpPr>
        <p:spPr>
          <a:xfrm>
            <a:off x="677597" y="1957388"/>
            <a:ext cx="7704403" cy="4158932"/>
          </a:xfrm>
          <a:noFill/>
          <a:ln w="12700" cap="flat">
            <a:noFill/>
          </a:ln>
          <a:effectLst/>
          <a:scene3d>
            <a:camera prst="orthographicFront">
              <a:rot lat="0" lon="0" rev="0"/>
            </a:camera>
            <a:lightRig rig="glow" dir="t">
              <a:rot lat="0" lon="0" rev="14100000"/>
            </a:lightRig>
          </a:scene3d>
          <a:sp3d prstMaterial="softEdge">
            <a:bevelT w="127000" prst="artDeco"/>
          </a:sp3d>
        </p:spPr>
        <p:txBody>
          <a:bodyPr lIns="90487" tIns="44450" rIns="90487" bIns="44450">
            <a:normAutofit/>
          </a:bodyPr>
          <a:lstStyle/>
          <a:p>
            <a:pPr marL="514350" lvl="1" indent="-514350">
              <a:buFont typeface="Arial" panose="020B0604020202020204" pitchFamily="34" charset="0"/>
              <a:buChar char="•"/>
              <a:defRPr/>
            </a:pPr>
            <a:r>
              <a:rPr lang="en-US" sz="2600" dirty="0">
                <a:latin typeface="Garamond" panose="02020404030301010803" pitchFamily="18" charset="0"/>
                <a:cs typeface="Times New Roman" panose="02020603050405020304" pitchFamily="18" charset="0"/>
              </a:rPr>
              <a:t>Based on the integration strategy, select a UNIT  to be tested. Unit test all the classes in the component.</a:t>
            </a:r>
          </a:p>
          <a:p>
            <a:pPr marL="514350" lvl="1" indent="-514350">
              <a:buFont typeface="Arial" panose="020B0604020202020204" pitchFamily="34" charset="0"/>
              <a:buChar char="•"/>
              <a:defRPr/>
            </a:pPr>
            <a:endParaRPr lang="en-US" sz="2600" dirty="0">
              <a:latin typeface="Garamond" panose="02020404030301010803" pitchFamily="18" charset="0"/>
              <a:cs typeface="Times New Roman" panose="02020603050405020304" pitchFamily="18" charset="0"/>
            </a:endParaRPr>
          </a:p>
          <a:p>
            <a:pPr marL="514350" lvl="1" indent="-514350">
              <a:buFont typeface="Arial" panose="020B0604020202020204" pitchFamily="34" charset="0"/>
              <a:buChar char="•"/>
              <a:defRPr/>
            </a:pPr>
            <a:r>
              <a:rPr lang="en-US" sz="2600" dirty="0">
                <a:latin typeface="Garamond" panose="02020404030301010803" pitchFamily="18" charset="0"/>
                <a:cs typeface="Times New Roman" panose="02020603050405020304" pitchFamily="18" charset="0"/>
              </a:rPr>
              <a:t>Put selected UNIT together; do any preliminary fix-up necessary to make the integration test operational (drivers, stubs)</a:t>
            </a:r>
          </a:p>
          <a:p>
            <a:pPr marL="514350" lvl="1" indent="-514350">
              <a:buFont typeface="Arial" panose="020B0604020202020204" pitchFamily="34" charset="0"/>
              <a:buChar char="•"/>
              <a:defRPr/>
            </a:pPr>
            <a:endParaRPr lang="en-US" sz="2600" dirty="0">
              <a:latin typeface="Garamond" panose="02020404030301010803" pitchFamily="18" charset="0"/>
              <a:cs typeface="Times New Roman" panose="02020603050405020304" pitchFamily="18" charset="0"/>
            </a:endParaRPr>
          </a:p>
          <a:p>
            <a:pPr marL="514350" lvl="1" indent="-514350">
              <a:buFont typeface="Arial" panose="020B0604020202020204" pitchFamily="34" charset="0"/>
              <a:buChar char="•"/>
              <a:defRPr/>
            </a:pPr>
            <a:r>
              <a:rPr lang="en-US" sz="2600" dirty="0">
                <a:latin typeface="Garamond" panose="02020404030301010803" pitchFamily="18" charset="0"/>
                <a:cs typeface="Times New Roman" panose="02020603050405020304" pitchFamily="18" charset="0"/>
              </a:rPr>
              <a:t>Do functional testing: Define test cases that exercise all uses cases with the selected Unit /component</a:t>
            </a:r>
          </a:p>
          <a:p>
            <a:pPr marL="342900" lvl="1" indent="-342900">
              <a:buFont typeface="Arial"/>
              <a:buChar char="•"/>
              <a:defRPr/>
            </a:pPr>
            <a:endParaRPr lang="en-US" sz="2600" dirty="0">
              <a:latin typeface="Garamond" panose="02020404030301010803" pitchFamily="18" charset="0"/>
              <a:cs typeface="Times New Roman" panose="02020603050405020304" pitchFamily="18" charset="0"/>
            </a:endParaRPr>
          </a:p>
        </p:txBody>
      </p:sp>
      <p:sp>
        <p:nvSpPr>
          <p:cNvPr id="44035" name="Rectangle 3">
            <a:extLst>
              <a:ext uri="{FF2B5EF4-FFF2-40B4-BE49-F238E27FC236}">
                <a16:creationId xmlns:a16="http://schemas.microsoft.com/office/drawing/2014/main" id="{55C74799-23CD-404C-96CC-684695A857C4}"/>
              </a:ext>
            </a:extLst>
          </p:cNvPr>
          <p:cNvSpPr>
            <a:spLocks noChangeArrowheads="1"/>
          </p:cNvSpPr>
          <p:nvPr/>
        </p:nvSpPr>
        <p:spPr bwMode="auto">
          <a:xfrm>
            <a:off x="496888" y="1214438"/>
            <a:ext cx="70818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1800" dirty="0"/>
          </a:p>
        </p:txBody>
      </p:sp>
      <p:sp>
        <p:nvSpPr>
          <p:cNvPr id="44036" name="Rectangle 4">
            <a:extLst>
              <a:ext uri="{FF2B5EF4-FFF2-40B4-BE49-F238E27FC236}">
                <a16:creationId xmlns:a16="http://schemas.microsoft.com/office/drawing/2014/main" id="{3E81DD84-F0D1-404B-8663-D0754718972A}"/>
              </a:ext>
            </a:extLst>
          </p:cNvPr>
          <p:cNvSpPr>
            <a:spLocks noChangeArrowheads="1"/>
          </p:cNvSpPr>
          <p:nvPr/>
        </p:nvSpPr>
        <p:spPr bwMode="auto">
          <a:xfrm>
            <a:off x="2298700" y="1214438"/>
            <a:ext cx="246538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1800" dirty="0"/>
          </a:p>
        </p:txBody>
      </p:sp>
      <p:sp>
        <p:nvSpPr>
          <p:cNvPr id="44037" name="Rectangle 5">
            <a:extLst>
              <a:ext uri="{FF2B5EF4-FFF2-40B4-BE49-F238E27FC236}">
                <a16:creationId xmlns:a16="http://schemas.microsoft.com/office/drawing/2014/main" id="{5F953D76-597F-344D-B442-F5545F6B8799}"/>
              </a:ext>
            </a:extLst>
          </p:cNvPr>
          <p:cNvSpPr>
            <a:spLocks noChangeArrowheads="1"/>
          </p:cNvSpPr>
          <p:nvPr/>
        </p:nvSpPr>
        <p:spPr bwMode="auto">
          <a:xfrm>
            <a:off x="4551363" y="1216025"/>
            <a:ext cx="2508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en-US" sz="2200" dirty="0">
                <a:solidFill>
                  <a:srgbClr val="0000D4"/>
                </a:solidFill>
                <a:latin typeface="Times" pitchFamily="2" charset="0"/>
              </a:rPr>
              <a:t> </a:t>
            </a:r>
          </a:p>
        </p:txBody>
      </p:sp>
      <p:sp>
        <p:nvSpPr>
          <p:cNvPr id="44038" name="Rectangle 6">
            <a:extLst>
              <a:ext uri="{FF2B5EF4-FFF2-40B4-BE49-F238E27FC236}">
                <a16:creationId xmlns:a16="http://schemas.microsoft.com/office/drawing/2014/main" id="{42BA2DC1-EDDD-1A45-B3D4-2CE3D870D08C}"/>
              </a:ext>
            </a:extLst>
          </p:cNvPr>
          <p:cNvSpPr>
            <a:spLocks noChangeArrowheads="1"/>
          </p:cNvSpPr>
          <p:nvPr/>
        </p:nvSpPr>
        <p:spPr bwMode="auto">
          <a:xfrm>
            <a:off x="496888" y="1531938"/>
            <a:ext cx="75866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1800" dirty="0"/>
          </a:p>
        </p:txBody>
      </p:sp>
      <p:sp>
        <p:nvSpPr>
          <p:cNvPr id="44039" name="Rectangle 7">
            <a:extLst>
              <a:ext uri="{FF2B5EF4-FFF2-40B4-BE49-F238E27FC236}">
                <a16:creationId xmlns:a16="http://schemas.microsoft.com/office/drawing/2014/main" id="{29798ED3-A80E-CA4F-A9EB-33A2DF0E5A35}"/>
              </a:ext>
            </a:extLst>
          </p:cNvPr>
          <p:cNvSpPr>
            <a:spLocks noChangeArrowheads="1"/>
          </p:cNvSpPr>
          <p:nvPr/>
        </p:nvSpPr>
        <p:spPr bwMode="auto">
          <a:xfrm>
            <a:off x="496888" y="2039938"/>
            <a:ext cx="83248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1800" dirty="0"/>
          </a:p>
        </p:txBody>
      </p:sp>
      <p:sp>
        <p:nvSpPr>
          <p:cNvPr id="44041" name="Rectangle 9">
            <a:extLst>
              <a:ext uri="{FF2B5EF4-FFF2-40B4-BE49-F238E27FC236}">
                <a16:creationId xmlns:a16="http://schemas.microsoft.com/office/drawing/2014/main" id="{D34BE1F8-10FD-A845-871F-C4B250E0BEB9}"/>
              </a:ext>
            </a:extLst>
          </p:cNvPr>
          <p:cNvSpPr>
            <a:spLocks noChangeArrowheads="1"/>
          </p:cNvSpPr>
          <p:nvPr/>
        </p:nvSpPr>
        <p:spPr bwMode="auto">
          <a:xfrm>
            <a:off x="496888" y="2865438"/>
            <a:ext cx="52895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1800" dirty="0"/>
          </a:p>
        </p:txBody>
      </p:sp>
      <p:sp>
        <p:nvSpPr>
          <p:cNvPr id="44042" name="Rectangle 10">
            <a:extLst>
              <a:ext uri="{FF2B5EF4-FFF2-40B4-BE49-F238E27FC236}">
                <a16:creationId xmlns:a16="http://schemas.microsoft.com/office/drawing/2014/main" id="{977CC6EF-3581-634D-A895-9593B55B7BFC}"/>
              </a:ext>
            </a:extLst>
          </p:cNvPr>
          <p:cNvSpPr>
            <a:spLocks noChangeArrowheads="1"/>
          </p:cNvSpPr>
          <p:nvPr/>
        </p:nvSpPr>
        <p:spPr bwMode="auto">
          <a:xfrm>
            <a:off x="496888" y="3386138"/>
            <a:ext cx="5461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1800" dirty="0"/>
          </a:p>
        </p:txBody>
      </p:sp>
      <p:sp>
        <p:nvSpPr>
          <p:cNvPr id="44043" name="Rectangle 11">
            <a:extLst>
              <a:ext uri="{FF2B5EF4-FFF2-40B4-BE49-F238E27FC236}">
                <a16:creationId xmlns:a16="http://schemas.microsoft.com/office/drawing/2014/main" id="{407A4BB6-32FE-3343-83A5-05606A49C8C0}"/>
              </a:ext>
            </a:extLst>
          </p:cNvPr>
          <p:cNvSpPr>
            <a:spLocks noChangeArrowheads="1"/>
          </p:cNvSpPr>
          <p:nvPr/>
        </p:nvSpPr>
        <p:spPr bwMode="auto">
          <a:xfrm>
            <a:off x="496888" y="3894138"/>
            <a:ext cx="34115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1800" dirty="0"/>
          </a:p>
        </p:txBody>
      </p:sp>
      <p:sp>
        <p:nvSpPr>
          <p:cNvPr id="44044" name="Rectangle 12">
            <a:extLst>
              <a:ext uri="{FF2B5EF4-FFF2-40B4-BE49-F238E27FC236}">
                <a16:creationId xmlns:a16="http://schemas.microsoft.com/office/drawing/2014/main" id="{53961F97-7778-164E-826F-3D1631DD3A42}"/>
              </a:ext>
            </a:extLst>
          </p:cNvPr>
          <p:cNvSpPr>
            <a:spLocks noChangeArrowheads="1"/>
          </p:cNvSpPr>
          <p:nvPr/>
        </p:nvSpPr>
        <p:spPr bwMode="auto">
          <a:xfrm>
            <a:off x="496888" y="4414838"/>
            <a:ext cx="66325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1800" dirty="0"/>
          </a:p>
        </p:txBody>
      </p:sp>
      <p:sp>
        <p:nvSpPr>
          <p:cNvPr id="44045" name="Rectangle 13">
            <a:extLst>
              <a:ext uri="{FF2B5EF4-FFF2-40B4-BE49-F238E27FC236}">
                <a16:creationId xmlns:a16="http://schemas.microsoft.com/office/drawing/2014/main" id="{ED38B398-88C9-2A42-9AD2-1990CB14798B}"/>
              </a:ext>
            </a:extLst>
          </p:cNvPr>
          <p:cNvSpPr>
            <a:spLocks noChangeArrowheads="1"/>
          </p:cNvSpPr>
          <p:nvPr/>
        </p:nvSpPr>
        <p:spPr bwMode="auto">
          <a:xfrm>
            <a:off x="496888" y="4935538"/>
            <a:ext cx="621188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1800" dirty="0"/>
          </a:p>
        </p:txBody>
      </p:sp>
      <p:sp>
        <p:nvSpPr>
          <p:cNvPr id="44046" name="Rectangle 14">
            <a:extLst>
              <a:ext uri="{FF2B5EF4-FFF2-40B4-BE49-F238E27FC236}">
                <a16:creationId xmlns:a16="http://schemas.microsoft.com/office/drawing/2014/main" id="{7ABAE891-3C09-744F-9C17-8497D950FD68}"/>
              </a:ext>
            </a:extLst>
          </p:cNvPr>
          <p:cNvSpPr>
            <a:spLocks noChangeArrowheads="1"/>
          </p:cNvSpPr>
          <p:nvPr/>
        </p:nvSpPr>
        <p:spPr bwMode="auto">
          <a:xfrm>
            <a:off x="496888" y="5443538"/>
            <a:ext cx="798988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1800" dirty="0"/>
          </a:p>
        </p:txBody>
      </p:sp>
      <p:sp>
        <p:nvSpPr>
          <p:cNvPr id="44047" name="Rectangle 15">
            <a:extLst>
              <a:ext uri="{FF2B5EF4-FFF2-40B4-BE49-F238E27FC236}">
                <a16:creationId xmlns:a16="http://schemas.microsoft.com/office/drawing/2014/main" id="{DCD735F7-2A79-A541-A8BA-52BB58A2C547}"/>
              </a:ext>
            </a:extLst>
          </p:cNvPr>
          <p:cNvSpPr>
            <a:spLocks noChangeArrowheads="1"/>
          </p:cNvSpPr>
          <p:nvPr/>
        </p:nvSpPr>
        <p:spPr bwMode="auto">
          <a:xfrm>
            <a:off x="496888" y="5761038"/>
            <a:ext cx="274478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0"/>
              </a:spcBef>
              <a:buClrTx/>
              <a:buFontTx/>
              <a:buNone/>
            </a:pPr>
            <a:endParaRPr lang="en-US" altLang="en-US" sz="1800" dirty="0"/>
          </a:p>
        </p:txBody>
      </p:sp>
      <p:sp>
        <p:nvSpPr>
          <p:cNvPr id="16" name="Slide Number Placeholder 1">
            <a:extLst>
              <a:ext uri="{FF2B5EF4-FFF2-40B4-BE49-F238E27FC236}">
                <a16:creationId xmlns:a16="http://schemas.microsoft.com/office/drawing/2014/main" id="{60DBFB1C-0FB4-40DD-9402-4D22608A2390}"/>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35</a:t>
            </a:fld>
            <a:endParaRPr lang="en-US" b="0">
              <a:solidFill>
                <a:srgbClr val="D4D2D0">
                  <a:shade val="50000"/>
                  <a:satMod val="200000"/>
                </a:srgbClr>
              </a:solidFill>
            </a:endParaRPr>
          </a:p>
        </p:txBody>
      </p:sp>
    </p:spTree>
    <p:extLst>
      <p:ext uri="{BB962C8B-B14F-4D97-AF65-F5344CB8AC3E}">
        <p14:creationId xmlns:p14="http://schemas.microsoft.com/office/powerpoint/2010/main" val="222960532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C65A0A1A-5635-C245-9626-9D342C0C5C67}"/>
              </a:ext>
            </a:extLst>
          </p:cNvPr>
          <p:cNvSpPr>
            <a:spLocks noGrp="1" noRot="1" noChangeArrowheads="1"/>
          </p:cNvSpPr>
          <p:nvPr>
            <p:ph type="title"/>
          </p:nvPr>
        </p:nvSpPr>
        <p:spPr/>
        <p:txBody>
          <a:bodyPr>
            <a:normAutofit/>
          </a:bodyPr>
          <a:lstStyle/>
          <a:p>
            <a:pPr>
              <a:defRPr/>
            </a:pPr>
            <a:r>
              <a:rPr lang="en-US" sz="3600" b="1" dirty="0">
                <a:latin typeface="Garamond" panose="02020404030301010803" pitchFamily="18" charset="0"/>
                <a:cs typeface="Times New Roman" panose="02020603050405020304" pitchFamily="18" charset="0"/>
              </a:rPr>
              <a:t>Integration Testing – Outlined </a:t>
            </a:r>
          </a:p>
        </p:txBody>
      </p:sp>
      <p:sp>
        <p:nvSpPr>
          <p:cNvPr id="179203" name="Rectangle 3">
            <a:extLst>
              <a:ext uri="{FF2B5EF4-FFF2-40B4-BE49-F238E27FC236}">
                <a16:creationId xmlns:a16="http://schemas.microsoft.com/office/drawing/2014/main" id="{8882724E-C9E3-D849-80EE-8DDAE8C49962}"/>
              </a:ext>
            </a:extLst>
          </p:cNvPr>
          <p:cNvSpPr>
            <a:spLocks noGrp="1" noRot="1" noChangeArrowheads="1"/>
          </p:cNvSpPr>
          <p:nvPr>
            <p:ph type="body" idx="4294967295"/>
          </p:nvPr>
        </p:nvSpPr>
        <p:spPr>
          <a:xfrm>
            <a:off x="589280" y="2072640"/>
            <a:ext cx="8006080" cy="4175760"/>
          </a:xfrm>
        </p:spPr>
        <p:txBody>
          <a:bodyPr/>
          <a:lstStyle/>
          <a:p>
            <a:pPr marL="342900" lvl="1" indent="-342900">
              <a:lnSpc>
                <a:spcPct val="80000"/>
              </a:lnSpc>
              <a:buFont typeface="Arial"/>
              <a:buChar char="•"/>
              <a:defRPr/>
            </a:pPr>
            <a:r>
              <a:rPr lang="en-US" sz="2600" dirty="0">
                <a:latin typeface="Garamond" panose="02020404030301010803" pitchFamily="18" charset="0"/>
                <a:cs typeface="Times New Roman" panose="02020603050405020304" pitchFamily="18" charset="0"/>
              </a:rPr>
              <a:t>Do structural testing: Define test cases that exercise the selected Unit / component </a:t>
            </a:r>
          </a:p>
          <a:p>
            <a:pPr marL="342900" lvl="1" indent="-342900">
              <a:lnSpc>
                <a:spcPct val="80000"/>
              </a:lnSpc>
              <a:buFont typeface="Arial"/>
              <a:buChar char="•"/>
              <a:defRPr/>
            </a:pPr>
            <a:endParaRPr lang="en-US" sz="2600" dirty="0">
              <a:latin typeface="Garamond" panose="02020404030301010803" pitchFamily="18" charset="0"/>
              <a:cs typeface="Times New Roman" panose="02020603050405020304" pitchFamily="18" charset="0"/>
            </a:endParaRPr>
          </a:p>
          <a:p>
            <a:pPr marL="342900" lvl="1" indent="-342900">
              <a:lnSpc>
                <a:spcPct val="80000"/>
              </a:lnSpc>
              <a:buFont typeface="Arial"/>
              <a:buChar char="•"/>
              <a:defRPr/>
            </a:pPr>
            <a:r>
              <a:rPr lang="en-US" sz="2600" dirty="0">
                <a:latin typeface="Garamond" panose="02020404030301010803" pitchFamily="18" charset="0"/>
                <a:cs typeface="Times New Roman" panose="02020603050405020304" pitchFamily="18" charset="0"/>
              </a:rPr>
              <a:t>Execute tests</a:t>
            </a:r>
          </a:p>
          <a:p>
            <a:pPr marL="342900" lvl="1" indent="-342900">
              <a:lnSpc>
                <a:spcPct val="80000"/>
              </a:lnSpc>
              <a:buFont typeface="Arial"/>
              <a:buChar char="•"/>
              <a:defRPr/>
            </a:pPr>
            <a:endParaRPr lang="en-US" sz="2600" dirty="0">
              <a:latin typeface="Garamond" panose="02020404030301010803" pitchFamily="18" charset="0"/>
              <a:cs typeface="Times New Roman" panose="02020603050405020304" pitchFamily="18" charset="0"/>
            </a:endParaRPr>
          </a:p>
          <a:p>
            <a:pPr marL="342900" lvl="1" indent="-342900">
              <a:lnSpc>
                <a:spcPct val="80000"/>
              </a:lnSpc>
              <a:buFont typeface="Arial"/>
              <a:buChar char="•"/>
              <a:defRPr/>
            </a:pPr>
            <a:r>
              <a:rPr lang="en-US" sz="2600" dirty="0">
                <a:latin typeface="Garamond" panose="02020404030301010803" pitchFamily="18" charset="0"/>
                <a:cs typeface="Times New Roman" panose="02020603050405020304" pitchFamily="18" charset="0"/>
              </a:rPr>
              <a:t>Keep records of the test cases and testing activities.</a:t>
            </a:r>
          </a:p>
          <a:p>
            <a:pPr marL="342900" lvl="1" indent="-342900">
              <a:lnSpc>
                <a:spcPct val="80000"/>
              </a:lnSpc>
              <a:buFont typeface="Arial"/>
              <a:buChar char="•"/>
              <a:defRPr/>
            </a:pPr>
            <a:endParaRPr lang="en-US" sz="2600" dirty="0">
              <a:latin typeface="Garamond" panose="02020404030301010803" pitchFamily="18" charset="0"/>
              <a:cs typeface="Times New Roman" panose="02020603050405020304" pitchFamily="18" charset="0"/>
            </a:endParaRPr>
          </a:p>
          <a:p>
            <a:pPr marL="342900" lvl="1" indent="-342900">
              <a:lnSpc>
                <a:spcPct val="80000"/>
              </a:lnSpc>
              <a:buFont typeface="Arial"/>
              <a:buChar char="•"/>
              <a:defRPr/>
            </a:pPr>
            <a:r>
              <a:rPr lang="en-US" sz="2600" dirty="0">
                <a:latin typeface="Garamond" panose="02020404030301010803" pitchFamily="18" charset="0"/>
                <a:cs typeface="Times New Roman" panose="02020603050405020304" pitchFamily="18" charset="0"/>
              </a:rPr>
              <a:t>The primary goal of integration testing is to identify errors in the (current) component configuration.</a:t>
            </a:r>
          </a:p>
          <a:p>
            <a:pPr eaLnBrk="1" hangingPunct="1">
              <a:lnSpc>
                <a:spcPct val="80000"/>
              </a:lnSpc>
              <a:defRPr/>
            </a:pPr>
            <a:endParaRPr lang="en-US" dirty="0">
              <a:latin typeface="Times New Roman" pitchFamily="18" charset="0"/>
            </a:endParaRPr>
          </a:p>
        </p:txBody>
      </p:sp>
      <p:sp>
        <p:nvSpPr>
          <p:cNvPr id="4" name="Slide Number Placeholder 1">
            <a:extLst>
              <a:ext uri="{FF2B5EF4-FFF2-40B4-BE49-F238E27FC236}">
                <a16:creationId xmlns:a16="http://schemas.microsoft.com/office/drawing/2014/main" id="{29006443-ABCE-4BEC-99D2-15DF70B03E2E}"/>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36</a:t>
            </a:fld>
            <a:endParaRPr lang="en-US" b="0">
              <a:solidFill>
                <a:srgbClr val="D4D2D0">
                  <a:shade val="50000"/>
                  <a:satMod val="200000"/>
                </a:srgbClr>
              </a:solidFill>
            </a:endParaRPr>
          </a:p>
        </p:txBody>
      </p:sp>
    </p:spTree>
    <p:extLst>
      <p:ext uri="{BB962C8B-B14F-4D97-AF65-F5344CB8AC3E}">
        <p14:creationId xmlns:p14="http://schemas.microsoft.com/office/powerpoint/2010/main" val="3109468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12508DA4-7B35-6943-A145-31E2296234D2}"/>
              </a:ext>
            </a:extLst>
          </p:cNvPr>
          <p:cNvSpPr>
            <a:spLocks noGrp="1" noRot="1" noChangeArrowheads="1"/>
          </p:cNvSpPr>
          <p:nvPr>
            <p:ph type="title"/>
          </p:nvPr>
        </p:nvSpPr>
        <p:spPr>
          <a:xfrm>
            <a:off x="457200" y="234270"/>
            <a:ext cx="8229600" cy="1143000"/>
          </a:xfrm>
        </p:spPr>
        <p:txBody>
          <a:bodyPr lIns="90487" tIns="44450" rIns="90487" bIns="44450">
            <a:noAutofit/>
          </a:bodyPr>
          <a:lstStyle/>
          <a:p>
            <a:pPr>
              <a:defRPr/>
            </a:pPr>
            <a:br>
              <a:rPr lang="en-US" sz="3600" b="1" dirty="0">
                <a:latin typeface="Garamond" panose="02020404030301010803" pitchFamily="18" charset="0"/>
                <a:cs typeface="Times New Roman" panose="02020603050405020304" pitchFamily="18" charset="0"/>
              </a:rPr>
            </a:br>
            <a:r>
              <a:rPr lang="en-US" sz="3600" b="1" dirty="0">
                <a:latin typeface="Garamond" panose="02020404030301010803" pitchFamily="18" charset="0"/>
                <a:cs typeface="Times New Roman" panose="02020603050405020304" pitchFamily="18" charset="0"/>
              </a:rPr>
              <a:t>Which Integration Strategy is best …</a:t>
            </a:r>
            <a:br>
              <a:rPr lang="en-US" sz="3600" b="1" dirty="0">
                <a:latin typeface="Garamond" panose="02020404030301010803" pitchFamily="18" charset="0"/>
                <a:cs typeface="Times New Roman" panose="02020603050405020304" pitchFamily="18" charset="0"/>
              </a:rPr>
            </a:br>
            <a:endParaRPr lang="en-US" sz="3600" b="1" dirty="0">
              <a:latin typeface="Garamond" panose="02020404030301010803" pitchFamily="18" charset="0"/>
              <a:cs typeface="Times New Roman" panose="02020603050405020304" pitchFamily="18" charset="0"/>
            </a:endParaRPr>
          </a:p>
        </p:txBody>
      </p:sp>
      <p:sp>
        <p:nvSpPr>
          <p:cNvPr id="80899" name="Rectangle 3">
            <a:extLst>
              <a:ext uri="{FF2B5EF4-FFF2-40B4-BE49-F238E27FC236}">
                <a16:creationId xmlns:a16="http://schemas.microsoft.com/office/drawing/2014/main" id="{AED41629-0EE5-A143-B223-059BDA05A38A}"/>
              </a:ext>
            </a:extLst>
          </p:cNvPr>
          <p:cNvSpPr>
            <a:spLocks noGrp="1" noRot="1" noChangeArrowheads="1"/>
          </p:cNvSpPr>
          <p:nvPr>
            <p:ph type="body" sz="half" idx="4294967295"/>
          </p:nvPr>
        </p:nvSpPr>
        <p:spPr>
          <a:xfrm>
            <a:off x="457200" y="1921933"/>
            <a:ext cx="8229600" cy="4245187"/>
          </a:xfrm>
          <a:noFill/>
          <a:ln w="12700" cap="flat">
            <a:noFill/>
          </a:ln>
          <a:effectLst/>
          <a:scene3d>
            <a:camera prst="orthographicFront">
              <a:rot lat="0" lon="0" rev="0"/>
            </a:camera>
            <a:lightRig rig="glow" dir="t">
              <a:rot lat="0" lon="0" rev="14100000"/>
            </a:lightRig>
          </a:scene3d>
          <a:sp3d prstMaterial="softEdge">
            <a:bevelT w="127000" prst="artDeco"/>
          </a:sp3d>
        </p:spPr>
        <p:txBody>
          <a:bodyPr lIns="90487" tIns="44450" rIns="90487" bIns="44450">
            <a:normAutofit lnSpcReduction="10000"/>
          </a:bodyPr>
          <a:lstStyle/>
          <a:p>
            <a:pPr marL="342900" lvl="1" indent="-342900">
              <a:lnSpc>
                <a:spcPct val="90000"/>
              </a:lnSpc>
              <a:buFont typeface="Arial"/>
              <a:buChar char="•"/>
              <a:defRPr/>
            </a:pPr>
            <a:r>
              <a:rPr lang="en-US" sz="2600" dirty="0">
                <a:latin typeface="Garamond" panose="02020404030301010803" pitchFamily="18" charset="0"/>
                <a:cs typeface="Times New Roman" panose="02020603050405020304" pitchFamily="18" charset="0"/>
              </a:rPr>
              <a:t>Factors to consider</a:t>
            </a:r>
          </a:p>
          <a:p>
            <a:pPr marL="342900" lvl="1" indent="-342900">
              <a:lnSpc>
                <a:spcPct val="90000"/>
              </a:lnSpc>
              <a:buFont typeface="Arial"/>
              <a:buChar char="•"/>
              <a:defRPr/>
            </a:pPr>
            <a:endParaRPr lang="en-US" sz="2600" dirty="0">
              <a:latin typeface="Garamond" panose="02020404030301010803" pitchFamily="18" charset="0"/>
              <a:cs typeface="Times New Roman" panose="02020603050405020304" pitchFamily="18" charset="0"/>
            </a:endParaRPr>
          </a:p>
          <a:p>
            <a:pPr marL="742950" lvl="2" indent="-342900">
              <a:lnSpc>
                <a:spcPct val="90000"/>
              </a:lnSpc>
              <a:defRPr/>
            </a:pPr>
            <a:r>
              <a:rPr lang="en-US" sz="2200" dirty="0">
                <a:latin typeface="Garamond" panose="02020404030301010803" pitchFamily="18" charset="0"/>
                <a:cs typeface="Times New Roman" panose="02020603050405020304" pitchFamily="18" charset="0"/>
              </a:rPr>
              <a:t>Amount of test harness (stubs &amp;drivers)</a:t>
            </a:r>
          </a:p>
          <a:p>
            <a:pPr marL="342900" lvl="1" indent="-342900">
              <a:lnSpc>
                <a:spcPct val="90000"/>
              </a:lnSpc>
              <a:buFont typeface="Arial"/>
              <a:buChar char="•"/>
              <a:defRPr/>
            </a:pPr>
            <a:endParaRPr lang="en-US" sz="2600" dirty="0">
              <a:latin typeface="Garamond" panose="02020404030301010803" pitchFamily="18" charset="0"/>
              <a:cs typeface="Times New Roman" panose="02020603050405020304" pitchFamily="18" charset="0"/>
            </a:endParaRPr>
          </a:p>
          <a:p>
            <a:pPr marL="742950" lvl="2" indent="-342900">
              <a:lnSpc>
                <a:spcPct val="90000"/>
              </a:lnSpc>
              <a:defRPr/>
            </a:pPr>
            <a:r>
              <a:rPr lang="en-US" sz="2200" dirty="0">
                <a:latin typeface="Garamond" panose="02020404030301010803" pitchFamily="18" charset="0"/>
                <a:cs typeface="Times New Roman" panose="02020603050405020304" pitchFamily="18" charset="0"/>
              </a:rPr>
              <a:t>Location of critical parts in the system</a:t>
            </a:r>
          </a:p>
          <a:p>
            <a:pPr marL="342900" lvl="1" indent="-342900">
              <a:lnSpc>
                <a:spcPct val="90000"/>
              </a:lnSpc>
              <a:buFont typeface="Arial"/>
              <a:buChar char="•"/>
              <a:defRPr/>
            </a:pPr>
            <a:endParaRPr lang="en-US" sz="2600" dirty="0">
              <a:latin typeface="Garamond" panose="02020404030301010803" pitchFamily="18" charset="0"/>
              <a:cs typeface="Times New Roman" panose="02020603050405020304" pitchFamily="18" charset="0"/>
            </a:endParaRPr>
          </a:p>
          <a:p>
            <a:pPr marL="742950" lvl="2" indent="-342900">
              <a:lnSpc>
                <a:spcPct val="90000"/>
              </a:lnSpc>
              <a:defRPr/>
            </a:pPr>
            <a:r>
              <a:rPr lang="en-US" sz="2200" dirty="0">
                <a:latin typeface="Garamond" panose="02020404030301010803" pitchFamily="18" charset="0"/>
                <a:cs typeface="Times New Roman" panose="02020603050405020304" pitchFamily="18" charset="0"/>
              </a:rPr>
              <a:t>Availability of hardware</a:t>
            </a:r>
          </a:p>
          <a:p>
            <a:pPr marL="342900" lvl="1" indent="-342900">
              <a:lnSpc>
                <a:spcPct val="90000"/>
              </a:lnSpc>
              <a:buFont typeface="Arial"/>
              <a:buChar char="•"/>
              <a:defRPr/>
            </a:pPr>
            <a:endParaRPr lang="en-US" sz="2600" dirty="0">
              <a:latin typeface="Garamond" panose="02020404030301010803" pitchFamily="18" charset="0"/>
              <a:cs typeface="Times New Roman" panose="02020603050405020304" pitchFamily="18" charset="0"/>
            </a:endParaRPr>
          </a:p>
          <a:p>
            <a:pPr marL="742950" lvl="2" indent="-342900">
              <a:lnSpc>
                <a:spcPct val="90000"/>
              </a:lnSpc>
              <a:defRPr/>
            </a:pPr>
            <a:r>
              <a:rPr lang="en-US" sz="2200" dirty="0">
                <a:latin typeface="Garamond" panose="02020404030301010803" pitchFamily="18" charset="0"/>
                <a:cs typeface="Times New Roman" panose="02020603050405020304" pitchFamily="18" charset="0"/>
              </a:rPr>
              <a:t>Availability of components</a:t>
            </a:r>
          </a:p>
          <a:p>
            <a:pPr marL="342900" lvl="1" indent="-342900">
              <a:lnSpc>
                <a:spcPct val="90000"/>
              </a:lnSpc>
              <a:buFont typeface="Arial"/>
              <a:buChar char="•"/>
              <a:defRPr/>
            </a:pPr>
            <a:endParaRPr lang="en-US" sz="2600" dirty="0">
              <a:latin typeface="Garamond" panose="02020404030301010803" pitchFamily="18" charset="0"/>
              <a:cs typeface="Times New Roman" panose="02020603050405020304" pitchFamily="18" charset="0"/>
            </a:endParaRPr>
          </a:p>
          <a:p>
            <a:pPr marL="742950" lvl="2" indent="-342900">
              <a:lnSpc>
                <a:spcPct val="90000"/>
              </a:lnSpc>
              <a:defRPr/>
            </a:pPr>
            <a:r>
              <a:rPr lang="en-US" sz="2200" dirty="0">
                <a:latin typeface="Garamond" panose="02020404030301010803" pitchFamily="18" charset="0"/>
                <a:cs typeface="Times New Roman" panose="02020603050405020304" pitchFamily="18" charset="0"/>
              </a:rPr>
              <a:t>Scheduling concerns</a:t>
            </a:r>
          </a:p>
        </p:txBody>
      </p:sp>
      <p:sp>
        <p:nvSpPr>
          <p:cNvPr id="4" name="Slide Number Placeholder 1">
            <a:extLst>
              <a:ext uri="{FF2B5EF4-FFF2-40B4-BE49-F238E27FC236}">
                <a16:creationId xmlns:a16="http://schemas.microsoft.com/office/drawing/2014/main" id="{2ED0EA86-082B-459E-A89B-2FD7B22CFAE6}"/>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37</a:t>
            </a:fld>
            <a:endParaRPr lang="en-US" b="0">
              <a:solidFill>
                <a:srgbClr val="D4D2D0">
                  <a:shade val="50000"/>
                  <a:satMod val="200000"/>
                </a:srgbClr>
              </a:solidFill>
            </a:endParaRPr>
          </a:p>
        </p:txBody>
      </p:sp>
    </p:spTree>
    <p:extLst>
      <p:ext uri="{BB962C8B-B14F-4D97-AF65-F5344CB8AC3E}">
        <p14:creationId xmlns:p14="http://schemas.microsoft.com/office/powerpoint/2010/main" val="69858207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Garamond" panose="02020404030301010803" pitchFamily="18" charset="0"/>
                <a:ea typeface="ＭＳ Ｐゴシック" panose="020B0600070205080204" pitchFamily="34" charset="-128"/>
              </a:rPr>
              <a:t>JUnit: Overview</a:t>
            </a:r>
            <a:endParaRPr lang="en-US" b="1" dirty="0">
              <a:latin typeface="Garamond" panose="02020404030301010803" pitchFamily="18" charset="0"/>
            </a:endParaRPr>
          </a:p>
        </p:txBody>
      </p:sp>
      <p:sp>
        <p:nvSpPr>
          <p:cNvPr id="3" name="Rectangle 3"/>
          <p:cNvSpPr txBox="1">
            <a:spLocks noChangeArrowheads="1"/>
          </p:cNvSpPr>
          <p:nvPr/>
        </p:nvSpPr>
        <p:spPr>
          <a:xfrm>
            <a:off x="548640" y="1784445"/>
            <a:ext cx="8138160" cy="4474116"/>
          </a:xfrm>
          <a:prstGeom prst="rect">
            <a:avLst/>
          </a:prstGeom>
        </p:spPr>
        <p:txBody>
          <a:bodyPr/>
          <a:lstStyle>
            <a:lvl1pPr marL="342900" indent="-342900" algn="l" defTabSz="457200" rtl="0" eaLnBrk="1" latinLnBrk="0" hangingPunct="1">
              <a:spcBef>
                <a:spcPct val="20000"/>
              </a:spcBef>
              <a:buClr>
                <a:schemeClr val="tx1"/>
              </a:buClr>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chemeClr val="tx1"/>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chemeClr val="tx1"/>
              </a:buClr>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chemeClr val="tx1"/>
              </a:buClr>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chemeClr val="tx1"/>
              </a:buClr>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800" dirty="0">
                <a:latin typeface="Garamond" panose="02020404030301010803" pitchFamily="18" charset="0"/>
                <a:ea typeface="ＭＳ Ｐゴシック" panose="020B0600070205080204" pitchFamily="34" charset="-128"/>
              </a:rPr>
              <a:t>A Java framework for writing and running unit tests</a:t>
            </a:r>
          </a:p>
          <a:p>
            <a:pPr lvl="1"/>
            <a:r>
              <a:rPr lang="en-US" altLang="en-US" sz="1800" dirty="0">
                <a:latin typeface="Garamond" panose="02020404030301010803" pitchFamily="18" charset="0"/>
                <a:ea typeface="ＭＳ Ｐゴシック" panose="020B0600070205080204" pitchFamily="34" charset="-128"/>
              </a:rPr>
              <a:t>Test cases and fixtures </a:t>
            </a:r>
          </a:p>
          <a:p>
            <a:pPr lvl="1"/>
            <a:r>
              <a:rPr lang="en-US" altLang="en-US" sz="1800" dirty="0">
                <a:latin typeface="Garamond" panose="02020404030301010803" pitchFamily="18" charset="0"/>
                <a:ea typeface="ＭＳ Ｐゴシック" panose="020B0600070205080204" pitchFamily="34" charset="-128"/>
              </a:rPr>
              <a:t>Test suites</a:t>
            </a:r>
          </a:p>
          <a:p>
            <a:pPr lvl="1"/>
            <a:r>
              <a:rPr lang="en-US" altLang="en-US" sz="1800" dirty="0">
                <a:latin typeface="Garamond" panose="02020404030301010803" pitchFamily="18" charset="0"/>
                <a:ea typeface="ＭＳ Ｐゴシック" panose="020B0600070205080204" pitchFamily="34" charset="-128"/>
              </a:rPr>
              <a:t>Test runner</a:t>
            </a:r>
          </a:p>
          <a:p>
            <a:pPr lvl="1"/>
            <a:endParaRPr lang="en-US" altLang="en-US" sz="1800" dirty="0">
              <a:latin typeface="Garamond" panose="02020404030301010803" pitchFamily="18" charset="0"/>
              <a:ea typeface="ＭＳ Ｐゴシック" panose="020B0600070205080204" pitchFamily="34" charset="-128"/>
            </a:endParaRPr>
          </a:p>
          <a:p>
            <a:r>
              <a:rPr lang="en-US" altLang="en-US" sz="1800" dirty="0">
                <a:latin typeface="Garamond" panose="02020404030301010803" pitchFamily="18" charset="0"/>
                <a:ea typeface="ＭＳ Ｐゴシック" panose="020B0600070205080204" pitchFamily="34" charset="-128"/>
              </a:rPr>
              <a:t>Written by Kent Beck and Erich Gamma</a:t>
            </a:r>
          </a:p>
          <a:p>
            <a:endParaRPr lang="en-US" altLang="en-US" sz="1800" dirty="0">
              <a:latin typeface="Garamond" panose="02020404030301010803" pitchFamily="18" charset="0"/>
              <a:ea typeface="ＭＳ Ｐゴシック" panose="020B0600070205080204" pitchFamily="34" charset="-128"/>
            </a:endParaRPr>
          </a:p>
          <a:p>
            <a:r>
              <a:rPr lang="en-US" altLang="en-US" sz="1800" dirty="0">
                <a:latin typeface="Garamond" panose="02020404030301010803" pitchFamily="18" charset="0"/>
                <a:ea typeface="ＭＳ Ｐゴシック" panose="020B0600070205080204" pitchFamily="34" charset="-128"/>
              </a:rPr>
              <a:t>Written with “test first” and pattern-based development in mind</a:t>
            </a:r>
          </a:p>
          <a:p>
            <a:pPr lvl="1"/>
            <a:r>
              <a:rPr lang="en-US" altLang="en-US" sz="1800" dirty="0">
                <a:latin typeface="Garamond" panose="02020404030301010803" pitchFamily="18" charset="0"/>
                <a:ea typeface="ＭＳ Ｐゴシック" panose="020B0600070205080204" pitchFamily="34" charset="-128"/>
              </a:rPr>
              <a:t>Tests written before code</a:t>
            </a:r>
          </a:p>
          <a:p>
            <a:pPr lvl="1"/>
            <a:r>
              <a:rPr lang="en-US" altLang="en-US" sz="1800" dirty="0">
                <a:latin typeface="Garamond" panose="02020404030301010803" pitchFamily="18" charset="0"/>
                <a:ea typeface="ＭＳ Ｐゴシック" panose="020B0600070205080204" pitchFamily="34" charset="-128"/>
              </a:rPr>
              <a:t>Allows for regression testing</a:t>
            </a:r>
          </a:p>
          <a:p>
            <a:pPr lvl="1"/>
            <a:r>
              <a:rPr lang="en-US" altLang="en-US" sz="1800" dirty="0">
                <a:latin typeface="Garamond" panose="02020404030301010803" pitchFamily="18" charset="0"/>
                <a:ea typeface="ＭＳ Ｐゴシック" panose="020B0600070205080204" pitchFamily="34" charset="-128"/>
              </a:rPr>
              <a:t>Facilitates refactoring</a:t>
            </a:r>
          </a:p>
          <a:p>
            <a:pPr lvl="1"/>
            <a:endParaRPr lang="en-US" altLang="en-US" sz="1800" dirty="0">
              <a:latin typeface="Garamond" panose="02020404030301010803" pitchFamily="18" charset="0"/>
              <a:ea typeface="ＭＳ Ｐゴシック" panose="020B0600070205080204" pitchFamily="34" charset="-128"/>
            </a:endParaRPr>
          </a:p>
          <a:p>
            <a:r>
              <a:rPr lang="en-US" altLang="en-US" sz="1800" dirty="0">
                <a:latin typeface="Garamond" panose="02020404030301010803" pitchFamily="18" charset="0"/>
                <a:ea typeface="ＭＳ Ｐゴシック" panose="020B0600070205080204" pitchFamily="34" charset="-128"/>
              </a:rPr>
              <a:t>JUnit is Open Source </a:t>
            </a:r>
            <a:r>
              <a:rPr lang="en-US" altLang="en-US" sz="1800" b="1" dirty="0">
                <a:solidFill>
                  <a:srgbClr val="0070C0"/>
                </a:solidFill>
                <a:latin typeface="Garamond" panose="02020404030301010803" pitchFamily="18" charset="0"/>
                <a:ea typeface="ＭＳ Ｐゴシック" panose="020B0600070205080204" pitchFamily="34" charset="-128"/>
              </a:rPr>
              <a:t>- </a:t>
            </a:r>
            <a:r>
              <a:rPr lang="en-US" altLang="en-US" sz="1800" b="1" dirty="0">
                <a:solidFill>
                  <a:srgbClr val="0070C0"/>
                </a:solidFill>
                <a:latin typeface="Garamond" panose="02020404030301010803" pitchFamily="18" charset="0"/>
                <a:ea typeface="ＭＳ Ｐゴシック" panose="020B0600070205080204" pitchFamily="34" charset="-128"/>
                <a:hlinkClick r:id="rId2">
                  <a:extLst>
                    <a:ext uri="{A12FA001-AC4F-418D-AE19-62706E023703}">
                      <ahyp:hlinkClr xmlns:ahyp="http://schemas.microsoft.com/office/drawing/2018/hyperlinkcolor" val="tx"/>
                    </a:ext>
                  </a:extLst>
                </a:hlinkClick>
              </a:rPr>
              <a:t>www.junit.org</a:t>
            </a:r>
            <a:endParaRPr lang="en-US" altLang="en-US" sz="1800" b="1" dirty="0">
              <a:solidFill>
                <a:srgbClr val="0070C0"/>
              </a:solidFill>
              <a:latin typeface="Garamond" panose="02020404030301010803" pitchFamily="18" charset="0"/>
              <a:ea typeface="ＭＳ Ｐゴシック" panose="020B0600070205080204" pitchFamily="34" charset="-128"/>
            </a:endParaRPr>
          </a:p>
        </p:txBody>
      </p:sp>
      <p:sp>
        <p:nvSpPr>
          <p:cNvPr id="4" name="Slide Number Placeholder 1">
            <a:extLst>
              <a:ext uri="{FF2B5EF4-FFF2-40B4-BE49-F238E27FC236}">
                <a16:creationId xmlns:a16="http://schemas.microsoft.com/office/drawing/2014/main" id="{2A4486AB-5ECC-49AD-B13F-A0FA775C6472}"/>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38</a:t>
            </a:fld>
            <a:endParaRPr lang="en-US" b="0">
              <a:solidFill>
                <a:srgbClr val="D4D2D0">
                  <a:shade val="50000"/>
                  <a:satMod val="200000"/>
                </a:srgbClr>
              </a:solidFill>
            </a:endParaRPr>
          </a:p>
        </p:txBody>
      </p:sp>
    </p:spTree>
    <p:extLst>
      <p:ext uri="{BB962C8B-B14F-4D97-AF65-F5344CB8AC3E}">
        <p14:creationId xmlns:p14="http://schemas.microsoft.com/office/powerpoint/2010/main" val="19269952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C064F-7564-4AE6-94A8-19F2605039AD}"/>
              </a:ext>
            </a:extLst>
          </p:cNvPr>
          <p:cNvSpPr>
            <a:spLocks noGrp="1"/>
          </p:cNvSpPr>
          <p:nvPr>
            <p:ph type="title"/>
          </p:nvPr>
        </p:nvSpPr>
        <p:spPr/>
        <p:txBody>
          <a:bodyPr/>
          <a:lstStyle/>
          <a:p>
            <a:r>
              <a:rPr lang="en-US" b="1" dirty="0">
                <a:latin typeface="Garamond" panose="02020404030301010803" pitchFamily="18" charset="0"/>
              </a:rPr>
              <a:t>JUnit</a:t>
            </a:r>
          </a:p>
        </p:txBody>
      </p:sp>
      <p:sp>
        <p:nvSpPr>
          <p:cNvPr id="4" name="TextBox 3">
            <a:extLst>
              <a:ext uri="{FF2B5EF4-FFF2-40B4-BE49-F238E27FC236}">
                <a16:creationId xmlns:a16="http://schemas.microsoft.com/office/drawing/2014/main" id="{6BC32950-C9CC-443A-8A6E-8436CBFD059E}"/>
              </a:ext>
            </a:extLst>
          </p:cNvPr>
          <p:cNvSpPr txBox="1"/>
          <p:nvPr/>
        </p:nvSpPr>
        <p:spPr>
          <a:xfrm>
            <a:off x="651041" y="1794251"/>
            <a:ext cx="8035759" cy="4632230"/>
          </a:xfrm>
          <a:prstGeom prst="rect">
            <a:avLst/>
          </a:prstGeom>
          <a:noFill/>
        </p:spPr>
        <p:txBody>
          <a:bodyPr wrap="square">
            <a:spAutoFit/>
          </a:bodyPr>
          <a:lstStyle/>
          <a:p>
            <a:pPr algn="l"/>
            <a:r>
              <a:rPr lang="en-US" sz="2400" b="1" i="0" dirty="0">
                <a:solidFill>
                  <a:srgbClr val="222222"/>
                </a:solidFill>
                <a:effectLst/>
                <a:latin typeface="Garamond" panose="02020404030301010803" pitchFamily="18" charset="0"/>
              </a:rPr>
              <a:t>Why JUnit testing?</a:t>
            </a:r>
          </a:p>
          <a:p>
            <a:pPr algn="l"/>
            <a:endParaRPr lang="en-US" sz="2200" i="0" dirty="0">
              <a:solidFill>
                <a:srgbClr val="222222"/>
              </a:solidFill>
              <a:effectLst/>
              <a:latin typeface="Garamond" panose="02020404030301010803" pitchFamily="18" charset="0"/>
            </a:endParaRPr>
          </a:p>
          <a:p>
            <a:pPr marL="342900" indent="-342900">
              <a:lnSpc>
                <a:spcPct val="90000"/>
              </a:lnSpc>
              <a:spcBef>
                <a:spcPct val="20000"/>
              </a:spcBef>
              <a:buClr>
                <a:schemeClr val="tx1"/>
              </a:buClr>
              <a:buFont typeface="Arial"/>
              <a:buChar char="•"/>
              <a:defRPr/>
            </a:pPr>
            <a:r>
              <a:rPr lang="en-US" sz="2000" dirty="0">
                <a:latin typeface="Garamond" panose="02020404030301010803" pitchFamily="18" charset="0"/>
                <a:ea typeface="ＭＳ Ｐゴシック" panose="020B0600070205080204" pitchFamily="34" charset="-128"/>
              </a:rPr>
              <a:t>It finds bugs early in the code, which makes code more reliable.</a:t>
            </a:r>
          </a:p>
          <a:p>
            <a:pPr marL="342900" indent="-342900">
              <a:lnSpc>
                <a:spcPct val="90000"/>
              </a:lnSpc>
              <a:spcBef>
                <a:spcPct val="20000"/>
              </a:spcBef>
              <a:buClr>
                <a:schemeClr val="tx1"/>
              </a:buClr>
              <a:buFont typeface="Arial"/>
              <a:buChar char="•"/>
              <a:defRPr/>
            </a:pPr>
            <a:endParaRPr lang="en-US" sz="2000" dirty="0">
              <a:latin typeface="Garamond" panose="02020404030301010803" pitchFamily="18" charset="0"/>
              <a:ea typeface="ＭＳ Ｐゴシック" panose="020B0600070205080204" pitchFamily="34" charset="-128"/>
            </a:endParaRPr>
          </a:p>
          <a:p>
            <a:pPr marL="342900" indent="-342900">
              <a:lnSpc>
                <a:spcPct val="90000"/>
              </a:lnSpc>
              <a:spcBef>
                <a:spcPct val="20000"/>
              </a:spcBef>
              <a:buClr>
                <a:schemeClr val="tx1"/>
              </a:buClr>
              <a:buFont typeface="Arial"/>
              <a:buChar char="•"/>
              <a:defRPr/>
            </a:pPr>
            <a:r>
              <a:rPr lang="en-US" sz="2000" dirty="0">
                <a:latin typeface="Garamond" panose="02020404030301010803" pitchFamily="18" charset="0"/>
                <a:ea typeface="ＭＳ Ｐゴシック" panose="020B0600070205080204" pitchFamily="34" charset="-128"/>
              </a:rPr>
              <a:t>JUnit is useful for developers, who work in a test-driven environment.</a:t>
            </a:r>
          </a:p>
          <a:p>
            <a:pPr marL="342900" indent="-342900">
              <a:lnSpc>
                <a:spcPct val="90000"/>
              </a:lnSpc>
              <a:spcBef>
                <a:spcPct val="20000"/>
              </a:spcBef>
              <a:buClr>
                <a:schemeClr val="tx1"/>
              </a:buClr>
              <a:buFont typeface="Arial"/>
              <a:buChar char="•"/>
              <a:defRPr/>
            </a:pPr>
            <a:endParaRPr lang="en-US" sz="2000" dirty="0">
              <a:latin typeface="Garamond" panose="02020404030301010803" pitchFamily="18" charset="0"/>
              <a:ea typeface="ＭＳ Ｐゴシック" panose="020B0600070205080204" pitchFamily="34" charset="-128"/>
            </a:endParaRPr>
          </a:p>
          <a:p>
            <a:pPr marL="342900" indent="-342900">
              <a:lnSpc>
                <a:spcPct val="90000"/>
              </a:lnSpc>
              <a:spcBef>
                <a:spcPct val="20000"/>
              </a:spcBef>
              <a:buClr>
                <a:schemeClr val="tx1"/>
              </a:buClr>
              <a:buFont typeface="Arial"/>
              <a:buChar char="•"/>
              <a:defRPr/>
            </a:pPr>
            <a:r>
              <a:rPr lang="en-US" sz="2000" dirty="0">
                <a:latin typeface="Garamond" panose="02020404030301010803" pitchFamily="18" charset="0"/>
                <a:ea typeface="ＭＳ Ｐゴシック" panose="020B0600070205080204" pitchFamily="34" charset="-128"/>
              </a:rPr>
              <a:t>It focuses on writing automated tests for individual classes and methods.</a:t>
            </a:r>
          </a:p>
          <a:p>
            <a:pPr marL="342900" indent="-342900">
              <a:lnSpc>
                <a:spcPct val="90000"/>
              </a:lnSpc>
              <a:spcBef>
                <a:spcPct val="20000"/>
              </a:spcBef>
              <a:buClr>
                <a:schemeClr val="tx1"/>
              </a:buClr>
              <a:buFont typeface="Arial"/>
              <a:buChar char="•"/>
              <a:defRPr/>
            </a:pPr>
            <a:endParaRPr lang="en-US" sz="2000" dirty="0">
              <a:latin typeface="Garamond" panose="02020404030301010803" pitchFamily="18" charset="0"/>
              <a:ea typeface="ＭＳ Ｐゴシック" panose="020B0600070205080204" pitchFamily="34" charset="-128"/>
            </a:endParaRPr>
          </a:p>
          <a:p>
            <a:pPr marL="342900" indent="-342900">
              <a:lnSpc>
                <a:spcPct val="90000"/>
              </a:lnSpc>
              <a:spcBef>
                <a:spcPct val="20000"/>
              </a:spcBef>
              <a:buClr>
                <a:schemeClr val="tx1"/>
              </a:buClr>
              <a:buFont typeface="Arial"/>
              <a:buChar char="•"/>
              <a:defRPr/>
            </a:pPr>
            <a:r>
              <a:rPr lang="en-US" sz="2000" dirty="0">
                <a:latin typeface="Garamond" panose="02020404030301010803" pitchFamily="18" charset="0"/>
                <a:ea typeface="ＭＳ Ｐゴシック" panose="020B0600070205080204" pitchFamily="34" charset="-128"/>
              </a:rPr>
              <a:t>Enable testers to call a method and check if the output is as expected.</a:t>
            </a:r>
          </a:p>
          <a:p>
            <a:pPr marL="342900" indent="-342900">
              <a:lnSpc>
                <a:spcPct val="90000"/>
              </a:lnSpc>
              <a:spcBef>
                <a:spcPct val="20000"/>
              </a:spcBef>
              <a:buClr>
                <a:schemeClr val="tx1"/>
              </a:buClr>
              <a:buFont typeface="Arial"/>
              <a:buChar char="•"/>
              <a:defRPr/>
            </a:pPr>
            <a:endParaRPr lang="en-US" sz="2000" dirty="0">
              <a:latin typeface="Garamond" panose="02020404030301010803" pitchFamily="18" charset="0"/>
              <a:ea typeface="ＭＳ Ｐゴシック" panose="020B0600070205080204" pitchFamily="34" charset="-128"/>
            </a:endParaRPr>
          </a:p>
          <a:p>
            <a:pPr marL="342900" indent="-342900">
              <a:lnSpc>
                <a:spcPct val="90000"/>
              </a:lnSpc>
              <a:spcBef>
                <a:spcPct val="20000"/>
              </a:spcBef>
              <a:buClr>
                <a:schemeClr val="tx1"/>
              </a:buClr>
              <a:buFont typeface="Arial"/>
              <a:buChar char="•"/>
              <a:defRPr/>
            </a:pPr>
            <a:r>
              <a:rPr lang="en-US" sz="2000" dirty="0">
                <a:latin typeface="Garamond" panose="02020404030301010803" pitchFamily="18" charset="0"/>
                <a:ea typeface="ＭＳ Ｐゴシック" panose="020B0600070205080204" pitchFamily="34" charset="-128"/>
              </a:rPr>
              <a:t>Junit (automation testing) allows tests to run with continuous integration.</a:t>
            </a:r>
          </a:p>
          <a:p>
            <a:pPr marL="342900" indent="-342900">
              <a:lnSpc>
                <a:spcPct val="90000"/>
              </a:lnSpc>
              <a:spcBef>
                <a:spcPct val="20000"/>
              </a:spcBef>
              <a:buClr>
                <a:schemeClr val="tx1"/>
              </a:buClr>
              <a:buFont typeface="Arial"/>
              <a:buChar char="•"/>
              <a:defRPr/>
            </a:pPr>
            <a:endParaRPr lang="en-US" sz="2400" dirty="0">
              <a:latin typeface="Garamond" panose="02020404030301010803" pitchFamily="18" charset="0"/>
              <a:cs typeface="Times New Roman" panose="02020603050405020304" pitchFamily="18" charset="0"/>
            </a:endParaRPr>
          </a:p>
          <a:p>
            <a:pPr marL="342900" indent="-342900">
              <a:lnSpc>
                <a:spcPct val="90000"/>
              </a:lnSpc>
              <a:spcBef>
                <a:spcPct val="20000"/>
              </a:spcBef>
              <a:buClr>
                <a:schemeClr val="tx1"/>
              </a:buClr>
              <a:buFont typeface="Arial"/>
              <a:buChar char="•"/>
              <a:defRPr/>
            </a:pPr>
            <a:endParaRPr lang="en-US" sz="2400" dirty="0">
              <a:latin typeface="Garamond" panose="02020404030301010803" pitchFamily="18" charset="0"/>
              <a:cs typeface="Times New Roman" panose="02020603050405020304" pitchFamily="18" charset="0"/>
            </a:endParaRPr>
          </a:p>
        </p:txBody>
      </p:sp>
      <p:sp>
        <p:nvSpPr>
          <p:cNvPr id="5" name="Slide Number Placeholder 1">
            <a:extLst>
              <a:ext uri="{FF2B5EF4-FFF2-40B4-BE49-F238E27FC236}">
                <a16:creationId xmlns:a16="http://schemas.microsoft.com/office/drawing/2014/main" id="{6B6700EC-CE6C-4AA5-BD8D-51039A1EEAA8}"/>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39</a:t>
            </a:fld>
            <a:endParaRPr lang="en-US" b="0">
              <a:solidFill>
                <a:srgbClr val="D4D2D0">
                  <a:shade val="50000"/>
                  <a:satMod val="200000"/>
                </a:srgbClr>
              </a:solidFill>
            </a:endParaRPr>
          </a:p>
        </p:txBody>
      </p:sp>
    </p:spTree>
    <p:extLst>
      <p:ext uri="{BB962C8B-B14F-4D97-AF65-F5344CB8AC3E}">
        <p14:creationId xmlns:p14="http://schemas.microsoft.com/office/powerpoint/2010/main" val="3355464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67A2B4B-D828-2E43-AF92-249DB2C10811}"/>
              </a:ext>
            </a:extLst>
          </p:cNvPr>
          <p:cNvSpPr>
            <a:spLocks noGrp="1" noRot="1" noChangeArrowheads="1"/>
          </p:cNvSpPr>
          <p:nvPr>
            <p:ph type="title"/>
          </p:nvPr>
        </p:nvSpPr>
        <p:spPr/>
        <p:txBody>
          <a:bodyPr lIns="90487" tIns="44450" rIns="90487" bIns="44450">
            <a:normAutofit/>
          </a:bodyPr>
          <a:lstStyle/>
          <a:p>
            <a:pPr>
              <a:defRPr/>
            </a:pPr>
            <a:r>
              <a:rPr lang="en-US" sz="4000" b="1" dirty="0">
                <a:latin typeface="Garamond" panose="02020404030301010803" pitchFamily="18" charset="0"/>
                <a:cs typeface="Times New Roman" panose="02020603050405020304" pitchFamily="18" charset="0"/>
              </a:rPr>
              <a:t>Unit Testing</a:t>
            </a:r>
          </a:p>
        </p:txBody>
      </p:sp>
      <p:sp>
        <p:nvSpPr>
          <p:cNvPr id="40963" name="Rectangle 3">
            <a:extLst>
              <a:ext uri="{FF2B5EF4-FFF2-40B4-BE49-F238E27FC236}">
                <a16:creationId xmlns:a16="http://schemas.microsoft.com/office/drawing/2014/main" id="{D8ACC23F-D3EE-454C-BD8F-55946DAFD5D7}"/>
              </a:ext>
            </a:extLst>
          </p:cNvPr>
          <p:cNvSpPr>
            <a:spLocks noGrp="1" noRot="1" noChangeArrowheads="1"/>
          </p:cNvSpPr>
          <p:nvPr>
            <p:ph type="body" idx="4294967295"/>
          </p:nvPr>
        </p:nvSpPr>
        <p:spPr>
          <a:xfrm>
            <a:off x="457200" y="1972733"/>
            <a:ext cx="8415867" cy="3886200"/>
          </a:xfrm>
        </p:spPr>
        <p:txBody>
          <a:bodyPr lIns="90487" tIns="44450" rIns="90487" bIns="44450"/>
          <a:lstStyle/>
          <a:p>
            <a:pPr marL="342900" lvl="1" indent="-342900">
              <a:buFont typeface="Arial"/>
              <a:buChar char="•"/>
              <a:defRPr/>
            </a:pPr>
            <a:endParaRPr lang="en-US" sz="2400" dirty="0">
              <a:latin typeface="Garamond" panose="02020404030301010803" pitchFamily="18" charset="0"/>
              <a:cs typeface="Times New Roman" panose="02020603050405020304" pitchFamily="18" charset="0"/>
            </a:endParaRPr>
          </a:p>
          <a:p>
            <a:pPr marL="342900" lvl="1" indent="-342900">
              <a:buFont typeface="Arial"/>
              <a:buChar char="•"/>
              <a:defRPr/>
            </a:pPr>
            <a:r>
              <a:rPr lang="en-US" dirty="0">
                <a:latin typeface="Garamond" panose="02020404030301010803" pitchFamily="18" charset="0"/>
                <a:cs typeface="Times New Roman" panose="02020603050405020304" pitchFamily="18" charset="0"/>
              </a:rPr>
              <a:t>Individual subsystem</a:t>
            </a:r>
          </a:p>
          <a:p>
            <a:pPr marL="342900" lvl="1" indent="-342900">
              <a:buFont typeface="Arial"/>
              <a:buChar char="•"/>
              <a:defRPr/>
            </a:pPr>
            <a:endParaRPr lang="en-US" dirty="0">
              <a:latin typeface="Garamond" panose="02020404030301010803" pitchFamily="18" charset="0"/>
              <a:cs typeface="Times New Roman" panose="02020603050405020304" pitchFamily="18" charset="0"/>
            </a:endParaRPr>
          </a:p>
          <a:p>
            <a:pPr marL="342900" lvl="1" indent="-342900">
              <a:buFont typeface="Arial"/>
              <a:buChar char="•"/>
              <a:defRPr/>
            </a:pPr>
            <a:r>
              <a:rPr lang="en-US" dirty="0">
                <a:latin typeface="Garamond" panose="02020404030301010803" pitchFamily="18" charset="0"/>
                <a:cs typeface="Times New Roman" panose="02020603050405020304" pitchFamily="18" charset="0"/>
              </a:rPr>
              <a:t>Carried out by developers</a:t>
            </a:r>
          </a:p>
          <a:p>
            <a:pPr marL="342900" lvl="1" indent="-342900">
              <a:buFont typeface="Arial"/>
              <a:buChar char="•"/>
              <a:defRPr/>
            </a:pPr>
            <a:endParaRPr lang="en-US" dirty="0">
              <a:latin typeface="Garamond" panose="02020404030301010803" pitchFamily="18" charset="0"/>
              <a:cs typeface="Times New Roman" panose="02020603050405020304" pitchFamily="18" charset="0"/>
            </a:endParaRPr>
          </a:p>
          <a:p>
            <a:pPr marL="0" lvl="1" indent="0" algn="ctr">
              <a:buNone/>
              <a:defRPr/>
            </a:pPr>
            <a:r>
              <a:rPr lang="en-US" sz="2400" b="1" i="1" dirty="0">
                <a:latin typeface="Garamond" panose="02020404030301010803" pitchFamily="18" charset="0"/>
                <a:cs typeface="Times New Roman" panose="02020603050405020304" pitchFamily="18" charset="0"/>
              </a:rPr>
              <a:t>Confirm that subsystems is correctly coded and carries out the intended functionality</a:t>
            </a:r>
          </a:p>
        </p:txBody>
      </p:sp>
      <p:sp>
        <p:nvSpPr>
          <p:cNvPr id="4" name="Slide Number Placeholder 1">
            <a:extLst>
              <a:ext uri="{FF2B5EF4-FFF2-40B4-BE49-F238E27FC236}">
                <a16:creationId xmlns:a16="http://schemas.microsoft.com/office/drawing/2014/main" id="{86999A88-824C-409C-A8A0-2084993DDD46}"/>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4</a:t>
            </a:fld>
            <a:endParaRPr lang="en-US" b="0">
              <a:solidFill>
                <a:srgbClr val="D4D2D0">
                  <a:shade val="50000"/>
                  <a:satMod val="200000"/>
                </a:srgbClr>
              </a:solidFill>
            </a:endParaRPr>
          </a:p>
        </p:txBody>
      </p:sp>
    </p:spTree>
    <p:extLst>
      <p:ext uri="{BB962C8B-B14F-4D97-AF65-F5344CB8AC3E}">
        <p14:creationId xmlns:p14="http://schemas.microsoft.com/office/powerpoint/2010/main" val="146592736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1EEC-F1FA-437E-BF41-4DD3269B9687}"/>
              </a:ext>
            </a:extLst>
          </p:cNvPr>
          <p:cNvSpPr>
            <a:spLocks noGrp="1"/>
          </p:cNvSpPr>
          <p:nvPr>
            <p:ph type="title"/>
          </p:nvPr>
        </p:nvSpPr>
        <p:spPr>
          <a:xfrm>
            <a:off x="457200" y="244939"/>
            <a:ext cx="8229600" cy="1143000"/>
          </a:xfrm>
        </p:spPr>
        <p:txBody>
          <a:bodyPr/>
          <a:lstStyle/>
          <a:p>
            <a:r>
              <a:rPr lang="en-US" b="1" dirty="0">
                <a:latin typeface="Garamond" panose="02020404030301010803" pitchFamily="18" charset="0"/>
              </a:rPr>
              <a:t>Unit Testing Tools</a:t>
            </a:r>
          </a:p>
        </p:txBody>
      </p:sp>
      <p:sp>
        <p:nvSpPr>
          <p:cNvPr id="3" name="Rectangle 1">
            <a:extLst>
              <a:ext uri="{FF2B5EF4-FFF2-40B4-BE49-F238E27FC236}">
                <a16:creationId xmlns:a16="http://schemas.microsoft.com/office/drawing/2014/main" id="{B6FC1B53-1859-4F04-87CC-578C8F95089A}"/>
              </a:ext>
            </a:extLst>
          </p:cNvPr>
          <p:cNvSpPr>
            <a:spLocks noChangeArrowheads="1"/>
          </p:cNvSpPr>
          <p:nvPr/>
        </p:nvSpPr>
        <p:spPr bwMode="auto">
          <a:xfrm>
            <a:off x="1702192" y="1928502"/>
            <a:ext cx="4375052" cy="3877985"/>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err="1">
                <a:ln>
                  <a:noFill/>
                </a:ln>
                <a:effectLst/>
                <a:latin typeface="Garamond" panose="02020404030301010803" pitchFamily="18" charset="0"/>
                <a:hlinkClick r:id="rId2">
                  <a:extLst>
                    <a:ext uri="{A12FA001-AC4F-418D-AE19-62706E023703}">
                      <ahyp:hlinkClr xmlns:ahyp="http://schemas.microsoft.com/office/drawing/2018/hyperlinkcolor" val="tx"/>
                    </a:ext>
                  </a:extLst>
                </a:hlinkClick>
              </a:rPr>
              <a:t>Nunit</a:t>
            </a:r>
            <a:endParaRPr kumimoji="0" lang="en-US" altLang="en-US" sz="2800" b="0" i="0" u="none" strike="noStrike" cap="none" normalizeH="0" baseline="0" dirty="0">
              <a:ln>
                <a:noFill/>
              </a:ln>
              <a:effectLst/>
              <a:latin typeface="Garamond" panose="02020404030301010803" pitchFamily="18"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b="0" i="0" u="none" strike="noStrike" cap="none" normalizeH="0" baseline="0" dirty="0">
              <a:ln>
                <a:noFill/>
              </a:ln>
              <a:effectLst/>
              <a:latin typeface="Garamond" panose="02020404030301010803" pitchFamily="18"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effectLst/>
                <a:latin typeface="Garamond" panose="02020404030301010803" pitchFamily="18" charset="0"/>
                <a:hlinkClick r:id="rId3">
                  <a:extLst>
                    <a:ext uri="{A12FA001-AC4F-418D-AE19-62706E023703}">
                      <ahyp:hlinkClr xmlns:ahyp="http://schemas.microsoft.com/office/drawing/2018/hyperlinkcolor" val="tx"/>
                    </a:ext>
                  </a:extLst>
                </a:hlinkClick>
              </a:rPr>
              <a:t>Emma</a:t>
            </a:r>
            <a:endParaRPr kumimoji="0" lang="en-US" altLang="en-US" sz="2800" b="0" i="0" u="none" strike="noStrike" cap="none" normalizeH="0" baseline="0" dirty="0">
              <a:ln>
                <a:noFill/>
              </a:ln>
              <a:effectLst/>
              <a:latin typeface="Garamond" panose="02020404030301010803" pitchFamily="18"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b="0" i="0" u="none" strike="noStrike" cap="none" normalizeH="0" baseline="0" dirty="0">
              <a:ln>
                <a:noFill/>
              </a:ln>
              <a:effectLst/>
              <a:latin typeface="Garamond" panose="02020404030301010803" pitchFamily="18" charset="0"/>
              <a:hlinkClick r:id="rId4">
                <a:extLst>
                  <a:ext uri="{A12FA001-AC4F-418D-AE19-62706E023703}">
                    <ahyp:hlinkClr xmlns:ahyp="http://schemas.microsoft.com/office/drawing/2018/hyperlinkcolor" val="tx"/>
                  </a:ext>
                </a:extLst>
              </a:hlinkClick>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effectLst/>
                <a:latin typeface="Garamond" panose="02020404030301010803" pitchFamily="18" charset="0"/>
                <a:hlinkClick r:id="rId4">
                  <a:extLst>
                    <a:ext uri="{A12FA001-AC4F-418D-AE19-62706E023703}">
                      <ahyp:hlinkClr xmlns:ahyp="http://schemas.microsoft.com/office/drawing/2018/hyperlinkcolor" val="tx"/>
                    </a:ext>
                  </a:extLst>
                </a:hlinkClick>
              </a:rPr>
              <a:t>Quilt HTTP</a:t>
            </a:r>
            <a:endParaRPr kumimoji="0" lang="en-US" altLang="en-US" sz="2800" b="0" i="0" u="none" strike="noStrike" cap="none" normalizeH="0" baseline="0" dirty="0">
              <a:ln>
                <a:noFill/>
              </a:ln>
              <a:effectLst/>
              <a:latin typeface="Garamond" panose="02020404030301010803" pitchFamily="18"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b="0" i="0" u="none" strike="noStrike" cap="none" normalizeH="0" baseline="0" dirty="0">
              <a:ln>
                <a:noFill/>
              </a:ln>
              <a:effectLst/>
              <a:latin typeface="Garamond" panose="02020404030301010803" pitchFamily="18" charset="0"/>
              <a:hlinkClick r:id="rId5">
                <a:extLst>
                  <a:ext uri="{A12FA001-AC4F-418D-AE19-62706E023703}">
                    <ahyp:hlinkClr xmlns:ahyp="http://schemas.microsoft.com/office/drawing/2018/hyperlinkcolor" val="tx"/>
                  </a:ext>
                </a:extLst>
              </a:hlinkClick>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err="1">
                <a:ln>
                  <a:noFill/>
                </a:ln>
                <a:effectLst/>
                <a:latin typeface="Garamond" panose="02020404030301010803" pitchFamily="18" charset="0"/>
                <a:hlinkClick r:id="rId5">
                  <a:extLst>
                    <a:ext uri="{A12FA001-AC4F-418D-AE19-62706E023703}">
                      <ahyp:hlinkClr xmlns:ahyp="http://schemas.microsoft.com/office/drawing/2018/hyperlinkcolor" val="tx"/>
                    </a:ext>
                  </a:extLst>
                </a:hlinkClick>
              </a:rPr>
              <a:t>JMockit</a:t>
            </a:r>
            <a:endParaRPr kumimoji="0" lang="en-US" altLang="en-US" sz="2800" b="0" i="0" u="none" strike="noStrike" cap="none" normalizeH="0" baseline="0" dirty="0">
              <a:ln>
                <a:noFill/>
              </a:ln>
              <a:effectLst/>
              <a:latin typeface="Garamond" panose="02020404030301010803" pitchFamily="18"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b="0" i="0" u="none" strike="noStrike" cap="none" normalizeH="0" baseline="0" dirty="0">
              <a:ln>
                <a:noFill/>
              </a:ln>
              <a:effectLst/>
              <a:latin typeface="Garamond" panose="02020404030301010803" pitchFamily="18" charset="0"/>
              <a:hlinkClick r:id="rId6">
                <a:extLst>
                  <a:ext uri="{A12FA001-AC4F-418D-AE19-62706E023703}">
                    <ahyp:hlinkClr xmlns:ahyp="http://schemas.microsoft.com/office/drawing/2018/hyperlinkcolor" val="tx"/>
                  </a:ext>
                </a:extLst>
              </a:hlinkClick>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err="1">
                <a:ln>
                  <a:noFill/>
                </a:ln>
                <a:effectLst/>
                <a:latin typeface="Garamond" panose="02020404030301010803" pitchFamily="18" charset="0"/>
                <a:hlinkClick r:id="rId6">
                  <a:extLst>
                    <a:ext uri="{A12FA001-AC4F-418D-AE19-62706E023703}">
                      <ahyp:hlinkClr xmlns:ahyp="http://schemas.microsoft.com/office/drawing/2018/hyperlinkcolor" val="tx"/>
                    </a:ext>
                  </a:extLst>
                </a:hlinkClick>
              </a:rPr>
              <a:t>HtmlUnit</a:t>
            </a:r>
            <a:r>
              <a:rPr kumimoji="0" lang="en-US" altLang="en-US" sz="2800" b="0" i="0" u="none" strike="noStrike" cap="none" normalizeH="0" baseline="0" dirty="0">
                <a:ln>
                  <a:noFill/>
                </a:ln>
                <a:effectLst/>
                <a:latin typeface="Garamond" panose="02020404030301010803" pitchFamily="18" charset="0"/>
              </a:rPr>
              <a:t> </a:t>
            </a:r>
          </a:p>
        </p:txBody>
      </p:sp>
      <p:sp>
        <p:nvSpPr>
          <p:cNvPr id="4" name="Slide Number Placeholder 1">
            <a:extLst>
              <a:ext uri="{FF2B5EF4-FFF2-40B4-BE49-F238E27FC236}">
                <a16:creationId xmlns:a16="http://schemas.microsoft.com/office/drawing/2014/main" id="{DBFBB0D7-3DCA-4A3D-83D5-33921F33891E}"/>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40</a:t>
            </a:fld>
            <a:endParaRPr lang="en-US" b="0">
              <a:solidFill>
                <a:srgbClr val="D4D2D0">
                  <a:shade val="50000"/>
                  <a:satMod val="200000"/>
                </a:srgbClr>
              </a:solidFill>
            </a:endParaRPr>
          </a:p>
        </p:txBody>
      </p:sp>
    </p:spTree>
    <p:extLst>
      <p:ext uri="{BB962C8B-B14F-4D97-AF65-F5344CB8AC3E}">
        <p14:creationId xmlns:p14="http://schemas.microsoft.com/office/powerpoint/2010/main" val="40553020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F2C51966-E618-A14B-B132-5755D61FD78F}"/>
              </a:ext>
            </a:extLst>
          </p:cNvPr>
          <p:cNvSpPr>
            <a:spLocks noGrp="1" noRot="1" noChangeArrowheads="1"/>
          </p:cNvSpPr>
          <p:nvPr>
            <p:ph type="title"/>
          </p:nvPr>
        </p:nvSpPr>
        <p:spPr/>
        <p:txBody>
          <a:bodyPr>
            <a:normAutofit fontScale="90000"/>
          </a:bodyPr>
          <a:lstStyle/>
          <a:p>
            <a:pPr>
              <a:defRPr/>
            </a:pPr>
            <a:r>
              <a:rPr lang="en-US" sz="5300" b="1" dirty="0">
                <a:latin typeface="Garamond" panose="02020404030301010803" pitchFamily="18" charset="0"/>
                <a:cs typeface="Times New Roman" panose="02020603050405020304" pitchFamily="18" charset="0"/>
              </a:rPr>
              <a:t>Questions</a:t>
            </a:r>
            <a:br>
              <a:rPr lang="en-US" sz="5300" b="1" dirty="0">
                <a:latin typeface="Garamond" panose="02020404030301010803" pitchFamily="18" charset="0"/>
                <a:cs typeface="Times New Roman" panose="02020603050405020304" pitchFamily="18" charset="0"/>
              </a:rPr>
            </a:br>
            <a:br>
              <a:rPr lang="en-US" sz="3600" dirty="0">
                <a:latin typeface="Garamond" panose="02020404030301010803" pitchFamily="18" charset="0"/>
                <a:cs typeface="Times New Roman" panose="02020603050405020304" pitchFamily="18" charset="0"/>
              </a:rPr>
            </a:br>
            <a:br>
              <a:rPr lang="en-US" sz="3600" dirty="0">
                <a:latin typeface="Garamond" panose="02020404030301010803" pitchFamily="18" charset="0"/>
                <a:cs typeface="Times New Roman" panose="02020603050405020304" pitchFamily="18" charset="0"/>
              </a:rPr>
            </a:br>
            <a:endParaRPr lang="en-US" sz="3600" b="1" dirty="0">
              <a:latin typeface="Garamond" panose="02020404030301010803" pitchFamily="18" charset="0"/>
              <a:cs typeface="Times New Roman" panose="02020603050405020304" pitchFamily="18" charset="0"/>
            </a:endParaRPr>
          </a:p>
        </p:txBody>
      </p:sp>
      <p:sp>
        <p:nvSpPr>
          <p:cNvPr id="3" name="Slide Number Placeholder 1">
            <a:extLst>
              <a:ext uri="{FF2B5EF4-FFF2-40B4-BE49-F238E27FC236}">
                <a16:creationId xmlns:a16="http://schemas.microsoft.com/office/drawing/2014/main" id="{38097C57-B9EE-4FCB-ADDA-C7778C32E6BF}"/>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41</a:t>
            </a:fld>
            <a:endParaRPr lang="en-US" b="0">
              <a:solidFill>
                <a:srgbClr val="D4D2D0">
                  <a:shade val="50000"/>
                  <a:satMod val="200000"/>
                </a:srgbClr>
              </a:solidFill>
            </a:endParaRPr>
          </a:p>
        </p:txBody>
      </p:sp>
    </p:spTree>
    <p:extLst>
      <p:ext uri="{BB962C8B-B14F-4D97-AF65-F5344CB8AC3E}">
        <p14:creationId xmlns:p14="http://schemas.microsoft.com/office/powerpoint/2010/main" val="2657295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AD83C3F3-E5D6-B242-B57B-A1FF5A6B83D5}"/>
              </a:ext>
            </a:extLst>
          </p:cNvPr>
          <p:cNvSpPr>
            <a:spLocks noGrp="1" noRot="1" noChangeArrowheads="1"/>
          </p:cNvSpPr>
          <p:nvPr>
            <p:ph type="title"/>
          </p:nvPr>
        </p:nvSpPr>
        <p:spPr/>
        <p:txBody>
          <a:bodyPr>
            <a:normAutofit/>
          </a:bodyPr>
          <a:lstStyle/>
          <a:p>
            <a:pPr>
              <a:defRPr/>
            </a:pPr>
            <a:r>
              <a:rPr lang="en-US" sz="4000" b="1" dirty="0">
                <a:latin typeface="Garamond" panose="02020404030301010803" pitchFamily="18" charset="0"/>
                <a:cs typeface="Times New Roman" panose="02020603050405020304" pitchFamily="18" charset="0"/>
              </a:rPr>
              <a:t>Unit Testing</a:t>
            </a:r>
          </a:p>
        </p:txBody>
      </p:sp>
      <p:sp>
        <p:nvSpPr>
          <p:cNvPr id="187395" name="Rectangle 3">
            <a:extLst>
              <a:ext uri="{FF2B5EF4-FFF2-40B4-BE49-F238E27FC236}">
                <a16:creationId xmlns:a16="http://schemas.microsoft.com/office/drawing/2014/main" id="{6DEF8419-2D5A-2A4D-A2AD-43C279BC4ED9}"/>
              </a:ext>
            </a:extLst>
          </p:cNvPr>
          <p:cNvSpPr>
            <a:spLocks noGrp="1" noRot="1" noChangeArrowheads="1"/>
          </p:cNvSpPr>
          <p:nvPr>
            <p:ph type="body" idx="4294967295"/>
          </p:nvPr>
        </p:nvSpPr>
        <p:spPr>
          <a:xfrm>
            <a:off x="457200" y="2108200"/>
            <a:ext cx="8509000" cy="3894667"/>
          </a:xfrm>
        </p:spPr>
        <p:txBody>
          <a:bodyPr/>
          <a:lstStyle/>
          <a:p>
            <a:pPr>
              <a:lnSpc>
                <a:spcPct val="90000"/>
              </a:lnSpc>
              <a:defRPr/>
            </a:pPr>
            <a:r>
              <a:rPr lang="en-US" sz="2400" dirty="0">
                <a:latin typeface="Garamond" panose="02020404030301010803" pitchFamily="18" charset="0"/>
                <a:cs typeface="Times New Roman" panose="02020603050405020304" pitchFamily="18" charset="0"/>
              </a:rPr>
              <a:t>Ensures that each module works properly before integrating modules together</a:t>
            </a:r>
          </a:p>
          <a:p>
            <a:pPr>
              <a:lnSpc>
                <a:spcPct val="90000"/>
              </a:lnSpc>
              <a:defRPr/>
            </a:pPr>
            <a:endParaRPr lang="en-US" sz="2400" dirty="0">
              <a:latin typeface="Garamond" panose="02020404030301010803" pitchFamily="18" charset="0"/>
              <a:cs typeface="Times New Roman" panose="02020603050405020304" pitchFamily="18" charset="0"/>
            </a:endParaRPr>
          </a:p>
          <a:p>
            <a:pPr>
              <a:lnSpc>
                <a:spcPct val="90000"/>
              </a:lnSpc>
              <a:defRPr/>
            </a:pPr>
            <a:r>
              <a:rPr lang="en-US" sz="2400" dirty="0">
                <a:latin typeface="Garamond" panose="02020404030301010803" pitchFamily="18" charset="0"/>
                <a:cs typeface="Times New Roman" panose="02020603050405020304" pitchFamily="18" charset="0"/>
              </a:rPr>
              <a:t>Much easier to make sure small pieces of a system are working right than to debug the entire thing at once</a:t>
            </a:r>
          </a:p>
          <a:p>
            <a:pPr>
              <a:lnSpc>
                <a:spcPct val="90000"/>
              </a:lnSpc>
              <a:defRPr/>
            </a:pPr>
            <a:endParaRPr lang="en-US" sz="2400" dirty="0">
              <a:latin typeface="Garamond" panose="02020404030301010803" pitchFamily="18" charset="0"/>
              <a:cs typeface="Times New Roman" panose="02020603050405020304" pitchFamily="18" charset="0"/>
            </a:endParaRPr>
          </a:p>
          <a:p>
            <a:pPr>
              <a:lnSpc>
                <a:spcPct val="90000"/>
              </a:lnSpc>
              <a:defRPr/>
            </a:pPr>
            <a:r>
              <a:rPr lang="en-US" sz="2400" dirty="0">
                <a:latin typeface="Garamond" panose="02020404030301010803" pitchFamily="18" charset="0"/>
                <a:cs typeface="Times New Roman" panose="02020603050405020304" pitchFamily="18" charset="0"/>
              </a:rPr>
              <a:t>Enables testers to discover “rare” bugs that only occur when specific sets of inputs are applied </a:t>
            </a:r>
          </a:p>
          <a:p>
            <a:pPr eaLnBrk="1" hangingPunct="1">
              <a:lnSpc>
                <a:spcPct val="90000"/>
              </a:lnSpc>
              <a:defRPr/>
            </a:pPr>
            <a:endParaRPr lang="en-US" dirty="0"/>
          </a:p>
          <a:p>
            <a:pPr eaLnBrk="1" hangingPunct="1">
              <a:lnSpc>
                <a:spcPct val="90000"/>
              </a:lnSpc>
              <a:defRPr/>
            </a:pPr>
            <a:endParaRPr lang="en-US" dirty="0"/>
          </a:p>
        </p:txBody>
      </p:sp>
      <p:sp>
        <p:nvSpPr>
          <p:cNvPr id="4" name="Slide Number Placeholder 1">
            <a:extLst>
              <a:ext uri="{FF2B5EF4-FFF2-40B4-BE49-F238E27FC236}">
                <a16:creationId xmlns:a16="http://schemas.microsoft.com/office/drawing/2014/main" id="{1E449A17-63B4-47A6-B476-7889C789D9CE}"/>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5</a:t>
            </a:fld>
            <a:endParaRPr lang="en-US" b="0">
              <a:solidFill>
                <a:srgbClr val="D4D2D0">
                  <a:shade val="50000"/>
                  <a:satMod val="200000"/>
                </a:srgbClr>
              </a:solidFill>
            </a:endParaRPr>
          </a:p>
        </p:txBody>
      </p:sp>
    </p:spTree>
    <p:extLst>
      <p:ext uri="{BB962C8B-B14F-4D97-AF65-F5344CB8AC3E}">
        <p14:creationId xmlns:p14="http://schemas.microsoft.com/office/powerpoint/2010/main" val="2373793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82427-05FB-47A2-BFFE-60E6445592D9}"/>
              </a:ext>
            </a:extLst>
          </p:cNvPr>
          <p:cNvSpPr>
            <a:spLocks noGrp="1"/>
          </p:cNvSpPr>
          <p:nvPr>
            <p:ph type="title"/>
          </p:nvPr>
        </p:nvSpPr>
        <p:spPr/>
        <p:txBody>
          <a:bodyPr>
            <a:normAutofit/>
          </a:bodyPr>
          <a:lstStyle/>
          <a:p>
            <a:pPr>
              <a:defRPr/>
            </a:pPr>
            <a:r>
              <a:rPr lang="en-US" sz="4000" b="1" dirty="0">
                <a:latin typeface="Garamond" panose="02020404030301010803" pitchFamily="18" charset="0"/>
                <a:cs typeface="Times New Roman" panose="02020603050405020304" pitchFamily="18" charset="0"/>
              </a:rPr>
              <a:t>Unit Testing</a:t>
            </a:r>
          </a:p>
        </p:txBody>
      </p:sp>
      <p:sp>
        <p:nvSpPr>
          <p:cNvPr id="3" name="Rectangle 1">
            <a:extLst>
              <a:ext uri="{FF2B5EF4-FFF2-40B4-BE49-F238E27FC236}">
                <a16:creationId xmlns:a16="http://schemas.microsoft.com/office/drawing/2014/main" id="{44E04112-6714-4460-8D55-E667B863A4E9}"/>
              </a:ext>
            </a:extLst>
          </p:cNvPr>
          <p:cNvSpPr>
            <a:spLocks noChangeArrowheads="1"/>
          </p:cNvSpPr>
          <p:nvPr/>
        </p:nvSpPr>
        <p:spPr bwMode="auto">
          <a:xfrm>
            <a:off x="942535" y="3693571"/>
            <a:ext cx="65" cy="3571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C1A6268A-B3B3-41BD-9329-AD2C102B83C4}"/>
              </a:ext>
            </a:extLst>
          </p:cNvPr>
          <p:cNvSpPr txBox="1"/>
          <p:nvPr/>
        </p:nvSpPr>
        <p:spPr>
          <a:xfrm>
            <a:off x="351758" y="2271321"/>
            <a:ext cx="8335042" cy="2311595"/>
          </a:xfrm>
          <a:prstGeom prst="rect">
            <a:avLst/>
          </a:prstGeom>
          <a:noFill/>
        </p:spPr>
        <p:txBody>
          <a:bodyPr wrap="square">
            <a:spAutoFit/>
          </a:bodyPr>
          <a:lstStyle/>
          <a:p>
            <a:pPr marL="342900" indent="-342900">
              <a:lnSpc>
                <a:spcPct val="90000"/>
              </a:lnSpc>
              <a:spcBef>
                <a:spcPct val="20000"/>
              </a:spcBef>
              <a:buClr>
                <a:schemeClr val="tx1"/>
              </a:buClr>
              <a:buFont typeface="Arial"/>
              <a:buChar char="•"/>
              <a:defRPr/>
            </a:pPr>
            <a:r>
              <a:rPr lang="en-US" sz="2400" dirty="0">
                <a:latin typeface="Garamond" panose="02020404030301010803" pitchFamily="18" charset="0"/>
                <a:cs typeface="Times New Roman" panose="02020603050405020304" pitchFamily="18" charset="0"/>
              </a:rPr>
              <a:t>Unit Testing is used to identify defects early in software development cycle.</a:t>
            </a:r>
          </a:p>
          <a:p>
            <a:pPr marL="342900" indent="-342900">
              <a:lnSpc>
                <a:spcPct val="90000"/>
              </a:lnSpc>
              <a:spcBef>
                <a:spcPct val="20000"/>
              </a:spcBef>
              <a:buClr>
                <a:schemeClr val="tx1"/>
              </a:buClr>
              <a:buFont typeface="Arial"/>
              <a:buChar char="•"/>
              <a:defRPr/>
            </a:pPr>
            <a:endParaRPr lang="en-US" sz="2400" dirty="0">
              <a:latin typeface="Garamond" panose="02020404030301010803" pitchFamily="18" charset="0"/>
              <a:cs typeface="Times New Roman" panose="02020603050405020304" pitchFamily="18" charset="0"/>
            </a:endParaRPr>
          </a:p>
          <a:p>
            <a:pPr marL="342900" indent="-342900">
              <a:lnSpc>
                <a:spcPct val="90000"/>
              </a:lnSpc>
              <a:spcBef>
                <a:spcPct val="20000"/>
              </a:spcBef>
              <a:buClr>
                <a:schemeClr val="tx1"/>
              </a:buClr>
              <a:buFont typeface="Arial"/>
              <a:buChar char="•"/>
              <a:defRPr/>
            </a:pPr>
            <a:r>
              <a:rPr lang="en-US" sz="2400" dirty="0">
                <a:latin typeface="Garamond" panose="02020404030301010803" pitchFamily="18" charset="0"/>
                <a:cs typeface="Times New Roman" panose="02020603050405020304" pitchFamily="18" charset="0"/>
              </a:rPr>
              <a:t>Unit Testing will enable developers to spend more time reviewing their own code </a:t>
            </a:r>
          </a:p>
          <a:p>
            <a:pPr marL="342900" indent="-342900">
              <a:lnSpc>
                <a:spcPct val="90000"/>
              </a:lnSpc>
              <a:spcBef>
                <a:spcPct val="20000"/>
              </a:spcBef>
              <a:buClr>
                <a:schemeClr val="tx1"/>
              </a:buClr>
              <a:buFont typeface="Arial"/>
              <a:buChar char="•"/>
              <a:defRPr/>
            </a:pPr>
            <a:endParaRPr lang="en-US" sz="2400" dirty="0">
              <a:latin typeface="Garamond" panose="02020404030301010803" pitchFamily="18" charset="0"/>
              <a:cs typeface="Times New Roman" panose="02020603050405020304" pitchFamily="18" charset="0"/>
            </a:endParaRPr>
          </a:p>
        </p:txBody>
      </p:sp>
      <p:sp>
        <p:nvSpPr>
          <p:cNvPr id="6" name="Slide Number Placeholder 1">
            <a:extLst>
              <a:ext uri="{FF2B5EF4-FFF2-40B4-BE49-F238E27FC236}">
                <a16:creationId xmlns:a16="http://schemas.microsoft.com/office/drawing/2014/main" id="{6091D364-A998-4A0B-BEA1-9ECD6D63EA84}"/>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6</a:t>
            </a:fld>
            <a:endParaRPr lang="en-US" b="0">
              <a:solidFill>
                <a:srgbClr val="D4D2D0">
                  <a:shade val="50000"/>
                  <a:satMod val="200000"/>
                </a:srgbClr>
              </a:solidFill>
            </a:endParaRPr>
          </a:p>
        </p:txBody>
      </p:sp>
    </p:spTree>
    <p:extLst>
      <p:ext uri="{BB962C8B-B14F-4D97-AF65-F5344CB8AC3E}">
        <p14:creationId xmlns:p14="http://schemas.microsoft.com/office/powerpoint/2010/main" val="2268331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3570691" name="Rectangle 3">
            <a:extLst>
              <a:ext uri="{FF2B5EF4-FFF2-40B4-BE49-F238E27FC236}">
                <a16:creationId xmlns:a16="http://schemas.microsoft.com/office/drawing/2014/main" id="{CE9363DA-ADDD-4CFD-B16D-3473CD9D8ACA}"/>
              </a:ext>
            </a:extLst>
          </p:cNvPr>
          <p:cNvSpPr>
            <a:spLocks noGrp="1" noChangeArrowheads="1"/>
          </p:cNvSpPr>
          <p:nvPr>
            <p:ph idx="1"/>
          </p:nvPr>
        </p:nvSpPr>
        <p:spPr>
          <a:xfrm>
            <a:off x="457200" y="2123439"/>
            <a:ext cx="8229600" cy="3939735"/>
          </a:xfrm>
        </p:spPr>
        <p:txBody>
          <a:bodyPr>
            <a:normAutofit/>
          </a:bodyPr>
          <a:lstStyle/>
          <a:p>
            <a:pPr>
              <a:lnSpc>
                <a:spcPct val="90000"/>
              </a:lnSpc>
              <a:buClr>
                <a:schemeClr val="tx1"/>
              </a:buClr>
              <a:defRPr/>
            </a:pPr>
            <a:r>
              <a:rPr lang="en-US" altLang="en-US" sz="2400" dirty="0">
                <a:latin typeface="Garamond" panose="02020404030301010803" pitchFamily="18" charset="0"/>
                <a:cs typeface="Times New Roman" panose="02020603050405020304" pitchFamily="18" charset="0"/>
              </a:rPr>
              <a:t>Unit testing focuses on program units in isolation from the rest of the system.</a:t>
            </a:r>
          </a:p>
          <a:p>
            <a:pPr>
              <a:lnSpc>
                <a:spcPct val="90000"/>
              </a:lnSpc>
              <a:buClr>
                <a:schemeClr val="tx1"/>
              </a:buClr>
              <a:defRPr/>
            </a:pPr>
            <a:endParaRPr lang="en-US" altLang="en-US" sz="2400" dirty="0">
              <a:latin typeface="Garamond" panose="02020404030301010803" pitchFamily="18" charset="0"/>
              <a:cs typeface="Times New Roman" panose="02020603050405020304" pitchFamily="18" charset="0"/>
            </a:endParaRPr>
          </a:p>
          <a:p>
            <a:pPr>
              <a:lnSpc>
                <a:spcPct val="90000"/>
              </a:lnSpc>
              <a:buClr>
                <a:schemeClr val="tx1"/>
              </a:buClr>
              <a:defRPr/>
            </a:pPr>
            <a:r>
              <a:rPr lang="en-US" altLang="en-US" sz="2400" dirty="0">
                <a:latin typeface="Garamond" panose="02020404030301010803" pitchFamily="18" charset="0"/>
                <a:cs typeface="Times New Roman" panose="02020603050405020304" pitchFamily="18" charset="0"/>
              </a:rPr>
              <a:t>Easier to debug when a test finds a defect (compared to full-system testing)</a:t>
            </a:r>
          </a:p>
        </p:txBody>
      </p:sp>
      <p:sp>
        <p:nvSpPr>
          <p:cNvPr id="6" name="Title 1">
            <a:extLst>
              <a:ext uri="{FF2B5EF4-FFF2-40B4-BE49-F238E27FC236}">
                <a16:creationId xmlns:a16="http://schemas.microsoft.com/office/drawing/2014/main" id="{E3512DE5-254A-4FE7-9612-59BC7A2A46A0}"/>
              </a:ext>
            </a:extLst>
          </p:cNvPr>
          <p:cNvSpPr>
            <a:spLocks noGrp="1"/>
          </p:cNvSpPr>
          <p:nvPr>
            <p:ph type="title"/>
          </p:nvPr>
        </p:nvSpPr>
        <p:spPr>
          <a:xfrm>
            <a:off x="457200" y="274638"/>
            <a:ext cx="8229600" cy="1143000"/>
          </a:xfrm>
        </p:spPr>
        <p:txBody>
          <a:bodyPr vert="horz" lIns="91440" tIns="45720" rIns="91440" bIns="45720" rtlCol="0" anchor="ctr">
            <a:normAutofit/>
          </a:bodyPr>
          <a:lstStyle/>
          <a:p>
            <a:pPr>
              <a:defRPr/>
            </a:pPr>
            <a:r>
              <a:rPr lang="en-US" sz="4000" b="1" dirty="0">
                <a:solidFill>
                  <a:srgbClr val="FFFFFF"/>
                </a:solidFill>
                <a:latin typeface="Garamond" panose="02020404030301010803" pitchFamily="18" charset="0"/>
                <a:cs typeface="Times New Roman" panose="02020603050405020304" pitchFamily="18" charset="0"/>
              </a:rPr>
              <a:t>Unit Testing</a:t>
            </a:r>
          </a:p>
        </p:txBody>
      </p:sp>
      <p:sp>
        <p:nvSpPr>
          <p:cNvPr id="4" name="Slide Number Placeholder 1">
            <a:extLst>
              <a:ext uri="{FF2B5EF4-FFF2-40B4-BE49-F238E27FC236}">
                <a16:creationId xmlns:a16="http://schemas.microsoft.com/office/drawing/2014/main" id="{99F9E473-32F7-42C9-9E90-82DA3C640293}"/>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7</a:t>
            </a:fld>
            <a:endParaRPr lang="en-US" b="0">
              <a:solidFill>
                <a:srgbClr val="D4D2D0">
                  <a:shade val="50000"/>
                  <a:satMod val="200000"/>
                </a:srgbClr>
              </a:solidFill>
            </a:endParaRP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3572738" name="Rectangle 2">
            <a:extLst>
              <a:ext uri="{FF2B5EF4-FFF2-40B4-BE49-F238E27FC236}">
                <a16:creationId xmlns:a16="http://schemas.microsoft.com/office/drawing/2014/main" id="{68A13194-C9A8-49CE-8F72-557848296433}"/>
              </a:ext>
            </a:extLst>
          </p:cNvPr>
          <p:cNvSpPr>
            <a:spLocks noGrp="1" noChangeArrowheads="1"/>
          </p:cNvSpPr>
          <p:nvPr>
            <p:ph type="title"/>
          </p:nvPr>
        </p:nvSpPr>
        <p:spPr/>
        <p:txBody>
          <a:bodyPr vert="horz" lIns="91440" tIns="45720" rIns="91440" bIns="45720" rtlCol="0" anchor="ctr">
            <a:normAutofit/>
          </a:bodyPr>
          <a:lstStyle/>
          <a:p>
            <a:pPr>
              <a:defRPr/>
            </a:pPr>
            <a:r>
              <a:rPr lang="en-US" altLang="en-US" sz="4000" b="1" dirty="0">
                <a:solidFill>
                  <a:srgbClr val="FFFFFF"/>
                </a:solidFill>
                <a:latin typeface="Garamond" panose="02020404030301010803" pitchFamily="18" charset="0"/>
                <a:cs typeface="Times New Roman" panose="02020603050405020304" pitchFamily="18" charset="0"/>
              </a:rPr>
              <a:t>Unit Testing Strategies</a:t>
            </a:r>
          </a:p>
        </p:txBody>
      </p:sp>
      <p:sp>
        <p:nvSpPr>
          <p:cNvPr id="3572739" name="Rectangle 3">
            <a:extLst>
              <a:ext uri="{FF2B5EF4-FFF2-40B4-BE49-F238E27FC236}">
                <a16:creationId xmlns:a16="http://schemas.microsoft.com/office/drawing/2014/main" id="{0A372BB8-1DE0-4D48-9C53-CD2415F36D5B}"/>
              </a:ext>
            </a:extLst>
          </p:cNvPr>
          <p:cNvSpPr>
            <a:spLocks noGrp="1" noChangeArrowheads="1"/>
          </p:cNvSpPr>
          <p:nvPr>
            <p:ph idx="1"/>
          </p:nvPr>
        </p:nvSpPr>
        <p:spPr>
          <a:xfrm>
            <a:off x="457200" y="2174240"/>
            <a:ext cx="8229600" cy="3682274"/>
          </a:xfrm>
        </p:spPr>
        <p:txBody>
          <a:bodyPr/>
          <a:lstStyle/>
          <a:p>
            <a:pPr>
              <a:lnSpc>
                <a:spcPct val="90000"/>
              </a:lnSpc>
              <a:buClr>
                <a:schemeClr val="tx1"/>
              </a:buClr>
              <a:defRPr/>
            </a:pPr>
            <a:r>
              <a:rPr lang="en-US" altLang="en-US" sz="2400" dirty="0">
                <a:latin typeface="Garamond" panose="02020404030301010803" pitchFamily="18" charset="0"/>
                <a:cs typeface="Times New Roman" panose="02020603050405020304" pitchFamily="18" charset="0"/>
              </a:rPr>
              <a:t>Black box (specification-based) testing</a:t>
            </a:r>
          </a:p>
          <a:p>
            <a:pPr>
              <a:lnSpc>
                <a:spcPct val="90000"/>
              </a:lnSpc>
              <a:buClr>
                <a:schemeClr val="tx1"/>
              </a:buClr>
              <a:defRPr/>
            </a:pPr>
            <a:endParaRPr lang="en-US" altLang="en-US" sz="2400" dirty="0">
              <a:latin typeface="Garamond" panose="02020404030301010803" pitchFamily="18" charset="0"/>
              <a:cs typeface="Times New Roman" panose="02020603050405020304" pitchFamily="18" charset="0"/>
            </a:endParaRPr>
          </a:p>
          <a:p>
            <a:pPr>
              <a:lnSpc>
                <a:spcPct val="90000"/>
              </a:lnSpc>
              <a:buClr>
                <a:schemeClr val="tx1"/>
              </a:buClr>
              <a:defRPr/>
            </a:pPr>
            <a:r>
              <a:rPr lang="en-US" altLang="en-US" sz="2400" dirty="0">
                <a:latin typeface="Garamond" panose="02020404030301010803" pitchFamily="18" charset="0"/>
                <a:cs typeface="Times New Roman" panose="02020603050405020304" pitchFamily="18" charset="0"/>
              </a:rPr>
              <a:t>White box (program-based) testing, aka glass-box</a:t>
            </a:r>
          </a:p>
          <a:p>
            <a:pPr>
              <a:lnSpc>
                <a:spcPct val="90000"/>
              </a:lnSpc>
              <a:buClr>
                <a:schemeClr val="tx1"/>
              </a:buClr>
              <a:defRPr/>
            </a:pPr>
            <a:endParaRPr lang="en-US" altLang="en-US" sz="2400" dirty="0">
              <a:latin typeface="Garamond" panose="02020404030301010803" pitchFamily="18" charset="0"/>
              <a:cs typeface="Times New Roman" panose="02020603050405020304" pitchFamily="18" charset="0"/>
            </a:endParaRPr>
          </a:p>
          <a:p>
            <a:pPr>
              <a:lnSpc>
                <a:spcPct val="90000"/>
              </a:lnSpc>
              <a:buClr>
                <a:schemeClr val="tx1"/>
              </a:buClr>
              <a:defRPr/>
            </a:pPr>
            <a:r>
              <a:rPr lang="en-US" altLang="en-US" sz="2400" dirty="0">
                <a:latin typeface="Garamond" panose="02020404030301010803" pitchFamily="18" charset="0"/>
                <a:cs typeface="Times New Roman" panose="02020603050405020304" pitchFamily="18" charset="0"/>
              </a:rPr>
              <a:t>Normally both are done </a:t>
            </a:r>
          </a:p>
        </p:txBody>
      </p:sp>
      <p:sp>
        <p:nvSpPr>
          <p:cNvPr id="4" name="Slide Number Placeholder 1">
            <a:extLst>
              <a:ext uri="{FF2B5EF4-FFF2-40B4-BE49-F238E27FC236}">
                <a16:creationId xmlns:a16="http://schemas.microsoft.com/office/drawing/2014/main" id="{F8E835F2-6422-4DAF-A85A-9E90EF6D779A}"/>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8</a:t>
            </a:fld>
            <a:endParaRPr lang="en-US" b="0">
              <a:solidFill>
                <a:srgbClr val="D4D2D0">
                  <a:shade val="50000"/>
                  <a:satMod val="200000"/>
                </a:srgbClr>
              </a:solidFill>
            </a:endParaRP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3578882" name="Rectangle 2">
            <a:extLst>
              <a:ext uri="{FF2B5EF4-FFF2-40B4-BE49-F238E27FC236}">
                <a16:creationId xmlns:a16="http://schemas.microsoft.com/office/drawing/2014/main" id="{2C12E93A-7897-4600-BAD3-C21A170AE24D}"/>
              </a:ext>
            </a:extLst>
          </p:cNvPr>
          <p:cNvSpPr>
            <a:spLocks noGrp="1" noChangeArrowheads="1"/>
          </p:cNvSpPr>
          <p:nvPr>
            <p:ph type="title"/>
          </p:nvPr>
        </p:nvSpPr>
        <p:spPr>
          <a:xfrm>
            <a:off x="351692" y="422031"/>
            <a:ext cx="8335108" cy="995607"/>
          </a:xfrm>
        </p:spPr>
        <p:txBody>
          <a:bodyPr>
            <a:noAutofit/>
          </a:bodyPr>
          <a:lstStyle/>
          <a:p>
            <a:pPr>
              <a:defRPr/>
            </a:pPr>
            <a:r>
              <a:rPr lang="en-US" altLang="en-US" sz="4000" b="1" dirty="0">
                <a:solidFill>
                  <a:srgbClr val="FFFFFF"/>
                </a:solidFill>
                <a:latin typeface="Garamond" panose="02020404030301010803" pitchFamily="18" charset="0"/>
                <a:cs typeface="Times New Roman" panose="02020603050405020304" pitchFamily="18" charset="0"/>
              </a:rPr>
              <a:t>Whitebox &amp; Unit Testing</a:t>
            </a:r>
          </a:p>
        </p:txBody>
      </p:sp>
      <p:sp>
        <p:nvSpPr>
          <p:cNvPr id="3578883" name="Rectangle 3">
            <a:extLst>
              <a:ext uri="{FF2B5EF4-FFF2-40B4-BE49-F238E27FC236}">
                <a16:creationId xmlns:a16="http://schemas.microsoft.com/office/drawing/2014/main" id="{B73C4DF5-B4A5-4C6D-ACE6-754A01B47FC8}"/>
              </a:ext>
            </a:extLst>
          </p:cNvPr>
          <p:cNvSpPr>
            <a:spLocks noGrp="1" noChangeArrowheads="1"/>
          </p:cNvSpPr>
          <p:nvPr>
            <p:ph idx="1"/>
          </p:nvPr>
        </p:nvSpPr>
        <p:spPr>
          <a:xfrm>
            <a:off x="372792" y="1940560"/>
            <a:ext cx="8456248" cy="4226560"/>
          </a:xfrm>
        </p:spPr>
        <p:txBody>
          <a:bodyPr>
            <a:normAutofit lnSpcReduction="10000"/>
          </a:bodyPr>
          <a:lstStyle/>
          <a:p>
            <a:pPr>
              <a:lnSpc>
                <a:spcPct val="90000"/>
              </a:lnSpc>
              <a:buClr>
                <a:schemeClr val="tx1"/>
              </a:buClr>
              <a:defRPr/>
            </a:pPr>
            <a:r>
              <a:rPr lang="en-US" altLang="en-US" sz="2400" dirty="0">
                <a:latin typeface="Garamond" panose="02020404030301010803" pitchFamily="18" charset="0"/>
                <a:cs typeface="Times New Roman" panose="02020603050405020304" pitchFamily="18" charset="0"/>
              </a:rPr>
              <a:t>Execute all (reachable) statements </a:t>
            </a:r>
          </a:p>
          <a:p>
            <a:pPr>
              <a:lnSpc>
                <a:spcPct val="90000"/>
              </a:lnSpc>
              <a:buClr>
                <a:schemeClr val="tx1"/>
              </a:buClr>
              <a:defRPr/>
            </a:pPr>
            <a:endParaRPr lang="en-US" altLang="en-US" sz="2400" dirty="0">
              <a:latin typeface="Garamond" panose="02020404030301010803" pitchFamily="18" charset="0"/>
              <a:cs typeface="Times New Roman" panose="02020603050405020304" pitchFamily="18" charset="0"/>
            </a:endParaRPr>
          </a:p>
          <a:p>
            <a:pPr>
              <a:lnSpc>
                <a:spcPct val="90000"/>
              </a:lnSpc>
              <a:buClr>
                <a:schemeClr val="tx1"/>
              </a:buClr>
              <a:defRPr/>
            </a:pPr>
            <a:r>
              <a:rPr lang="en-US" altLang="en-US" sz="2400" dirty="0">
                <a:latin typeface="Garamond" panose="02020404030301010803" pitchFamily="18" charset="0"/>
                <a:cs typeface="Times New Roman" panose="02020603050405020304" pitchFamily="18" charset="0"/>
              </a:rPr>
              <a:t>Execute all branches of logical decisions, including boundaries of loops </a:t>
            </a:r>
          </a:p>
          <a:p>
            <a:pPr>
              <a:lnSpc>
                <a:spcPct val="90000"/>
              </a:lnSpc>
              <a:buClr>
                <a:schemeClr val="tx1"/>
              </a:buClr>
              <a:defRPr/>
            </a:pPr>
            <a:endParaRPr lang="en-US" altLang="en-US" sz="2400" dirty="0">
              <a:latin typeface="Garamond" panose="02020404030301010803" pitchFamily="18" charset="0"/>
              <a:cs typeface="Times New Roman" panose="02020603050405020304" pitchFamily="18" charset="0"/>
            </a:endParaRPr>
          </a:p>
          <a:p>
            <a:pPr>
              <a:lnSpc>
                <a:spcPct val="90000"/>
              </a:lnSpc>
              <a:buClr>
                <a:schemeClr val="tx1"/>
              </a:buClr>
              <a:defRPr/>
            </a:pPr>
            <a:r>
              <a:rPr lang="en-US" altLang="en-US" sz="2400" dirty="0">
                <a:latin typeface="Garamond" panose="02020404030301010803" pitchFamily="18" charset="0"/>
                <a:cs typeface="Times New Roman" panose="02020603050405020304" pitchFamily="18" charset="0"/>
              </a:rPr>
              <a:t>Execute all (feasible) control flow paths in combination </a:t>
            </a:r>
          </a:p>
          <a:p>
            <a:pPr>
              <a:lnSpc>
                <a:spcPct val="90000"/>
              </a:lnSpc>
              <a:buClr>
                <a:schemeClr val="tx1"/>
              </a:buClr>
              <a:defRPr/>
            </a:pPr>
            <a:endParaRPr lang="en-US" altLang="en-US" sz="2400" dirty="0">
              <a:latin typeface="Garamond" panose="02020404030301010803" pitchFamily="18" charset="0"/>
              <a:cs typeface="Times New Roman" panose="02020603050405020304" pitchFamily="18" charset="0"/>
            </a:endParaRPr>
          </a:p>
          <a:p>
            <a:pPr>
              <a:lnSpc>
                <a:spcPct val="90000"/>
              </a:lnSpc>
              <a:buClr>
                <a:schemeClr val="tx1"/>
              </a:buClr>
              <a:defRPr/>
            </a:pPr>
            <a:r>
              <a:rPr lang="en-US" altLang="en-US" sz="2400" dirty="0">
                <a:latin typeface="Garamond" panose="02020404030301010803" pitchFamily="18" charset="0"/>
                <a:cs typeface="Times New Roman" panose="02020603050405020304" pitchFamily="18" charset="0"/>
              </a:rPr>
              <a:t>Execute all data flow paths (from each variable definition to all its uses) </a:t>
            </a:r>
          </a:p>
          <a:p>
            <a:pPr>
              <a:lnSpc>
                <a:spcPct val="90000"/>
              </a:lnSpc>
              <a:buClr>
                <a:schemeClr val="tx1"/>
              </a:buClr>
              <a:defRPr/>
            </a:pPr>
            <a:endParaRPr lang="en-US" altLang="en-US" sz="2400" dirty="0">
              <a:latin typeface="Garamond" panose="02020404030301010803" pitchFamily="18" charset="0"/>
              <a:cs typeface="Times New Roman" panose="02020603050405020304" pitchFamily="18" charset="0"/>
            </a:endParaRPr>
          </a:p>
          <a:p>
            <a:pPr>
              <a:lnSpc>
                <a:spcPct val="90000"/>
              </a:lnSpc>
              <a:buClr>
                <a:schemeClr val="tx1"/>
              </a:buClr>
              <a:defRPr/>
            </a:pPr>
            <a:r>
              <a:rPr lang="en-US" altLang="en-US" sz="2400" dirty="0">
                <a:latin typeface="Garamond" panose="02020404030301010803" pitchFamily="18" charset="0"/>
                <a:cs typeface="Times New Roman" panose="02020603050405020304" pitchFamily="18" charset="0"/>
              </a:rPr>
              <a:t>Usually applied only to individual subroutines rather than larger units</a:t>
            </a:r>
          </a:p>
        </p:txBody>
      </p:sp>
      <p:sp>
        <p:nvSpPr>
          <p:cNvPr id="4" name="Slide Number Placeholder 1">
            <a:extLst>
              <a:ext uri="{FF2B5EF4-FFF2-40B4-BE49-F238E27FC236}">
                <a16:creationId xmlns:a16="http://schemas.microsoft.com/office/drawing/2014/main" id="{F2270C55-71B4-46FB-8294-69D6BCB71FBF}"/>
              </a:ext>
            </a:extLst>
          </p:cNvPr>
          <p:cNvSpPr txBox="1">
            <a:spLocks/>
          </p:cNvSpPr>
          <p:nvPr/>
        </p:nvSpPr>
        <p:spPr>
          <a:xfrm>
            <a:off x="8686800" y="6305550"/>
            <a:ext cx="457200" cy="476250"/>
          </a:xfrm>
          <a:prstGeom prst="rect">
            <a:avLst/>
          </a:prstGeom>
        </p:spPr>
        <p:txBody>
          <a:bodyPr anchor="b"/>
          <a:lstStyle>
            <a:defPPr>
              <a:defRPr lang="en-US"/>
            </a:defPPr>
            <a:lvl1pPr marL="0" algn="ctr" defTabSz="457200" rtl="0" eaLnBrk="1" fontAlgn="base" latinLnBrk="0" hangingPunct="1">
              <a:spcBef>
                <a:spcPct val="0"/>
              </a:spcBef>
              <a:spcAft>
                <a:spcPct val="0"/>
              </a:spcAft>
              <a:defRPr kumimoji="0" sz="1200" b="1" kern="1200">
                <a:solidFill>
                  <a:schemeClr val="bg2">
                    <a:shade val="50000"/>
                    <a:satMod val="200000"/>
                  </a:schemeClr>
                </a:solidFill>
                <a:effectLst/>
                <a:latin typeface="Calibri" pitchFamily="34" charset="0"/>
                <a:ea typeface="+mn-ea"/>
                <a:cs typeface="+mn-cs"/>
              </a:defRPr>
            </a:lvl1pPr>
            <a:lvl2pPr marL="4572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2pPr>
            <a:lvl3pPr marL="9144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3pPr>
            <a:lvl4pPr marL="13716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4pPr>
            <a:lvl5pPr marL="1828800" algn="l" defTabSz="457200" rtl="0" eaLnBrk="0" fontAlgn="base" latinLnBrk="0"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defTabSz="914400" fontAlgn="auto">
              <a:spcBef>
                <a:spcPts val="0"/>
              </a:spcBef>
              <a:spcAft>
                <a:spcPts val="0"/>
              </a:spcAft>
              <a:defRPr/>
            </a:pPr>
            <a:fld id="{B6F15528-21DE-4FAA-801E-634DDDAF4B2B}" type="slidenum">
              <a:rPr lang="en-US" b="0" smtClean="0">
                <a:solidFill>
                  <a:srgbClr val="D4D2D0">
                    <a:shade val="50000"/>
                    <a:satMod val="200000"/>
                  </a:srgbClr>
                </a:solidFill>
              </a:rPr>
              <a:pPr defTabSz="914400" fontAlgn="auto">
                <a:spcBef>
                  <a:spcPts val="0"/>
                </a:spcBef>
                <a:spcAft>
                  <a:spcPts val="0"/>
                </a:spcAft>
                <a:defRPr/>
              </a:pPr>
              <a:t>9</a:t>
            </a:fld>
            <a:endParaRPr lang="en-US" b="0">
              <a:solidFill>
                <a:srgbClr val="D4D2D0">
                  <a:shade val="50000"/>
                  <a:satMod val="200000"/>
                </a:srgbClr>
              </a:solidFill>
            </a:endParaRP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Formal Template">
      <a:dk1>
        <a:srgbClr val="0B3D29"/>
      </a:dk1>
      <a:lt1>
        <a:sysClr val="window" lastClr="FFFFFF"/>
      </a:lt1>
      <a:dk2>
        <a:srgbClr val="05231A"/>
      </a:dk2>
      <a:lt2>
        <a:srgbClr val="E3E0B8"/>
      </a:lt2>
      <a:accent1>
        <a:srgbClr val="B6A771"/>
      </a:accent1>
      <a:accent2>
        <a:srgbClr val="D0CB81"/>
      </a:accent2>
      <a:accent3>
        <a:srgbClr val="147242"/>
      </a:accent3>
      <a:accent4>
        <a:srgbClr val="1C9B40"/>
      </a:accent4>
      <a:accent5>
        <a:srgbClr val="4DAE3D"/>
      </a:accent5>
      <a:accent6>
        <a:srgbClr val="E3E0B8"/>
      </a:accent6>
      <a:hlink>
        <a:srgbClr val="D0CB81"/>
      </a:hlink>
      <a:folHlink>
        <a:srgbClr val="B6A77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ormal Template">
    <a:dk1>
      <a:srgbClr val="0B3D29"/>
    </a:dk1>
    <a:lt1>
      <a:sysClr val="window" lastClr="FFFFFF"/>
    </a:lt1>
    <a:dk2>
      <a:srgbClr val="05231A"/>
    </a:dk2>
    <a:lt2>
      <a:srgbClr val="E3E0B8"/>
    </a:lt2>
    <a:accent1>
      <a:srgbClr val="B6A771"/>
    </a:accent1>
    <a:accent2>
      <a:srgbClr val="D0CB81"/>
    </a:accent2>
    <a:accent3>
      <a:srgbClr val="147242"/>
    </a:accent3>
    <a:accent4>
      <a:srgbClr val="1C9B40"/>
    </a:accent4>
    <a:accent5>
      <a:srgbClr val="4DAE3D"/>
    </a:accent5>
    <a:accent6>
      <a:srgbClr val="E3E0B8"/>
    </a:accent6>
    <a:hlink>
      <a:srgbClr val="D0CB81"/>
    </a:hlink>
    <a:folHlink>
      <a:srgbClr val="B6A771"/>
    </a:folHlink>
  </a:clrScheme>
</a:themeOverride>
</file>

<file path=ppt/theme/themeOverride10.xml><?xml version="1.0" encoding="utf-8"?>
<a:themeOverride xmlns:a="http://schemas.openxmlformats.org/drawingml/2006/main">
  <a:clrScheme name="Formal Template">
    <a:dk1>
      <a:srgbClr val="0B3D29"/>
    </a:dk1>
    <a:lt1>
      <a:sysClr val="window" lastClr="FFFFFF"/>
    </a:lt1>
    <a:dk2>
      <a:srgbClr val="05231A"/>
    </a:dk2>
    <a:lt2>
      <a:srgbClr val="E3E0B8"/>
    </a:lt2>
    <a:accent1>
      <a:srgbClr val="B6A771"/>
    </a:accent1>
    <a:accent2>
      <a:srgbClr val="D0CB81"/>
    </a:accent2>
    <a:accent3>
      <a:srgbClr val="147242"/>
    </a:accent3>
    <a:accent4>
      <a:srgbClr val="1C9B40"/>
    </a:accent4>
    <a:accent5>
      <a:srgbClr val="4DAE3D"/>
    </a:accent5>
    <a:accent6>
      <a:srgbClr val="E3E0B8"/>
    </a:accent6>
    <a:hlink>
      <a:srgbClr val="D0CB81"/>
    </a:hlink>
    <a:folHlink>
      <a:srgbClr val="B6A771"/>
    </a:folHlink>
  </a:clrScheme>
</a:themeOverride>
</file>

<file path=ppt/theme/themeOverride2.xml><?xml version="1.0" encoding="utf-8"?>
<a:themeOverride xmlns:a="http://schemas.openxmlformats.org/drawingml/2006/main">
  <a:clrScheme name="Formal Template">
    <a:dk1>
      <a:srgbClr val="0B3D29"/>
    </a:dk1>
    <a:lt1>
      <a:sysClr val="window" lastClr="FFFFFF"/>
    </a:lt1>
    <a:dk2>
      <a:srgbClr val="05231A"/>
    </a:dk2>
    <a:lt2>
      <a:srgbClr val="E3E0B8"/>
    </a:lt2>
    <a:accent1>
      <a:srgbClr val="B6A771"/>
    </a:accent1>
    <a:accent2>
      <a:srgbClr val="D0CB81"/>
    </a:accent2>
    <a:accent3>
      <a:srgbClr val="147242"/>
    </a:accent3>
    <a:accent4>
      <a:srgbClr val="1C9B40"/>
    </a:accent4>
    <a:accent5>
      <a:srgbClr val="4DAE3D"/>
    </a:accent5>
    <a:accent6>
      <a:srgbClr val="E3E0B8"/>
    </a:accent6>
    <a:hlink>
      <a:srgbClr val="D0CB81"/>
    </a:hlink>
    <a:folHlink>
      <a:srgbClr val="B6A771"/>
    </a:folHlink>
  </a:clrScheme>
</a:themeOverride>
</file>

<file path=ppt/theme/themeOverride3.xml><?xml version="1.0" encoding="utf-8"?>
<a:themeOverride xmlns:a="http://schemas.openxmlformats.org/drawingml/2006/main">
  <a:clrScheme name="Formal Template">
    <a:dk1>
      <a:srgbClr val="0B3D29"/>
    </a:dk1>
    <a:lt1>
      <a:sysClr val="window" lastClr="FFFFFF"/>
    </a:lt1>
    <a:dk2>
      <a:srgbClr val="05231A"/>
    </a:dk2>
    <a:lt2>
      <a:srgbClr val="E3E0B8"/>
    </a:lt2>
    <a:accent1>
      <a:srgbClr val="B6A771"/>
    </a:accent1>
    <a:accent2>
      <a:srgbClr val="D0CB81"/>
    </a:accent2>
    <a:accent3>
      <a:srgbClr val="147242"/>
    </a:accent3>
    <a:accent4>
      <a:srgbClr val="1C9B40"/>
    </a:accent4>
    <a:accent5>
      <a:srgbClr val="4DAE3D"/>
    </a:accent5>
    <a:accent6>
      <a:srgbClr val="E3E0B8"/>
    </a:accent6>
    <a:hlink>
      <a:srgbClr val="D0CB81"/>
    </a:hlink>
    <a:folHlink>
      <a:srgbClr val="B6A771"/>
    </a:folHlink>
  </a:clrScheme>
</a:themeOverride>
</file>

<file path=ppt/theme/themeOverride4.xml><?xml version="1.0" encoding="utf-8"?>
<a:themeOverride xmlns:a="http://schemas.openxmlformats.org/drawingml/2006/main">
  <a:clrScheme name="Formal Template">
    <a:dk1>
      <a:srgbClr val="0B3D29"/>
    </a:dk1>
    <a:lt1>
      <a:sysClr val="window" lastClr="FFFFFF"/>
    </a:lt1>
    <a:dk2>
      <a:srgbClr val="05231A"/>
    </a:dk2>
    <a:lt2>
      <a:srgbClr val="E3E0B8"/>
    </a:lt2>
    <a:accent1>
      <a:srgbClr val="B6A771"/>
    </a:accent1>
    <a:accent2>
      <a:srgbClr val="D0CB81"/>
    </a:accent2>
    <a:accent3>
      <a:srgbClr val="147242"/>
    </a:accent3>
    <a:accent4>
      <a:srgbClr val="1C9B40"/>
    </a:accent4>
    <a:accent5>
      <a:srgbClr val="4DAE3D"/>
    </a:accent5>
    <a:accent6>
      <a:srgbClr val="E3E0B8"/>
    </a:accent6>
    <a:hlink>
      <a:srgbClr val="D0CB81"/>
    </a:hlink>
    <a:folHlink>
      <a:srgbClr val="B6A771"/>
    </a:folHlink>
  </a:clrScheme>
</a:themeOverride>
</file>

<file path=ppt/theme/themeOverride5.xml><?xml version="1.0" encoding="utf-8"?>
<a:themeOverride xmlns:a="http://schemas.openxmlformats.org/drawingml/2006/main">
  <a:clrScheme name="Formal Template">
    <a:dk1>
      <a:srgbClr val="0B3D29"/>
    </a:dk1>
    <a:lt1>
      <a:sysClr val="window" lastClr="FFFFFF"/>
    </a:lt1>
    <a:dk2>
      <a:srgbClr val="05231A"/>
    </a:dk2>
    <a:lt2>
      <a:srgbClr val="E3E0B8"/>
    </a:lt2>
    <a:accent1>
      <a:srgbClr val="B6A771"/>
    </a:accent1>
    <a:accent2>
      <a:srgbClr val="D0CB81"/>
    </a:accent2>
    <a:accent3>
      <a:srgbClr val="147242"/>
    </a:accent3>
    <a:accent4>
      <a:srgbClr val="1C9B40"/>
    </a:accent4>
    <a:accent5>
      <a:srgbClr val="4DAE3D"/>
    </a:accent5>
    <a:accent6>
      <a:srgbClr val="E3E0B8"/>
    </a:accent6>
    <a:hlink>
      <a:srgbClr val="D0CB81"/>
    </a:hlink>
    <a:folHlink>
      <a:srgbClr val="B6A771"/>
    </a:folHlink>
  </a:clrScheme>
</a:themeOverride>
</file>

<file path=ppt/theme/themeOverride6.xml><?xml version="1.0" encoding="utf-8"?>
<a:themeOverride xmlns:a="http://schemas.openxmlformats.org/drawingml/2006/main">
  <a:clrScheme name="Formal Template">
    <a:dk1>
      <a:srgbClr val="0B3D29"/>
    </a:dk1>
    <a:lt1>
      <a:sysClr val="window" lastClr="FFFFFF"/>
    </a:lt1>
    <a:dk2>
      <a:srgbClr val="05231A"/>
    </a:dk2>
    <a:lt2>
      <a:srgbClr val="E3E0B8"/>
    </a:lt2>
    <a:accent1>
      <a:srgbClr val="B6A771"/>
    </a:accent1>
    <a:accent2>
      <a:srgbClr val="D0CB81"/>
    </a:accent2>
    <a:accent3>
      <a:srgbClr val="147242"/>
    </a:accent3>
    <a:accent4>
      <a:srgbClr val="1C9B40"/>
    </a:accent4>
    <a:accent5>
      <a:srgbClr val="4DAE3D"/>
    </a:accent5>
    <a:accent6>
      <a:srgbClr val="E3E0B8"/>
    </a:accent6>
    <a:hlink>
      <a:srgbClr val="D0CB81"/>
    </a:hlink>
    <a:folHlink>
      <a:srgbClr val="B6A771"/>
    </a:folHlink>
  </a:clrScheme>
</a:themeOverride>
</file>

<file path=ppt/theme/themeOverride7.xml><?xml version="1.0" encoding="utf-8"?>
<a:themeOverride xmlns:a="http://schemas.openxmlformats.org/drawingml/2006/main">
  <a:clrScheme name="Formal Template">
    <a:dk1>
      <a:srgbClr val="0B3D29"/>
    </a:dk1>
    <a:lt1>
      <a:sysClr val="window" lastClr="FFFFFF"/>
    </a:lt1>
    <a:dk2>
      <a:srgbClr val="05231A"/>
    </a:dk2>
    <a:lt2>
      <a:srgbClr val="E3E0B8"/>
    </a:lt2>
    <a:accent1>
      <a:srgbClr val="B6A771"/>
    </a:accent1>
    <a:accent2>
      <a:srgbClr val="D0CB81"/>
    </a:accent2>
    <a:accent3>
      <a:srgbClr val="147242"/>
    </a:accent3>
    <a:accent4>
      <a:srgbClr val="1C9B40"/>
    </a:accent4>
    <a:accent5>
      <a:srgbClr val="4DAE3D"/>
    </a:accent5>
    <a:accent6>
      <a:srgbClr val="E3E0B8"/>
    </a:accent6>
    <a:hlink>
      <a:srgbClr val="D0CB81"/>
    </a:hlink>
    <a:folHlink>
      <a:srgbClr val="B6A771"/>
    </a:folHlink>
  </a:clrScheme>
</a:themeOverride>
</file>

<file path=ppt/theme/themeOverride8.xml><?xml version="1.0" encoding="utf-8"?>
<a:themeOverride xmlns:a="http://schemas.openxmlformats.org/drawingml/2006/main">
  <a:clrScheme name="Formal Template">
    <a:dk1>
      <a:srgbClr val="0B3D29"/>
    </a:dk1>
    <a:lt1>
      <a:sysClr val="window" lastClr="FFFFFF"/>
    </a:lt1>
    <a:dk2>
      <a:srgbClr val="05231A"/>
    </a:dk2>
    <a:lt2>
      <a:srgbClr val="E3E0B8"/>
    </a:lt2>
    <a:accent1>
      <a:srgbClr val="B6A771"/>
    </a:accent1>
    <a:accent2>
      <a:srgbClr val="D0CB81"/>
    </a:accent2>
    <a:accent3>
      <a:srgbClr val="147242"/>
    </a:accent3>
    <a:accent4>
      <a:srgbClr val="1C9B40"/>
    </a:accent4>
    <a:accent5>
      <a:srgbClr val="4DAE3D"/>
    </a:accent5>
    <a:accent6>
      <a:srgbClr val="E3E0B8"/>
    </a:accent6>
    <a:hlink>
      <a:srgbClr val="D0CB81"/>
    </a:hlink>
    <a:folHlink>
      <a:srgbClr val="B6A771"/>
    </a:folHlink>
  </a:clrScheme>
</a:themeOverride>
</file>

<file path=ppt/theme/themeOverride9.xml><?xml version="1.0" encoding="utf-8"?>
<a:themeOverride xmlns:a="http://schemas.openxmlformats.org/drawingml/2006/main">
  <a:clrScheme name="Formal Template">
    <a:dk1>
      <a:srgbClr val="0B3D29"/>
    </a:dk1>
    <a:lt1>
      <a:sysClr val="window" lastClr="FFFFFF"/>
    </a:lt1>
    <a:dk2>
      <a:srgbClr val="05231A"/>
    </a:dk2>
    <a:lt2>
      <a:srgbClr val="E3E0B8"/>
    </a:lt2>
    <a:accent1>
      <a:srgbClr val="B6A771"/>
    </a:accent1>
    <a:accent2>
      <a:srgbClr val="D0CB81"/>
    </a:accent2>
    <a:accent3>
      <a:srgbClr val="147242"/>
    </a:accent3>
    <a:accent4>
      <a:srgbClr val="1C9B40"/>
    </a:accent4>
    <a:accent5>
      <a:srgbClr val="4DAE3D"/>
    </a:accent5>
    <a:accent6>
      <a:srgbClr val="E3E0B8"/>
    </a:accent6>
    <a:hlink>
      <a:srgbClr val="D0CB81"/>
    </a:hlink>
    <a:folHlink>
      <a:srgbClr val="B6A771"/>
    </a:folHlink>
  </a:clrScheme>
</a:themeOverride>
</file>

<file path=docProps/app.xml><?xml version="1.0" encoding="utf-8"?>
<Properties xmlns="http://schemas.openxmlformats.org/officeDocument/2006/extended-properties" xmlns:vt="http://schemas.openxmlformats.org/officeDocument/2006/docPropsVTypes">
  <Template/>
  <TotalTime>3857</TotalTime>
  <Words>2035</Words>
  <Application>Microsoft Office PowerPoint</Application>
  <PresentationFormat>On-screen Show (4:3)</PresentationFormat>
  <Paragraphs>438</Paragraphs>
  <Slides>41</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Comic Sans MS</vt:lpstr>
      <vt:lpstr>Garamond</vt:lpstr>
      <vt:lpstr>Lato</vt:lpstr>
      <vt:lpstr>Times</vt:lpstr>
      <vt:lpstr>Times New Roman</vt:lpstr>
      <vt:lpstr>Wingdings</vt:lpstr>
      <vt:lpstr>Office Theme</vt:lpstr>
      <vt:lpstr>PowerPoint Presentation</vt:lpstr>
      <vt:lpstr> Design and Testing </vt:lpstr>
      <vt:lpstr>Unit Testing</vt:lpstr>
      <vt:lpstr>Unit Testing</vt:lpstr>
      <vt:lpstr>Unit Testing</vt:lpstr>
      <vt:lpstr>Unit Testing</vt:lpstr>
      <vt:lpstr>Unit Testing</vt:lpstr>
      <vt:lpstr>Unit Testing Strategies</vt:lpstr>
      <vt:lpstr>Whitebox &amp; Unit Testing</vt:lpstr>
      <vt:lpstr>Black Box Testing</vt:lpstr>
      <vt:lpstr>Black box  &amp; Unit Testing</vt:lpstr>
      <vt:lpstr>Integration Testing</vt:lpstr>
      <vt:lpstr> Integration Testing </vt:lpstr>
      <vt:lpstr>Testing Activities </vt:lpstr>
      <vt:lpstr>Integration Testing Strategy</vt:lpstr>
      <vt:lpstr>Integration Testing</vt:lpstr>
      <vt:lpstr>Drivers</vt:lpstr>
      <vt:lpstr>Stubs</vt:lpstr>
      <vt:lpstr>Top - down Integration Test</vt:lpstr>
      <vt:lpstr>PowerPoint Presentation</vt:lpstr>
      <vt:lpstr>Bottom - up Integration Test</vt:lpstr>
      <vt:lpstr>PowerPoint Presentation</vt:lpstr>
      <vt:lpstr>Integration Testing: Big-Bang Approach</vt:lpstr>
      <vt:lpstr>Example:  Three Layer Call Hierarchy</vt:lpstr>
      <vt:lpstr>Bottom - up  Testing Strategy</vt:lpstr>
      <vt:lpstr>Bottom - up  Testing Strategy</vt:lpstr>
      <vt:lpstr>Bottom - up Integration Testing</vt:lpstr>
      <vt:lpstr>Bottom - up Integration Testing</vt:lpstr>
      <vt:lpstr>Bottom - up Integration Testing</vt:lpstr>
      <vt:lpstr>Top - down Testing Strategy</vt:lpstr>
      <vt:lpstr>Top - down Testing Strategy</vt:lpstr>
      <vt:lpstr>Top - down Integration Testing</vt:lpstr>
      <vt:lpstr>Top - down Integration Testing</vt:lpstr>
      <vt:lpstr>Top - down Integration Testing</vt:lpstr>
      <vt:lpstr>Integration Testing – Outlined </vt:lpstr>
      <vt:lpstr>Integration Testing – Outlined </vt:lpstr>
      <vt:lpstr> Which Integration Strategy is best … </vt:lpstr>
      <vt:lpstr>JUnit: Overview</vt:lpstr>
      <vt:lpstr>JUnit</vt:lpstr>
      <vt:lpstr>Unit Testing Tools</vt:lpstr>
      <vt:lpstr>Questions   </vt:lpstr>
    </vt:vector>
  </TitlesOfParts>
  <Company>Page Design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Eric</dc:creator>
  <cp:lastModifiedBy>Salem, Ahmed M</cp:lastModifiedBy>
  <cp:revision>53</cp:revision>
  <dcterms:created xsi:type="dcterms:W3CDTF">2015-02-11T18:15:53Z</dcterms:created>
  <dcterms:modified xsi:type="dcterms:W3CDTF">2024-06-25T18:40:08Z</dcterms:modified>
</cp:coreProperties>
</file>