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801600" cy="9601200" type="A3"/>
  <p:notesSz cx="6858000" cy="9144000"/>
  <p:defaultTextStyle>
    <a:defPPr>
      <a:defRPr lang="en-US"/>
    </a:defPPr>
    <a:lvl1pPr marL="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1pPr>
    <a:lvl2pPr marL="64008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2pPr>
    <a:lvl3pPr marL="128016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3pPr>
    <a:lvl4pPr marL="192024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4pPr>
    <a:lvl5pPr marL="256032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5pPr>
    <a:lvl6pPr marL="320040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6pPr>
    <a:lvl7pPr marL="384048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7pPr>
    <a:lvl8pPr marL="448056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8pPr>
    <a:lvl9pPr marL="512064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3514"/>
    <a:srgbClr val="99CCFF"/>
    <a:srgbClr val="8064A2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330" y="2022"/>
      </p:cViewPr>
      <p:guideLst>
        <p:guide orient="horz" pos="3024"/>
        <p:guide pos="40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2982596"/>
            <a:ext cx="10881360" cy="205803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0240" y="5440680"/>
            <a:ext cx="8961120" cy="24536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40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8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2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6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480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3DFD5-35CC-4E50-BD17-F447FE54D904}" type="datetimeFigureOut">
              <a:rPr lang="en-US" smtClean="0"/>
              <a:t>7/23/2013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0D043-1326-45C5-8A41-1C6561044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152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3DFD5-35CC-4E50-BD17-F447FE54D904}" type="datetimeFigureOut">
              <a:rPr lang="en-US" smtClean="0"/>
              <a:t>7/23/2013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0D043-1326-45C5-8A41-1C6561044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29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81160" y="384494"/>
            <a:ext cx="2880360" cy="81921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0080" y="384494"/>
            <a:ext cx="8427720" cy="819213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3DFD5-35CC-4E50-BD17-F447FE54D904}" type="datetimeFigureOut">
              <a:rPr lang="en-US" smtClean="0"/>
              <a:t>7/23/2013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0D043-1326-45C5-8A41-1C6561044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540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3DFD5-35CC-4E50-BD17-F447FE54D904}" type="datetimeFigureOut">
              <a:rPr lang="en-US" smtClean="0"/>
              <a:t>7/23/2013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0D043-1326-45C5-8A41-1C6561044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939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1238" y="6169661"/>
            <a:ext cx="10881360" cy="1906905"/>
          </a:xfrm>
        </p:spPr>
        <p:txBody>
          <a:bodyPr anchor="t"/>
          <a:lstStyle>
            <a:lvl1pPr algn="l">
              <a:defRPr sz="56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1238" y="4069399"/>
            <a:ext cx="10881360" cy="2100262"/>
          </a:xfrm>
        </p:spPr>
        <p:txBody>
          <a:bodyPr anchor="b"/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64008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3DFD5-35CC-4E50-BD17-F447FE54D904}" type="datetimeFigureOut">
              <a:rPr lang="en-US" smtClean="0"/>
              <a:t>7/23/2013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0D043-1326-45C5-8A41-1C6561044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579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0080" y="2240281"/>
            <a:ext cx="5654040" cy="6336348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7480" y="2240281"/>
            <a:ext cx="5654040" cy="6336348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3DFD5-35CC-4E50-BD17-F447FE54D904}" type="datetimeFigureOut">
              <a:rPr lang="en-US" smtClean="0"/>
              <a:t>7/23/2013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0D043-1326-45C5-8A41-1C6561044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970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0" y="2149158"/>
            <a:ext cx="5656263" cy="895667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00" b="1"/>
            </a:lvl3pPr>
            <a:lvl4pPr marL="1920240" indent="0">
              <a:buNone/>
              <a:defRPr sz="2200" b="1"/>
            </a:lvl4pPr>
            <a:lvl5pPr marL="2560320" indent="0">
              <a:buNone/>
              <a:defRPr sz="2200" b="1"/>
            </a:lvl5pPr>
            <a:lvl6pPr marL="3200400" indent="0">
              <a:buNone/>
              <a:defRPr sz="2200" b="1"/>
            </a:lvl6pPr>
            <a:lvl7pPr marL="3840480" indent="0">
              <a:buNone/>
              <a:defRPr sz="2200" b="1"/>
            </a:lvl7pPr>
            <a:lvl8pPr marL="4480560" indent="0">
              <a:buNone/>
              <a:defRPr sz="2200" b="1"/>
            </a:lvl8pPr>
            <a:lvl9pPr marL="5120640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0080" y="3044825"/>
            <a:ext cx="5656263" cy="5531803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03036" y="2149158"/>
            <a:ext cx="5658485" cy="895667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00" b="1"/>
            </a:lvl3pPr>
            <a:lvl4pPr marL="1920240" indent="0">
              <a:buNone/>
              <a:defRPr sz="2200" b="1"/>
            </a:lvl4pPr>
            <a:lvl5pPr marL="2560320" indent="0">
              <a:buNone/>
              <a:defRPr sz="2200" b="1"/>
            </a:lvl5pPr>
            <a:lvl6pPr marL="3200400" indent="0">
              <a:buNone/>
              <a:defRPr sz="2200" b="1"/>
            </a:lvl6pPr>
            <a:lvl7pPr marL="3840480" indent="0">
              <a:buNone/>
              <a:defRPr sz="2200" b="1"/>
            </a:lvl7pPr>
            <a:lvl8pPr marL="4480560" indent="0">
              <a:buNone/>
              <a:defRPr sz="2200" b="1"/>
            </a:lvl8pPr>
            <a:lvl9pPr marL="5120640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3036" y="3044825"/>
            <a:ext cx="5658485" cy="5531803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3DFD5-35CC-4E50-BD17-F447FE54D904}" type="datetimeFigureOut">
              <a:rPr lang="en-US" smtClean="0"/>
              <a:t>7/23/2013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0D043-1326-45C5-8A41-1C6561044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709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3DFD5-35CC-4E50-BD17-F447FE54D904}" type="datetimeFigureOut">
              <a:rPr lang="en-US" smtClean="0"/>
              <a:t>7/23/2013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0D043-1326-45C5-8A41-1C6561044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4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3DFD5-35CC-4E50-BD17-F447FE54D904}" type="datetimeFigureOut">
              <a:rPr lang="en-US" smtClean="0"/>
              <a:t>7/23/2013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0D043-1326-45C5-8A41-1C6561044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007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1" y="382270"/>
            <a:ext cx="4211638" cy="1626870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5070" y="382271"/>
            <a:ext cx="7156450" cy="8194358"/>
          </a:xfrm>
        </p:spPr>
        <p:txBody>
          <a:bodyPr/>
          <a:lstStyle>
            <a:lvl1pPr>
              <a:defRPr sz="4500"/>
            </a:lvl1pPr>
            <a:lvl2pPr>
              <a:defRPr sz="3900"/>
            </a:lvl2pPr>
            <a:lvl3pPr>
              <a:defRPr sz="34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0081" y="2009141"/>
            <a:ext cx="4211638" cy="6567488"/>
          </a:xfrm>
        </p:spPr>
        <p:txBody>
          <a:bodyPr/>
          <a:lstStyle>
            <a:lvl1pPr marL="0" indent="0">
              <a:buNone/>
              <a:defRPr sz="2000"/>
            </a:lvl1pPr>
            <a:lvl2pPr marL="640080" indent="0">
              <a:buNone/>
              <a:defRPr sz="1700"/>
            </a:lvl2pPr>
            <a:lvl3pPr marL="1280160" indent="0">
              <a:buNone/>
              <a:defRPr sz="1400"/>
            </a:lvl3pPr>
            <a:lvl4pPr marL="1920240" indent="0">
              <a:buNone/>
              <a:defRPr sz="1300"/>
            </a:lvl4pPr>
            <a:lvl5pPr marL="2560320" indent="0">
              <a:buNone/>
              <a:defRPr sz="1300"/>
            </a:lvl5pPr>
            <a:lvl6pPr marL="3200400" indent="0">
              <a:buNone/>
              <a:defRPr sz="1300"/>
            </a:lvl6pPr>
            <a:lvl7pPr marL="3840480" indent="0">
              <a:buNone/>
              <a:defRPr sz="1300"/>
            </a:lvl7pPr>
            <a:lvl8pPr marL="4480560" indent="0">
              <a:buNone/>
              <a:defRPr sz="1300"/>
            </a:lvl8pPr>
            <a:lvl9pPr marL="5120640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3DFD5-35CC-4E50-BD17-F447FE54D904}" type="datetimeFigureOut">
              <a:rPr lang="en-US" smtClean="0"/>
              <a:t>7/23/2013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0D043-1326-45C5-8A41-1C6561044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8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9203" y="6720840"/>
            <a:ext cx="7680960" cy="793433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09203" y="857885"/>
            <a:ext cx="7680960" cy="5760720"/>
          </a:xfrm>
        </p:spPr>
        <p:txBody>
          <a:bodyPr/>
          <a:lstStyle>
            <a:lvl1pPr marL="0" indent="0">
              <a:buNone/>
              <a:defRPr sz="4500"/>
            </a:lvl1pPr>
            <a:lvl2pPr marL="640080" indent="0">
              <a:buNone/>
              <a:defRPr sz="3900"/>
            </a:lvl2pPr>
            <a:lvl3pPr marL="1280160" indent="0">
              <a:buNone/>
              <a:defRPr sz="340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09203" y="7514273"/>
            <a:ext cx="7680960" cy="1126807"/>
          </a:xfrm>
        </p:spPr>
        <p:txBody>
          <a:bodyPr/>
          <a:lstStyle>
            <a:lvl1pPr marL="0" indent="0">
              <a:buNone/>
              <a:defRPr sz="2000"/>
            </a:lvl1pPr>
            <a:lvl2pPr marL="640080" indent="0">
              <a:buNone/>
              <a:defRPr sz="1700"/>
            </a:lvl2pPr>
            <a:lvl3pPr marL="1280160" indent="0">
              <a:buNone/>
              <a:defRPr sz="1400"/>
            </a:lvl3pPr>
            <a:lvl4pPr marL="1920240" indent="0">
              <a:buNone/>
              <a:defRPr sz="1300"/>
            </a:lvl4pPr>
            <a:lvl5pPr marL="2560320" indent="0">
              <a:buNone/>
              <a:defRPr sz="1300"/>
            </a:lvl5pPr>
            <a:lvl6pPr marL="3200400" indent="0">
              <a:buNone/>
              <a:defRPr sz="1300"/>
            </a:lvl6pPr>
            <a:lvl7pPr marL="3840480" indent="0">
              <a:buNone/>
              <a:defRPr sz="1300"/>
            </a:lvl7pPr>
            <a:lvl8pPr marL="4480560" indent="0">
              <a:buNone/>
              <a:defRPr sz="1300"/>
            </a:lvl8pPr>
            <a:lvl9pPr marL="5120640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3DFD5-35CC-4E50-BD17-F447FE54D904}" type="datetimeFigureOut">
              <a:rPr lang="en-US" smtClean="0"/>
              <a:t>7/23/2013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0D043-1326-45C5-8A41-1C6561044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058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0080" y="384493"/>
            <a:ext cx="11521440" cy="1600200"/>
          </a:xfrm>
          <a:prstGeom prst="rect">
            <a:avLst/>
          </a:prstGeom>
        </p:spPr>
        <p:txBody>
          <a:bodyPr vert="horz" lIns="128016" tIns="64008" rIns="128016" bIns="6400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0" y="2240281"/>
            <a:ext cx="11521440" cy="6336348"/>
          </a:xfrm>
          <a:prstGeom prst="rect">
            <a:avLst/>
          </a:prstGeom>
        </p:spPr>
        <p:txBody>
          <a:bodyPr vert="horz" lIns="128016" tIns="64008" rIns="128016" bIns="6400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" y="8898891"/>
            <a:ext cx="2987040" cy="511175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l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D3DFD5-35CC-4E50-BD17-F447FE54D904}" type="datetimeFigureOut">
              <a:rPr lang="en-US" smtClean="0"/>
              <a:t>7/23/2013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73880" y="8898891"/>
            <a:ext cx="4053840" cy="511175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ct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74480" y="8898891"/>
            <a:ext cx="2987040" cy="511175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40D043-1326-45C5-8A41-1C6561044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118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80160" rtl="0" eaLnBrk="1" latinLnBrk="0" hangingPunct="1">
        <a:spcBef>
          <a:spcPct val="0"/>
        </a:spcBef>
        <a:buNone/>
        <a:defRPr sz="6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0060" indent="-480060" algn="l" defTabSz="1280160" rtl="0" eaLnBrk="1" latinLnBrk="0" hangingPunct="1">
        <a:spcBef>
          <a:spcPct val="20000"/>
        </a:spcBef>
        <a:buFont typeface="Arial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1pPr>
      <a:lvl2pPr marL="1040130" indent="-400050" algn="l" defTabSz="1280160" rtl="0" eaLnBrk="1" latinLnBrk="0" hangingPunct="1">
        <a:spcBef>
          <a:spcPct val="20000"/>
        </a:spcBef>
        <a:buFont typeface="Arial" pitchFamily="34" charset="0"/>
        <a:buChar char="–"/>
        <a:defRPr sz="390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spcBef>
          <a:spcPct val="20000"/>
        </a:spcBef>
        <a:buFont typeface="Arial" pitchFamily="34" charset="0"/>
        <a:buChar char="»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21" Type="http://schemas.openxmlformats.org/officeDocument/2006/relationships/image" Target="../media/image19.emf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14.emf"/><Relationship Id="rId20" Type="http://schemas.openxmlformats.org/officeDocument/2006/relationships/image" Target="../media/image18.png"/><Relationship Id="rId1" Type="http://schemas.openxmlformats.org/officeDocument/2006/relationships/tags" Target="../tags/tag1.xml"/><Relationship Id="rId6" Type="http://schemas.openxmlformats.org/officeDocument/2006/relationships/image" Target="../media/image4.jpeg"/><Relationship Id="rId11" Type="http://schemas.openxmlformats.org/officeDocument/2006/relationships/image" Target="../media/image9.emf"/><Relationship Id="rId5" Type="http://schemas.openxmlformats.org/officeDocument/2006/relationships/image" Target="../media/image3.png"/><Relationship Id="rId15" Type="http://schemas.openxmlformats.org/officeDocument/2006/relationships/image" Target="../media/image13.emf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emf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own Arrow Callout 5"/>
          <p:cNvSpPr/>
          <p:nvPr/>
        </p:nvSpPr>
        <p:spPr>
          <a:xfrm>
            <a:off x="4785360" y="2453640"/>
            <a:ext cx="3063240" cy="2240280"/>
          </a:xfrm>
          <a:prstGeom prst="downArrowCallout">
            <a:avLst>
              <a:gd name="adj1" fmla="val 18651"/>
              <a:gd name="adj2" fmla="val 25000"/>
              <a:gd name="adj3" fmla="val 25000"/>
              <a:gd name="adj4" fmla="val 23890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lIns="128016" tIns="64008" rIns="128016" bIns="64008" spcCol="0"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412531" y="725350"/>
            <a:ext cx="4257525" cy="3694250"/>
            <a:chOff x="412531" y="725350"/>
            <a:chExt cx="4257525" cy="3694250"/>
          </a:xfrm>
        </p:grpSpPr>
        <p:sp>
          <p:nvSpPr>
            <p:cNvPr id="4" name="Rounded Rectangle 3"/>
            <p:cNvSpPr/>
            <p:nvPr/>
          </p:nvSpPr>
          <p:spPr>
            <a:xfrm>
              <a:off x="412531" y="725350"/>
              <a:ext cx="4257525" cy="3694250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128016" tIns="64008" rIns="128016" bIns="64008" spcCol="0" rtlCol="0" anchor="t"/>
            <a:lstStyle/>
            <a:p>
              <a:pPr algn="ctr"/>
              <a:r>
                <a:rPr lang="en-US" b="1" dirty="0" smtClean="0"/>
                <a:t>Capacitive Converters</a:t>
              </a:r>
              <a:endParaRPr lang="en-US" b="1" dirty="0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2782675" y="1390570"/>
              <a:ext cx="583376" cy="1024473"/>
              <a:chOff x="2578454" y="1570430"/>
              <a:chExt cx="583376" cy="1024473"/>
            </a:xfrm>
          </p:grpSpPr>
          <p:pic>
            <p:nvPicPr>
              <p:cNvPr id="15" name="Picture 6" descr="J:\Docs\PhD Thesis\Introduction\img\OptiMOS_3_75V_alpha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88425" y="1570430"/>
                <a:ext cx="258068" cy="32956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9" name="Picture 6" descr="J:\Docs\PhD Thesis\Introduction\img\OptiMOS_3_75V_alpha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03762" y="1609399"/>
                <a:ext cx="258068" cy="32956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" name="Picture 6" descr="J:\Docs\PhD Thesis\Introduction\img\OptiMOS_3_75V_alpha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78454" y="1899994"/>
                <a:ext cx="258068" cy="32956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" name="Picture 6" descr="J:\Docs\PhD Thesis\Introduction\img\OptiMOS_3_75V_alpha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78454" y="2249800"/>
                <a:ext cx="258068" cy="32956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6" descr="J:\Docs\PhD Thesis\Introduction\img\OptiMOS_3_75V_alpha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03762" y="2265339"/>
                <a:ext cx="258068" cy="32956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6" descr="J:\Docs\PhD Thesis\Introduction\img\OptiMOS_3_75V_alpha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03762" y="1935775"/>
                <a:ext cx="258068" cy="32956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031" name="Picture 7" descr="J:\Docs\PhD Thesis\1 Analysis Modeling Optimitzation\imgs\21_Vout_SCC.emf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3490" y="1446730"/>
              <a:ext cx="1758602" cy="12916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1" name="Group 10"/>
            <p:cNvGrpSpPr/>
            <p:nvPr/>
          </p:nvGrpSpPr>
          <p:grpSpPr>
            <a:xfrm>
              <a:off x="3527457" y="1446740"/>
              <a:ext cx="566094" cy="933951"/>
              <a:chOff x="3597182" y="1498375"/>
              <a:chExt cx="566094" cy="933951"/>
            </a:xfrm>
          </p:grpSpPr>
          <p:pic>
            <p:nvPicPr>
              <p:cNvPr id="1032" name="Picture 8" descr="J:\Docs\PhD Thesis\Introduction\img\MLCC_alpha.pn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97183" y="1728580"/>
                <a:ext cx="259235" cy="22645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7" name="Picture 8" descr="J:\Docs\PhD Thesis\Introduction\img\MLCC_alpha.pn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99241" y="1967879"/>
                <a:ext cx="259235" cy="22645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8" name="Picture 8" descr="J:\Docs\PhD Thesis\Introduction\img\MLCC_alpha.pn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97182" y="2205868"/>
                <a:ext cx="259235" cy="22645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9" name="Picture 8" descr="J:\Docs\PhD Thesis\Introduction\img\MLCC_alpha.pn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93306" y="2194337"/>
                <a:ext cx="259235" cy="22645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0" name="Picture 8" descr="J:\Docs\PhD Thesis\Introduction\img\MLCC_alpha.pn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01983" y="1955753"/>
                <a:ext cx="259235" cy="22645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1" name="Picture 8" descr="J:\Docs\PhD Thesis\Introduction\img\MLCC_alpha.pn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01983" y="1729295"/>
                <a:ext cx="259235" cy="22645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3" name="Picture 8" descr="J:\Docs\PhD Thesis\Introduction\img\MLCC_alpha.pn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99241" y="1498375"/>
                <a:ext cx="259235" cy="22645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4" name="Picture 8" descr="J:\Docs\PhD Thesis\Introduction\img\MLCC_alpha.pn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04041" y="1499090"/>
                <a:ext cx="259235" cy="22645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3" name="Picture 5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30715" y="2909648"/>
              <a:ext cx="1341210" cy="1328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903" t="16855" r="25563" b="18139"/>
            <a:stretch/>
          </p:blipFill>
          <p:spPr>
            <a:xfrm>
              <a:off x="3882430" y="2612620"/>
              <a:ext cx="636630" cy="639529"/>
            </a:xfrm>
            <a:prstGeom prst="rect">
              <a:avLst/>
            </a:prstGeom>
          </p:spPr>
        </p:pic>
        <p:sp>
          <p:nvSpPr>
            <p:cNvPr id="7" name="Right Arrow 6"/>
            <p:cNvSpPr/>
            <p:nvPr/>
          </p:nvSpPr>
          <p:spPr>
            <a:xfrm rot="4539469">
              <a:off x="3136997" y="2475029"/>
              <a:ext cx="667120" cy="679674"/>
            </a:xfrm>
            <a:prstGeom prst="rightArrow">
              <a:avLst>
                <a:gd name="adj1" fmla="val 20149"/>
                <a:gd name="adj2" fmla="val 48113"/>
              </a:avLst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924800" y="725350"/>
            <a:ext cx="4257525" cy="3694250"/>
            <a:chOff x="7924800" y="725350"/>
            <a:chExt cx="4257525" cy="3694250"/>
          </a:xfrm>
        </p:grpSpPr>
        <p:sp>
          <p:nvSpPr>
            <p:cNvPr id="49" name="Rounded Rectangle 48"/>
            <p:cNvSpPr/>
            <p:nvPr/>
          </p:nvSpPr>
          <p:spPr>
            <a:xfrm>
              <a:off x="7924800" y="725350"/>
              <a:ext cx="4257525" cy="3694250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128016" tIns="64008" rIns="128016" bIns="64008" spcCol="0" rtlCol="0" anchor="t"/>
            <a:lstStyle/>
            <a:p>
              <a:pPr algn="ctr"/>
              <a:r>
                <a:rPr lang="en-US" b="1" dirty="0" smtClean="0"/>
                <a:t>Inductive Converters</a:t>
              </a:r>
              <a:endParaRPr lang="en-US" b="1" dirty="0"/>
            </a:p>
          </p:txBody>
        </p:sp>
        <p:pic>
          <p:nvPicPr>
            <p:cNvPr id="9" name="Picture 2" descr="http://m.eet.com/media/1053918/IR_FETselect_Fig1.jpg"/>
            <p:cNvPicPr>
              <a:picLocks noChangeAspect="1" noChangeArrowheads="1"/>
            </p:cNvPicPr>
            <p:nvPr>
              <p:custDataLst>
                <p:tags r:id="rId1"/>
              </p:custDataLst>
            </p:nvPr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7200" y="1458176"/>
              <a:ext cx="1549934" cy="11779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9" name="Picture 5" descr="J:\Docs\PhD Thesis\Introduction\img\Toroidal_inductor_alpha.pn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34633" y="1349985"/>
              <a:ext cx="1026044" cy="10183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J:\Docs\PhD Thesis\Introduction\img\OptiMOS_3_75V_alpha.PNG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44641" y="1384291"/>
              <a:ext cx="812990" cy="10382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75664" y="2738358"/>
              <a:ext cx="1877898" cy="15955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" name="Picture 6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26767" y="2890683"/>
              <a:ext cx="1717636" cy="12777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3" name="Right Arrow 52"/>
            <p:cNvSpPr/>
            <p:nvPr/>
          </p:nvSpPr>
          <p:spPr>
            <a:xfrm rot="4150603">
              <a:off x="10498909" y="2449795"/>
              <a:ext cx="667120" cy="679674"/>
            </a:xfrm>
            <a:prstGeom prst="rightArrow">
              <a:avLst>
                <a:gd name="adj1" fmla="val 20149"/>
                <a:gd name="adj2" fmla="val 48113"/>
              </a:avLst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53800" y="2473119"/>
              <a:ext cx="755050" cy="760995"/>
            </a:xfrm>
            <a:prstGeom prst="rect">
              <a:avLst/>
            </a:prstGeom>
          </p:spPr>
        </p:pic>
      </p:grpSp>
      <p:grpSp>
        <p:nvGrpSpPr>
          <p:cNvPr id="24" name="Group 23"/>
          <p:cNvGrpSpPr/>
          <p:nvPr/>
        </p:nvGrpSpPr>
        <p:grpSpPr>
          <a:xfrm>
            <a:off x="2274776" y="4741300"/>
            <a:ext cx="8557693" cy="4707500"/>
            <a:chOff x="2274776" y="4741300"/>
            <a:chExt cx="8557693" cy="4707500"/>
          </a:xfrm>
        </p:grpSpPr>
        <p:sp>
          <p:nvSpPr>
            <p:cNvPr id="32" name="Rounded Rectangle 31"/>
            <p:cNvSpPr/>
            <p:nvPr/>
          </p:nvSpPr>
          <p:spPr>
            <a:xfrm>
              <a:off x="2274776" y="4741300"/>
              <a:ext cx="8557693" cy="4707500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128016" tIns="64008" rIns="128016" bIns="64008" spcCol="0" rtlCol="0" anchor="t"/>
            <a:lstStyle/>
            <a:p>
              <a:pPr algn="ctr"/>
              <a:r>
                <a:rPr lang="en-US" b="1" dirty="0" smtClean="0"/>
                <a:t>Hybrid Switched Capacitor Converters</a:t>
              </a:r>
              <a:endParaRPr lang="en-US" b="1" dirty="0"/>
            </a:p>
          </p:txBody>
        </p:sp>
        <p:grpSp>
          <p:nvGrpSpPr>
            <p:cNvPr id="35" name="Group 34"/>
            <p:cNvGrpSpPr/>
            <p:nvPr/>
          </p:nvGrpSpPr>
          <p:grpSpPr>
            <a:xfrm>
              <a:off x="4340985" y="7371051"/>
              <a:ext cx="583376" cy="1024473"/>
              <a:chOff x="2257871" y="1581866"/>
              <a:chExt cx="583376" cy="1024473"/>
            </a:xfrm>
          </p:grpSpPr>
          <p:pic>
            <p:nvPicPr>
              <p:cNvPr id="36" name="Picture 6" descr="J:\Docs\PhD Thesis\Introduction\img\OptiMOS_3_75V_alpha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67842" y="1581866"/>
                <a:ext cx="258068" cy="32956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7" name="Picture 6" descr="J:\Docs\PhD Thesis\Introduction\img\OptiMOS_3_75V_alpha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83179" y="1620835"/>
                <a:ext cx="258068" cy="32956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8" name="Picture 6" descr="J:\Docs\PhD Thesis\Introduction\img\OptiMOS_3_75V_alpha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57871" y="1911430"/>
                <a:ext cx="258068" cy="32956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9" name="Picture 6" descr="J:\Docs\PhD Thesis\Introduction\img\OptiMOS_3_75V_alpha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57871" y="2261236"/>
                <a:ext cx="258068" cy="32956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0" name="Picture 6" descr="J:\Docs\PhD Thesis\Introduction\img\OptiMOS_3_75V_alpha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83179" y="2276775"/>
                <a:ext cx="258068" cy="32956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1" name="Picture 6" descr="J:\Docs\PhD Thesis\Introduction\img\OptiMOS_3_75V_alpha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83179" y="1947211"/>
                <a:ext cx="258068" cy="32956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42" name="Group 41"/>
            <p:cNvGrpSpPr/>
            <p:nvPr/>
          </p:nvGrpSpPr>
          <p:grpSpPr>
            <a:xfrm>
              <a:off x="3630472" y="7446034"/>
              <a:ext cx="566094" cy="933951"/>
              <a:chOff x="3276599" y="1509811"/>
              <a:chExt cx="566094" cy="933951"/>
            </a:xfrm>
          </p:grpSpPr>
          <p:pic>
            <p:nvPicPr>
              <p:cNvPr id="43" name="Picture 8" descr="J:\Docs\PhD Thesis\Introduction\img\MLCC_alpha.pn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76600" y="1740016"/>
                <a:ext cx="259235" cy="22645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4" name="Picture 8" descr="J:\Docs\PhD Thesis\Introduction\img\MLCC_alpha.pn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78658" y="1979315"/>
                <a:ext cx="259235" cy="22645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5" name="Picture 8" descr="J:\Docs\PhD Thesis\Introduction\img\MLCC_alpha.pn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76599" y="2217304"/>
                <a:ext cx="259235" cy="22645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6" name="Picture 8" descr="J:\Docs\PhD Thesis\Introduction\img\MLCC_alpha.pn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72723" y="2205773"/>
                <a:ext cx="259235" cy="22645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7" name="Picture 8" descr="J:\Docs\PhD Thesis\Introduction\img\MLCC_alpha.pn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81400" y="1967189"/>
                <a:ext cx="259235" cy="22645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8" name="Picture 8" descr="J:\Docs\PhD Thesis\Introduction\img\MLCC_alpha.pn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81400" y="1740731"/>
                <a:ext cx="259235" cy="22645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0" name="Picture 8" descr="J:\Docs\PhD Thesis\Introduction\img\MLCC_alpha.pn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78658" y="1509811"/>
                <a:ext cx="259235" cy="22645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1" name="Picture 8" descr="J:\Docs\PhD Thesis\Introduction\img\MLCC_alpha.pn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83458" y="1510526"/>
                <a:ext cx="259235" cy="22645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52" name="Picture 5" descr="J:\Docs\PhD Thesis\Introduction\img\Toroidal_inductor_alpha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91928" y="8684348"/>
              <a:ext cx="609276" cy="604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2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23210" y="6051591"/>
              <a:ext cx="4299786" cy="23916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88885" y="5410200"/>
              <a:ext cx="3244686" cy="1837228"/>
            </a:xfrm>
            <a:prstGeom prst="rect">
              <a:avLst/>
            </a:prstGeom>
          </p:spPr>
        </p:pic>
        <p:pic>
          <p:nvPicPr>
            <p:cNvPr id="56" name="Picture 6" descr="J:\Docs\PhD Thesis\Introduction\img\OptiMOS_3_75V_alpha.PNG"/>
            <p:cNvPicPr>
              <a:picLocks noChangeAspect="1" noChangeArrowheads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49161" y="7388965"/>
              <a:ext cx="627234" cy="8010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7" name="Right Arrow 56"/>
            <p:cNvSpPr/>
            <p:nvPr/>
          </p:nvSpPr>
          <p:spPr>
            <a:xfrm flipH="1">
              <a:off x="5009819" y="7525560"/>
              <a:ext cx="553416" cy="679674"/>
            </a:xfrm>
            <a:prstGeom prst="rightArrow">
              <a:avLst>
                <a:gd name="adj1" fmla="val 20149"/>
                <a:gd name="adj2" fmla="val 48113"/>
              </a:avLst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8" name="Picture 5" descr="J:\Docs\PhD Thesis\Introduction\img\Toroidal_inductor_alpha.png"/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50453" y="8512968"/>
              <a:ext cx="913379" cy="9065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9" name="Right Arrow 58"/>
            <p:cNvSpPr/>
            <p:nvPr/>
          </p:nvSpPr>
          <p:spPr>
            <a:xfrm flipH="1">
              <a:off x="5009819" y="8626387"/>
              <a:ext cx="553416" cy="679674"/>
            </a:xfrm>
            <a:prstGeom prst="rightArrow">
              <a:avLst>
                <a:gd name="adj1" fmla="val 20149"/>
                <a:gd name="adj2" fmla="val 48113"/>
              </a:avLst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1" name="Picture 5"/>
            <p:cNvPicPr>
              <a:picLocks noChangeAspect="1" noChangeArrowheads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0131" y="7532166"/>
              <a:ext cx="585358" cy="5797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0" name="Picture 59"/>
            <p:cNvPicPr>
              <a:picLocks noChangeAspect="1"/>
            </p:cNvPicPr>
            <p:nvPr/>
          </p:nvPicPr>
          <p:blipFill rotWithShape="1"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903" t="16855" r="25563" b="18139"/>
            <a:stretch/>
          </p:blipFill>
          <p:spPr>
            <a:xfrm>
              <a:off x="2535285" y="7340607"/>
              <a:ext cx="327143" cy="328633"/>
            </a:xfrm>
            <a:prstGeom prst="rect">
              <a:avLst/>
            </a:prstGeom>
          </p:spPr>
        </p:pic>
        <p:pic>
          <p:nvPicPr>
            <p:cNvPr id="63" name="Picture 62"/>
            <p:cNvPicPr>
              <a:picLocks noChangeAspect="1"/>
            </p:cNvPicPr>
            <p:nvPr/>
          </p:nvPicPr>
          <p:blipFill rotWithShape="1"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903" t="16855" r="25563" b="18139"/>
            <a:stretch/>
          </p:blipFill>
          <p:spPr>
            <a:xfrm>
              <a:off x="2767143" y="8643796"/>
              <a:ext cx="548346" cy="550843"/>
            </a:xfrm>
            <a:prstGeom prst="rect">
              <a:avLst/>
            </a:prstGeom>
          </p:spPr>
        </p:pic>
      </p:grpSp>
      <p:pic>
        <p:nvPicPr>
          <p:cNvPr id="65" name="Picture 3"/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882" y="2935420"/>
            <a:ext cx="2044075" cy="12576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86057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2;-2;-1;-2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2028</TotalTime>
  <Words>8</Words>
  <Application>Microsoft Office PowerPoint</Application>
  <PresentationFormat>A3 Paper (297x420 mm)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Philips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Philips</dc:creator>
  <cp:lastModifiedBy>Philips</cp:lastModifiedBy>
  <cp:revision>29</cp:revision>
  <dcterms:created xsi:type="dcterms:W3CDTF">2013-07-17T11:55:20Z</dcterms:created>
  <dcterms:modified xsi:type="dcterms:W3CDTF">2013-07-23T13:19:08Z</dcterms:modified>
</cp:coreProperties>
</file>