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30"/>
  </p:notesMasterIdLst>
  <p:sldIdLst>
    <p:sldId id="368" r:id="rId2"/>
    <p:sldId id="284" r:id="rId3"/>
    <p:sldId id="256" r:id="rId4"/>
    <p:sldId id="257" r:id="rId5"/>
    <p:sldId id="258" r:id="rId6"/>
    <p:sldId id="260" r:id="rId7"/>
    <p:sldId id="369" r:id="rId8"/>
    <p:sldId id="278" r:id="rId9"/>
    <p:sldId id="261" r:id="rId10"/>
    <p:sldId id="259" r:id="rId11"/>
    <p:sldId id="267" r:id="rId12"/>
    <p:sldId id="266" r:id="rId13"/>
    <p:sldId id="268" r:id="rId14"/>
    <p:sldId id="265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63" r:id="rId23"/>
    <p:sldId id="277" r:id="rId24"/>
    <p:sldId id="279" r:id="rId25"/>
    <p:sldId id="280" r:id="rId26"/>
    <p:sldId id="281" r:id="rId27"/>
    <p:sldId id="282" r:id="rId28"/>
    <p:sldId id="283" r:id="rId29"/>
  </p:sldIdLst>
  <p:sldSz cx="10058400" cy="7772400"/>
  <p:notesSz cx="7772400" cy="10058400"/>
  <p:defaultTextStyle>
    <a:defPPr>
      <a:defRPr lang="en-GB"/>
    </a:defPPr>
    <a:lvl1pPr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30213" indent="-2159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646113" indent="-2159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862013" indent="-214313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077913" indent="-2159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B1C8A"/>
    <a:srgbClr val="8F20A1"/>
    <a:srgbClr val="8037B8"/>
    <a:srgbClr val="66006C"/>
    <a:srgbClr val="00E7EB"/>
    <a:srgbClr val="9B0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090"/>
  </p:normalViewPr>
  <p:slideViewPr>
    <p:cSldViewPr snapToGrid="0" snapToObjects="1">
      <p:cViewPr varScale="1">
        <p:scale>
          <a:sx n="184" d="100"/>
          <a:sy n="184" d="100"/>
        </p:scale>
        <p:origin x="2312" y="19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9BAB-896B-CB40-9CFD-9BB5B5295A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754063"/>
            <a:ext cx="48799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E94BB-9C75-154C-9EDE-3C299E9A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3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Prior:</a:t>
            </a:r>
            <a:r>
              <a:rPr kumimoji="1" lang="en-US" altLang="ja-JP" baseline="0" dirty="0"/>
              <a:t> all smooth functions are allowed</a:t>
            </a:r>
          </a:p>
          <a:p>
            <a:r>
              <a:rPr kumimoji="1" lang="en-US" altLang="ja-JP" baseline="0" dirty="0"/>
              <a:t>Grey area:  plausible value of f(x) 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Observe 2 data points -&gt; only allowed functions are those that are consistent with the data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End up with a posterior over functions. Kind of like throwing out all functions that don’t go through the data points.</a:t>
            </a:r>
          </a:p>
          <a:p>
            <a:r>
              <a:rPr kumimoji="1" lang="en-US" altLang="ja-JP" dirty="0"/>
              <a:t>Posterior uncertainty shrinks near observations.</a:t>
            </a:r>
            <a:r>
              <a:rPr kumimoji="1" lang="en-US" altLang="ja-JP" baseline="0" dirty="0"/>
              <a:t>  Why?  smoothness of functions – points near the observations need to have values similar to those of the observations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Kriging / Shane’s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switch:  F instead of G, f(x) instead of G(x)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square</a:t>
            </a:r>
            <a:r>
              <a:rPr kumimoji="1" lang="en-US" altLang="ja-JP" baseline="0" dirty="0"/>
              <a:t> boxes are observed</a:t>
            </a:r>
          </a:p>
          <a:p>
            <a:r>
              <a:rPr kumimoji="1" lang="en-US" altLang="ja-JP" baseline="0" dirty="0"/>
              <a:t>Red = training data</a:t>
            </a:r>
          </a:p>
          <a:p>
            <a:r>
              <a:rPr kumimoji="1" lang="en-US" altLang="ja-JP" baseline="0" dirty="0"/>
              <a:t>Blue = test data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X: set of training points</a:t>
            </a:r>
          </a:p>
          <a:p>
            <a:r>
              <a:rPr kumimoji="1" lang="en-US" altLang="ja-JP" dirty="0"/>
              <a:t>X*: set of test points</a:t>
            </a:r>
          </a:p>
          <a:p>
            <a:r>
              <a:rPr kumimoji="1" lang="en-US" altLang="ja-JP" dirty="0"/>
              <a:t>all points need to be jointly Gaussian -- training and test</a:t>
            </a:r>
          </a:p>
          <a:p>
            <a:r>
              <a:rPr kumimoji="1" lang="en-US" altLang="ja-JP" dirty="0"/>
              <a:t>decompose covariance matrix into X and X*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Posterior makes a prediction for each value along with th</a:t>
            </a:r>
            <a:r>
              <a:rPr kumimoji="1" lang="en-US" altLang="ja-JP" baseline="0" dirty="0"/>
              <a:t>e _Gaussian_ uncertainty</a:t>
            </a:r>
          </a:p>
          <a:p>
            <a:r>
              <a:rPr kumimoji="1" lang="en-US" altLang="ja-JP" baseline="0" dirty="0"/>
              <a:t>Analytical form because GP prior + </a:t>
            </a:r>
            <a:r>
              <a:rPr kumimoji="1" lang="en-US" altLang="ja-JP" baseline="0" dirty="0" err="1"/>
              <a:t>gaussian</a:t>
            </a:r>
            <a:r>
              <a:rPr kumimoji="1" lang="en-US" altLang="ja-JP" baseline="0" dirty="0"/>
              <a:t> likelihoods -&gt; Gaussian process posterior</a:t>
            </a:r>
          </a:p>
          <a:p>
            <a:r>
              <a:rPr kumimoji="1" lang="en-US" altLang="ja-JP" baseline="0" dirty="0"/>
              <a:t>Marginalize to get Gaussian posterior over set of points</a:t>
            </a:r>
          </a:p>
          <a:p>
            <a:endParaRPr kumimoji="1" lang="en-US" altLang="ja-JP" baseline="0" dirty="0"/>
          </a:p>
          <a:p>
            <a:endParaRPr kumimoji="1" lang="en-US" altLang="ja-JP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Note: uncertainty grows rapidly with distance from data points with short length scale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QUIZ: what will </a:t>
            </a:r>
            <a:r>
              <a:rPr kumimoji="1" lang="en-US" altLang="ja-JP" dirty="0" err="1"/>
              <a:t>sigma_f</a:t>
            </a:r>
            <a:r>
              <a:rPr kumimoji="1" lang="en-US" altLang="ja-JP" dirty="0"/>
              <a:t> do?</a:t>
            </a:r>
          </a:p>
          <a:p>
            <a:r>
              <a:rPr kumimoji="1" lang="en-US" altLang="ja-JP" dirty="0" err="1"/>
              <a:t>sigma_f</a:t>
            </a:r>
            <a:r>
              <a:rPr kumimoji="1" lang="en-US" altLang="ja-JP" dirty="0"/>
              <a:t> determines range</a:t>
            </a:r>
            <a:r>
              <a:rPr kumimoji="1" lang="en-US" altLang="ja-JP" baseline="0" dirty="0"/>
              <a:t> of y values, e.g., all values in [-1, +1] vs. all values in [-100, +100]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Bayesian inference is nice because you can impose prior on parameters, but it’s typically very expensive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94BB-9C75-154C-9EDE-3C299E9AD0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3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3" y="311259"/>
            <a:ext cx="2263140" cy="6631729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3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28" y="310114"/>
            <a:ext cx="9022464" cy="128941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2128" y="7080359"/>
            <a:ext cx="2312640" cy="535352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0448" y="7080359"/>
            <a:ext cx="3158496" cy="535352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11952" y="7080359"/>
            <a:ext cx="2312640" cy="535352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7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29" y="310113"/>
            <a:ext cx="9049392" cy="129431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128" y="1818240"/>
            <a:ext cx="4447872" cy="512828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065" y="1818240"/>
            <a:ext cx="4449456" cy="512828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283" y="1554484"/>
            <a:ext cx="9220200" cy="5388504"/>
          </a:xfrm>
        </p:spPr>
        <p:txBody>
          <a:bodyPr/>
          <a:lstStyle>
            <a:lvl1pPr marL="100783" indent="-100783">
              <a:spcBef>
                <a:spcPts val="2205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403135">
              <a:spcBef>
                <a:spcPts val="2205"/>
              </a:spcBef>
              <a:spcAft>
                <a:spcPts val="0"/>
              </a:spcAft>
              <a:defRPr sz="3000">
                <a:solidFill>
                  <a:schemeClr val="accent2"/>
                </a:solidFill>
              </a:defRPr>
            </a:lvl2pPr>
            <a:lvl3pPr marL="398463" indent="0">
              <a:spcBef>
                <a:spcPts val="1323"/>
              </a:spcBef>
              <a:buFont typeface="Calibri" pitchFamily="34" charset="0"/>
              <a:buChar char=" "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566928" indent="-164592">
              <a:spcBef>
                <a:spcPts val="1323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625475" indent="0">
              <a:spcBef>
                <a:spcPts val="882"/>
              </a:spcBef>
              <a:buFont typeface="Calibri" pitchFamily="34" charset="0"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4994490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3294277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8"/>
            <a:ext cx="4444207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8"/>
            <a:ext cx="4445952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60"/>
            <a:ext cx="4445952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6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8" y="309459"/>
            <a:ext cx="5622925" cy="663352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9"/>
            <a:ext cx="3309144" cy="531653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80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r>
              <a:rPr lang="en-US" altLang="ja-JP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4"/>
            <a:ext cx="6035040" cy="912177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2720"/>
            <a:ext cx="9052560" cy="94996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81761"/>
            <a:ext cx="9052560" cy="556122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third level third level third level third level third </a:t>
            </a:r>
            <a:r>
              <a:rPr lang="en-US" dirty="0" err="1"/>
              <a:t>Third</a:t>
            </a:r>
            <a:r>
              <a:rPr lang="en-US" dirty="0"/>
              <a:t> level third level</a:t>
            </a:r>
          </a:p>
          <a:p>
            <a:pPr lvl="3"/>
            <a:r>
              <a:rPr lang="en-US" dirty="0"/>
              <a:t>Fourth level fourth level fourth level fourth level fourth level fourth level fourth level</a:t>
            </a:r>
          </a:p>
          <a:p>
            <a:pPr lvl="4"/>
            <a:r>
              <a:rPr lang="en-US" dirty="0"/>
              <a:t>Fifth level fifth level fifth level fifth level fifth level fifth level fifth level fifth level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4/12/18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defTabSz="1007943" rtl="0" eaLnBrk="1" latinLnBrk="0" hangingPunct="1">
        <a:spcBef>
          <a:spcPct val="0"/>
        </a:spcBef>
        <a:buNone/>
        <a:defRPr kumimoji="1" sz="40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31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82224" indent="-282224" algn="l" defTabSz="1007943" rtl="0" eaLnBrk="1" latinLnBrk="0" hangingPunct="1">
        <a:spcBef>
          <a:spcPct val="20000"/>
        </a:spcBef>
        <a:buFont typeface="Wingdings" pitchFamily="2" charset="2"/>
        <a:buChar char="§"/>
        <a:defRPr kumimoji="1" sz="31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503972" indent="-100794" algn="l" defTabSz="1007943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600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755957" indent="-251986" algn="l" defTabSz="1007943" rtl="0" eaLnBrk="1" latinLnBrk="0" hangingPunct="1">
        <a:spcBef>
          <a:spcPct val="20000"/>
        </a:spcBef>
        <a:buFont typeface="Wingdings" pitchFamily="2" charset="2"/>
        <a:buChar char="§"/>
        <a:defRPr kumimoji="1" sz="2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1007943" indent="0" algn="l" defTabSz="1007943" rtl="0" eaLnBrk="1" latinLnBrk="0" hangingPunct="1">
        <a:spcBef>
          <a:spcPct val="20000"/>
        </a:spcBef>
        <a:buFontTx/>
        <a:buNone/>
        <a:defRPr kumimoji="1" sz="2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7.jpeg"/><Relationship Id="rId10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6.jpe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ussianprocess.org/gpml/chapter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5822</a:t>
            </a:r>
            <a:br>
              <a:rPr lang="en-US" dirty="0"/>
            </a:br>
            <a:r>
              <a:rPr lang="en-US" dirty="0"/>
              <a:t>Probabilistic Models of</a:t>
            </a:r>
            <a:br>
              <a:rPr lang="en-US" dirty="0"/>
            </a:br>
            <a:r>
              <a:rPr lang="en-US" dirty="0"/>
              <a:t>Human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Mike </a:t>
            </a:r>
            <a:r>
              <a:rPr lang="en-US" dirty="0" err="1">
                <a:solidFill>
                  <a:schemeClr val="tx1"/>
                </a:solidFill>
              </a:rPr>
              <a:t>Mozer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Department of Computer Science and</a:t>
            </a:r>
            <a:br>
              <a:rPr lang="en-US" dirty="0"/>
            </a:br>
            <a:r>
              <a:rPr lang="en-US" dirty="0"/>
              <a:t>Institute of Cognitive Science</a:t>
            </a:r>
            <a:br>
              <a:rPr lang="en-US" dirty="0"/>
            </a:br>
            <a:r>
              <a:rPr lang="en-US" dirty="0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153896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Distributions: A Reminder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5835" y="7394234"/>
            <a:ext cx="5602565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0000"/>
                </a:solidFill>
                <a:latin typeface="+mn-lt"/>
              </a:rPr>
              <a:t>Figures stolen from Rasmussen NIPS 2006 tutorial</a:t>
            </a:r>
            <a:endParaRPr kumimoji="1" lang="ja-JP" alt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 descr="Screen Shot 2015-11-04 at 1.53.12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4" y="1468482"/>
            <a:ext cx="9321015" cy="55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Distributions: A Reminder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1434" y="7394234"/>
            <a:ext cx="5373636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0000"/>
                </a:solidFill>
                <a:latin typeface="+mn-lt"/>
              </a:rPr>
              <a:t>Figure stolen from Rasmussen NIPS 2006 tutorial</a:t>
            </a:r>
            <a:endParaRPr kumimoji="1" lang="ja-JP" alt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Marginals</a:t>
            </a:r>
            <a:r>
              <a:rPr kumimoji="1" lang="en-US" altLang="ja-JP" dirty="0"/>
              <a:t> of multivariate Gaussians are Gaussian</a:t>
            </a:r>
            <a:endParaRPr kumimoji="1" lang="ja-JP" altLang="en-US" dirty="0"/>
          </a:p>
        </p:txBody>
      </p:sp>
      <p:pic>
        <p:nvPicPr>
          <p:cNvPr id="3" name="Picture 2" descr="Screen Shot 2015-11-04 at 1.50.30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29" y="2960343"/>
            <a:ext cx="4018931" cy="29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Distributions: A Reminder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Conditionals of multivariate Gaussians are Gaussian</a:t>
            </a:r>
            <a:endParaRPr kumimoji="1" lang="ja-JP" altLang="en-US" dirty="0"/>
          </a:p>
        </p:txBody>
      </p:sp>
      <p:pic>
        <p:nvPicPr>
          <p:cNvPr id="4" name="Picture 3" descr="Screen Shot 2015-11-04 at 1.04.01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5" y="2577207"/>
            <a:ext cx="8585108" cy="4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Stochastic Process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Generalization of a multivariate distribution to </a:t>
            </a:r>
            <a:r>
              <a:rPr kumimoji="1" lang="en-US" altLang="ja-JP" dirty="0" err="1"/>
              <a:t>countably</a:t>
            </a:r>
            <a:r>
              <a:rPr kumimoji="1" lang="en-US" altLang="ja-JP" dirty="0"/>
              <a:t> infinite number of dimensions</a:t>
            </a:r>
          </a:p>
          <a:p>
            <a:r>
              <a:rPr lang="en-US" altLang="ja-JP" dirty="0"/>
              <a:t>Collection of random variables G(x) indexed by x</a:t>
            </a:r>
          </a:p>
          <a:p>
            <a:pPr lvl="1"/>
            <a:r>
              <a:rPr kumimoji="1" lang="en-US" altLang="ja-JP" dirty="0"/>
              <a:t>E.g., </a:t>
            </a:r>
            <a:r>
              <a:rPr kumimoji="1" lang="en-US" altLang="ja-JP" dirty="0" err="1"/>
              <a:t>Dirichlet</a:t>
            </a:r>
            <a:r>
              <a:rPr kumimoji="1" lang="en-US" altLang="ja-JP" dirty="0"/>
              <a:t> process</a:t>
            </a:r>
          </a:p>
          <a:p>
            <a:pPr lvl="2"/>
            <a:r>
              <a:rPr lang="en-US" altLang="ja-JP" dirty="0"/>
              <a:t>x: parameters of mixture component</a:t>
            </a:r>
          </a:p>
          <a:p>
            <a:pPr lvl="2"/>
            <a:r>
              <a:rPr kumimoji="1" lang="en-US" altLang="ja-JP" dirty="0"/>
              <a:t>x: possible word or topic in topic models</a:t>
            </a:r>
          </a:p>
          <a:p>
            <a:pPr lvl="1"/>
            <a:r>
              <a:rPr lang="en-US" altLang="ja-JP" dirty="0"/>
              <a:t>Joint probability over any subset of values of x is </a:t>
            </a:r>
            <a:r>
              <a:rPr lang="en-US" altLang="ja-JP" dirty="0" err="1"/>
              <a:t>Dirichlet</a:t>
            </a:r>
            <a:endParaRPr lang="en-US" altLang="ja-JP" dirty="0"/>
          </a:p>
          <a:p>
            <a:pPr marL="402336" lvl="3" indent="0">
              <a:buNone/>
            </a:pP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P(G(x</a:t>
            </a:r>
            <a:r>
              <a:rPr kumimoji="1" lang="en-US" altLang="ja-JP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), G(x</a:t>
            </a:r>
            <a:r>
              <a:rPr kumimoji="1" lang="en-US" altLang="ja-JP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), </a:t>
            </a:r>
            <a:r>
              <a:rPr kumimoji="1" lang="is-IS" altLang="ja-JP" dirty="0">
                <a:solidFill>
                  <a:schemeClr val="accent6">
                    <a:lumMod val="75000"/>
                  </a:schemeClr>
                </a:solidFill>
              </a:rPr>
              <a:t>…, G(x</a:t>
            </a:r>
            <a:r>
              <a:rPr kumimoji="1" lang="is-IS" altLang="ja-JP" baseline="-250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kumimoji="1" lang="is-IS" altLang="ja-JP" dirty="0">
                <a:solidFill>
                  <a:schemeClr val="accent6">
                    <a:lumMod val="75000"/>
                  </a:schemeClr>
                </a:solidFill>
              </a:rPr>
              <a:t>)) ~ Dirichlet(.)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Process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Infinite dimensional Gaussian distribution, F(x)</a:t>
            </a:r>
          </a:p>
          <a:p>
            <a:r>
              <a:rPr lang="is-IS" altLang="ja-JP" dirty="0"/>
              <a:t>Draws from Gaussian Process are functions</a:t>
            </a:r>
          </a:p>
          <a:p>
            <a:pPr lvl="2"/>
            <a:r>
              <a:rPr lang="is-IS" altLang="ja-JP" dirty="0"/>
              <a:t>f ~ GP(.)</a:t>
            </a:r>
          </a:p>
        </p:txBody>
      </p:sp>
      <p:pic>
        <p:nvPicPr>
          <p:cNvPr id="6" name="Picture 5" descr="Screen Shot 2015-11-04 at 3.27.31 PM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/>
          <a:stretch/>
        </p:blipFill>
        <p:spPr>
          <a:xfrm>
            <a:off x="3068945" y="4549091"/>
            <a:ext cx="3505102" cy="2861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9243" y="7254694"/>
            <a:ext cx="367327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x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1919" y="5581404"/>
            <a:ext cx="325730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f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1389" y="1607404"/>
            <a:ext cx="1309974" cy="169969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660066"/>
                </a:solidFill>
                <a:latin typeface="+mn-lt"/>
              </a:rPr>
              <a:t>notation</a:t>
            </a:r>
          </a:p>
          <a:p>
            <a:pPr algn="ctr"/>
            <a:r>
              <a:rPr kumimoji="1" lang="en-US" altLang="ja-JP" sz="2000" b="1" dirty="0">
                <a:solidFill>
                  <a:srgbClr val="660066"/>
                </a:solidFill>
                <a:latin typeface="+mn-lt"/>
              </a:rPr>
              <a:t>Switch</a:t>
            </a:r>
          </a:p>
          <a:p>
            <a:pPr algn="ctr"/>
            <a:endParaRPr kumimoji="1" lang="en-US" altLang="ja-JP" sz="2000" b="1" dirty="0">
              <a:solidFill>
                <a:srgbClr val="660066"/>
              </a:solidFill>
              <a:latin typeface="+mn-lt"/>
            </a:endParaRPr>
          </a:p>
          <a:p>
            <a:pPr algn="ctr"/>
            <a:r>
              <a:rPr kumimoji="1" lang="en-US" altLang="ja-JP" sz="2000" b="1" dirty="0">
                <a:solidFill>
                  <a:srgbClr val="660066"/>
                </a:solidFill>
                <a:latin typeface="+mn-lt"/>
              </a:rPr>
              <a:t>G0 -&gt; F</a:t>
            </a:r>
          </a:p>
          <a:p>
            <a:pPr algn="ctr"/>
            <a:r>
              <a:rPr kumimoji="1" lang="en-US" altLang="ja-JP" sz="2000" b="1" dirty="0">
                <a:solidFill>
                  <a:srgbClr val="660066"/>
                </a:solidFill>
                <a:latin typeface="+mn-lt"/>
              </a:rPr>
              <a:t>G -&gt; f</a:t>
            </a:r>
          </a:p>
          <a:p>
            <a:pPr algn="ctr"/>
            <a:r>
              <a:rPr kumimoji="1" lang="en-US" altLang="ja-JP" sz="2000" b="1" dirty="0">
                <a:solidFill>
                  <a:srgbClr val="660066"/>
                </a:solidFill>
                <a:latin typeface="+mn-lt"/>
              </a:rPr>
              <a:t>G(x) -&gt; f(x)</a:t>
            </a:r>
          </a:p>
        </p:txBody>
      </p:sp>
    </p:spTree>
    <p:extLst>
      <p:ext uri="{BB962C8B-B14F-4D97-AF65-F5344CB8AC3E}">
        <p14:creationId xmlns:p14="http://schemas.microsoft.com/office/powerpoint/2010/main" val="28062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Process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Joint probability over any subset of x is Gaussian</a:t>
            </a:r>
            <a:endParaRPr kumimoji="1" lang="en-US" altLang="ja-JP" dirty="0"/>
          </a:p>
          <a:p>
            <a:pPr lvl="2"/>
            <a:r>
              <a:rPr lang="en-US" altLang="ja-JP" dirty="0"/>
              <a:t>P(f(x</a:t>
            </a:r>
            <a:r>
              <a:rPr lang="en-US" altLang="ja-JP" baseline="-25000" dirty="0"/>
              <a:t>1</a:t>
            </a:r>
            <a:r>
              <a:rPr lang="en-US" altLang="ja-JP" dirty="0"/>
              <a:t>), f(x</a:t>
            </a:r>
            <a:r>
              <a:rPr lang="en-US" altLang="ja-JP" baseline="-25000" dirty="0"/>
              <a:t>2</a:t>
            </a:r>
            <a:r>
              <a:rPr lang="en-US" altLang="ja-JP" dirty="0"/>
              <a:t>), </a:t>
            </a:r>
            <a:r>
              <a:rPr lang="is-IS" altLang="ja-JP" dirty="0"/>
              <a:t>…, f(x</a:t>
            </a:r>
            <a:r>
              <a:rPr lang="is-IS" altLang="ja-JP" baseline="-25000" dirty="0"/>
              <a:t>k</a:t>
            </a:r>
            <a:r>
              <a:rPr lang="is-IS" altLang="ja-JP" dirty="0"/>
              <a:t>)) ~ Gaussian(.)</a:t>
            </a:r>
          </a:p>
          <a:p>
            <a:r>
              <a:rPr lang="is-IS" altLang="ja-JP" dirty="0"/>
              <a:t>Consider relation between 2 points, x</a:t>
            </a:r>
            <a:r>
              <a:rPr lang="is-IS" altLang="ja-JP" baseline="-25000" dirty="0"/>
              <a:t>1</a:t>
            </a:r>
            <a:r>
              <a:rPr lang="is-IS" altLang="ja-JP" dirty="0"/>
              <a:t> and x</a:t>
            </a:r>
            <a:r>
              <a:rPr lang="is-IS" altLang="ja-JP" baseline="-25000" dirty="0"/>
              <a:t>2</a:t>
            </a:r>
          </a:p>
          <a:p>
            <a:pPr lvl="1"/>
            <a:r>
              <a:rPr lang="is-IS" altLang="ja-JP" dirty="0"/>
              <a:t>f(x</a:t>
            </a:r>
            <a:r>
              <a:rPr lang="is-IS" altLang="ja-JP" baseline="-25000" dirty="0"/>
              <a:t>1</a:t>
            </a:r>
            <a:r>
              <a:rPr lang="is-IS" altLang="ja-JP" dirty="0"/>
              <a:t>) constrains the value of f(x</a:t>
            </a:r>
            <a:r>
              <a:rPr lang="is-IS" altLang="ja-JP" baseline="-25000" dirty="0"/>
              <a:t>2</a:t>
            </a:r>
            <a:r>
              <a:rPr lang="is-IS" altLang="ja-JP" dirty="0"/>
              <a:t>)</a:t>
            </a:r>
          </a:p>
        </p:txBody>
      </p:sp>
      <p:pic>
        <p:nvPicPr>
          <p:cNvPr id="6" name="Picture 5" descr="Screen Shot 2015-11-04 at 3.27.31 P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/>
          <a:stretch/>
        </p:blipFill>
        <p:spPr>
          <a:xfrm>
            <a:off x="3068945" y="4549091"/>
            <a:ext cx="3505102" cy="2861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6157" y="7217524"/>
            <a:ext cx="367327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x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1919" y="5581404"/>
            <a:ext cx="325730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f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32993" y="4549091"/>
            <a:ext cx="0" cy="286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55874" y="4549091"/>
            <a:ext cx="0" cy="286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4913" y="4736203"/>
            <a:ext cx="2426362" cy="24011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63969" y="6727428"/>
            <a:ext cx="507071" cy="921848"/>
            <a:chOff x="3863969" y="6727428"/>
            <a:chExt cx="507071" cy="921848"/>
          </a:xfrm>
        </p:grpSpPr>
        <p:grpSp>
          <p:nvGrpSpPr>
            <p:cNvPr id="13" name="Group 12"/>
            <p:cNvGrpSpPr/>
            <p:nvPr/>
          </p:nvGrpSpPr>
          <p:grpSpPr>
            <a:xfrm>
              <a:off x="4032993" y="6727428"/>
              <a:ext cx="122881" cy="623689"/>
              <a:chOff x="1197423" y="4736203"/>
              <a:chExt cx="122881" cy="286157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197423" y="4736203"/>
                <a:ext cx="0" cy="28615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0304" y="4736203"/>
                <a:ext cx="0" cy="28615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863969" y="7351117"/>
              <a:ext cx="338047" cy="2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b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kumimoji="1" lang="en-US" altLang="ja-JP" sz="1500" b="1" baseline="-25000" dirty="0">
                  <a:solidFill>
                    <a:schemeClr val="tx1"/>
                  </a:solidFill>
                  <a:latin typeface="+mn-lt"/>
                </a:rPr>
                <a:t>1</a:t>
              </a:r>
              <a:endParaRPr kumimoji="1" lang="ja-JP" altLang="en-US" sz="1500" b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2993" y="7342518"/>
              <a:ext cx="338047" cy="2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b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kumimoji="1" lang="en-US" altLang="ja-JP" sz="1500" b="1" baseline="-25000" dirty="0">
                  <a:solidFill>
                    <a:schemeClr val="tx1"/>
                  </a:solidFill>
                  <a:latin typeface="+mn-lt"/>
                </a:rPr>
                <a:t>2</a:t>
              </a:r>
              <a:endParaRPr kumimoji="1" lang="ja-JP" altLang="en-US" sz="1500" b="1" baseline="-250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Gaussian Process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How do points </a:t>
            </a:r>
            <a:r>
              <a:rPr lang="en-US" altLang="ja-JP" dirty="0" err="1"/>
              <a:t>covary</a:t>
            </a:r>
            <a:r>
              <a:rPr lang="en-US" altLang="ja-JP" dirty="0"/>
              <a:t> as a function of their distance?</a:t>
            </a:r>
          </a:p>
        </p:txBody>
      </p:sp>
      <p:pic>
        <p:nvPicPr>
          <p:cNvPr id="6" name="Picture 5" descr="Screen Shot 2015-11-04 at 3.27.31 P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/>
          <a:stretch/>
        </p:blipFill>
        <p:spPr>
          <a:xfrm>
            <a:off x="5581857" y="2395265"/>
            <a:ext cx="3505102" cy="2861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9069" y="5063698"/>
            <a:ext cx="367327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x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4831" y="3427578"/>
            <a:ext cx="325730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f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45905" y="2395265"/>
            <a:ext cx="0" cy="286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9499" y="2395265"/>
            <a:ext cx="0" cy="286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881" y="5197291"/>
            <a:ext cx="338047" cy="298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" b="1" dirty="0">
                <a:solidFill>
                  <a:schemeClr val="tx1"/>
                </a:solidFill>
                <a:latin typeface="+mn-lt"/>
              </a:rPr>
              <a:t>x</a:t>
            </a:r>
            <a:r>
              <a:rPr kumimoji="1" lang="en-US" altLang="ja-JP" sz="1500" b="1" baseline="-25000" dirty="0">
                <a:solidFill>
                  <a:schemeClr val="tx1"/>
                </a:solidFill>
                <a:latin typeface="+mn-lt"/>
              </a:rPr>
              <a:t>1</a:t>
            </a:r>
            <a:endParaRPr kumimoji="1" lang="ja-JP" altLang="en-US" sz="1500" b="1" baseline="-25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6618" y="5188692"/>
            <a:ext cx="338047" cy="298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" b="1" dirty="0">
                <a:solidFill>
                  <a:schemeClr val="tx1"/>
                </a:solidFill>
                <a:latin typeface="+mn-lt"/>
              </a:rPr>
              <a:t>x</a:t>
            </a:r>
            <a:r>
              <a:rPr kumimoji="1" lang="en-US" altLang="ja-JP" sz="1500" b="1" baseline="-25000" dirty="0">
                <a:solidFill>
                  <a:schemeClr val="tx1"/>
                </a:solidFill>
                <a:latin typeface="+mn-lt"/>
              </a:rPr>
              <a:t>2</a:t>
            </a:r>
            <a:endParaRPr kumimoji="1" lang="ja-JP" altLang="en-US" sz="1500" b="1" baseline="-25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04" y="5075692"/>
            <a:ext cx="367327" cy="51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100" b="1" dirty="0">
                <a:solidFill>
                  <a:schemeClr val="tx1"/>
                </a:solidFill>
                <a:latin typeface="+mn-lt"/>
              </a:rPr>
              <a:t>x</a:t>
            </a:r>
            <a:endParaRPr kumimoji="1" lang="ja-JP" altLang="en-US" sz="31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9165" y="2395265"/>
            <a:ext cx="3882128" cy="3100185"/>
            <a:chOff x="419165" y="2395265"/>
            <a:chExt cx="3882128" cy="3100185"/>
          </a:xfrm>
        </p:grpSpPr>
        <p:pic>
          <p:nvPicPr>
            <p:cNvPr id="17" name="Picture 16" descr="Screen Shot 2015-11-04 at 3.27.31 PM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/>
            <a:stretch/>
          </p:blipFill>
          <p:spPr>
            <a:xfrm>
              <a:off x="796191" y="2395265"/>
              <a:ext cx="3505102" cy="28615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19165" y="3427578"/>
              <a:ext cx="325730" cy="517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100" b="1" dirty="0">
                  <a:solidFill>
                    <a:schemeClr val="tx1"/>
                  </a:solidFill>
                  <a:latin typeface="+mn-lt"/>
                </a:rPr>
                <a:t>f</a:t>
              </a:r>
              <a:endParaRPr kumimoji="1" lang="ja-JP" altLang="en-US" sz="3100" b="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760239" y="2395265"/>
              <a:ext cx="0" cy="286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83120" y="2395265"/>
              <a:ext cx="0" cy="2861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591215" y="4573602"/>
              <a:ext cx="507071" cy="921848"/>
              <a:chOff x="3863969" y="6727428"/>
              <a:chExt cx="507071" cy="92184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032993" y="6727428"/>
                <a:ext cx="122881" cy="623689"/>
                <a:chOff x="1197423" y="4736203"/>
                <a:chExt cx="122881" cy="2861572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197423" y="4736203"/>
                  <a:ext cx="0" cy="28615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320304" y="4736203"/>
                  <a:ext cx="0" cy="28615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3863969" y="7351117"/>
                <a:ext cx="33804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b="1" dirty="0">
                    <a:solidFill>
                      <a:schemeClr val="tx1"/>
                    </a:solidFill>
                    <a:latin typeface="+mn-lt"/>
                  </a:rPr>
                  <a:t>x</a:t>
                </a:r>
                <a:r>
                  <a:rPr kumimoji="1" lang="en-US" altLang="ja-JP" sz="1500" b="1" baseline="-25000" dirty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kumimoji="1" lang="ja-JP" altLang="en-US" sz="1500" b="1" baseline="-25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32993" y="7342518"/>
                <a:ext cx="33804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b="1" dirty="0">
                    <a:solidFill>
                      <a:schemeClr val="tx1"/>
                    </a:solidFill>
                    <a:latin typeface="+mn-lt"/>
                  </a:rPr>
                  <a:t>x</a:t>
                </a:r>
                <a:r>
                  <a:rPr kumimoji="1" lang="en-US" altLang="ja-JP" sz="1500" b="1" baseline="-25000" dirty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kumimoji="1" lang="ja-JP" altLang="en-US" sz="1500" b="1" baseline="-250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16200000">
            <a:off x="1591215" y="5645601"/>
            <a:ext cx="1903854" cy="1903854"/>
            <a:chOff x="5424954" y="5645601"/>
            <a:chExt cx="1903854" cy="1903854"/>
          </a:xfrm>
        </p:grpSpPr>
        <p:sp>
          <p:nvSpPr>
            <p:cNvPr id="29" name="Rectangle 28"/>
            <p:cNvSpPr/>
            <p:nvPr/>
          </p:nvSpPr>
          <p:spPr>
            <a:xfrm>
              <a:off x="5424954" y="5645601"/>
              <a:ext cx="1903854" cy="1903854"/>
            </a:xfrm>
            <a:prstGeom prst="rect">
              <a:avLst/>
            </a:prstGeom>
            <a:solidFill>
              <a:srgbClr val="7B1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rgbClr val="8F20A1"/>
                </a:solidFill>
              </a:endParaRPr>
            </a:p>
          </p:txBody>
        </p:sp>
        <p:pic>
          <p:nvPicPr>
            <p:cNvPr id="10" name="Picture 9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3" r="4377"/>
            <a:stretch/>
          </p:blipFill>
          <p:spPr>
            <a:xfrm>
              <a:off x="6048281" y="6230889"/>
              <a:ext cx="666648" cy="733279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22717D1-25D6-9748-8A74-C9A5F6BF8098}"/>
              </a:ext>
            </a:extLst>
          </p:cNvPr>
          <p:cNvSpPr/>
          <p:nvPr/>
        </p:nvSpPr>
        <p:spPr>
          <a:xfrm rot="16200000">
            <a:off x="6490644" y="5648847"/>
            <a:ext cx="1903854" cy="1903854"/>
          </a:xfrm>
          <a:prstGeom prst="rect">
            <a:avLst/>
          </a:prstGeom>
          <a:solidFill>
            <a:srgbClr val="7B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8F20A1"/>
              </a:solidFill>
            </a:endParaRPr>
          </a:p>
        </p:txBody>
      </p:sp>
      <p:pic>
        <p:nvPicPr>
          <p:cNvPr id="36" name="Picture 35" descr="Untitled.png">
            <a:extLst>
              <a:ext uri="{FF2B5EF4-FFF2-40B4-BE49-F238E27FC236}">
                <a16:creationId xmlns:a16="http://schemas.microsoft.com/office/drawing/2014/main" id="{09F2D3CE-3880-6347-A2A0-DA8973CF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r="4377"/>
          <a:stretch/>
        </p:blipFill>
        <p:spPr>
          <a:xfrm rot="17488299">
            <a:off x="6806037" y="5888536"/>
            <a:ext cx="1334061" cy="14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From Gaussian Distribution</a:t>
            </a:r>
            <a:br>
              <a:rPr kumimoji="1" lang="en-US" altLang="ja-JP" dirty="0"/>
            </a:br>
            <a:r>
              <a:rPr kumimoji="1" lang="en-US" altLang="ja-JP" dirty="0"/>
              <a:t>To Gaussian Process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 multivariate Gaussian </a:t>
            </a:r>
            <a:r>
              <a:rPr lang="en-US" altLang="ja-JP" u="sng" dirty="0"/>
              <a:t>distribution</a:t>
            </a:r>
            <a:r>
              <a:rPr lang="en-US" altLang="ja-JP" dirty="0"/>
              <a:t> is defined by a mean </a:t>
            </a:r>
            <a:r>
              <a:rPr lang="en-US" altLang="ja-JP" i="1" dirty="0"/>
              <a:t>vector</a:t>
            </a:r>
            <a:r>
              <a:rPr lang="en-US" altLang="ja-JP" dirty="0"/>
              <a:t> and a covariance </a:t>
            </a:r>
            <a:r>
              <a:rPr lang="en-US" altLang="ja-JP" i="1" dirty="0"/>
              <a:t>matrix.</a:t>
            </a:r>
          </a:p>
          <a:p>
            <a:pPr>
              <a:spcBef>
                <a:spcPts val="5205"/>
              </a:spcBef>
            </a:pPr>
            <a:r>
              <a:rPr kumimoji="1" lang="en-US" altLang="ja-JP" dirty="0"/>
              <a:t>A </a:t>
            </a:r>
            <a:r>
              <a:rPr lang="en-US" altLang="ja-JP" dirty="0"/>
              <a:t>Gaussian </a:t>
            </a:r>
            <a:r>
              <a:rPr lang="en-US" altLang="ja-JP" u="sng" dirty="0"/>
              <a:t>process</a:t>
            </a:r>
            <a:r>
              <a:rPr kumimoji="1" lang="en-US" altLang="ja-JP" dirty="0"/>
              <a:t> is fully defined by a mean </a:t>
            </a:r>
            <a:r>
              <a:rPr kumimoji="1" lang="en-US" altLang="ja-JP" i="1" dirty="0"/>
              <a:t>function</a:t>
            </a:r>
            <a:r>
              <a:rPr kumimoji="1" lang="en-US" altLang="ja-JP" dirty="0"/>
              <a:t> and a covariance </a:t>
            </a:r>
            <a:r>
              <a:rPr kumimoji="1" lang="en-US" altLang="ja-JP" i="1" dirty="0"/>
              <a:t>function</a:t>
            </a:r>
          </a:p>
          <a:p>
            <a:pPr>
              <a:spcBef>
                <a:spcPts val="11805"/>
              </a:spcBef>
            </a:pPr>
            <a:r>
              <a:rPr lang="en-US" altLang="ja-JP" dirty="0"/>
              <a:t>Example</a:t>
            </a:r>
          </a:p>
          <a:p>
            <a:endParaRPr kumimoji="1" lang="en-US" altLang="ja-JP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53567"/>
              </p:ext>
            </p:extLst>
          </p:nvPr>
        </p:nvGraphicFramePr>
        <p:xfrm>
          <a:off x="1127125" y="4310063"/>
          <a:ext cx="46910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4" imgW="2476500" imgH="660400" progId="Equation.DSMT4">
                  <p:embed/>
                </p:oleObj>
              </mc:Choice>
              <mc:Fallback>
                <p:oleObj name="Equation" r:id="rId4" imgW="24765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125" y="4310063"/>
                        <a:ext cx="4691063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89105"/>
              </p:ext>
            </p:extLst>
          </p:nvPr>
        </p:nvGraphicFramePr>
        <p:xfrm>
          <a:off x="1114425" y="6297613"/>
          <a:ext cx="33194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6" imgW="1752600" imgH="495300" progId="Equation.DSMT4">
                  <p:embed/>
                </p:oleObj>
              </mc:Choice>
              <mc:Fallback>
                <p:oleObj name="Equation" r:id="rId6" imgW="1752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4425" y="6297613"/>
                        <a:ext cx="3319463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8055" y="6535435"/>
            <a:ext cx="2918068" cy="770083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500" b="1" dirty="0">
                <a:solidFill>
                  <a:srgbClr val="660066"/>
                </a:solidFill>
                <a:latin typeface="+mn-lt"/>
              </a:rPr>
              <a:t>squared exponential</a:t>
            </a:r>
          </a:p>
          <a:p>
            <a:r>
              <a:rPr kumimoji="1" lang="en-US" altLang="ja-JP" sz="2500" b="1" dirty="0">
                <a:solidFill>
                  <a:srgbClr val="660066"/>
                </a:solidFill>
                <a:latin typeface="+mn-lt"/>
              </a:rPr>
              <a:t>covariance</a:t>
            </a:r>
            <a:endParaRPr kumimoji="1" lang="ja-JP" altLang="en-US" sz="2500" b="1" dirty="0">
              <a:solidFill>
                <a:srgbClr val="660066"/>
              </a:solidFill>
              <a:latin typeface="+mn-lt"/>
            </a:endParaRPr>
          </a:p>
        </p:txBody>
      </p:sp>
      <p:pic>
        <p:nvPicPr>
          <p:cNvPr id="8" name="Picture 7" descr="Screen Shot 2015-11-04 at 8.46.34 PM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22128"/>
            <a:ext cx="7823200" cy="48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3127" y="7314101"/>
            <a:ext cx="1522729" cy="339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solidFill>
                  <a:srgbClr val="3366FF"/>
                </a:solidFill>
                <a:latin typeface="Times"/>
                <a:cs typeface="Times"/>
              </a:rPr>
              <a:t>l</a:t>
            </a:r>
            <a:r>
              <a:rPr kumimoji="1" lang="en-US" altLang="ja-JP" b="1" dirty="0">
                <a:solidFill>
                  <a:srgbClr val="3366FF"/>
                </a:solidFill>
                <a:latin typeface="+mn-lt"/>
              </a:rPr>
              <a:t>: length scale</a:t>
            </a:r>
            <a:endParaRPr kumimoji="1" lang="ja-JP" altLang="en-US" b="1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18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Inference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541254"/>
            <a:ext cx="6093627" cy="538850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GP specifies a prior over functions, F(x)</a:t>
            </a:r>
          </a:p>
          <a:p>
            <a:r>
              <a:rPr lang="en-US" altLang="ja-JP" dirty="0"/>
              <a:t>Suppose we have a set of observations:</a:t>
            </a:r>
          </a:p>
          <a:p>
            <a:pPr lvl="2"/>
            <a:r>
              <a:rPr kumimoji="1" lang="en-US" altLang="ja-JP" dirty="0"/>
              <a:t>D = {(x</a:t>
            </a:r>
            <a:r>
              <a:rPr lang="en-US" altLang="ja-JP" baseline="-25000" dirty="0"/>
              <a:t>1</a:t>
            </a:r>
            <a:r>
              <a:rPr kumimoji="1" lang="en-US" altLang="ja-JP" dirty="0"/>
              <a:t>,y</a:t>
            </a:r>
            <a:r>
              <a:rPr lang="en-US" altLang="ja-JP" baseline="-25000" dirty="0"/>
              <a:t>1</a:t>
            </a:r>
            <a:r>
              <a:rPr kumimoji="1" lang="en-US" altLang="ja-JP" dirty="0"/>
              <a:t>), (x</a:t>
            </a:r>
            <a:r>
              <a:rPr lang="en-US" altLang="ja-JP" baseline="-25000" dirty="0"/>
              <a:t>2</a:t>
            </a:r>
            <a:r>
              <a:rPr kumimoji="1" lang="en-US" altLang="ja-JP" dirty="0"/>
              <a:t>, y</a:t>
            </a:r>
            <a:r>
              <a:rPr lang="en-US" altLang="ja-JP" baseline="-25000" dirty="0"/>
              <a:t>2</a:t>
            </a:r>
            <a:r>
              <a:rPr kumimoji="1" lang="en-US" altLang="ja-JP" dirty="0"/>
              <a:t>), (x</a:t>
            </a:r>
            <a:r>
              <a:rPr lang="en-US" altLang="ja-JP" baseline="-25000" dirty="0"/>
              <a:t>3</a:t>
            </a:r>
            <a:r>
              <a:rPr kumimoji="1" lang="en-US" altLang="ja-JP" dirty="0"/>
              <a:t>, y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), </a:t>
            </a:r>
            <a:r>
              <a:rPr kumimoji="1" lang="is-IS" altLang="ja-JP" dirty="0"/>
              <a:t>…, (x</a:t>
            </a:r>
            <a:r>
              <a:rPr kumimoji="1" lang="is-IS" altLang="ja-JP" baseline="-25000" dirty="0"/>
              <a:t>n</a:t>
            </a:r>
            <a:r>
              <a:rPr kumimoji="1" lang="is-IS" altLang="ja-JP" dirty="0"/>
              <a:t>, y</a:t>
            </a:r>
            <a:r>
              <a:rPr kumimoji="1" lang="is-IS" altLang="ja-JP" baseline="-25000" dirty="0"/>
              <a:t>n</a:t>
            </a:r>
            <a:r>
              <a:rPr kumimoji="1" lang="is-IS" altLang="ja-JP" dirty="0"/>
              <a:t>)}</a:t>
            </a:r>
          </a:p>
          <a:p>
            <a:r>
              <a:rPr lang="is-IS" altLang="ja-JP" dirty="0"/>
              <a:t>Bayesian approach</a:t>
            </a:r>
          </a:p>
          <a:p>
            <a:pPr lvl="2"/>
            <a:r>
              <a:rPr kumimoji="1" lang="is-IS" altLang="ja-JP" dirty="0"/>
              <a:t>p(F|D) ~ p(D|F) p(F)</a:t>
            </a:r>
          </a:p>
          <a:p>
            <a:r>
              <a:rPr lang="en-US" altLang="ja-JP" dirty="0"/>
              <a:t>If data are </a:t>
            </a:r>
            <a:r>
              <a:rPr lang="en-US" altLang="ja-JP"/>
              <a:t>noise free</a:t>
            </a:r>
            <a:endParaRPr lang="is-IS" altLang="ja-JP" dirty="0"/>
          </a:p>
          <a:p>
            <a:pPr lvl="1"/>
            <a:r>
              <a:rPr lang="en-US" altLang="ja-JP" dirty="0"/>
              <a:t>P(D|F) = 0 if any </a:t>
            </a:r>
          </a:p>
          <a:p>
            <a:pPr lvl="1"/>
            <a:r>
              <a:rPr lang="en-US" altLang="ja-JP" dirty="0"/>
              <a:t>P(D|F) = 1 otherwise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7" name="Picture 6" descr="Screen Shot 2015-11-04 at 9.18.51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80" y="1541254"/>
            <a:ext cx="3111500" cy="2501900"/>
          </a:xfrm>
          <a:prstGeom prst="rect">
            <a:avLst/>
          </a:prstGeom>
        </p:spPr>
      </p:pic>
      <p:pic>
        <p:nvPicPr>
          <p:cNvPr id="9" name="Picture 8" descr="Screen Shot 2015-11-04 at 9.19.59 P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00" y="4590206"/>
            <a:ext cx="3086100" cy="25146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00063"/>
              </p:ext>
            </p:extLst>
          </p:nvPr>
        </p:nvGraphicFramePr>
        <p:xfrm>
          <a:off x="3251639" y="5705538"/>
          <a:ext cx="1587207" cy="55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584200" imgH="203200" progId="Equation.DSMT4">
                  <p:embed/>
                </p:oleObj>
              </mc:Choice>
              <mc:Fallback>
                <p:oleObj name="Equation" r:id="rId5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639" y="5705538"/>
                        <a:ext cx="1587207" cy="55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2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1-04 at 3.57.48 PM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/>
          <a:stretch/>
        </p:blipFill>
        <p:spPr>
          <a:xfrm>
            <a:off x="1371600" y="1554484"/>
            <a:ext cx="7315200" cy="6068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Graphical Model Depiction</a:t>
            </a:r>
            <a:br>
              <a:rPr kumimoji="1" lang="en-US" altLang="ja-JP" dirty="0"/>
            </a:br>
            <a:r>
              <a:rPr kumimoji="1" lang="en-US" altLang="ja-JP" dirty="0"/>
              <a:t>of Gaussian Process Inference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785DF-8A4A-E447-B9A3-728EFE6CEE2A}"/>
              </a:ext>
            </a:extLst>
          </p:cNvPr>
          <p:cNvGrpSpPr/>
          <p:nvPr/>
        </p:nvGrpSpPr>
        <p:grpSpPr>
          <a:xfrm>
            <a:off x="76200" y="5493326"/>
            <a:ext cx="1946790" cy="1932710"/>
            <a:chOff x="76200" y="5493326"/>
            <a:chExt cx="1946790" cy="19327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AEF750-0C1D-1140-B400-91DBBA21F978}"/>
                </a:ext>
              </a:extLst>
            </p:cNvPr>
            <p:cNvSpPr/>
            <p:nvPr/>
          </p:nvSpPr>
          <p:spPr>
            <a:xfrm>
              <a:off x="76200" y="5493326"/>
              <a:ext cx="1870364" cy="1932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36F367-C93C-4148-9A0A-BA72EB169415}"/>
                </a:ext>
              </a:extLst>
            </p:cNvPr>
            <p:cNvSpPr/>
            <p:nvPr/>
          </p:nvSpPr>
          <p:spPr>
            <a:xfrm>
              <a:off x="161698" y="6470069"/>
              <a:ext cx="346363" cy="346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6598C-AD3E-F143-9BAA-DC9D25F674FB}"/>
                </a:ext>
              </a:extLst>
            </p:cNvPr>
            <p:cNvSpPr txBox="1"/>
            <p:nvPr/>
          </p:nvSpPr>
          <p:spPr>
            <a:xfrm>
              <a:off x="574965" y="6455564"/>
              <a:ext cx="1172309" cy="36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+mn-lt"/>
                </a:rPr>
                <a:t>observed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A78791-19EA-1E41-A0B1-03B6937E5FAF}"/>
                </a:ext>
              </a:extLst>
            </p:cNvPr>
            <p:cNvSpPr/>
            <p:nvPr/>
          </p:nvSpPr>
          <p:spPr>
            <a:xfrm>
              <a:off x="161698" y="6954979"/>
              <a:ext cx="346363" cy="3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505B80-717C-2743-A6C7-8D7095884E83}"/>
                </a:ext>
              </a:extLst>
            </p:cNvPr>
            <p:cNvSpPr txBox="1"/>
            <p:nvPr/>
          </p:nvSpPr>
          <p:spPr>
            <a:xfrm>
              <a:off x="574965" y="6915391"/>
              <a:ext cx="1448025" cy="36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+mn-lt"/>
                </a:rPr>
                <a:t>unobserved</a:t>
              </a: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01655408-1D63-9F45-B72F-C7D765605AE2}"/>
                </a:ext>
              </a:extLst>
            </p:cNvPr>
            <p:cNvSpPr/>
            <p:nvPr/>
          </p:nvSpPr>
          <p:spPr>
            <a:xfrm>
              <a:off x="94794" y="5576450"/>
              <a:ext cx="480171" cy="263237"/>
            </a:xfrm>
            <a:prstGeom prst="cloud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8B7F8CC1-1E3B-314F-BC4D-E795F4118135}"/>
                </a:ext>
              </a:extLst>
            </p:cNvPr>
            <p:cNvSpPr/>
            <p:nvPr/>
          </p:nvSpPr>
          <p:spPr>
            <a:xfrm>
              <a:off x="94794" y="5978234"/>
              <a:ext cx="480171" cy="263237"/>
            </a:xfrm>
            <a:prstGeom prst="cloud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85A1BB-864B-8441-81F8-6F25D54B5932}"/>
                </a:ext>
              </a:extLst>
            </p:cNvPr>
            <p:cNvSpPr txBox="1"/>
            <p:nvPr/>
          </p:nvSpPr>
          <p:spPr>
            <a:xfrm>
              <a:off x="574965" y="5522570"/>
              <a:ext cx="685572" cy="36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+mn-lt"/>
                </a:rPr>
                <a:t>train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2E2B29-EF28-9542-A7E7-DA442755AD1C}"/>
                </a:ext>
              </a:extLst>
            </p:cNvPr>
            <p:cNvSpPr txBox="1"/>
            <p:nvPr/>
          </p:nvSpPr>
          <p:spPr>
            <a:xfrm>
              <a:off x="574965" y="5929418"/>
              <a:ext cx="587405" cy="36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+mn-lt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7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4D69-F97D-BD4D-98B2-41F7B77E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F8348-1B19-004F-9FC6-CDEF1ACE5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62" y="1122680"/>
            <a:ext cx="5735276" cy="5103564"/>
          </a:xfrm>
        </p:spPr>
      </p:pic>
    </p:spTree>
    <p:extLst>
      <p:ext uri="{BB962C8B-B14F-4D97-AF65-F5344CB8AC3E}">
        <p14:creationId xmlns:p14="http://schemas.microsoft.com/office/powerpoint/2010/main" val="228143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396046"/>
            <a:ext cx="9220200" cy="6546942"/>
          </a:xfrm>
        </p:spPr>
        <p:txBody>
          <a:bodyPr/>
          <a:lstStyle/>
          <a:p>
            <a:r>
              <a:rPr lang="en-US" altLang="ja-JP" dirty="0"/>
              <a:t>GP Prior</a:t>
            </a:r>
          </a:p>
          <a:p>
            <a:endParaRPr lang="en-US" altLang="ja-JP" dirty="0"/>
          </a:p>
          <a:p>
            <a:endParaRPr lang="en-US" altLang="ja-JP" dirty="0"/>
          </a:p>
          <a:p>
            <a:pPr lvl="2"/>
            <a:r>
              <a:rPr lang="en-US" altLang="ja-JP" dirty="0"/>
              <a:t>where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GP Posterior Predictive Distribution</a:t>
            </a:r>
          </a:p>
        </p:txBody>
      </p:sp>
      <p:pic>
        <p:nvPicPr>
          <p:cNvPr id="4" name="Picture 3" descr="Screen Shot 2015-11-04 at 10.10.49 P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17" y="1275770"/>
            <a:ext cx="4759364" cy="715460"/>
          </a:xfrm>
          <a:prstGeom prst="rect">
            <a:avLst/>
          </a:prstGeom>
        </p:spPr>
      </p:pic>
      <p:pic>
        <p:nvPicPr>
          <p:cNvPr id="5" name="Picture 4" descr="Screen Shot 2015-11-04 at 3.57.48 PM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/>
          <a:stretch/>
        </p:blipFill>
        <p:spPr>
          <a:xfrm>
            <a:off x="6151922" y="297527"/>
            <a:ext cx="3559155" cy="295278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40504"/>
              </p:ext>
            </p:extLst>
          </p:nvPr>
        </p:nvGraphicFramePr>
        <p:xfrm>
          <a:off x="2148007" y="2693569"/>
          <a:ext cx="2228334" cy="87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6" imgW="1104900" imgH="431800" progId="Equation.DSMT4">
                  <p:embed/>
                </p:oleObj>
              </mc:Choice>
              <mc:Fallback>
                <p:oleObj name="Equation" r:id="rId6" imgW="1104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8007" y="2693569"/>
                        <a:ext cx="2228334" cy="870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91254"/>
              </p:ext>
            </p:extLst>
          </p:nvPr>
        </p:nvGraphicFramePr>
        <p:xfrm>
          <a:off x="2148007" y="3679080"/>
          <a:ext cx="494188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8" imgW="2451100" imgH="939800" progId="Equation.DSMT4">
                  <p:embed/>
                </p:oleObj>
              </mc:Choice>
              <mc:Fallback>
                <p:oleObj name="Equation" r:id="rId8" imgW="245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8007" y="3679080"/>
                        <a:ext cx="4941888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5217" y="6515704"/>
            <a:ext cx="7816947" cy="900139"/>
            <a:chOff x="905217" y="6470132"/>
            <a:chExt cx="8038544" cy="945711"/>
          </a:xfrm>
        </p:grpSpPr>
        <p:pic>
          <p:nvPicPr>
            <p:cNvPr id="10" name="Picture 9" descr="Screen Shot 2015-11-04 at 10.25.51 PM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217" y="6470132"/>
              <a:ext cx="8038544" cy="945711"/>
            </a:xfrm>
            <a:prstGeom prst="rect">
              <a:avLst/>
            </a:prstGeom>
          </p:spPr>
        </p:pic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454630"/>
                </p:ext>
              </p:extLst>
            </p:nvPr>
          </p:nvGraphicFramePr>
          <p:xfrm>
            <a:off x="2111512" y="6513926"/>
            <a:ext cx="316612" cy="345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Equation" r:id="rId11" imgW="139700" imgH="152400" progId="Equation.DSMT4">
                    <p:embed/>
                  </p:oleObj>
                </mc:Choice>
                <mc:Fallback>
                  <p:oleObj name="Equation" r:id="rId11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1512" y="6513926"/>
                          <a:ext cx="316612" cy="34539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182580"/>
                </p:ext>
              </p:extLst>
            </p:nvPr>
          </p:nvGraphicFramePr>
          <p:xfrm>
            <a:off x="5904760" y="6515704"/>
            <a:ext cx="3746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13" imgW="165100" imgH="190500" progId="Equation.DSMT4">
                    <p:embed/>
                  </p:oleObj>
                </mc:Choice>
                <mc:Fallback>
                  <p:oleObj name="Equation" r:id="rId13" imgW="1651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04760" y="6515704"/>
                          <a:ext cx="374650" cy="431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3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Observation Noise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What if</a:t>
            </a:r>
          </a:p>
          <a:p>
            <a:r>
              <a:rPr kumimoji="1" lang="en-US" altLang="ja-JP" dirty="0"/>
              <a:t>Covariance function becomes</a:t>
            </a:r>
          </a:p>
          <a:p>
            <a:endParaRPr lang="en-US" altLang="ja-JP" dirty="0"/>
          </a:p>
          <a:p>
            <a:r>
              <a:rPr kumimoji="1" lang="en-US" altLang="ja-JP" dirty="0"/>
              <a:t>Posterior predictive distribution becomes</a:t>
            </a:r>
            <a:endParaRPr kumimoji="1" lang="ja-JP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14546"/>
              </p:ext>
            </p:extLst>
          </p:nvPr>
        </p:nvGraphicFramePr>
        <p:xfrm>
          <a:off x="1872850" y="1554484"/>
          <a:ext cx="4852200" cy="6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2850" y="1554484"/>
                        <a:ext cx="4852200" cy="6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08883"/>
              </p:ext>
            </p:extLst>
          </p:nvPr>
        </p:nvGraphicFramePr>
        <p:xfrm>
          <a:off x="989732" y="2857960"/>
          <a:ext cx="5482747" cy="77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5" imgW="2159000" imgH="304800" progId="Equation.DSMT4">
                  <p:embed/>
                </p:oleObj>
              </mc:Choice>
              <mc:Fallback>
                <p:oleObj name="Equation" r:id="rId5" imgW="21590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732" y="2857960"/>
                        <a:ext cx="5482747" cy="774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5-11-04 at 10.40.55 PM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92" y="4551351"/>
            <a:ext cx="7105299" cy="12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6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About The Length Scale?</a:t>
            </a:r>
            <a:endParaRPr kumimoji="1" lang="ja-JP" altLang="en-US" dirty="0"/>
          </a:p>
        </p:txBody>
      </p:sp>
      <p:pic>
        <p:nvPicPr>
          <p:cNvPr id="6" name="Picture 5" descr="Screen Shot 2015-11-04 at 12.18.27 P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43" y="2540150"/>
            <a:ext cx="5757514" cy="4959109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228840"/>
              </p:ext>
            </p:extLst>
          </p:nvPr>
        </p:nvGraphicFramePr>
        <p:xfrm>
          <a:off x="2367269" y="1434222"/>
          <a:ext cx="5323862" cy="75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2159000" imgH="304800" progId="Equation.DSMT4">
                  <p:embed/>
                </p:oleObj>
              </mc:Choice>
              <mc:Fallback>
                <p:oleObj name="Equation" r:id="rId5" imgW="21590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7269" y="1434222"/>
                        <a:ext cx="5323862" cy="75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70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Full-Blown Squared-Exponential Covariance Function Has Three Parameters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2608440"/>
            <a:ext cx="9220200" cy="4334548"/>
          </a:xfrm>
        </p:spPr>
        <p:txBody>
          <a:bodyPr/>
          <a:lstStyle/>
          <a:p>
            <a:r>
              <a:rPr lang="en-US" altLang="ja-JP" dirty="0"/>
              <a:t>How do we determine parameters?</a:t>
            </a:r>
          </a:p>
          <a:p>
            <a:pPr lvl="1"/>
            <a:r>
              <a:rPr lang="en-US" altLang="ja-JP" dirty="0"/>
              <a:t>Prior knowledge</a:t>
            </a:r>
          </a:p>
          <a:p>
            <a:pPr lvl="1"/>
            <a:r>
              <a:rPr lang="en-US" altLang="ja-JP" dirty="0"/>
              <a:t>Maximum likelihood </a:t>
            </a:r>
          </a:p>
          <a:p>
            <a:pPr lvl="1"/>
            <a:r>
              <a:rPr lang="en-US" altLang="ja-JP" dirty="0"/>
              <a:t>Bayesian inference</a:t>
            </a:r>
          </a:p>
          <a:p>
            <a:r>
              <a:rPr lang="en-US" altLang="ja-JP" dirty="0"/>
              <a:t>Potentially many other free parameters</a:t>
            </a:r>
          </a:p>
          <a:p>
            <a:pPr lvl="1"/>
            <a:r>
              <a:rPr lang="en-US" altLang="ja-JP" dirty="0"/>
              <a:t>e.g., mean function</a:t>
            </a:r>
          </a:p>
        </p:txBody>
      </p:sp>
      <p:graphicFrame>
        <p:nvGraphicFramePr>
          <p:cNvPr id="4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0372"/>
              </p:ext>
            </p:extLst>
          </p:nvPr>
        </p:nvGraphicFramePr>
        <p:xfrm>
          <a:off x="2147888" y="1638368"/>
          <a:ext cx="57626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4" imgW="2336800" imgH="304800" progId="Equation.DSMT4">
                  <p:embed/>
                </p:oleObj>
              </mc:Choice>
              <mc:Fallback>
                <p:oleObj name="Equation" r:id="rId4" imgW="23368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888" y="1638368"/>
                        <a:ext cx="57626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70201"/>
              </p:ext>
            </p:extLst>
          </p:nvPr>
        </p:nvGraphicFramePr>
        <p:xfrm>
          <a:off x="785551" y="6785113"/>
          <a:ext cx="23161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6" imgW="939800" imgH="203200" progId="Equation.DSMT4">
                  <p:embed/>
                </p:oleObj>
              </mc:Choice>
              <mc:Fallback>
                <p:oleObj name="Equation" r:id="rId6" imgW="939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551" y="6785113"/>
                        <a:ext cx="231616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1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Many Forms For Covariance Function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 descr="Screen Shot 2015-11-04 at 11.16.57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3" y="1324705"/>
            <a:ext cx="7994274" cy="6201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999" y="7474241"/>
            <a:ext cx="1778401" cy="29815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500" b="1" dirty="0">
                <a:solidFill>
                  <a:srgbClr val="660066"/>
                </a:solidFill>
                <a:latin typeface="+mn-lt"/>
              </a:rPr>
              <a:t>From GPML toolbox</a:t>
            </a:r>
            <a:endParaRPr kumimoji="1" lang="ja-JP" altLang="en-US" sz="15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17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Many Forms For Likelihood Function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What is likelihood function?</a:t>
            </a:r>
          </a:p>
          <a:p>
            <a:pPr lvl="1"/>
            <a:r>
              <a:rPr lang="en-US" altLang="ja-JP" dirty="0"/>
              <a:t>noise free case we discussed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noisy observation case we discussed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With these likelihoods, inference is exact</a:t>
            </a:r>
          </a:p>
          <a:p>
            <a:pPr lvl="1"/>
            <a:r>
              <a:rPr kumimoji="1" lang="en-US" altLang="ja-JP" dirty="0"/>
              <a:t>Gaussian process is conjugate prior of Gaussian likelihood</a:t>
            </a:r>
            <a:endParaRPr lang="en-US" altLang="ja-JP" dirty="0"/>
          </a:p>
          <a:p>
            <a:pPr lvl="1"/>
            <a:r>
              <a:rPr lang="en-US" altLang="ja-JP" dirty="0"/>
              <a:t>(Works for noisy observations because noise is incorporated into covariance function.)</a:t>
            </a:r>
            <a:endParaRPr kumimoji="1" lang="en-US" altLang="ja-JP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41589"/>
              </p:ext>
            </p:extLst>
          </p:nvPr>
        </p:nvGraphicFramePr>
        <p:xfrm>
          <a:off x="798922" y="2505202"/>
          <a:ext cx="3298186" cy="92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727200" imgH="482600" progId="Equation.DSMT4">
                  <p:embed/>
                </p:oleObj>
              </mc:Choice>
              <mc:Fallback>
                <p:oleObj name="Equation" r:id="rId3" imgW="1727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22" y="2505202"/>
                        <a:ext cx="3298186" cy="92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479252"/>
              </p:ext>
            </p:extLst>
          </p:nvPr>
        </p:nvGraphicFramePr>
        <p:xfrm>
          <a:off x="798922" y="4009335"/>
          <a:ext cx="2644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5" imgW="1384300" imgH="241300" progId="Equation.DSMT4">
                  <p:embed/>
                </p:oleObj>
              </mc:Choice>
              <mc:Fallback>
                <p:oleObj name="Equation" r:id="rId5" imgW="1384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922" y="4009335"/>
                        <a:ext cx="26447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4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Customizing Likelihood Function To Problem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Suppose that instead of real valued </a:t>
            </a:r>
            <a:r>
              <a:rPr lang="en-US" altLang="ja-JP" dirty="0"/>
              <a:t>observations y, observations are binary {0, 1}, e.g., class labels</a:t>
            </a:r>
          </a:p>
          <a:p>
            <a:endParaRPr lang="en-US" altLang="ja-JP" dirty="0"/>
          </a:p>
        </p:txBody>
      </p:sp>
      <p:pic>
        <p:nvPicPr>
          <p:cNvPr id="5" name="Picture 4" descr="Screen Shot 2015-11-03 at 10.01.53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8" y="2790556"/>
            <a:ext cx="4891607" cy="484383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42908"/>
              </p:ext>
            </p:extLst>
          </p:nvPr>
        </p:nvGraphicFramePr>
        <p:xfrm>
          <a:off x="598744" y="3573583"/>
          <a:ext cx="682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4" imgW="304800" imgH="190500" progId="Equation.DSMT4">
                  <p:embed/>
                </p:oleObj>
              </mc:Choice>
              <mc:Fallback>
                <p:oleObj name="Equation" r:id="rId4" imgW="304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744" y="3573583"/>
                        <a:ext cx="68262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24134"/>
              </p:ext>
            </p:extLst>
          </p:nvPr>
        </p:nvGraphicFramePr>
        <p:xfrm>
          <a:off x="3378734" y="6942988"/>
          <a:ext cx="2571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8734" y="6942988"/>
                        <a:ext cx="25717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16655"/>
              </p:ext>
            </p:extLst>
          </p:nvPr>
        </p:nvGraphicFramePr>
        <p:xfrm>
          <a:off x="5350635" y="3573583"/>
          <a:ext cx="3469415" cy="8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8" imgW="1549400" imgH="393700" progId="Equation.DSMT4">
                  <p:embed/>
                </p:oleObj>
              </mc:Choice>
              <mc:Fallback>
                <p:oleObj name="Equation" r:id="rId8" imgW="154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50635" y="3573583"/>
                        <a:ext cx="3469415" cy="87991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59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Many Approximate Inference Techniques</a:t>
            </a:r>
            <a:br>
              <a:rPr lang="en-US" altLang="ja-JP" dirty="0"/>
            </a:br>
            <a:r>
              <a:rPr lang="en-US" altLang="ja-JP" dirty="0"/>
              <a:t>For GPs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Choice depends on likelihood function</a:t>
            </a:r>
            <a:endParaRPr kumimoji="1" lang="ja-JP" altLang="en-US" dirty="0"/>
          </a:p>
        </p:txBody>
      </p:sp>
      <p:pic>
        <p:nvPicPr>
          <p:cNvPr id="4" name="Picture 3" descr="Screen Shot 2015-11-04 at 11.55.13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6" y="2698062"/>
            <a:ext cx="92329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999" y="7474241"/>
            <a:ext cx="1778401" cy="29815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500" b="1" dirty="0">
                <a:solidFill>
                  <a:srgbClr val="660066"/>
                </a:solidFill>
                <a:latin typeface="+mn-lt"/>
              </a:rPr>
              <a:t>From GPML toolbox</a:t>
            </a:r>
            <a:endParaRPr kumimoji="1" lang="ja-JP" altLang="en-US" sz="15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21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Do GPs Buy Us?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Choice of covariance and mean functions seem a good way to incorporate prior knowledge</a:t>
            </a:r>
          </a:p>
          <a:p>
            <a:pPr lvl="1"/>
            <a:r>
              <a:rPr kumimoji="1" lang="en-US" altLang="ja-JP" dirty="0"/>
              <a:t>e.g., periodi</a:t>
            </a:r>
            <a:r>
              <a:rPr lang="en-US" altLang="ja-JP" dirty="0"/>
              <a:t>c covariance function</a:t>
            </a:r>
          </a:p>
          <a:p>
            <a:r>
              <a:rPr lang="en-US" altLang="ja-JP" dirty="0"/>
              <a:t>As with all Bayesian methods, greatest benefit is when problem is data limited</a:t>
            </a:r>
          </a:p>
          <a:p>
            <a:r>
              <a:rPr kumimoji="1" lang="en-US" altLang="ja-JP" dirty="0"/>
              <a:t>Predictions with error bars</a:t>
            </a:r>
          </a:p>
          <a:p>
            <a:r>
              <a:rPr lang="en-US" altLang="ja-JP" dirty="0"/>
              <a:t>An elegant way of doing global optimization</a:t>
            </a:r>
            <a:r>
              <a:rPr lang="is-I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411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Processes For Regression, Classification, 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03 at 9.41.48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9" y="4629664"/>
            <a:ext cx="7467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Do We Deal With Many Parameters, Little Data?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1. Regularization</a:t>
            </a:r>
          </a:p>
          <a:p>
            <a:pPr lvl="2"/>
            <a:r>
              <a:rPr lang="en-US" altLang="ja-JP" dirty="0"/>
              <a:t>e.g., smoothing, L1 penalty, drop out in neural nets, large K for K-nearest neighbor</a:t>
            </a:r>
          </a:p>
          <a:p>
            <a:r>
              <a:rPr kumimoji="1" lang="en-US" altLang="ja-JP" dirty="0"/>
              <a:t>2. Standard Bayesian approach</a:t>
            </a:r>
          </a:p>
          <a:p>
            <a:pPr lvl="2"/>
            <a:r>
              <a:rPr lang="en-US" altLang="ja-JP" dirty="0"/>
              <a:t>specify probability of data given weights, P(D|W)</a:t>
            </a:r>
          </a:p>
          <a:p>
            <a:pPr lvl="2"/>
            <a:r>
              <a:rPr kumimoji="1" lang="en-US" altLang="ja-JP" dirty="0"/>
              <a:t>specify weight priors given </a:t>
            </a:r>
            <a:r>
              <a:rPr kumimoji="1" lang="en-US" altLang="ja-JP" dirty="0" err="1"/>
              <a:t>hyperparameter</a:t>
            </a:r>
            <a:r>
              <a:rPr kumimoji="1" lang="en-US" altLang="ja-JP" dirty="0"/>
              <a:t> α, P(W|</a:t>
            </a:r>
            <a:r>
              <a:rPr lang="en-US" altLang="ja-JP" dirty="0"/>
              <a:t>α)</a:t>
            </a:r>
          </a:p>
          <a:p>
            <a:pPr lvl="2"/>
            <a:r>
              <a:rPr kumimoji="1" lang="en-US" altLang="ja-JP" dirty="0"/>
              <a:t>find posterior over weights given data, P(W|D, </a:t>
            </a:r>
            <a:r>
              <a:rPr lang="en-US" altLang="ja-JP" dirty="0"/>
              <a:t>α)</a:t>
            </a:r>
          </a:p>
          <a:p>
            <a:pPr lvl="2"/>
            <a:r>
              <a:rPr kumimoji="1" lang="en-US" altLang="ja-JP" dirty="0"/>
              <a:t>With little data, strong weight prior constrains inference</a:t>
            </a:r>
            <a:endParaRPr lang="en-US" altLang="ja-JP" dirty="0"/>
          </a:p>
          <a:p>
            <a:r>
              <a:rPr lang="en-US" altLang="ja-JP" dirty="0"/>
              <a:t>3. Gaussian processes</a:t>
            </a:r>
          </a:p>
          <a:p>
            <a:pPr lvl="2"/>
            <a:r>
              <a:rPr lang="en-US" altLang="ja-JP" dirty="0"/>
              <a:t>place a prior over </a:t>
            </a:r>
            <a:r>
              <a:rPr lang="en-US" altLang="ja-JP" i="1" dirty="0"/>
              <a:t>functions</a:t>
            </a:r>
            <a:r>
              <a:rPr lang="en-US" altLang="ja-JP" dirty="0"/>
              <a:t> directly rather than over model parameters, W</a:t>
            </a:r>
          </a:p>
        </p:txBody>
      </p:sp>
    </p:spTree>
    <p:extLst>
      <p:ext uri="{BB962C8B-B14F-4D97-AF65-F5344CB8AC3E}">
        <p14:creationId xmlns:p14="http://schemas.microsoft.com/office/powerpoint/2010/main" val="10828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Problems That GPs Solve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Overfitting</a:t>
            </a:r>
            <a:endParaRPr kumimoji="1" lang="en-US" altLang="ja-JP" dirty="0"/>
          </a:p>
          <a:p>
            <a:pPr lvl="1"/>
            <a:r>
              <a:rPr lang="en-US" altLang="ja-JP" dirty="0"/>
              <a:t>In problems with limited data, the data themselves aren’t sufficient to constrain the model predictions</a:t>
            </a:r>
          </a:p>
          <a:p>
            <a:r>
              <a:rPr lang="en-US" altLang="ja-JP" dirty="0"/>
              <a:t>Uncertainty in prediction</a:t>
            </a:r>
          </a:p>
          <a:p>
            <a:pPr lvl="1"/>
            <a:r>
              <a:rPr lang="en-US" altLang="ja-JP" dirty="0"/>
              <a:t>Want to not only predict test values, but also estimate uncertainty in the predictions</a:t>
            </a:r>
          </a:p>
          <a:p>
            <a:r>
              <a:rPr lang="en-US" altLang="ja-JP" dirty="0"/>
              <a:t>Provide a convenient language for expressing domain knowledge</a:t>
            </a:r>
          </a:p>
          <a:p>
            <a:pPr lvl="1"/>
            <a:r>
              <a:rPr lang="en-US" altLang="ja-JP" dirty="0"/>
              <a:t>Prior is specified over function space</a:t>
            </a:r>
          </a:p>
          <a:p>
            <a:pPr lvl="1"/>
            <a:r>
              <a:rPr lang="en-US" altLang="ja-JP" dirty="0"/>
              <a:t>Intuitions are likely to be stronger in function space than parameter space</a:t>
            </a:r>
          </a:p>
          <a:p>
            <a:pPr lvl="1"/>
            <a:r>
              <a:rPr lang="en-US" altLang="ja-JP" dirty="0"/>
              <a:t>E.g., smoothness constraints on function, trends over time, etc.</a:t>
            </a:r>
          </a:p>
        </p:txBody>
      </p:sp>
    </p:spTree>
    <p:extLst>
      <p:ext uri="{BB962C8B-B14F-4D97-AF65-F5344CB8AC3E}">
        <p14:creationId xmlns:p14="http://schemas.microsoft.com/office/powerpoint/2010/main" val="8817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Intuition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Picture 5" descr="Screen Shot 2015-11-03 at 9.51.22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0" y="2220604"/>
            <a:ext cx="9132241" cy="3929196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6243715" y="3307405"/>
            <a:ext cx="330706" cy="341998"/>
          </a:xfrm>
          <a:prstGeom prst="star5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7745392" y="4147760"/>
            <a:ext cx="330706" cy="341998"/>
          </a:xfrm>
          <a:prstGeom prst="star5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4187" y="7164889"/>
            <a:ext cx="4729430" cy="6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0000"/>
                </a:solidFill>
                <a:latin typeface="+mn-lt"/>
              </a:rPr>
              <a:t>Figures from Rasmussen &amp; Williams (2006)</a:t>
            </a:r>
            <a:br>
              <a:rPr kumimoji="1" lang="en-US" altLang="ja-JP" sz="2000" b="1" dirty="0">
                <a:solidFill>
                  <a:srgbClr val="000000"/>
                </a:solidFill>
                <a:latin typeface="+mn-lt"/>
              </a:rPr>
            </a:br>
            <a:r>
              <a:rPr kumimoji="1" lang="en-US" altLang="ja-JP" sz="2000" b="1" dirty="0">
                <a:solidFill>
                  <a:srgbClr val="000000"/>
                </a:solidFill>
                <a:latin typeface="+mn-lt"/>
                <a:hlinkClick r:id="rId4"/>
              </a:rPr>
              <a:t>Gaussian Processes for Machine Learning</a:t>
            </a:r>
            <a:endParaRPr kumimoji="1" lang="ja-JP" alt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185025"/>
            <a:ext cx="5350069" cy="5362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7D7548B8-6491-2F42-A6A6-9E8A0433A3CE}"/>
              </a:ext>
            </a:extLst>
          </p:cNvPr>
          <p:cNvSpPr/>
          <p:nvPr/>
        </p:nvSpPr>
        <p:spPr>
          <a:xfrm>
            <a:off x="1588582" y="3307405"/>
            <a:ext cx="330706" cy="341998"/>
          </a:xfrm>
          <a:prstGeom prst="star5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A71BF308-5B98-5243-A99E-A4A5A898BCB2}"/>
              </a:ext>
            </a:extLst>
          </p:cNvPr>
          <p:cNvSpPr/>
          <p:nvPr/>
        </p:nvSpPr>
        <p:spPr>
          <a:xfrm>
            <a:off x="3090259" y="4147760"/>
            <a:ext cx="330706" cy="341998"/>
          </a:xfrm>
          <a:prstGeom prst="star5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CEB2-809C-F743-B1AC-F21E0ECF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57C2-BB83-B04C-BAC5-2EA51B04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chifeng.scripts.mit.edu</a:t>
            </a:r>
            <a:r>
              <a:rPr lang="en-US" dirty="0"/>
              <a:t>/stuff/</a:t>
            </a:r>
            <a:r>
              <a:rPr lang="en-US" dirty="0" err="1"/>
              <a:t>gp</a:t>
            </a:r>
            <a:r>
              <a:rPr lang="en-US" dirty="0"/>
              <a:t>-demo/</a:t>
            </a:r>
          </a:p>
        </p:txBody>
      </p:sp>
    </p:spTree>
    <p:extLst>
      <p:ext uri="{BB962C8B-B14F-4D97-AF65-F5344CB8AC3E}">
        <p14:creationId xmlns:p14="http://schemas.microsoft.com/office/powerpoint/2010/main" val="25799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Two-Dimensional Input Space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Picture 5" descr="Screen Shot 2015-11-04 at 11.11.17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491560"/>
            <a:ext cx="5435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Important </a:t>
            </a:r>
            <a:r>
              <a:rPr lang="en-US" altLang="ja-JP" dirty="0"/>
              <a:t>Ideas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316350"/>
            <a:ext cx="9220200" cy="50735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Nonparametric model</a:t>
            </a:r>
          </a:p>
          <a:p>
            <a:pPr lvl="1"/>
            <a:r>
              <a:rPr lang="en-US" altLang="ja-JP" dirty="0"/>
              <a:t>complexity of model posterior can grow as more data are added</a:t>
            </a:r>
          </a:p>
          <a:p>
            <a:pPr lvl="1"/>
            <a:r>
              <a:rPr lang="en-US" altLang="ja-JP" dirty="0"/>
              <a:t>compare to polynomial regression</a:t>
            </a:r>
          </a:p>
          <a:p>
            <a:r>
              <a:rPr lang="en-US" altLang="ja-JP" dirty="0"/>
              <a:t>Prior determined by one or more smoothness parameters</a:t>
            </a:r>
          </a:p>
          <a:p>
            <a:pPr lvl="1"/>
            <a:r>
              <a:rPr lang="en-US" altLang="ja-JP" dirty="0"/>
              <a:t>We will learn these parameters</a:t>
            </a:r>
            <a:br>
              <a:rPr lang="en-US" altLang="ja-JP" dirty="0"/>
            </a:br>
            <a:r>
              <a:rPr lang="en-US" altLang="ja-JP" dirty="0"/>
              <a:t>from the data</a:t>
            </a:r>
          </a:p>
        </p:txBody>
      </p:sp>
      <p:pic>
        <p:nvPicPr>
          <p:cNvPr id="5" name="Picture 4" descr="Screen Shot 2015-11-04 at 12.21.42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77" y="5072278"/>
            <a:ext cx="309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057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2014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800" dirty="0" smtClean="0">
            <a:solidFill>
              <a:srgbClr val="7030A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3322</TotalTime>
  <Words>1098</Words>
  <Application>Microsoft Macintosh PowerPoint</Application>
  <PresentationFormat>Custom</PresentationFormat>
  <Paragraphs>181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StarSymbol</vt:lpstr>
      <vt:lpstr>Times</vt:lpstr>
      <vt:lpstr>Wingdings</vt:lpstr>
      <vt:lpstr>1_Default2014</vt:lpstr>
      <vt:lpstr>Equation</vt:lpstr>
      <vt:lpstr>CSCI 5822 Probabilistic Models of Human and Machine Learning</vt:lpstr>
      <vt:lpstr>Fall Course</vt:lpstr>
      <vt:lpstr>Gaussian Processes For Regression, Classification, and Prediction</vt:lpstr>
      <vt:lpstr>How Do We Deal With Many Parameters, Little Data?</vt:lpstr>
      <vt:lpstr>Problems That GPs Solve</vt:lpstr>
      <vt:lpstr>Intuition</vt:lpstr>
      <vt:lpstr>Demo</vt:lpstr>
      <vt:lpstr>A Two-Dimensional Input Space</vt:lpstr>
      <vt:lpstr>Important Ideas</vt:lpstr>
      <vt:lpstr>Gaussian Distributions: A Reminder</vt:lpstr>
      <vt:lpstr>Gaussian Distributions: A Reminder</vt:lpstr>
      <vt:lpstr>Gaussian Distributions: A Reminder</vt:lpstr>
      <vt:lpstr>Stochastic Process</vt:lpstr>
      <vt:lpstr>Gaussian Process</vt:lpstr>
      <vt:lpstr>Gaussian Process</vt:lpstr>
      <vt:lpstr>Gaussian Process</vt:lpstr>
      <vt:lpstr>From Gaussian Distribution To Gaussian Process</vt:lpstr>
      <vt:lpstr>Inference</vt:lpstr>
      <vt:lpstr>Graphical Model Depiction of Gaussian Process Inference</vt:lpstr>
      <vt:lpstr>PowerPoint Presentation</vt:lpstr>
      <vt:lpstr>Observation Noise</vt:lpstr>
      <vt:lpstr>What About The Length Scale?</vt:lpstr>
      <vt:lpstr>Full-Blown Squared-Exponential Covariance Function Has Three Parameters</vt:lpstr>
      <vt:lpstr>Many Forms For Covariance Function</vt:lpstr>
      <vt:lpstr>Many Forms For Likelihood Function</vt:lpstr>
      <vt:lpstr>Customizing Likelihood Function To Problem</vt:lpstr>
      <vt:lpstr>Many Approximate Inference Techniques For GPs</vt:lpstr>
      <vt:lpstr>What Do GPs Buy Us?</vt:lpstr>
    </vt:vector>
  </TitlesOfParts>
  <Company>University of Colorado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Bayesian Models</dc:title>
  <dc:creator>Michael Mozer</dc:creator>
  <cp:lastModifiedBy>Michael C Mozer</cp:lastModifiedBy>
  <cp:revision>345</cp:revision>
  <dcterms:created xsi:type="dcterms:W3CDTF">2012-10-23T01:46:04Z</dcterms:created>
  <dcterms:modified xsi:type="dcterms:W3CDTF">2018-04-12T16:51:18Z</dcterms:modified>
</cp:coreProperties>
</file>