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2" r:id="rId3"/>
    <p:sldId id="263" r:id="rId4"/>
    <p:sldId id="264" r:id="rId5"/>
    <p:sldId id="257" r:id="rId6"/>
    <p:sldId id="261" r:id="rId7"/>
    <p:sldId id="265" r:id="rId8"/>
    <p:sldId id="266" r:id="rId9"/>
    <p:sldId id="267" r:id="rId10"/>
    <p:sldId id="268" r:id="rId11"/>
    <p:sldId id="258" r:id="rId12"/>
    <p:sldId id="269" r:id="rId13"/>
    <p:sldId id="270" r:id="rId14"/>
    <p:sldId id="271" r:id="rId15"/>
    <p:sldId id="275"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59" r:id="rId40"/>
    <p:sldId id="297" r:id="rId41"/>
    <p:sldId id="298" r:id="rId42"/>
    <p:sldId id="299" r:id="rId43"/>
    <p:sldId id="300" r:id="rId44"/>
    <p:sldId id="301" r:id="rId45"/>
    <p:sldId id="296" r:id="rId46"/>
    <p:sldId id="302" r:id="rId47"/>
    <p:sldId id="2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68325" autoAdjust="0"/>
  </p:normalViewPr>
  <p:slideViewPr>
    <p:cSldViewPr snapToGrid="0">
      <p:cViewPr varScale="1">
        <p:scale>
          <a:sx n="69" d="100"/>
          <a:sy n="69" d="100"/>
        </p:scale>
        <p:origin x="1131" y="39"/>
      </p:cViewPr>
      <p:guideLst/>
    </p:cSldViewPr>
  </p:slideViewPr>
  <p:outlineViewPr>
    <p:cViewPr>
      <p:scale>
        <a:sx n="33" d="100"/>
        <a:sy n="33" d="100"/>
      </p:scale>
      <p:origin x="0" y="-10881"/>
    </p:cViewPr>
  </p:outlineViewPr>
  <p:notesTextViewPr>
    <p:cViewPr>
      <p:scale>
        <a:sx n="1" d="1"/>
        <a:sy n="1" d="1"/>
      </p:scale>
      <p:origin x="0" y="0"/>
    </p:cViewPr>
  </p:notesTextViewPr>
  <p:notesViewPr>
    <p:cSldViewPr snapToGrid="0">
      <p:cViewPr varScale="1">
        <p:scale>
          <a:sx n="76" d="100"/>
          <a:sy n="76" d="100"/>
        </p:scale>
        <p:origin x="2931"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76F00-ADBF-447C-B794-AF59A74F5986}" type="datetimeFigureOut">
              <a:rPr lang="en-US" smtClean="0"/>
              <a:t>6/24/2014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8B850-AE2A-4DC3-8215-51CC28C61A6D}" type="slidenum">
              <a:rPr lang="en-US" smtClean="0"/>
              <a:t>‹#›</a:t>
            </a:fld>
            <a:endParaRPr lang="en-US"/>
          </a:p>
        </p:txBody>
      </p:sp>
    </p:spTree>
    <p:extLst>
      <p:ext uri="{BB962C8B-B14F-4D97-AF65-F5344CB8AC3E}">
        <p14:creationId xmlns:p14="http://schemas.microsoft.com/office/powerpoint/2010/main" val="211381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Governments have a lot of users</a:t>
            </a:r>
          </a:p>
          <a:p>
            <a:pPr marL="171450" indent="-171450">
              <a:buFontTx/>
              <a:buChar char="-"/>
            </a:pPr>
            <a:r>
              <a:rPr lang="en-US" dirty="0" smtClean="0"/>
              <a:t>Governments have an obligation to serve everybody – it’s a great place to put your skills to work around accessibility and user-centered design</a:t>
            </a:r>
          </a:p>
          <a:p>
            <a:pPr marL="171450" indent="-171450">
              <a:buFontTx/>
              <a:buChar char="-"/>
            </a:pPr>
            <a:r>
              <a:rPr lang="en-US" dirty="0" smtClean="0"/>
              <a:t>They have a lot of fun data</a:t>
            </a:r>
          </a:p>
          <a:p>
            <a:pPr marL="171450" indent="-171450">
              <a:buFontTx/>
              <a:buChar char="-"/>
            </a:pPr>
            <a:r>
              <a:rPr lang="en-US" dirty="0" smtClean="0"/>
              <a:t>They directly affect our</a:t>
            </a:r>
            <a:r>
              <a:rPr lang="en-US" baseline="0" dirty="0" smtClean="0"/>
              <a:t> daily lives</a:t>
            </a:r>
          </a:p>
          <a:p>
            <a:pPr marL="171450" indent="-171450">
              <a:buFontTx/>
              <a:buChar char="-"/>
            </a:pPr>
            <a:r>
              <a:rPr lang="en-US" baseline="0" dirty="0" smtClean="0"/>
              <a:t>When civic hackers and governments work together, we accomplish more than either could do alone</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a:t>
            </a:fld>
            <a:endParaRPr lang="en-US"/>
          </a:p>
        </p:txBody>
      </p:sp>
    </p:spTree>
    <p:extLst>
      <p:ext uri="{BB962C8B-B14F-4D97-AF65-F5344CB8AC3E}">
        <p14:creationId xmlns:p14="http://schemas.microsoft.com/office/powerpoint/2010/main" val="42582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want to make things better</a:t>
            </a:r>
          </a:p>
          <a:p>
            <a:pPr marL="171450" indent="-171450">
              <a:buFontTx/>
              <a:buChar char="-"/>
            </a:pPr>
            <a:r>
              <a:rPr lang="en-US" dirty="0" smtClean="0"/>
              <a:t>there are a lot of things which</a:t>
            </a:r>
            <a:r>
              <a:rPr lang="en-US" baseline="0" dirty="0" smtClean="0"/>
              <a:t> could be better</a:t>
            </a:r>
          </a:p>
          <a:p>
            <a:pPr marL="171450" indent="-171450">
              <a:buFontTx/>
              <a:buChar char="-"/>
            </a:pPr>
            <a:r>
              <a:rPr lang="en-US" baseline="0" dirty="0" smtClean="0"/>
              <a:t>for me, it starts with the phrase “life’s not fair” </a:t>
            </a:r>
          </a:p>
          <a:p>
            <a:pPr marL="171450" indent="-171450">
              <a:buFontTx/>
              <a:buChar char="-"/>
            </a:pPr>
            <a:r>
              <a:rPr lang="en-US" baseline="0" dirty="0" smtClean="0"/>
              <a:t>well, why not?</a:t>
            </a:r>
          </a:p>
          <a:p>
            <a:pPr marL="171450" indent="-171450">
              <a:buFontTx/>
              <a:buChar char="-"/>
            </a:pPr>
            <a:r>
              <a:rPr lang="en-US" baseline="0" dirty="0" smtClean="0"/>
              <a:t>so in all of my work, an underlying theme is I want to make things a little more fair.</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12</a:t>
            </a:fld>
            <a:endParaRPr lang="en-US"/>
          </a:p>
        </p:txBody>
      </p:sp>
    </p:spTree>
    <p:extLst>
      <p:ext uri="{BB962C8B-B14F-4D97-AF65-F5344CB8AC3E}">
        <p14:creationId xmlns:p14="http://schemas.microsoft.com/office/powerpoint/2010/main" val="417846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the attendees of this conference and conferences like this, posses</a:t>
            </a:r>
            <a:r>
              <a:rPr lang="en-US" baseline="0" dirty="0" smtClean="0"/>
              <a:t> an impressive array of skills and technical mastery. we can do things it seems those around us can’t.</a:t>
            </a:r>
          </a:p>
          <a:p>
            <a:pPr marL="171450" indent="-171450">
              <a:buFontTx/>
              <a:buChar char="-"/>
            </a:pPr>
            <a:r>
              <a:rPr lang="en-US" baseline="0" dirty="0" smtClean="0"/>
              <a:t>it’s easy to get stuck being impressed with our own skills and knowledge and solid logic</a:t>
            </a:r>
          </a:p>
          <a:p>
            <a:pPr marL="171450" indent="-171450">
              <a:buFontTx/>
              <a:buChar char="-"/>
            </a:pPr>
            <a:r>
              <a:rPr lang="en-US" baseline="0" dirty="0" smtClean="0"/>
              <a:t>it’s all in our heads. if we want to do good, we have to play well with others.</a:t>
            </a:r>
          </a:p>
          <a:p>
            <a:pPr marL="171450" indent="-171450">
              <a:buFontTx/>
              <a:buChar char="-"/>
            </a:pPr>
            <a:r>
              <a:rPr lang="en-US" baseline="0" dirty="0" smtClean="0"/>
              <a:t>we are all profoundly ignorant, and we would do well to listen to others</a:t>
            </a:r>
          </a:p>
          <a:p>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13</a:t>
            </a:fld>
            <a:endParaRPr lang="en-US"/>
          </a:p>
        </p:txBody>
      </p:sp>
    </p:spTree>
    <p:extLst>
      <p:ext uri="{BB962C8B-B14F-4D97-AF65-F5344CB8AC3E}">
        <p14:creationId xmlns:p14="http://schemas.microsoft.com/office/powerpoint/2010/main" val="176449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know and appreciate others’ work</a:t>
            </a:r>
          </a:p>
          <a:p>
            <a:pPr marL="171450" indent="-171450">
              <a:buFontTx/>
              <a:buChar char="-"/>
            </a:pPr>
            <a:r>
              <a:rPr lang="en-US" dirty="0" smtClean="0"/>
              <a:t>be</a:t>
            </a:r>
            <a:r>
              <a:rPr lang="en-US" baseline="0" dirty="0" smtClean="0"/>
              <a:t> open to new ideas and suggestions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14</a:t>
            </a:fld>
            <a:endParaRPr lang="en-US"/>
          </a:p>
        </p:txBody>
      </p:sp>
    </p:spTree>
    <p:extLst>
      <p:ext uri="{BB962C8B-B14F-4D97-AF65-F5344CB8AC3E}">
        <p14:creationId xmlns:p14="http://schemas.microsoft.com/office/powerpoint/2010/main" val="384045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know and appreciate others’ work</a:t>
            </a:r>
          </a:p>
          <a:p>
            <a:pPr marL="171450" indent="-171450">
              <a:buFontTx/>
              <a:buChar char="-"/>
            </a:pPr>
            <a:r>
              <a:rPr lang="en-US" dirty="0" smtClean="0"/>
              <a:t>be</a:t>
            </a:r>
            <a:r>
              <a:rPr lang="en-US" baseline="0" dirty="0" smtClean="0"/>
              <a:t> open to new ideas and suggestions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15</a:t>
            </a:fld>
            <a:endParaRPr lang="en-US"/>
          </a:p>
        </p:txBody>
      </p:sp>
    </p:spTree>
    <p:extLst>
      <p:ext uri="{BB962C8B-B14F-4D97-AF65-F5344CB8AC3E}">
        <p14:creationId xmlns:p14="http://schemas.microsoft.com/office/powerpoint/2010/main" val="320052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have you ever heard that the best solution to a problem is just not to have that problem?</a:t>
            </a:r>
          </a:p>
          <a:p>
            <a:pPr marL="171450" indent="-171450">
              <a:buFontTx/>
              <a:buChar char="-"/>
            </a:pPr>
            <a:r>
              <a:rPr lang="en-US" baseline="0" dirty="0" smtClean="0"/>
              <a:t>this is secession, breaking away. while this can be a valid strategy in some cases, such as building redundant networks, it’s not to be taken lightly in group interaction</a:t>
            </a:r>
          </a:p>
          <a:p>
            <a:pPr marL="171450" indent="-171450">
              <a:buFontTx/>
              <a:buChar char="-"/>
            </a:pPr>
            <a:endParaRPr lang="en-US" baseline="0" dirty="0" smtClean="0"/>
          </a:p>
          <a:p>
            <a:pPr marL="171450" indent="-171450">
              <a:buFontTx/>
              <a:buChar char="-"/>
            </a:pPr>
            <a:r>
              <a:rPr lang="en-US" baseline="0" dirty="0" smtClean="0"/>
              <a:t>it’s a power play, and end-run. you might get to ship faster, but you’ll be starting </a:t>
            </a:r>
            <a:r>
              <a:rPr lang="en-US" baseline="0" dirty="0" err="1" smtClean="0"/>
              <a:t>frm</a:t>
            </a:r>
            <a:r>
              <a:rPr lang="en-US" baseline="0" dirty="0" smtClean="0"/>
              <a:t> scratch next time and you’re not likely to make many allies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16</a:t>
            </a:fld>
            <a:endParaRPr lang="en-US"/>
          </a:p>
        </p:txBody>
      </p:sp>
    </p:spTree>
    <p:extLst>
      <p:ext uri="{BB962C8B-B14F-4D97-AF65-F5344CB8AC3E}">
        <p14:creationId xmlns:p14="http://schemas.microsoft.com/office/powerpoint/2010/main" val="379153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know and appreciate others’ work</a:t>
            </a:r>
          </a:p>
          <a:p>
            <a:pPr marL="171450" indent="-171450">
              <a:buFontTx/>
              <a:buChar char="-"/>
            </a:pPr>
            <a:r>
              <a:rPr lang="en-US" dirty="0" smtClean="0"/>
              <a:t>be</a:t>
            </a:r>
            <a:r>
              <a:rPr lang="en-US" baseline="0" dirty="0" smtClean="0"/>
              <a:t> open to new ideas and suggestions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19</a:t>
            </a:fld>
            <a:endParaRPr lang="en-US"/>
          </a:p>
        </p:txBody>
      </p:sp>
    </p:spTree>
    <p:extLst>
      <p:ext uri="{BB962C8B-B14F-4D97-AF65-F5344CB8AC3E}">
        <p14:creationId xmlns:p14="http://schemas.microsoft.com/office/powerpoint/2010/main" val="442722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communicate your goals, your needs, and your wants</a:t>
            </a:r>
          </a:p>
          <a:p>
            <a:pPr marL="171450" indent="-171450">
              <a:buFontTx/>
              <a:buChar char="-"/>
            </a:pPr>
            <a:r>
              <a:rPr lang="en-US" dirty="0" smtClean="0"/>
              <a:t>be</a:t>
            </a:r>
            <a:r>
              <a:rPr lang="en-US" baseline="0" dirty="0" smtClean="0"/>
              <a:t> open to new suggestions about how to actually get there</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20</a:t>
            </a:fld>
            <a:endParaRPr lang="en-US"/>
          </a:p>
        </p:txBody>
      </p:sp>
    </p:spTree>
    <p:extLst>
      <p:ext uri="{BB962C8B-B14F-4D97-AF65-F5344CB8AC3E}">
        <p14:creationId xmlns:p14="http://schemas.microsoft.com/office/powerpoint/2010/main" val="254026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isn’t a talk about logical fallacies</a:t>
            </a:r>
            <a:r>
              <a:rPr lang="en-US" baseline="0" dirty="0" smtClean="0"/>
              <a:t> or communications anti-patterns.</a:t>
            </a:r>
          </a:p>
          <a:p>
            <a:pPr marL="171450" indent="-171450">
              <a:buFontTx/>
              <a:buChar char="-"/>
            </a:pPr>
            <a:r>
              <a:rPr lang="en-US" baseline="0" dirty="0" smtClean="0"/>
              <a:t>has anyone read “crucial conversations”? </a:t>
            </a:r>
          </a:p>
          <a:p>
            <a:pPr marL="171450" indent="-171450">
              <a:buFontTx/>
              <a:buChar char="-"/>
            </a:pPr>
            <a:r>
              <a:rPr lang="en-US" baseline="0" dirty="0" smtClean="0"/>
              <a:t>I want to credit Isaac </a:t>
            </a:r>
            <a:r>
              <a:rPr lang="en-US" baseline="0" dirty="0" err="1" smtClean="0"/>
              <a:t>Schuleter</a:t>
            </a:r>
            <a:r>
              <a:rPr lang="en-US" baseline="0" dirty="0" smtClean="0"/>
              <a:t> of </a:t>
            </a:r>
            <a:r>
              <a:rPr lang="en-US" baseline="0" dirty="0" err="1" smtClean="0"/>
              <a:t>npm</a:t>
            </a:r>
            <a:r>
              <a:rPr lang="en-US" baseline="0" dirty="0" smtClean="0"/>
              <a:t>, </a:t>
            </a:r>
            <a:r>
              <a:rPr lang="en-US" baseline="0" dirty="0" err="1" smtClean="0"/>
              <a:t>inc</a:t>
            </a:r>
            <a:r>
              <a:rPr lang="en-US" baseline="0" dirty="0" smtClean="0"/>
              <a:t> for introducing me to another book called non-violent communication.</a:t>
            </a:r>
          </a:p>
        </p:txBody>
      </p:sp>
      <p:sp>
        <p:nvSpPr>
          <p:cNvPr id="4" name="Slide Number Placeholder 3"/>
          <p:cNvSpPr>
            <a:spLocks noGrp="1"/>
          </p:cNvSpPr>
          <p:nvPr>
            <p:ph type="sldNum" sz="quarter" idx="10"/>
          </p:nvPr>
        </p:nvSpPr>
        <p:spPr/>
        <p:txBody>
          <a:bodyPr/>
          <a:lstStyle/>
          <a:p>
            <a:fld id="{A3C8B850-AE2A-4DC3-8215-51CC28C61A6D}" type="slidenum">
              <a:rPr lang="en-US" smtClean="0"/>
              <a:t>21</a:t>
            </a:fld>
            <a:endParaRPr lang="en-US"/>
          </a:p>
        </p:txBody>
      </p:sp>
    </p:spTree>
    <p:extLst>
      <p:ext uri="{BB962C8B-B14F-4D97-AF65-F5344CB8AC3E}">
        <p14:creationId xmlns:p14="http://schemas.microsoft.com/office/powerpoint/2010/main" val="3527403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here’s</a:t>
            </a:r>
            <a:r>
              <a:rPr lang="en-US" baseline="0" dirty="0" smtClean="0"/>
              <a:t> that book as a </a:t>
            </a:r>
            <a:r>
              <a:rPr lang="en-US" baseline="0" dirty="0" err="1" smtClean="0"/>
              <a:t>madlib</a:t>
            </a:r>
            <a:r>
              <a:rPr lang="en-US" baseline="0" dirty="0" smtClean="0"/>
              <a:t>. this slide is lifted directly from Isaacs’ presentation at </a:t>
            </a:r>
            <a:r>
              <a:rPr lang="en-US" baseline="0" dirty="0" err="1" smtClean="0"/>
              <a:t>NodeconfEU</a:t>
            </a:r>
            <a:r>
              <a:rPr lang="en-US" baseline="0" dirty="0" smtClean="0"/>
              <a:t> last year. Notice that this pattern focuses on making your own internal thought process clear and using it as the rationale to ask for a change in behavior from someone else. </a:t>
            </a:r>
          </a:p>
          <a:p>
            <a:r>
              <a:rPr lang="en-US" baseline="0" dirty="0" smtClean="0"/>
              <a:t>- What it doesn’t do it assign blame or motives, and it doesn’t put words in people’s mouths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22</a:t>
            </a:fld>
            <a:endParaRPr lang="en-US"/>
          </a:p>
        </p:txBody>
      </p:sp>
    </p:spTree>
    <p:extLst>
      <p:ext uri="{BB962C8B-B14F-4D97-AF65-F5344CB8AC3E}">
        <p14:creationId xmlns:p14="http://schemas.microsoft.com/office/powerpoint/2010/main" val="3380886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means in non-technical language. every group ends</a:t>
            </a:r>
            <a:r>
              <a:rPr lang="en-US" baseline="0" dirty="0" smtClean="0"/>
              <a:t> up with some jargon; make a conscious effort to avoid introducing your own and to offer explanations when you otherwise can’t avoid it</a:t>
            </a:r>
          </a:p>
          <a:p>
            <a:pPr marL="171450" indent="-171450">
              <a:buFontTx/>
              <a:buChar char="-"/>
            </a:pPr>
            <a:r>
              <a:rPr lang="en-US" baseline="0" dirty="0" smtClean="0"/>
              <a:t>be willing to translate technical language coming from other places that your group might encounter</a:t>
            </a:r>
          </a:p>
          <a:p>
            <a:pPr marL="171450" indent="-171450">
              <a:buFontTx/>
              <a:buChar char="-"/>
            </a:pPr>
            <a:r>
              <a:rPr lang="en-US" baseline="0" dirty="0" smtClean="0"/>
              <a:t>help adapt technical definitions to what is meaningful in a new context</a:t>
            </a:r>
          </a:p>
          <a:p>
            <a:pPr marL="171450" indent="-171450">
              <a:buFontTx/>
              <a:buChar char="-"/>
            </a:pPr>
            <a:r>
              <a:rPr lang="en-US" baseline="0" dirty="0" smtClean="0"/>
              <a:t>others often will not speak plainly, and you can always ask clarifying questions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23</a:t>
            </a:fld>
            <a:endParaRPr lang="en-US"/>
          </a:p>
        </p:txBody>
      </p:sp>
    </p:spTree>
    <p:extLst>
      <p:ext uri="{BB962C8B-B14F-4D97-AF65-F5344CB8AC3E}">
        <p14:creationId xmlns:p14="http://schemas.microsoft.com/office/powerpoint/2010/main" val="76753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dirty="0" smtClean="0"/>
              <a:t> have a background in public policy, and like many of you, </a:t>
            </a:r>
            <a:r>
              <a:rPr lang="en-US" dirty="0" err="1" smtClean="0"/>
              <a:t>i</a:t>
            </a:r>
            <a:r>
              <a:rPr lang="en-US" dirty="0" smtClean="0"/>
              <a:t> spend an inordinate amount of time on the internet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a:t>
            </a:fld>
            <a:endParaRPr lang="en-US"/>
          </a:p>
        </p:txBody>
      </p:sp>
    </p:spTree>
    <p:extLst>
      <p:ext uri="{BB962C8B-B14F-4D97-AF65-F5344CB8AC3E}">
        <p14:creationId xmlns:p14="http://schemas.microsoft.com/office/powerpoint/2010/main" val="108891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 a group you’ll come across a lot of things,</a:t>
            </a:r>
            <a:r>
              <a:rPr lang="en-US" baseline="0" dirty="0" smtClean="0"/>
              <a:t> including existing words</a:t>
            </a:r>
          </a:p>
          <a:p>
            <a:pPr marL="171450" indent="-171450">
              <a:buFontTx/>
              <a:buChar char="-"/>
            </a:pPr>
            <a:r>
              <a:rPr lang="en-US" baseline="0" dirty="0" smtClean="0"/>
              <a:t>as a rule, don’t try to redefine or replace existing words, even if it sounds strange or wrong to you</a:t>
            </a:r>
          </a:p>
          <a:p>
            <a:pPr marL="171450" indent="-171450">
              <a:buFontTx/>
              <a:buChar char="-"/>
            </a:pPr>
            <a:r>
              <a:rPr lang="en-US" baseline="0" dirty="0" smtClean="0"/>
              <a:t>unless it’s something critical. then raise it as an issue and propose a change in terminology with your reasoning</a:t>
            </a:r>
          </a:p>
          <a:p>
            <a:pPr marL="171450" indent="-171450">
              <a:buFontTx/>
              <a:buChar char="-"/>
            </a:pPr>
            <a:r>
              <a:rPr lang="en-US" baseline="0" dirty="0" smtClean="0"/>
              <a:t>sometimes it matters. often it’s just pedantic and derailing</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24</a:t>
            </a:fld>
            <a:endParaRPr lang="en-US"/>
          </a:p>
        </p:txBody>
      </p:sp>
    </p:spTree>
    <p:extLst>
      <p:ext uri="{BB962C8B-B14F-4D97-AF65-F5344CB8AC3E}">
        <p14:creationId xmlns:p14="http://schemas.microsoft.com/office/powerpoint/2010/main" val="57576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a:t>
            </a:r>
            <a:r>
              <a:rPr lang="en-US" baseline="0" dirty="0" smtClean="0"/>
              <a:t> *not* about just getting your way</a:t>
            </a:r>
          </a:p>
          <a:p>
            <a:pPr marL="171450" indent="-171450">
              <a:buFontTx/>
              <a:buChar char="-"/>
            </a:pPr>
            <a:r>
              <a:rPr lang="en-US" baseline="0" dirty="0" smtClean="0"/>
              <a:t>negotiation is about finding shared value and reaching consensus</a:t>
            </a:r>
          </a:p>
        </p:txBody>
      </p:sp>
      <p:sp>
        <p:nvSpPr>
          <p:cNvPr id="4" name="Slide Number Placeholder 3"/>
          <p:cNvSpPr>
            <a:spLocks noGrp="1"/>
          </p:cNvSpPr>
          <p:nvPr>
            <p:ph type="sldNum" sz="quarter" idx="10"/>
          </p:nvPr>
        </p:nvSpPr>
        <p:spPr/>
        <p:txBody>
          <a:bodyPr/>
          <a:lstStyle/>
          <a:p>
            <a:fld id="{A3C8B850-AE2A-4DC3-8215-51CC28C61A6D}" type="slidenum">
              <a:rPr lang="en-US" smtClean="0"/>
              <a:t>25</a:t>
            </a:fld>
            <a:endParaRPr lang="en-US"/>
          </a:p>
        </p:txBody>
      </p:sp>
    </p:spTree>
    <p:extLst>
      <p:ext uri="{BB962C8B-B14F-4D97-AF65-F5344CB8AC3E}">
        <p14:creationId xmlns:p14="http://schemas.microsoft.com/office/powerpoint/2010/main" val="123675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is a skill where planning and talking it out ahead of time is really crucial- get a buddy or a mentor to go over your plan with you</a:t>
            </a:r>
          </a:p>
          <a:p>
            <a:pPr marL="171450" indent="-171450">
              <a:buFontTx/>
              <a:buChar char="-"/>
            </a:pPr>
            <a:r>
              <a:rPr lang="en-US" baseline="0" dirty="0" smtClean="0"/>
              <a:t>don’t let the other party derail you – always go in knowing your </a:t>
            </a:r>
            <a:r>
              <a:rPr lang="en-US" baseline="0" dirty="0" err="1" smtClean="0"/>
              <a:t>alternaives</a:t>
            </a:r>
            <a:r>
              <a:rPr lang="en-US" baseline="0" dirty="0" smtClean="0"/>
              <a:t>. what’s the cost to you of walking away? what’s the cost to them?</a:t>
            </a:r>
            <a:endParaRPr lang="en-US" dirty="0" smtClean="0"/>
          </a:p>
          <a:p>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26</a:t>
            </a:fld>
            <a:endParaRPr lang="en-US"/>
          </a:p>
        </p:txBody>
      </p:sp>
    </p:spTree>
    <p:extLst>
      <p:ext uri="{BB962C8B-B14F-4D97-AF65-F5344CB8AC3E}">
        <p14:creationId xmlns:p14="http://schemas.microsoft.com/office/powerpoint/2010/main" val="1910630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it’s not about</a:t>
            </a:r>
            <a:r>
              <a:rPr lang="en-US" baseline="0" dirty="0" smtClean="0"/>
              <a:t> tricks or being heavy handed.</a:t>
            </a:r>
          </a:p>
          <a:p>
            <a:pPr marL="171450" indent="-171450">
              <a:buFontTx/>
              <a:buChar char="-"/>
            </a:pPr>
            <a:r>
              <a:rPr lang="en-US" dirty="0" smtClean="0"/>
              <a:t>understand the other person's objectives, understand and communicate your own objectives. don't be coy or dishonest. raise possible objections or deal-breakers proactively and in good faith to see if a mutually-agreeable solution can be met.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27</a:t>
            </a:fld>
            <a:endParaRPr lang="en-US"/>
          </a:p>
        </p:txBody>
      </p:sp>
    </p:spTree>
    <p:extLst>
      <p:ext uri="{BB962C8B-B14F-4D97-AF65-F5344CB8AC3E}">
        <p14:creationId xmlns:p14="http://schemas.microsoft.com/office/powerpoint/2010/main" val="1049963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look at a visual model.</a:t>
            </a:r>
          </a:p>
          <a:p>
            <a:pPr marL="171450" indent="-171450">
              <a:buFontTx/>
              <a:buChar char="-"/>
            </a:pPr>
            <a:r>
              <a:rPr lang="en-US" dirty="0" smtClean="0"/>
              <a:t>the vertical axis</a:t>
            </a:r>
            <a:r>
              <a:rPr lang="en-US" baseline="0" dirty="0" smtClean="0"/>
              <a:t> is the range of the other party’s desired outcomes</a:t>
            </a:r>
          </a:p>
          <a:p>
            <a:pPr marL="171450" indent="-171450">
              <a:buFontTx/>
              <a:buChar char="-"/>
            </a:pPr>
            <a:r>
              <a:rPr lang="en-US" baseline="0" dirty="0" smtClean="0"/>
              <a:t>the horizontal axis is your desired outcomes.</a:t>
            </a:r>
          </a:p>
          <a:p>
            <a:pPr marL="171450" indent="-171450">
              <a:buFontTx/>
              <a:buChar char="-"/>
            </a:pPr>
            <a:r>
              <a:rPr lang="en-US" baseline="0" dirty="0" smtClean="0"/>
              <a:t>anywhere in the middle, let’s say is a possible agreement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28</a:t>
            </a:fld>
            <a:endParaRPr lang="en-US"/>
          </a:p>
        </p:txBody>
      </p:sp>
    </p:spTree>
    <p:extLst>
      <p:ext uri="{BB962C8B-B14F-4D97-AF65-F5344CB8AC3E}">
        <p14:creationId xmlns:p14="http://schemas.microsoft.com/office/powerpoint/2010/main" val="3255062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imagine that this x</a:t>
            </a:r>
            <a:r>
              <a:rPr lang="en-US" baseline="0" dirty="0" smtClean="0"/>
              <a:t> is the first thing we asked for. we go in, tell them what we want, and they more or less come back and say okay.</a:t>
            </a:r>
          </a:p>
          <a:p>
            <a:pPr marL="171450" indent="-171450">
              <a:buFontTx/>
              <a:buChar char="-"/>
            </a:pPr>
            <a:r>
              <a:rPr lang="en-US" baseline="0" dirty="0" smtClean="0"/>
              <a:t>we’re done, right?</a:t>
            </a:r>
          </a:p>
          <a:p>
            <a:pPr marL="171450" indent="-171450">
              <a:buFontTx/>
              <a:buChar char="-"/>
            </a:pPr>
            <a:r>
              <a:rPr lang="en-US" dirty="0" smtClean="0"/>
              <a:t>we “go</a:t>
            </a:r>
            <a:r>
              <a:rPr lang="en-US" baseline="0" dirty="0" smtClean="0"/>
              <a:t>t to yes!”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29</a:t>
            </a:fld>
            <a:endParaRPr lang="en-US"/>
          </a:p>
        </p:txBody>
      </p:sp>
    </p:spTree>
    <p:extLst>
      <p:ext uri="{BB962C8B-B14F-4D97-AF65-F5344CB8AC3E}">
        <p14:creationId xmlns:p14="http://schemas.microsoft.com/office/powerpoint/2010/main" val="8772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we got better</a:t>
            </a:r>
            <a:r>
              <a:rPr lang="en-US" baseline="0" dirty="0" smtClean="0"/>
              <a:t> than halfway towards getting what we want, and a little under half way for what they want.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30</a:t>
            </a:fld>
            <a:endParaRPr lang="en-US"/>
          </a:p>
        </p:txBody>
      </p:sp>
    </p:spTree>
    <p:extLst>
      <p:ext uri="{BB962C8B-B14F-4D97-AF65-F5344CB8AC3E}">
        <p14:creationId xmlns:p14="http://schemas.microsoft.com/office/powerpoint/2010/main" val="263291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area out to here is the value that we were able to negotiate in this deal</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31</a:t>
            </a:fld>
            <a:endParaRPr lang="en-US"/>
          </a:p>
        </p:txBody>
      </p:sp>
    </p:spTree>
    <p:extLst>
      <p:ext uri="{BB962C8B-B14F-4D97-AF65-F5344CB8AC3E}">
        <p14:creationId xmlns:p14="http://schemas.microsoft.com/office/powerpoint/2010/main" val="389732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but all of this area outside under this curve is waste! we left stuff on the table</a:t>
            </a:r>
          </a:p>
          <a:p>
            <a:pPr marL="171450" indent="-171450">
              <a:buFontTx/>
              <a:buChar char="-"/>
            </a:pPr>
            <a:r>
              <a:rPr lang="en-US" dirty="0" smtClean="0"/>
              <a:t>we</a:t>
            </a:r>
            <a:r>
              <a:rPr lang="en-US" baseline="0" dirty="0" smtClean="0"/>
              <a:t> even left off some value that was more favorable to both parties!</a:t>
            </a:r>
          </a:p>
          <a:p>
            <a:pPr marL="171450" indent="-171450">
              <a:buFontTx/>
              <a:buChar char="-"/>
            </a:pPr>
            <a:r>
              <a:rPr lang="en-US" baseline="0" dirty="0" smtClean="0"/>
              <a:t>how might we communicate within a negotiation to capture more of that value and minimize waste?</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32</a:t>
            </a:fld>
            <a:endParaRPr lang="en-US"/>
          </a:p>
        </p:txBody>
      </p:sp>
    </p:spTree>
    <p:extLst>
      <p:ext uri="{BB962C8B-B14F-4D97-AF65-F5344CB8AC3E}">
        <p14:creationId xmlns:p14="http://schemas.microsoft.com/office/powerpoint/2010/main" val="3404169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we don’t always</a:t>
            </a:r>
            <a:r>
              <a:rPr lang="en-US" baseline="0" dirty="0" smtClean="0"/>
              <a:t> have clear visibility of the axes of the decision space. it can feel like a shot in the dark.</a:t>
            </a:r>
          </a:p>
          <a:p>
            <a:endParaRPr lang="en-US" baseline="0" dirty="0" smtClean="0"/>
          </a:p>
          <a:p>
            <a:r>
              <a:rPr lang="en-US" baseline="0" dirty="0" smtClean="0"/>
              <a:t>we can start by being clear about our own desired outcomes and disclosing those to the other party.</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33</a:t>
            </a:fld>
            <a:endParaRPr lang="en-US"/>
          </a:p>
        </p:txBody>
      </p:sp>
    </p:spTree>
    <p:extLst>
      <p:ext uri="{BB962C8B-B14F-4D97-AF65-F5344CB8AC3E}">
        <p14:creationId xmlns:p14="http://schemas.microsoft.com/office/powerpoint/2010/main" val="5243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i'm</a:t>
            </a:r>
            <a:r>
              <a:rPr lang="en-US" dirty="0" smtClean="0"/>
              <a:t> also currently a Fellow at Code for America, a non-profit which works to bring </a:t>
            </a:r>
            <a:r>
              <a:rPr lang="en-US" dirty="0" err="1" smtClean="0"/>
              <a:t>commmunities</a:t>
            </a:r>
            <a:r>
              <a:rPr lang="en-US" dirty="0" smtClean="0"/>
              <a:t> and governments together by design and technology. I'll share some things I've learned at Code for America as well as previously, but in this talk I'm speaking for myself, not for Code for America. And for the sake of full disclosure, the application period for next year's Fellowship class is currently open, and if you're thinking about applying, I'd be happy to speak with you more after</a:t>
            </a:r>
          </a:p>
          <a:p>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a:t>
            </a:fld>
            <a:endParaRPr lang="en-US"/>
          </a:p>
        </p:txBody>
      </p:sp>
    </p:spTree>
    <p:extLst>
      <p:ext uri="{BB962C8B-B14F-4D97-AF65-F5344CB8AC3E}">
        <p14:creationId xmlns:p14="http://schemas.microsoft.com/office/powerpoint/2010/main" val="3010347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here, we can make tentative proposals and ask questions to learn more about the outcome axis desired</a:t>
            </a:r>
            <a:r>
              <a:rPr lang="en-US" baseline="0" dirty="0" smtClean="0"/>
              <a:t> by the other party.</a:t>
            </a:r>
          </a:p>
          <a:p>
            <a:endParaRPr lang="en-US" baseline="0" dirty="0" smtClean="0"/>
          </a:p>
          <a:p>
            <a:r>
              <a:rPr lang="en-US" baseline="0" dirty="0" smtClean="0"/>
              <a:t>again, the key is to be transparent about your motivations, confident in your requests, and honest in how you frame the negotiation</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34</a:t>
            </a:fld>
            <a:endParaRPr lang="en-US"/>
          </a:p>
        </p:txBody>
      </p:sp>
    </p:spTree>
    <p:extLst>
      <p:ext uri="{BB962C8B-B14F-4D97-AF65-F5344CB8AC3E}">
        <p14:creationId xmlns:p14="http://schemas.microsoft.com/office/powerpoint/2010/main" val="175365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landscape is clearer,</a:t>
            </a:r>
            <a:r>
              <a:rPr lang="en-US" baseline="0" dirty="0" smtClean="0"/>
              <a:t> we can be more straightforward about the tradeoffs, build trust, and help everyone be more happy with the outcomes and – potentially – more willing to compromise and reach a consensus</a:t>
            </a:r>
          </a:p>
          <a:p>
            <a:endParaRPr lang="en-US" baseline="0" dirty="0" smtClean="0"/>
          </a:p>
          <a:p>
            <a:r>
              <a:rPr lang="en-US" baseline="0" dirty="0" smtClean="0"/>
              <a:t>this bit about negotiation is based on the assumptions that your interactions with people are a repeat game – that is, relationship-based rather than transactional-based. this is a good assumption, especially when working in fixed geographic communities.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35</a:t>
            </a:fld>
            <a:endParaRPr lang="en-US"/>
          </a:p>
        </p:txBody>
      </p:sp>
    </p:spTree>
    <p:extLst>
      <p:ext uri="{BB962C8B-B14F-4D97-AF65-F5344CB8AC3E}">
        <p14:creationId xmlns:p14="http://schemas.microsoft.com/office/powerpoint/2010/main" val="1841215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negotiating fairly and communicating openly and honestly builds trust. this makes it easier to work over time towards larger</a:t>
            </a:r>
            <a:r>
              <a:rPr lang="en-US" baseline="0" dirty="0" smtClean="0"/>
              <a:t> and more ambitious goals</a:t>
            </a:r>
            <a:r>
              <a:rPr lang="en-US" dirty="0" smtClean="0"/>
              <a:t>. shared work experience </a:t>
            </a:r>
            <a:r>
              <a:rPr lang="en-US" baseline="0" dirty="0" smtClean="0"/>
              <a:t> also builds trust. but this all is hard work. thinking critically, is this all just early optimization? is this another example of waterfall processes and big design up front?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36</a:t>
            </a:fld>
            <a:endParaRPr lang="en-US"/>
          </a:p>
        </p:txBody>
      </p:sp>
    </p:spTree>
    <p:extLst>
      <p:ext uri="{BB962C8B-B14F-4D97-AF65-F5344CB8AC3E}">
        <p14:creationId xmlns:p14="http://schemas.microsoft.com/office/powerpoint/2010/main" val="238287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source is well suited to continuous delivery. when decisions are made and rationale is documented in the open, and code</a:t>
            </a:r>
            <a:r>
              <a:rPr lang="en-US" baseline="0" dirty="0" smtClean="0"/>
              <a:t> and design changes are discussed and reviewed in public, we can move more quickly and ship more frequently. delivering smaller chunks more often is a good way to turn a single-project engagement into a relationship-based interaction. this can build trust by showing reliability and commitment on your part, but it can also create more interest and engagement from your other stakeholders by helping them become more comfortable with uncertainty inherent in many technology projects, and with the inherent feeling of lack of control. shipping in small and documented increments can help close the loop between cause and effect in a project’s development and help other stakeholders feel in control.</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37</a:t>
            </a:fld>
            <a:endParaRPr lang="en-US"/>
          </a:p>
        </p:txBody>
      </p:sp>
    </p:spTree>
    <p:extLst>
      <p:ext uri="{BB962C8B-B14F-4D97-AF65-F5344CB8AC3E}">
        <p14:creationId xmlns:p14="http://schemas.microsoft.com/office/powerpoint/2010/main" val="3455811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wants</a:t>
            </a:r>
            <a:r>
              <a:rPr lang="en-US" baseline="0" dirty="0" smtClean="0"/>
              <a:t> to look good. find opportunities to acknowledge contributions from non-technical stakeholders and learn from their expertise. this is all part of being humble and is good for the health and emotional well-being of the project team.</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38</a:t>
            </a:fld>
            <a:endParaRPr lang="en-US"/>
          </a:p>
        </p:txBody>
      </p:sp>
    </p:spTree>
    <p:extLst>
      <p:ext uri="{BB962C8B-B14F-4D97-AF65-F5344CB8AC3E}">
        <p14:creationId xmlns:p14="http://schemas.microsoft.com/office/powerpoint/2010/main" val="4118629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part 1 we talked about being humble in service to the project team. it could really be applied to all sorts of open source projects and general coalition-based </a:t>
            </a:r>
            <a:r>
              <a:rPr lang="en-US" baseline="0" dirty="0" err="1" smtClean="0"/>
              <a:t>organzing</a:t>
            </a:r>
            <a:endParaRPr lang="en-US" baseline="0" dirty="0" smtClean="0"/>
          </a:p>
          <a:p>
            <a:endParaRPr lang="en-US" baseline="0" dirty="0" smtClean="0"/>
          </a:p>
          <a:p>
            <a:r>
              <a:rPr lang="en-US" baseline="0" dirty="0" smtClean="0"/>
              <a:t>what’s special about governments? when you think about environments where you find hacking and creativity, government bureaucracies might not be the first places which come to mind</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39</a:t>
            </a:fld>
            <a:endParaRPr lang="en-US"/>
          </a:p>
        </p:txBody>
      </p:sp>
    </p:spTree>
    <p:extLst>
      <p:ext uri="{BB962C8B-B14F-4D97-AF65-F5344CB8AC3E}">
        <p14:creationId xmlns:p14="http://schemas.microsoft.com/office/powerpoint/2010/main" val="3388850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government employees are people too!</a:t>
            </a:r>
          </a:p>
          <a:p>
            <a:endParaRPr lang="en-US" dirty="0" smtClean="0"/>
          </a:p>
          <a:p>
            <a:r>
              <a:rPr lang="en-US" dirty="0" smtClean="0"/>
              <a:t>despite</a:t>
            </a:r>
            <a:r>
              <a:rPr lang="en-US" baseline="0" dirty="0" smtClean="0"/>
              <a:t> stereotypes of lazy or corrupt officials, people in the government are fundamentally smart, well-meaning, and dedicated public servants who operate within a specific structure. let’s explore some of the organizational psychology, incentive structures, and management approaches in government.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40</a:t>
            </a:fld>
            <a:endParaRPr lang="en-US"/>
          </a:p>
        </p:txBody>
      </p:sp>
    </p:spTree>
    <p:extLst>
      <p:ext uri="{BB962C8B-B14F-4D97-AF65-F5344CB8AC3E}">
        <p14:creationId xmlns:p14="http://schemas.microsoft.com/office/powerpoint/2010/main" val="259188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a:t>
            </a:r>
            <a:r>
              <a:rPr lang="en-US" baseline="0" dirty="0" smtClean="0"/>
              <a:t> the variable. the most important piece of policy in any government is the annual budget. this determines what money gets spent and how; which projects are started, expanded, or killed. reading the budget reveals a government’s priorities.</a:t>
            </a:r>
          </a:p>
          <a:p>
            <a:endParaRPr lang="en-US" baseline="0" dirty="0" smtClean="0"/>
          </a:p>
          <a:p>
            <a:r>
              <a:rPr lang="en-US" baseline="0" dirty="0" smtClean="0"/>
              <a:t>budgets also set the annual pulse of the government. just as you might time interactions with the press around their deadlines and publishing schedules, it helps to be aware of the timing of the annual budget cycle.</a:t>
            </a:r>
          </a:p>
          <a:p>
            <a:endParaRPr lang="en-US" baseline="0" dirty="0" smtClean="0"/>
          </a:p>
          <a:p>
            <a:r>
              <a:rPr lang="en-US" baseline="0" dirty="0" smtClean="0"/>
              <a:t>department heads especially are preoccupied in the months leading up to the budget setting process. if the project you’re working on needs money to be appropriated, it’s super important to prepare ahead of time. if it’s smaller in scope and you just need some time from government officials, this might be a harder time to get ahold of them. plan accordingly.</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41</a:t>
            </a:fld>
            <a:endParaRPr lang="en-US"/>
          </a:p>
        </p:txBody>
      </p:sp>
    </p:spTree>
    <p:extLst>
      <p:ext uri="{BB962C8B-B14F-4D97-AF65-F5344CB8AC3E}">
        <p14:creationId xmlns:p14="http://schemas.microsoft.com/office/powerpoint/2010/main" val="1991227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elections,</a:t>
            </a:r>
            <a:r>
              <a:rPr lang="en-US" baseline="0" dirty="0" smtClean="0"/>
              <a:t> especially changes in administration (that is, the mayor or city manager), have a big influence on the priorities and ambitions of department heads. </a:t>
            </a:r>
          </a:p>
          <a:p>
            <a:endParaRPr lang="en-US" baseline="0" dirty="0" smtClean="0"/>
          </a:p>
          <a:p>
            <a:r>
              <a:rPr lang="en-US" baseline="0" dirty="0" smtClean="0"/>
              <a:t>during a heated election – or in an unpopular administration – people will be less willing to take risks. </a:t>
            </a:r>
          </a:p>
          <a:p>
            <a:endParaRPr lang="en-US" baseline="0" dirty="0" smtClean="0"/>
          </a:p>
          <a:p>
            <a:r>
              <a:rPr lang="en-US" baseline="0" dirty="0" smtClean="0"/>
              <a:t>towards the end of an administration, people will be less willing to take on new projects no matter how safe.</a:t>
            </a:r>
          </a:p>
          <a:p>
            <a:endParaRPr lang="en-US" baseline="0" dirty="0" smtClean="0"/>
          </a:p>
          <a:p>
            <a:r>
              <a:rPr lang="en-US" baseline="0" dirty="0" smtClean="0"/>
              <a:t>and at the beginning of a new administration, new ideas – as long as they match up with the publically stated priorities – may be more likely to gain traction</a:t>
            </a:r>
          </a:p>
          <a:p>
            <a:endParaRPr lang="en-US" baseline="0" dirty="0" smtClean="0"/>
          </a:p>
          <a:p>
            <a:r>
              <a:rPr lang="en-US" baseline="0" dirty="0" smtClean="0"/>
              <a:t>regardless of the timing, matching projects you want to pursue with others’ priorities makes it more likely people will pay attention and return your calls and emails.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42</a:t>
            </a:fld>
            <a:endParaRPr lang="en-US"/>
          </a:p>
        </p:txBody>
      </p:sp>
    </p:spTree>
    <p:extLst>
      <p:ext uri="{BB962C8B-B14F-4D97-AF65-F5344CB8AC3E}">
        <p14:creationId xmlns:p14="http://schemas.microsoft.com/office/powerpoint/2010/main" val="799432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governments, people are generally either appointed by a political process or hired into a classified position with a generically defined job description. as you might imagine, this affects their motivations. appointees generally have much more leeway, and serve at the pleasure of whoever appointed them. their tenure often matches that of the elected administration.</a:t>
            </a:r>
          </a:p>
          <a:p>
            <a:endParaRPr lang="en-US" baseline="0" dirty="0" smtClean="0"/>
          </a:p>
          <a:p>
            <a:r>
              <a:rPr lang="en-US" baseline="0" dirty="0" smtClean="0"/>
              <a:t>classified employees are the front-line employees who make an agency work. they work in well-defined positions and are most often career-track. they may have seen many administrations and many different policy directions. they may be less likely to get on board if they think you’ll make their job harder without any tangible benefit to them, or they may simply think you’re a flash in the pan and can outlast you.</a:t>
            </a:r>
          </a:p>
          <a:p>
            <a:endParaRPr lang="en-US" baseline="0" dirty="0" smtClean="0"/>
          </a:p>
          <a:p>
            <a:r>
              <a:rPr lang="en-US" baseline="0" dirty="0" smtClean="0"/>
              <a:t>but classified employees also offer staying power – if you can involve them and make them happy, you can tap into the actual operations of a government </a:t>
            </a:r>
            <a:r>
              <a:rPr lang="en-US" baseline="0" dirty="0" err="1" smtClean="0"/>
              <a:t>angecy</a:t>
            </a:r>
            <a:r>
              <a:rPr lang="en-US" baseline="0" dirty="0" smtClean="0"/>
              <a:t> and potentially have a much bigger – and more long-lasting – change with your project.</a:t>
            </a:r>
          </a:p>
          <a:p>
            <a:endParaRPr lang="en-US" baseline="0" dirty="0" smtClean="0"/>
          </a:p>
          <a:p>
            <a:r>
              <a:rPr lang="en-US" baseline="0" dirty="0" smtClean="0"/>
              <a:t>any project that wants to make the front-line citizen experience better will probably involve front-line agency employees.</a:t>
            </a:r>
          </a:p>
          <a:p>
            <a:endParaRPr lang="en-US" baseline="0" dirty="0" smtClean="0"/>
          </a:p>
          <a:p>
            <a:r>
              <a:rPr lang="en-US" baseline="0" dirty="0" smtClean="0"/>
              <a:t>classified refers to the job descriptions. these are rigidly defined and may restrict the ability of employees to take on new tasks. “not in my job description” may be a source of frustration to a hacker used to taking on everything, but it’s a protection to employees to keep them from getting assigned too much additional work without being compensated for it.</a:t>
            </a:r>
          </a:p>
          <a:p>
            <a:endParaRPr lang="en-US" baseline="0" dirty="0" smtClean="0"/>
          </a:p>
          <a:p>
            <a:r>
              <a:rPr lang="en-US" baseline="0" dirty="0" smtClean="0"/>
              <a:t>employee pay in bureaucracies is determined by a formula to prevent graft, corruption, and illegal political discrimination.</a:t>
            </a:r>
          </a:p>
        </p:txBody>
      </p:sp>
      <p:sp>
        <p:nvSpPr>
          <p:cNvPr id="4" name="Slide Number Placeholder 3"/>
          <p:cNvSpPr>
            <a:spLocks noGrp="1"/>
          </p:cNvSpPr>
          <p:nvPr>
            <p:ph type="sldNum" sz="quarter" idx="10"/>
          </p:nvPr>
        </p:nvSpPr>
        <p:spPr/>
        <p:txBody>
          <a:bodyPr/>
          <a:lstStyle/>
          <a:p>
            <a:fld id="{A3C8B850-AE2A-4DC3-8215-51CC28C61A6D}" type="slidenum">
              <a:rPr lang="en-US" smtClean="0"/>
              <a:t>43</a:t>
            </a:fld>
            <a:endParaRPr lang="en-US"/>
          </a:p>
        </p:txBody>
      </p:sp>
    </p:spTree>
    <p:extLst>
      <p:ext uri="{BB962C8B-B14F-4D97-AF65-F5344CB8AC3E}">
        <p14:creationId xmlns:p14="http://schemas.microsoft.com/office/powerpoint/2010/main" val="112767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be using a term you may or may not have heard before - civic hacking &amp; civic hacker. I want to define what I mean by this.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5</a:t>
            </a:fld>
            <a:endParaRPr lang="en-US"/>
          </a:p>
        </p:txBody>
      </p:sp>
    </p:spTree>
    <p:extLst>
      <p:ext uri="{BB962C8B-B14F-4D97-AF65-F5344CB8AC3E}">
        <p14:creationId xmlns:p14="http://schemas.microsoft.com/office/powerpoint/2010/main" val="4223969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frustration you</a:t>
            </a:r>
            <a:r>
              <a:rPr lang="en-US" baseline="0" dirty="0" smtClean="0"/>
              <a:t> might feel in government technology projects comes from the way governments buy goods and services.</a:t>
            </a:r>
          </a:p>
          <a:p>
            <a:endParaRPr lang="en-US" baseline="0" dirty="0" smtClean="0"/>
          </a:p>
          <a:p>
            <a:r>
              <a:rPr lang="en-US" baseline="0" dirty="0" smtClean="0"/>
              <a:t>again, for reasons of preventing graft, fraud, and abuse of public funds, purchasing is controlled through a series of well-defined procedures and rules.</a:t>
            </a:r>
          </a:p>
          <a:p>
            <a:endParaRPr lang="en-US" baseline="0" dirty="0" smtClean="0"/>
          </a:p>
          <a:p>
            <a:r>
              <a:rPr lang="en-US" baseline="0" dirty="0" smtClean="0"/>
              <a:t>unfortunately, these rules don’t exactly match up with how software – especially open source software – is built.</a:t>
            </a:r>
          </a:p>
          <a:p>
            <a:endParaRPr lang="en-US" baseline="0" dirty="0" smtClean="0"/>
          </a:p>
          <a:p>
            <a:r>
              <a:rPr lang="en-US" baseline="0" dirty="0" smtClean="0"/>
              <a:t>it’s also one of the reasons many government employees don’t have experience interacting with open source project teams. vendor contracts are often structured in ways that create very </a:t>
            </a:r>
            <a:r>
              <a:rPr lang="en-US" baseline="0" dirty="0" err="1" smtClean="0"/>
              <a:t>siloed</a:t>
            </a:r>
            <a:r>
              <a:rPr lang="en-US" baseline="0" dirty="0" smtClean="0"/>
              <a:t> development.</a:t>
            </a:r>
          </a:p>
        </p:txBody>
      </p:sp>
      <p:sp>
        <p:nvSpPr>
          <p:cNvPr id="4" name="Slide Number Placeholder 3"/>
          <p:cNvSpPr>
            <a:spLocks noGrp="1"/>
          </p:cNvSpPr>
          <p:nvPr>
            <p:ph type="sldNum" sz="quarter" idx="10"/>
          </p:nvPr>
        </p:nvSpPr>
        <p:spPr/>
        <p:txBody>
          <a:bodyPr/>
          <a:lstStyle/>
          <a:p>
            <a:fld id="{A3C8B850-AE2A-4DC3-8215-51CC28C61A6D}" type="slidenum">
              <a:rPr lang="en-US" smtClean="0"/>
              <a:t>44</a:t>
            </a:fld>
            <a:endParaRPr lang="en-US"/>
          </a:p>
        </p:txBody>
      </p:sp>
    </p:spTree>
    <p:extLst>
      <p:ext uri="{BB962C8B-B14F-4D97-AF65-F5344CB8AC3E}">
        <p14:creationId xmlns:p14="http://schemas.microsoft.com/office/powerpoint/2010/main" val="2897306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and address operational challenges around your project. where will the app run? who will maintain it? will city IT be involved? who will be responsible and accountable for security</a:t>
            </a:r>
            <a:r>
              <a:rPr lang="en-US" baseline="0" dirty="0" smtClean="0"/>
              <a:t> and privacy issues around your app?</a:t>
            </a:r>
          </a:p>
          <a:p>
            <a:endParaRPr lang="en-US" baseline="0" dirty="0" smtClean="0"/>
          </a:p>
          <a:p>
            <a:r>
              <a:rPr lang="en-US" baseline="0" dirty="0" smtClean="0"/>
              <a:t>address these proactively.</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45</a:t>
            </a:fld>
            <a:endParaRPr lang="en-US"/>
          </a:p>
        </p:txBody>
      </p:sp>
    </p:spTree>
    <p:extLst>
      <p:ext uri="{BB962C8B-B14F-4D97-AF65-F5344CB8AC3E}">
        <p14:creationId xmlns:p14="http://schemas.microsoft.com/office/powerpoint/2010/main" val="4120513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Who are the people and groups in your community who care about this issue? Who would benefit from the proposed changes? Who might be disadvantaged or hurt by them? Who has already been doing work in this area? What has been tried in the past? A good afternoon of research can give you a great basis for talking in an informed manner about your project and its context, and can also lead you to improving your idea or avoiding a lot of duplicated or wasted effort.</a:t>
            </a:r>
          </a:p>
          <a:p>
            <a:endParaRPr lang="en-US" dirty="0" smtClean="0"/>
          </a:p>
          <a:p>
            <a:r>
              <a:rPr lang="en-US" dirty="0" smtClean="0"/>
              <a:t>it's also a good idea to RTFM and read the source. In government, this is the law and regulations. You don't have to be a lawyer to understand what's being said. Fortunately, most states and other governments make their laws and rules available online. Having some knowledge of the existing rules and regulations can go a long way in demonstrating your level of interest to partners in government (and other organizations!) - even if it's just enough to be able to ask an intelligent question or two. It shows you've done research and you understand some of the basic operating parameters and constraints.</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46</a:t>
            </a:fld>
            <a:endParaRPr lang="en-US"/>
          </a:p>
        </p:txBody>
      </p:sp>
    </p:spTree>
    <p:extLst>
      <p:ext uri="{BB962C8B-B14F-4D97-AF65-F5344CB8AC3E}">
        <p14:creationId xmlns:p14="http://schemas.microsoft.com/office/powerpoint/2010/main" val="408769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hack is any improvement on an existing system. it may not have been designed or envisioned originally, but it's a change that makes life better for someone.</a:t>
            </a:r>
          </a:p>
          <a:p>
            <a:endParaRPr lang="en-US" dirty="0" smtClean="0"/>
          </a:p>
          <a:p>
            <a:r>
              <a:rPr lang="en-US" dirty="0" smtClean="0"/>
              <a:t>I hold a fundamentally positive definition of "hack" and "to hack"</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6</a:t>
            </a:fld>
            <a:endParaRPr lang="en-US"/>
          </a:p>
        </p:txBody>
      </p:sp>
    </p:spTree>
    <p:extLst>
      <p:ext uri="{BB962C8B-B14F-4D97-AF65-F5344CB8AC3E}">
        <p14:creationId xmlns:p14="http://schemas.microsoft.com/office/powerpoint/2010/main" val="33607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hacker holds a world view that systems are fundamentally </a:t>
            </a:r>
            <a:r>
              <a:rPr lang="en-US" dirty="0" err="1" smtClean="0"/>
              <a:t>hackable</a:t>
            </a:r>
            <a:r>
              <a:rPr lang="en-US" dirty="0" smtClean="0"/>
              <a:t>, that is, amenable to change. hackers keep an eye out for things which could be made better.</a:t>
            </a:r>
          </a:p>
          <a:p>
            <a:endParaRPr lang="en-US" dirty="0" smtClean="0"/>
          </a:p>
          <a:p>
            <a:r>
              <a:rPr lang="en-US" dirty="0" smtClean="0"/>
              <a:t>A civic hacker, then, is someone who sees cities and communities as just another system to hack.</a:t>
            </a:r>
          </a:p>
          <a:p>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7</a:t>
            </a:fld>
            <a:endParaRPr lang="en-US"/>
          </a:p>
        </p:txBody>
      </p:sp>
    </p:spTree>
    <p:extLst>
      <p:ext uri="{BB962C8B-B14F-4D97-AF65-F5344CB8AC3E}">
        <p14:creationId xmlns:p14="http://schemas.microsoft.com/office/powerpoint/2010/main" val="259110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civic hacker doesn't have to have any particular skill set, and a hack doesn't have to be particularly out of the ordinary. active, engaged citizens, then, could be seen as civic hackers. the key to being a hacker, in my definition, is the attitude, the inclination to want to participate in making things better.</a:t>
            </a:r>
          </a:p>
        </p:txBody>
      </p:sp>
      <p:sp>
        <p:nvSpPr>
          <p:cNvPr id="4" name="Slide Number Placeholder 3"/>
          <p:cNvSpPr>
            <a:spLocks noGrp="1"/>
          </p:cNvSpPr>
          <p:nvPr>
            <p:ph type="sldNum" sz="quarter" idx="10"/>
          </p:nvPr>
        </p:nvSpPr>
        <p:spPr/>
        <p:txBody>
          <a:bodyPr/>
          <a:lstStyle/>
          <a:p>
            <a:fld id="{A3C8B850-AE2A-4DC3-8215-51CC28C61A6D}" type="slidenum">
              <a:rPr lang="en-US" smtClean="0"/>
              <a:t>8</a:t>
            </a:fld>
            <a:endParaRPr lang="en-US"/>
          </a:p>
        </p:txBody>
      </p:sp>
    </p:spTree>
    <p:extLst>
      <p:ext uri="{BB962C8B-B14F-4D97-AF65-F5344CB8AC3E}">
        <p14:creationId xmlns:p14="http://schemas.microsoft.com/office/powerpoint/2010/main" val="227567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 might be a civic hacker if, when you see a problem, you work to fix it, instead of just complaining about it</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9</a:t>
            </a:fld>
            <a:endParaRPr lang="en-US"/>
          </a:p>
        </p:txBody>
      </p:sp>
    </p:spTree>
    <p:extLst>
      <p:ext uri="{BB962C8B-B14F-4D97-AF65-F5344CB8AC3E}">
        <p14:creationId xmlns:p14="http://schemas.microsoft.com/office/powerpoint/2010/main" val="50801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this is really two talks in one. the first part </a:t>
            </a:r>
            <a:r>
              <a:rPr lang="en-US" dirty="0" err="1" smtClean="0"/>
              <a:t>i'm</a:t>
            </a:r>
            <a:r>
              <a:rPr lang="en-US" dirty="0" smtClean="0"/>
              <a:t> calling "hack with humility,” which</a:t>
            </a:r>
            <a:r>
              <a:rPr lang="en-US" baseline="0" dirty="0" smtClean="0"/>
              <a:t> is mostly about communication and awareness. The second part will be called “what the hall?” and we’ll address the bureaucracy head-on</a:t>
            </a:r>
            <a:endParaRPr lang="en-US" dirty="0"/>
          </a:p>
        </p:txBody>
      </p:sp>
      <p:sp>
        <p:nvSpPr>
          <p:cNvPr id="4" name="Slide Number Placeholder 3"/>
          <p:cNvSpPr>
            <a:spLocks noGrp="1"/>
          </p:cNvSpPr>
          <p:nvPr>
            <p:ph type="sldNum" sz="quarter" idx="10"/>
          </p:nvPr>
        </p:nvSpPr>
        <p:spPr/>
        <p:txBody>
          <a:bodyPr/>
          <a:lstStyle/>
          <a:p>
            <a:fld id="{A3C8B850-AE2A-4DC3-8215-51CC28C61A6D}" type="slidenum">
              <a:rPr lang="en-US" smtClean="0"/>
              <a:t>11</a:t>
            </a:fld>
            <a:endParaRPr lang="en-US"/>
          </a:p>
        </p:txBody>
      </p:sp>
    </p:spTree>
    <p:extLst>
      <p:ext uri="{BB962C8B-B14F-4D97-AF65-F5344CB8AC3E}">
        <p14:creationId xmlns:p14="http://schemas.microsoft.com/office/powerpoint/2010/main" val="230197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060FAB91-3CAE-47C0-914B-72B6C6F6971F}" type="datetimeFigureOut">
              <a:rPr lang="en-US" smtClean="0"/>
              <a:pPr/>
              <a:t>6/24/2014</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7343E568-D626-407B-9742-3635D52EF25E}" type="slidenum">
              <a:rPr lang="en-US" smtClean="0"/>
              <a:pPr/>
              <a:t>‹#›</a:t>
            </a:fld>
            <a:endParaRPr lang="en-US"/>
          </a:p>
        </p:txBody>
      </p:sp>
    </p:spTree>
    <p:extLst>
      <p:ext uri="{BB962C8B-B14F-4D97-AF65-F5344CB8AC3E}">
        <p14:creationId xmlns:p14="http://schemas.microsoft.com/office/powerpoint/2010/main" val="143001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FAB91-3CAE-47C0-914B-72B6C6F6971F}"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340455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FAB91-3CAE-47C0-914B-72B6C6F6971F}"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289067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0FAB91-3CAE-47C0-914B-72B6C6F6971F}"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153046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60FAB91-3CAE-47C0-914B-72B6C6F6971F}" type="datetimeFigureOut">
              <a:rPr lang="en-US" smtClean="0"/>
              <a:t>6/24/2014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126572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FAB91-3CAE-47C0-914B-72B6C6F6971F}"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90834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0FAB91-3CAE-47C0-914B-72B6C6F6971F}" type="datetimeFigureOut">
              <a:rPr lang="en-US" smtClean="0"/>
              <a:t>6/24/2014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149643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0FAB91-3CAE-47C0-914B-72B6C6F6971F}" type="datetimeFigureOut">
              <a:rPr lang="en-US" smtClean="0"/>
              <a:t>6/24/2014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419438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FAB91-3CAE-47C0-914B-72B6C6F6971F}" type="datetimeFigureOut">
              <a:rPr lang="en-US" smtClean="0"/>
              <a:t>6/24/2014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405230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FAB91-3CAE-47C0-914B-72B6C6F6971F}"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334361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FAB91-3CAE-47C0-914B-72B6C6F6971F}" type="datetimeFigureOut">
              <a:rPr lang="en-US" smtClean="0"/>
              <a:t>6/24/2014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3E568-D626-407B-9742-3635D52EF25E}" type="slidenum">
              <a:rPr lang="en-US" smtClean="0"/>
              <a:t>‹#›</a:t>
            </a:fld>
            <a:endParaRPr lang="en-US"/>
          </a:p>
        </p:txBody>
      </p:sp>
    </p:spTree>
    <p:extLst>
      <p:ext uri="{BB962C8B-B14F-4D97-AF65-F5344CB8AC3E}">
        <p14:creationId xmlns:p14="http://schemas.microsoft.com/office/powerpoint/2010/main" val="70780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060FAB91-3CAE-47C0-914B-72B6C6F6971F}" type="datetimeFigureOut">
              <a:rPr lang="en-US" smtClean="0"/>
              <a:pPr/>
              <a:t>6/24/2014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7343E568-D626-407B-9742-3635D52EF25E}" type="slidenum">
              <a:rPr lang="en-US" smtClean="0"/>
              <a:pPr/>
              <a:t>‹#›</a:t>
            </a:fld>
            <a:endParaRPr lang="en-US"/>
          </a:p>
        </p:txBody>
      </p:sp>
    </p:spTree>
    <p:extLst>
      <p:ext uri="{BB962C8B-B14F-4D97-AF65-F5344CB8AC3E}">
        <p14:creationId xmlns:p14="http://schemas.microsoft.com/office/powerpoint/2010/main" val="209776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Working Effectively with People in Government on Open Source Projects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http://</a:t>
            </a:r>
            <a:r>
              <a:rPr lang="en-US" dirty="0" smtClean="0"/>
              <a:t>jden.us/talk-2014-osbridge</a:t>
            </a:r>
            <a:endParaRPr lang="en-US" dirty="0" smtClean="0"/>
          </a:p>
          <a:p>
            <a:r>
              <a:rPr lang="en-US" dirty="0" smtClean="0"/>
              <a:t>CC-BY </a:t>
            </a:r>
            <a:r>
              <a:rPr lang="en-US" dirty="0" err="1" smtClean="0"/>
              <a:t>jden</a:t>
            </a:r>
            <a:endParaRPr lang="en-US" dirty="0" smtClean="0"/>
          </a:p>
        </p:txBody>
      </p:sp>
    </p:spTree>
    <p:extLst>
      <p:ext uri="{BB962C8B-B14F-4D97-AF65-F5344CB8AC3E}">
        <p14:creationId xmlns:p14="http://schemas.microsoft.com/office/powerpoint/2010/main" val="427827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2050" name="Picture 2" descr="http://files2.coloribus.com/files/adsarchive/part_1383/13833605/file/code-for-america-james-madison-1787-system-architect-small-651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59" y="553064"/>
            <a:ext cx="10772981" cy="831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8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hacking with </a:t>
            </a:r>
            <a:r>
              <a:rPr lang="en-US" sz="9600" i="1" dirty="0" smtClean="0"/>
              <a:t>humility</a:t>
            </a:r>
            <a:endParaRPr lang="en-US" i="1" dirty="0"/>
          </a:p>
        </p:txBody>
      </p:sp>
      <p:sp>
        <p:nvSpPr>
          <p:cNvPr id="5" name="Text Placeholder 4"/>
          <p:cNvSpPr>
            <a:spLocks noGrp="1"/>
          </p:cNvSpPr>
          <p:nvPr>
            <p:ph type="body" idx="1"/>
          </p:nvPr>
        </p:nvSpPr>
        <p:spPr/>
        <p:txBody>
          <a:bodyPr/>
          <a:lstStyle/>
          <a:p>
            <a:r>
              <a:rPr lang="en-US" sz="3200" i="1" dirty="0">
                <a:solidFill>
                  <a:schemeClr val="bg1"/>
                </a:solidFill>
              </a:rPr>
              <a:t>s</a:t>
            </a:r>
            <a:r>
              <a:rPr lang="en-US" sz="3200" i="1" dirty="0" smtClean="0">
                <a:solidFill>
                  <a:schemeClr val="bg1"/>
                </a:solidFill>
              </a:rPr>
              <a:t>till ahead: </a:t>
            </a:r>
            <a:r>
              <a:rPr lang="en-US" sz="3200" dirty="0" smtClean="0">
                <a:solidFill>
                  <a:schemeClr val="bg1"/>
                </a:solidFill>
              </a:rPr>
              <a:t>II. what the hall?</a:t>
            </a:r>
            <a:endParaRPr lang="en-US" dirty="0">
              <a:solidFill>
                <a:schemeClr val="bg1"/>
              </a:solidFill>
            </a:endParaRPr>
          </a:p>
        </p:txBody>
      </p:sp>
    </p:spTree>
    <p:extLst>
      <p:ext uri="{BB962C8B-B14F-4D97-AF65-F5344CB8AC3E}">
        <p14:creationId xmlns:p14="http://schemas.microsoft.com/office/powerpoint/2010/main" val="135231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hack?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192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 humble?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730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might we</a:t>
            </a:r>
            <a:r>
              <a:rPr lang="en-US" baseline="0" dirty="0" smtClean="0"/>
              <a:t> be humble?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015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might we</a:t>
            </a:r>
            <a:r>
              <a:rPr lang="en-US" baseline="0" dirty="0" smtClean="0"/>
              <a:t> be humble?</a:t>
            </a:r>
            <a:endParaRPr lang="en-US" dirty="0"/>
          </a:p>
        </p:txBody>
      </p:sp>
      <p:sp>
        <p:nvSpPr>
          <p:cNvPr id="3" name="Text Placeholder 2"/>
          <p:cNvSpPr>
            <a:spLocks noGrp="1"/>
          </p:cNvSpPr>
          <p:nvPr>
            <p:ph type="body" idx="1"/>
          </p:nvPr>
        </p:nvSpPr>
        <p:spPr/>
        <p:txBody>
          <a:bodyPr/>
          <a:lstStyle/>
          <a:p>
            <a:r>
              <a:rPr lang="en-US" dirty="0" smtClean="0"/>
              <a:t>- inclusivity</a:t>
            </a:r>
          </a:p>
        </p:txBody>
      </p:sp>
    </p:spTree>
    <p:extLst>
      <p:ext uri="{BB962C8B-B14F-4D97-AF65-F5344CB8AC3E}">
        <p14:creationId xmlns:p14="http://schemas.microsoft.com/office/powerpoint/2010/main" val="153258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around the damage”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300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one likes to be called </a:t>
            </a:r>
            <a:r>
              <a:rPr lang="en-US" i="1" dirty="0" smtClean="0"/>
              <a:t>damaged goods</a:t>
            </a:r>
            <a:endParaRPr lang="en-US"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524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want to go fast,</a:t>
            </a:r>
            <a:br>
              <a:rPr lang="en-US" dirty="0" smtClean="0"/>
            </a:br>
            <a:r>
              <a:rPr lang="en-US" dirty="0"/>
              <a:t>	</a:t>
            </a:r>
            <a:r>
              <a:rPr lang="en-US" dirty="0" smtClean="0"/>
              <a:t>go alone. </a:t>
            </a:r>
            <a:br>
              <a:rPr lang="en-US" dirty="0" smtClean="0"/>
            </a:br>
            <a:r>
              <a:rPr lang="en-US" dirty="0" smtClean="0"/>
              <a:t/>
            </a:r>
            <a:br>
              <a:rPr lang="en-US" dirty="0" smtClean="0"/>
            </a:br>
            <a:r>
              <a:rPr lang="en-US" dirty="0" smtClean="0"/>
              <a:t>If you want to go far,</a:t>
            </a:r>
            <a:br>
              <a:rPr lang="en-US" dirty="0" smtClean="0"/>
            </a:br>
            <a:r>
              <a:rPr lang="en-US" dirty="0"/>
              <a:t>	</a:t>
            </a:r>
            <a:r>
              <a:rPr lang="en-US" dirty="0" smtClean="0"/>
              <a:t>go together”</a:t>
            </a:r>
            <a:endParaRPr lang="en-US" dirty="0"/>
          </a:p>
        </p:txBody>
      </p:sp>
      <p:sp>
        <p:nvSpPr>
          <p:cNvPr id="3" name="Text Placeholder 2"/>
          <p:cNvSpPr>
            <a:spLocks noGrp="1"/>
          </p:cNvSpPr>
          <p:nvPr>
            <p:ph type="body" idx="1"/>
          </p:nvPr>
        </p:nvSpPr>
        <p:spPr/>
        <p:txBody>
          <a:bodyPr/>
          <a:lstStyle/>
          <a:p>
            <a:r>
              <a:rPr lang="en-US" dirty="0" smtClean="0"/>
              <a:t>- </a:t>
            </a:r>
            <a:r>
              <a:rPr lang="en-US" dirty="0" err="1" smtClean="0"/>
              <a:t>oganizery</a:t>
            </a:r>
            <a:r>
              <a:rPr lang="en-US" dirty="0" smtClean="0"/>
              <a:t> aphorism</a:t>
            </a:r>
          </a:p>
        </p:txBody>
      </p:sp>
    </p:spTree>
    <p:extLst>
      <p:ext uri="{BB962C8B-B14F-4D97-AF65-F5344CB8AC3E}">
        <p14:creationId xmlns:p14="http://schemas.microsoft.com/office/powerpoint/2010/main" val="359818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might we</a:t>
            </a:r>
            <a:r>
              <a:rPr lang="en-US" baseline="0" dirty="0" smtClean="0"/>
              <a:t> be humble?</a:t>
            </a:r>
            <a:endParaRPr lang="en-US" dirty="0"/>
          </a:p>
        </p:txBody>
      </p:sp>
      <p:sp>
        <p:nvSpPr>
          <p:cNvPr id="3" name="Text Placeholder 2"/>
          <p:cNvSpPr>
            <a:spLocks noGrp="1"/>
          </p:cNvSpPr>
          <p:nvPr>
            <p:ph type="body" idx="1"/>
          </p:nvPr>
        </p:nvSpPr>
        <p:spPr/>
        <p:txBody>
          <a:bodyPr/>
          <a:lstStyle/>
          <a:p>
            <a:pPr marL="457200" indent="-457200">
              <a:buFontTx/>
              <a:buChar char="-"/>
            </a:pPr>
            <a:r>
              <a:rPr lang="en-US" dirty="0" smtClean="0"/>
              <a:t>inclusivity</a:t>
            </a:r>
          </a:p>
          <a:p>
            <a:pPr marL="457200" indent="-457200">
              <a:buFontTx/>
              <a:buChar char="-"/>
            </a:pPr>
            <a:r>
              <a:rPr lang="en-US" dirty="0" smtClean="0"/>
              <a:t>communication</a:t>
            </a:r>
          </a:p>
        </p:txBody>
      </p:sp>
    </p:spTree>
    <p:extLst>
      <p:ext uri="{BB962C8B-B14F-4D97-AF65-F5344CB8AC3E}">
        <p14:creationId xmlns:p14="http://schemas.microsoft.com/office/powerpoint/2010/main" val="138632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government?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6891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058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ego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232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I see </a:t>
            </a:r>
            <a:r>
              <a:rPr lang="en-US" dirty="0" smtClean="0">
                <a:solidFill>
                  <a:schemeClr val="accent1">
                    <a:lumMod val="60000"/>
                    <a:lumOff val="40000"/>
                  </a:schemeClr>
                </a:solidFill>
              </a:rPr>
              <a:t>$observation</a:t>
            </a:r>
            <a:r>
              <a:rPr lang="en-US" dirty="0" smtClean="0"/>
              <a:t/>
            </a:r>
            <a:br>
              <a:rPr lang="en-US" dirty="0" smtClean="0"/>
            </a:br>
            <a:r>
              <a:rPr lang="en-US" dirty="0" smtClean="0"/>
              <a:t>I feel </a:t>
            </a:r>
            <a:r>
              <a:rPr lang="en-US" dirty="0" smtClean="0">
                <a:solidFill>
                  <a:schemeClr val="accent1">
                    <a:lumMod val="40000"/>
                    <a:lumOff val="60000"/>
                  </a:schemeClr>
                </a:solidFill>
              </a:rPr>
              <a:t>$emotion</a:t>
            </a:r>
            <a:r>
              <a:rPr lang="en-US" dirty="0" smtClean="0"/>
              <a:t/>
            </a:r>
            <a:br>
              <a:rPr lang="en-US" dirty="0" smtClean="0"/>
            </a:br>
            <a:r>
              <a:rPr lang="en-US" dirty="0" smtClean="0"/>
              <a:t>because I need </a:t>
            </a:r>
            <a:r>
              <a:rPr lang="en-US" dirty="0" smtClean="0">
                <a:solidFill>
                  <a:schemeClr val="accent1">
                    <a:lumMod val="40000"/>
                    <a:lumOff val="60000"/>
                  </a:schemeClr>
                </a:solidFill>
              </a:rPr>
              <a:t>$need</a:t>
            </a:r>
            <a:r>
              <a:rPr lang="en-US" dirty="0" smtClean="0"/>
              <a:t/>
            </a:r>
            <a:br>
              <a:rPr lang="en-US" dirty="0" smtClean="0"/>
            </a:br>
            <a:r>
              <a:rPr lang="en-US" dirty="0" smtClean="0"/>
              <a:t>could you please </a:t>
            </a:r>
            <a:r>
              <a:rPr lang="en-US" dirty="0" smtClean="0">
                <a:solidFill>
                  <a:schemeClr val="accent1">
                    <a:lumMod val="40000"/>
                    <a:lumOff val="60000"/>
                  </a:schemeClr>
                </a:solidFill>
              </a:rPr>
              <a:t>$request</a:t>
            </a:r>
            <a:endParaRPr lang="en-US" dirty="0">
              <a:solidFill>
                <a:schemeClr val="accent1">
                  <a:lumMod val="40000"/>
                  <a:lumOff val="60000"/>
                </a:schemeClr>
              </a:solidFill>
            </a:endParaRPr>
          </a:p>
        </p:txBody>
      </p:sp>
      <p:sp>
        <p:nvSpPr>
          <p:cNvPr id="3" name="Text Placeholder 2"/>
          <p:cNvSpPr>
            <a:spLocks noGrp="1"/>
          </p:cNvSpPr>
          <p:nvPr>
            <p:ph type="body" idx="1"/>
          </p:nvPr>
        </p:nvSpPr>
        <p:spPr/>
        <p:txBody>
          <a:bodyPr>
            <a:normAutofit/>
          </a:bodyPr>
          <a:lstStyle/>
          <a:p>
            <a:r>
              <a:rPr lang="en-US" dirty="0" smtClean="0"/>
              <a:t>- Isaac </a:t>
            </a:r>
            <a:r>
              <a:rPr lang="en-US" dirty="0" err="1" smtClean="0"/>
              <a:t>Schuleter</a:t>
            </a:r>
            <a:r>
              <a:rPr lang="en-US" dirty="0" smtClean="0"/>
              <a:t>, slide 31, http://bit.ly/1pchusv</a:t>
            </a:r>
            <a:endParaRPr lang="en-US" dirty="0"/>
          </a:p>
        </p:txBody>
      </p:sp>
    </p:spTree>
    <p:extLst>
      <p:ext uri="{BB962C8B-B14F-4D97-AF65-F5344CB8AC3E}">
        <p14:creationId xmlns:p14="http://schemas.microsoft.com/office/powerpoint/2010/main" val="89605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 plainly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989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words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86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7170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prepare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4281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be open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3723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273090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16698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jason</a:t>
            </a:r>
            <a:r>
              <a:rPr lang="en-US" sz="4800" baseline="0" dirty="0" smtClean="0"/>
              <a:t> </a:t>
            </a:r>
            <a:r>
              <a:rPr lang="en-US" sz="4800" baseline="0" dirty="0" err="1" smtClean="0"/>
              <a:t>denizac</a:t>
            </a:r>
            <a:endParaRPr lang="en-US" sz="4800" dirty="0"/>
          </a:p>
        </p:txBody>
      </p:sp>
      <p:sp>
        <p:nvSpPr>
          <p:cNvPr id="3" name="Content Placeholder 2"/>
          <p:cNvSpPr>
            <a:spLocks noGrp="1"/>
          </p:cNvSpPr>
          <p:nvPr>
            <p:ph type="body" idx="1"/>
          </p:nvPr>
        </p:nvSpPr>
        <p:spPr/>
        <p:txBody>
          <a:bodyPr>
            <a:normAutofit/>
          </a:bodyPr>
          <a:lstStyle/>
          <a:p>
            <a:pPr marL="0" indent="0">
              <a:buNone/>
            </a:pPr>
            <a:r>
              <a:rPr lang="en-US" sz="3600" dirty="0" smtClean="0">
                <a:solidFill>
                  <a:schemeClr val="bg1"/>
                </a:solidFill>
              </a:rPr>
              <a:t>instigator </a:t>
            </a:r>
            <a:r>
              <a:rPr lang="en-US" sz="3600" baseline="0" dirty="0" smtClean="0">
                <a:solidFill>
                  <a:schemeClr val="bg1"/>
                </a:solidFill>
              </a:rPr>
              <a:t>/ web developer</a:t>
            </a:r>
            <a:endParaRPr lang="en-US" sz="3600" dirty="0">
              <a:solidFill>
                <a:schemeClr val="bg1"/>
              </a:solidFill>
            </a:endParaRPr>
          </a:p>
        </p:txBody>
      </p:sp>
    </p:spTree>
    <p:extLst>
      <p:ext uri="{BB962C8B-B14F-4D97-AF65-F5344CB8AC3E}">
        <p14:creationId xmlns:p14="http://schemas.microsoft.com/office/powerpoint/2010/main" val="784527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260427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182857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270740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213230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234113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5275"/>
            <a:ext cx="10210800" cy="6267450"/>
          </a:xfrm>
          <a:prstGeom prst="rect">
            <a:avLst/>
          </a:prstGeom>
        </p:spPr>
      </p:pic>
    </p:spTree>
    <p:extLst>
      <p:ext uri="{BB962C8B-B14F-4D97-AF65-F5344CB8AC3E}">
        <p14:creationId xmlns:p14="http://schemas.microsoft.com/office/powerpoint/2010/main" val="3222014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trust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3598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as a strategy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647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credit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5758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a:t>
            </a:r>
            <a:r>
              <a:rPr lang="en-US" dirty="0"/>
              <a:t>w</a:t>
            </a:r>
            <a:r>
              <a:rPr lang="en-US" dirty="0" smtClean="0"/>
              <a:t>hat the </a:t>
            </a:r>
            <a:r>
              <a:rPr lang="en-US" sz="7200" i="1" dirty="0" smtClean="0"/>
              <a:t>hall?</a:t>
            </a:r>
            <a:endParaRPr lang="en-US" i="1" dirty="0"/>
          </a:p>
        </p:txBody>
      </p:sp>
      <p:sp>
        <p:nvSpPr>
          <p:cNvPr id="5" name="Text Placeholder 4"/>
          <p:cNvSpPr>
            <a:spLocks noGrp="1"/>
          </p:cNvSpPr>
          <p:nvPr>
            <p:ph type="body" idx="1"/>
          </p:nvPr>
        </p:nvSpPr>
        <p:spPr/>
        <p:txBody>
          <a:bodyPr/>
          <a:lstStyle/>
          <a:p>
            <a:r>
              <a:rPr lang="en-US" dirty="0" smtClean="0"/>
              <a:t>bureaucracy is hard to spell but it’s not a bad word</a:t>
            </a:r>
            <a:endParaRPr lang="en-US" dirty="0"/>
          </a:p>
        </p:txBody>
      </p:sp>
    </p:spTree>
    <p:extLst>
      <p:ext uri="{BB962C8B-B14F-4D97-AF65-F5344CB8AC3E}">
        <p14:creationId xmlns:p14="http://schemas.microsoft.com/office/powerpoint/2010/main" val="265461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deforamerica.org/media/images/logos/CfA_logo_reverse_l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396" y="1819653"/>
            <a:ext cx="8013208" cy="32186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smtClean="0">
                <a:solidFill>
                  <a:schemeClr val="tx1"/>
                </a:solidFill>
              </a:rPr>
              <a:t>cfa</a:t>
            </a:r>
            <a:endParaRPr lang="en-US" dirty="0">
              <a:solidFill>
                <a:schemeClr val="tx1"/>
              </a:solidFill>
            </a:endParaRPr>
          </a:p>
        </p:txBody>
      </p:sp>
    </p:spTree>
    <p:extLst>
      <p:ext uri="{BB962C8B-B14F-4D97-AF65-F5344CB8AC3E}">
        <p14:creationId xmlns:p14="http://schemas.microsoft.com/office/powerpoint/2010/main" val="2085132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from the government and we’re here to help”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52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the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1680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3075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appointed? classified?</a:t>
            </a:r>
            <a:endParaRPr lang="en-US" dirty="0"/>
          </a:p>
        </p:txBody>
      </p:sp>
      <p:sp>
        <p:nvSpPr>
          <p:cNvPr id="3" name="Text Placeholder 2"/>
          <p:cNvSpPr>
            <a:spLocks noGrp="1"/>
          </p:cNvSpPr>
          <p:nvPr>
            <p:ph type="body" idx="1"/>
          </p:nvPr>
        </p:nvSpPr>
        <p:spPr/>
        <p:txBody>
          <a:bodyPr/>
          <a:lstStyle/>
          <a:p>
            <a:r>
              <a:rPr lang="en-US" dirty="0" smtClean="0"/>
              <a:t>know who you’re working with</a:t>
            </a:r>
            <a:endParaRPr lang="en-US" dirty="0"/>
          </a:p>
        </p:txBody>
      </p:sp>
    </p:spTree>
    <p:extLst>
      <p:ext uri="{BB962C8B-B14F-4D97-AF65-F5344CB8AC3E}">
        <p14:creationId xmlns:p14="http://schemas.microsoft.com/office/powerpoint/2010/main" val="392690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following</a:t>
            </a:r>
            <a:r>
              <a:rPr lang="en-US" baseline="0" dirty="0" smtClean="0"/>
              <a:t> the $</a:t>
            </a:r>
            <a:endParaRPr lang="en-US" dirty="0"/>
          </a:p>
        </p:txBody>
      </p:sp>
      <p:sp>
        <p:nvSpPr>
          <p:cNvPr id="3" name="Text Placeholder 2"/>
          <p:cNvSpPr>
            <a:spLocks noGrp="1"/>
          </p:cNvSpPr>
          <p:nvPr>
            <p:ph type="body" idx="1"/>
          </p:nvPr>
        </p:nvSpPr>
        <p:spPr/>
        <p:txBody>
          <a:bodyPr/>
          <a:lstStyle/>
          <a:p>
            <a:r>
              <a:rPr lang="en-US" dirty="0" smtClean="0"/>
              <a:t>procurement and purchasing</a:t>
            </a:r>
            <a:endParaRPr lang="en-US" dirty="0"/>
          </a:p>
        </p:txBody>
      </p:sp>
    </p:spTree>
    <p:extLst>
      <p:ext uri="{BB962C8B-B14F-4D97-AF65-F5344CB8AC3E}">
        <p14:creationId xmlns:p14="http://schemas.microsoft.com/office/powerpoint/2010/main" val="85107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&amp; sustainability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8410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r>
              <a:rPr lang="en-US" baseline="0" dirty="0" smtClean="0"/>
              <a:t> is key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8154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 comments, feedback</a:t>
            </a:r>
          </a:p>
          <a:p>
            <a:pPr lvl="1"/>
            <a:r>
              <a:rPr lang="en-US" dirty="0" smtClean="0"/>
              <a:t>@_ </a:t>
            </a:r>
            <a:r>
              <a:rPr lang="en-US" dirty="0" err="1" smtClean="0"/>
              <a:t>jden</a:t>
            </a:r>
            <a:r>
              <a:rPr lang="en-US" dirty="0" smtClean="0"/>
              <a:t> (that’s an underscore) / jason@denizac.org</a:t>
            </a:r>
          </a:p>
          <a:p>
            <a:pPr lvl="1"/>
            <a:endParaRPr lang="en-US" dirty="0"/>
          </a:p>
          <a:p>
            <a:r>
              <a:rPr lang="en-US" dirty="0" smtClean="0"/>
              <a:t>Slides, </a:t>
            </a:r>
            <a:r>
              <a:rPr lang="en-US" dirty="0" err="1" smtClean="0"/>
              <a:t>etc</a:t>
            </a:r>
            <a:endParaRPr lang="en-US" dirty="0" smtClean="0"/>
          </a:p>
          <a:p>
            <a:pPr lvl="1"/>
            <a:r>
              <a:rPr lang="en-US" dirty="0" smtClean="0"/>
              <a:t>http</a:t>
            </a:r>
            <a:r>
              <a:rPr lang="en-US" smtClean="0"/>
              <a:t>://</a:t>
            </a:r>
            <a:r>
              <a:rPr lang="en-US" smtClean="0"/>
              <a:t>jden.us/talk-2014-osbridge</a:t>
            </a:r>
            <a:endParaRPr lang="en-US" dirty="0"/>
          </a:p>
        </p:txBody>
      </p:sp>
    </p:spTree>
    <p:extLst>
      <p:ext uri="{BB962C8B-B14F-4D97-AF65-F5344CB8AC3E}">
        <p14:creationId xmlns:p14="http://schemas.microsoft.com/office/powerpoint/2010/main" val="270127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hacking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753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657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are </a:t>
            </a:r>
            <a:br>
              <a:rPr lang="en-US" dirty="0" smtClean="0"/>
            </a:br>
            <a:r>
              <a:rPr lang="en-US" i="1" dirty="0" smtClean="0"/>
              <a:t>fundamentally </a:t>
            </a:r>
            <a:r>
              <a:rPr lang="en-US" i="1" dirty="0" err="1" smtClean="0"/>
              <a:t>hackable</a:t>
            </a:r>
            <a:endParaRPr lang="en-US" i="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370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“civic hacker”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490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you</a:t>
            </a:r>
            <a:r>
              <a:rPr lang="en-US" sz="4800" baseline="0" dirty="0" smtClean="0"/>
              <a:t> might </a:t>
            </a:r>
            <a:r>
              <a:rPr lang="en-US" sz="4800" i="1" baseline="0" dirty="0" smtClean="0"/>
              <a:t>already</a:t>
            </a:r>
            <a:r>
              <a:rPr lang="en-US" sz="4800" baseline="0" dirty="0" smtClean="0"/>
              <a:t> be a civic hacker</a:t>
            </a:r>
            <a:endParaRPr lang="en-US" sz="48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7883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2992</Words>
  <Application>Microsoft Office PowerPoint</Application>
  <PresentationFormat>Widescreen</PresentationFormat>
  <Paragraphs>229</Paragraphs>
  <Slides>47</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Open Sans</vt:lpstr>
      <vt:lpstr>Office Theme</vt:lpstr>
      <vt:lpstr>Working Effectively with People in Government on Open Source Projects</vt:lpstr>
      <vt:lpstr>why government?</vt:lpstr>
      <vt:lpstr>jason denizac</vt:lpstr>
      <vt:lpstr>cfa</vt:lpstr>
      <vt:lpstr>civic hacking</vt:lpstr>
      <vt:lpstr>hack</vt:lpstr>
      <vt:lpstr>systems are  fundamentally hackable</vt:lpstr>
      <vt:lpstr>“civic hacker”</vt:lpstr>
      <vt:lpstr>you might already be a civic hacker</vt:lpstr>
      <vt:lpstr>PowerPoint Presentation</vt:lpstr>
      <vt:lpstr>I. hacking with humility</vt:lpstr>
      <vt:lpstr>why hack?</vt:lpstr>
      <vt:lpstr>why be humble?</vt:lpstr>
      <vt:lpstr>how might we be humble?</vt:lpstr>
      <vt:lpstr>how might we be humble?</vt:lpstr>
      <vt:lpstr>“routing around the damage”</vt:lpstr>
      <vt:lpstr>no one likes to be called damaged goods</vt:lpstr>
      <vt:lpstr>“if you want to go fast,  go alone.   If you want to go far,  go together”</vt:lpstr>
      <vt:lpstr>how might we be humble?</vt:lpstr>
      <vt:lpstr>communicate!</vt:lpstr>
      <vt:lpstr>no ego</vt:lpstr>
      <vt:lpstr>when I see $observation I feel $emotion because I need $need could you please $request</vt:lpstr>
      <vt:lpstr>speak plainly</vt:lpstr>
      <vt:lpstr>existing words</vt:lpstr>
      <vt:lpstr>negotiation</vt:lpstr>
      <vt:lpstr>negotiation: prepare</vt:lpstr>
      <vt:lpstr>negotiation: be open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trust</vt:lpstr>
      <vt:lpstr>delivery as a strategy</vt:lpstr>
      <vt:lpstr>share credit</vt:lpstr>
      <vt:lpstr>II. what the hall?</vt:lpstr>
      <vt:lpstr>“we’re from the government and we’re here to help”</vt:lpstr>
      <vt:lpstr>follow the $</vt:lpstr>
      <vt:lpstr>elections</vt:lpstr>
      <vt:lpstr>appointed? classified?</vt:lpstr>
      <vt:lpstr>keep following the $</vt:lpstr>
      <vt:lpstr>operations &amp; sustainability</vt:lpstr>
      <vt:lpstr>context is key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Effectively with People in Government on Open Source Projects</dc:title>
  <dc:creator>Jason Denizac</dc:creator>
  <cp:lastModifiedBy>Jason Denizac</cp:lastModifiedBy>
  <cp:revision>23</cp:revision>
  <dcterms:created xsi:type="dcterms:W3CDTF">2014-06-23T22:23:01Z</dcterms:created>
  <dcterms:modified xsi:type="dcterms:W3CDTF">2014-06-24T15:14:51Z</dcterms:modified>
</cp:coreProperties>
</file>