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257" r:id="rId3"/>
    <p:sldId id="263" r:id="rId4"/>
    <p:sldId id="320" r:id="rId5"/>
    <p:sldId id="319" r:id="rId6"/>
    <p:sldId id="284" r:id="rId7"/>
    <p:sldId id="321" r:id="rId8"/>
    <p:sldId id="285" r:id="rId9"/>
    <p:sldId id="315" r:id="rId10"/>
    <p:sldId id="296" r:id="rId11"/>
    <p:sldId id="261" r:id="rId12"/>
    <p:sldId id="282" r:id="rId13"/>
    <p:sldId id="276" r:id="rId14"/>
    <p:sldId id="277" r:id="rId15"/>
    <p:sldId id="278" r:id="rId16"/>
    <p:sldId id="279" r:id="rId17"/>
    <p:sldId id="280" r:id="rId18"/>
    <p:sldId id="267" r:id="rId19"/>
    <p:sldId id="268" r:id="rId20"/>
    <p:sldId id="269" r:id="rId21"/>
    <p:sldId id="270" r:id="rId22"/>
    <p:sldId id="271" r:id="rId23"/>
    <p:sldId id="273" r:id="rId24"/>
    <p:sldId id="274" r:id="rId25"/>
    <p:sldId id="275" r:id="rId26"/>
    <p:sldId id="294" r:id="rId27"/>
    <p:sldId id="310" r:id="rId28"/>
    <p:sldId id="311" r:id="rId29"/>
    <p:sldId id="312" r:id="rId30"/>
    <p:sldId id="313" r:id="rId31"/>
    <p:sldId id="314" r:id="rId32"/>
    <p:sldId id="316" r:id="rId33"/>
    <p:sldId id="317" r:id="rId34"/>
    <p:sldId id="318" r:id="rId35"/>
    <p:sldId id="297" r:id="rId36"/>
    <p:sldId id="292" r:id="rId37"/>
    <p:sldId id="289" r:id="rId38"/>
    <p:sldId id="298" r:id="rId39"/>
    <p:sldId id="304" r:id="rId40"/>
    <p:sldId id="306" r:id="rId41"/>
    <p:sldId id="299" r:id="rId42"/>
    <p:sldId id="300" r:id="rId43"/>
    <p:sldId id="301" r:id="rId44"/>
    <p:sldId id="302" r:id="rId45"/>
    <p:sldId id="305" r:id="rId46"/>
    <p:sldId id="307" r:id="rId47"/>
    <p:sldId id="308" r:id="rId48"/>
    <p:sldId id="322" r:id="rId49"/>
    <p:sldId id="323" r:id="rId50"/>
    <p:sldId id="325" r:id="rId51"/>
    <p:sldId id="324" r:id="rId52"/>
    <p:sldId id="266"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8288" autoAdjust="0"/>
  </p:normalViewPr>
  <p:slideViewPr>
    <p:cSldViewPr>
      <p:cViewPr>
        <p:scale>
          <a:sx n="75" d="100"/>
          <a:sy n="75" d="100"/>
        </p:scale>
        <p:origin x="125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50F00-F7C8-4DF1-944F-774CA3AB7A80}" type="datetimeFigureOut">
              <a:rPr lang="zh-CN" altLang="en-US" smtClean="0"/>
              <a:pPr/>
              <a:t>2017/5/17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8A8F5A-E207-4581-B258-79E25EB62342}" type="slidenum">
              <a:rPr lang="zh-CN" altLang="en-US" smtClean="0"/>
              <a:pPr/>
              <a:t>‹#›</a:t>
            </a:fld>
            <a:endParaRPr lang="zh-CN" altLang="en-US"/>
          </a:p>
        </p:txBody>
      </p:sp>
    </p:spTree>
    <p:extLst>
      <p:ext uri="{BB962C8B-B14F-4D97-AF65-F5344CB8AC3E}">
        <p14:creationId xmlns:p14="http://schemas.microsoft.com/office/powerpoint/2010/main" val="240333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27942E0-74DC-463C-9D66-B39839807988}" type="slidenum">
              <a:rPr lang="en-US" altLang="zh-CN" smtClean="0">
                <a:latin typeface="Arial" charset="0"/>
                <a:ea typeface="宋体" charset="-122"/>
              </a:rPr>
              <a:pPr/>
              <a:t>18</a:t>
            </a:fld>
            <a:endParaRPr lang="en-US" altLang="zh-CN" smtClean="0">
              <a:latin typeface="Arial" charset="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385160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A492092-DEC4-4EA7-A558-CF6CB08B637D}" type="slidenum">
              <a:rPr lang="en-US" altLang="zh-CN" smtClean="0">
                <a:latin typeface="Arial" charset="0"/>
                <a:ea typeface="宋体" charset="-122"/>
              </a:rPr>
              <a:pPr/>
              <a:t>19</a:t>
            </a:fld>
            <a:endParaRPr lang="en-US" altLang="zh-CN" smtClean="0">
              <a:latin typeface="Arial" charset="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381131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BAACA27-94E6-4540-A318-A7F5EFBE3E2A}" type="slidenum">
              <a:rPr lang="en-US" altLang="zh-CN" smtClean="0">
                <a:latin typeface="Arial" charset="0"/>
                <a:ea typeface="宋体" charset="-122"/>
              </a:rPr>
              <a:pPr/>
              <a:t>20</a:t>
            </a:fld>
            <a:endParaRPr lang="en-US" altLang="zh-CN" smtClean="0">
              <a:latin typeface="Arial" charset="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dirty="0" smtClean="0">
                <a:latin typeface="Arial" charset="0"/>
                <a:ea typeface="宋体" charset="-122"/>
              </a:rPr>
              <a:t>关系方向与表关系相反</a:t>
            </a:r>
            <a:endParaRPr lang="en-US" altLang="zh-CN" dirty="0" smtClean="0">
              <a:latin typeface="Arial" charset="0"/>
              <a:ea typeface="宋体" charset="-122"/>
            </a:endParaRPr>
          </a:p>
        </p:txBody>
      </p:sp>
    </p:spTree>
    <p:extLst>
      <p:ext uri="{BB962C8B-B14F-4D97-AF65-F5344CB8AC3E}">
        <p14:creationId xmlns:p14="http://schemas.microsoft.com/office/powerpoint/2010/main" val="75305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A862F85-7EF4-4075-8F25-43DD244E5899}" type="slidenum">
              <a:rPr lang="en-US" altLang="zh-CN" smtClean="0">
                <a:latin typeface="Arial" charset="0"/>
                <a:ea typeface="宋体" charset="-122"/>
              </a:rPr>
              <a:pPr/>
              <a:t>21</a:t>
            </a:fld>
            <a:endParaRPr lang="en-US" altLang="zh-CN" smtClean="0">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143661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1CF258B-F346-482B-958C-E933A37591BD}" type="slidenum">
              <a:rPr lang="en-US" altLang="zh-CN" smtClean="0">
                <a:latin typeface="Arial" charset="0"/>
                <a:ea typeface="宋体" charset="-122"/>
              </a:rPr>
              <a:pPr/>
              <a:t>22</a:t>
            </a:fld>
            <a:endParaRPr lang="en-US" altLang="zh-CN" smtClean="0">
              <a:latin typeface="Arial" charset="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69758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CE1F82D-055A-4104-A0D9-173A589B0719}" type="slidenum">
              <a:rPr lang="en-US" altLang="zh-CN" smtClean="0">
                <a:latin typeface="Arial" charset="0"/>
                <a:ea typeface="宋体" charset="-122"/>
              </a:rPr>
              <a:pPr/>
              <a:t>23</a:t>
            </a:fld>
            <a:endParaRPr lang="en-US" altLang="zh-CN" smtClean="0">
              <a:latin typeface="Arial" charset="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12642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D1A8162-754C-4B36-A939-AC1F2A64E16D}" type="slidenum">
              <a:rPr lang="en-US" altLang="zh-CN" smtClean="0">
                <a:latin typeface="Arial" charset="0"/>
                <a:ea typeface="宋体" charset="-122"/>
              </a:rPr>
              <a:pPr/>
              <a:t>24</a:t>
            </a:fld>
            <a:endParaRPr lang="en-US" altLang="zh-CN" smtClean="0">
              <a:latin typeface="Arial" charset="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181729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762F2E0-8FCA-43A6-8FC6-0D0B68D86F2E}" type="slidenum">
              <a:rPr lang="en-US" altLang="zh-CN" smtClean="0">
                <a:latin typeface="Arial" charset="0"/>
                <a:ea typeface="宋体" charset="-122"/>
              </a:rPr>
              <a:pPr/>
              <a:t>25</a:t>
            </a:fld>
            <a:endParaRPr lang="en-US" altLang="zh-CN" smtClean="0">
              <a:latin typeface="Arial" charset="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11907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579CB14-BA1E-4BDE-8029-7ADB5B1DAB9B}" type="datetimeFigureOut">
              <a:rPr lang="zh-CN" altLang="en-US" smtClean="0"/>
              <a:pPr/>
              <a:t>2017/5/17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D421DB12-EFC6-4B91-8B1A-56DBBD1648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umlchina.com/Tools/Newindex1.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介绍</a:t>
            </a:r>
            <a:endParaRPr lang="zh-CN" altLang="en-US" dirty="0"/>
          </a:p>
        </p:txBody>
      </p:sp>
      <p:sp>
        <p:nvSpPr>
          <p:cNvPr id="3" name="副标题 2"/>
          <p:cNvSpPr>
            <a:spLocks noGrp="1"/>
          </p:cNvSpPr>
          <p:nvPr>
            <p:ph type="subTitle" idx="1"/>
          </p:nvPr>
        </p:nvSpPr>
        <p:spPr/>
        <p:txBody>
          <a:bodyPr/>
          <a:lstStyle/>
          <a:p>
            <a:r>
              <a:rPr lang="zh-CN" altLang="en-US" dirty="0" smtClean="0"/>
              <a:t>一种有效记录软件研发中成果物的手段</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62968" y="5733256"/>
            <a:ext cx="2031325" cy="369332"/>
          </a:xfrm>
          <a:prstGeom prst="rect">
            <a:avLst/>
          </a:prstGeom>
          <a:noFill/>
        </p:spPr>
        <p:txBody>
          <a:bodyPr wrap="none" rtlCol="0">
            <a:spAutoFit/>
          </a:bodyPr>
          <a:lstStyle/>
          <a:p>
            <a:r>
              <a:rPr lang="zh-CN" altLang="en-US" dirty="0" smtClean="0">
                <a:solidFill>
                  <a:srgbClr val="FF0000"/>
                </a:solidFill>
              </a:rPr>
              <a:t>建模要求基于问题</a:t>
            </a:r>
            <a:endParaRPr lang="zh-CN" altLang="en-US" dirty="0">
              <a:solidFill>
                <a:srgbClr val="FF0000"/>
              </a:solidFill>
            </a:endParaRPr>
          </a:p>
        </p:txBody>
      </p:sp>
      <p:pic>
        <p:nvPicPr>
          <p:cNvPr id="3" name="图片 2"/>
          <p:cNvPicPr>
            <a:picLocks noChangeAspect="1"/>
          </p:cNvPicPr>
          <p:nvPr/>
        </p:nvPicPr>
        <p:blipFill>
          <a:blip r:embed="rId2"/>
          <a:stretch>
            <a:fillRect/>
          </a:stretch>
        </p:blipFill>
        <p:spPr>
          <a:xfrm>
            <a:off x="4932040" y="2924944"/>
            <a:ext cx="2972372" cy="1021781"/>
          </a:xfrm>
          <a:prstGeom prst="rect">
            <a:avLst/>
          </a:prstGeom>
        </p:spPr>
      </p:pic>
      <p:sp>
        <p:nvSpPr>
          <p:cNvPr id="6" name="文本框 5"/>
          <p:cNvSpPr txBox="1"/>
          <p:nvPr/>
        </p:nvSpPr>
        <p:spPr>
          <a:xfrm>
            <a:off x="4283968" y="3358795"/>
            <a:ext cx="434671" cy="369332"/>
          </a:xfrm>
          <a:prstGeom prst="rect">
            <a:avLst/>
          </a:prstGeom>
          <a:noFill/>
        </p:spPr>
        <p:txBody>
          <a:bodyPr wrap="none" rtlCol="0">
            <a:spAutoFit/>
          </a:bodyPr>
          <a:lstStyle/>
          <a:p>
            <a:r>
              <a:rPr lang="en-US" altLang="zh-CN" dirty="0" smtClean="0"/>
              <a:t>VS</a:t>
            </a:r>
            <a:endParaRPr lang="zh-CN" altLang="en-US" dirty="0"/>
          </a:p>
        </p:txBody>
      </p:sp>
      <p:pic>
        <p:nvPicPr>
          <p:cNvPr id="7" name="图片 6"/>
          <p:cNvPicPr>
            <a:picLocks noChangeAspect="1"/>
          </p:cNvPicPr>
          <p:nvPr/>
        </p:nvPicPr>
        <p:blipFill>
          <a:blip r:embed="rId3"/>
          <a:stretch>
            <a:fillRect/>
          </a:stretch>
        </p:blipFill>
        <p:spPr>
          <a:xfrm>
            <a:off x="899592" y="2924943"/>
            <a:ext cx="2964229" cy="867703"/>
          </a:xfrm>
          <a:prstGeom prst="rect">
            <a:avLst/>
          </a:prstGeom>
        </p:spPr>
      </p:pic>
    </p:spTree>
    <p:extLst>
      <p:ext uri="{BB962C8B-B14F-4D97-AF65-F5344CB8AC3E}">
        <p14:creationId xmlns:p14="http://schemas.microsoft.com/office/powerpoint/2010/main" val="26948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smtClean="0"/>
              <a:t>UML</a:t>
            </a:r>
            <a:r>
              <a:rPr lang="zh-CN" altLang="en-US" smtClean="0"/>
              <a:t>图</a:t>
            </a:r>
          </a:p>
        </p:txBody>
      </p:sp>
      <p:sp>
        <p:nvSpPr>
          <p:cNvPr id="142339" name="内容占位符 2"/>
          <p:cNvSpPr>
            <a:spLocks noGrp="1"/>
          </p:cNvSpPr>
          <p:nvPr>
            <p:ph idx="1"/>
          </p:nvPr>
        </p:nvSpPr>
        <p:spPr/>
        <p:txBody>
          <a:bodyPr/>
          <a:lstStyle/>
          <a:p>
            <a:r>
              <a:rPr lang="zh-CN" altLang="en-US" smtClean="0"/>
              <a:t>用例图</a:t>
            </a:r>
            <a:endParaRPr lang="en-US" altLang="zh-CN" smtClean="0"/>
          </a:p>
          <a:p>
            <a:r>
              <a:rPr lang="zh-CN" altLang="en-US" smtClean="0"/>
              <a:t>类图</a:t>
            </a:r>
            <a:endParaRPr lang="en-US" altLang="zh-CN" smtClean="0"/>
          </a:p>
          <a:p>
            <a:r>
              <a:rPr lang="zh-CN" altLang="en-US" smtClean="0"/>
              <a:t>序列图</a:t>
            </a:r>
            <a:endParaRPr lang="en-US" altLang="zh-CN" smtClean="0"/>
          </a:p>
          <a:p>
            <a:r>
              <a:rPr lang="zh-CN" altLang="en-US" smtClean="0"/>
              <a:t>状态图</a:t>
            </a:r>
            <a:endParaRPr lang="en-US" altLang="zh-CN" smtClean="0"/>
          </a:p>
          <a:p>
            <a:r>
              <a:rPr lang="zh-CN" altLang="en-US" smtClean="0"/>
              <a:t>活动图</a:t>
            </a:r>
            <a:endParaRPr lang="en-US" altLang="zh-CN" smtClean="0"/>
          </a:p>
          <a:p>
            <a:r>
              <a:rPr lang="zh-CN" altLang="en-US" smtClean="0"/>
              <a:t>组件图</a:t>
            </a:r>
            <a:endParaRPr lang="en-US" altLang="zh-CN" smtClean="0"/>
          </a:p>
          <a:p>
            <a:r>
              <a:rPr lang="zh-CN" altLang="en-US" smtClean="0"/>
              <a:t>部署图</a:t>
            </a:r>
          </a:p>
        </p:txBody>
      </p:sp>
      <p:grpSp>
        <p:nvGrpSpPr>
          <p:cNvPr id="2" name="Group 4"/>
          <p:cNvGrpSpPr>
            <a:grpSpLocks/>
          </p:cNvGrpSpPr>
          <p:nvPr/>
        </p:nvGrpSpPr>
        <p:grpSpPr bwMode="auto">
          <a:xfrm>
            <a:off x="1763713" y="1700213"/>
            <a:ext cx="6916737" cy="3600450"/>
            <a:chOff x="0" y="528"/>
            <a:chExt cx="5472" cy="3501"/>
          </a:xfrm>
        </p:grpSpPr>
        <p:sp>
          <p:nvSpPr>
            <p:cNvPr id="5" name="Rectangle 5"/>
            <p:cNvSpPr>
              <a:spLocks noChangeArrowheads="1"/>
            </p:cNvSpPr>
            <p:nvPr/>
          </p:nvSpPr>
          <p:spPr bwMode="auto">
            <a:xfrm>
              <a:off x="2974" y="865"/>
              <a:ext cx="919" cy="571"/>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42" name="Text Box 6"/>
            <p:cNvSpPr txBox="1">
              <a:spLocks noChangeArrowheads="1"/>
            </p:cNvSpPr>
            <p:nvPr/>
          </p:nvSpPr>
          <p:spPr bwMode="auto">
            <a:xfrm>
              <a:off x="144" y="3504"/>
              <a:ext cx="1152" cy="452"/>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altLang="zh-CN" sz="2000" b="1">
                  <a:solidFill>
                    <a:srgbClr val="99CCCC"/>
                  </a:solidFill>
                </a:rPr>
                <a:t>Dynamic Diagrams</a:t>
              </a:r>
            </a:p>
          </p:txBody>
        </p:sp>
        <p:sp>
          <p:nvSpPr>
            <p:cNvPr id="142343" name="Text Box 7"/>
            <p:cNvSpPr txBox="1">
              <a:spLocks noChangeArrowheads="1"/>
            </p:cNvSpPr>
            <p:nvPr/>
          </p:nvSpPr>
          <p:spPr bwMode="auto">
            <a:xfrm>
              <a:off x="4560" y="672"/>
              <a:ext cx="912" cy="525"/>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altLang="zh-CN" sz="1400" b="1">
                  <a:solidFill>
                    <a:srgbClr val="FF9900"/>
                  </a:solidFill>
                </a:rPr>
                <a:t>Static Diagrams</a:t>
              </a:r>
              <a:endParaRPr lang="en-US" altLang="zh-CN" sz="1400" b="1">
                <a:solidFill>
                  <a:srgbClr val="FF9900"/>
                </a:solidFill>
                <a:latin typeface="ZapfHumnst BT"/>
              </a:endParaRPr>
            </a:p>
          </p:txBody>
        </p:sp>
        <p:sp>
          <p:nvSpPr>
            <p:cNvPr id="142344" name="Line 8"/>
            <p:cNvSpPr>
              <a:spLocks noChangeShapeType="1"/>
            </p:cNvSpPr>
            <p:nvPr/>
          </p:nvSpPr>
          <p:spPr bwMode="auto">
            <a:xfrm flipV="1">
              <a:off x="3171" y="1648"/>
              <a:ext cx="1373" cy="792"/>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5" name="Line 9"/>
            <p:cNvSpPr>
              <a:spLocks noChangeShapeType="1"/>
            </p:cNvSpPr>
            <p:nvPr/>
          </p:nvSpPr>
          <p:spPr bwMode="auto">
            <a:xfrm>
              <a:off x="3262" y="2565"/>
              <a:ext cx="1282" cy="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6" name="Line 10"/>
            <p:cNvSpPr>
              <a:spLocks noChangeShapeType="1"/>
            </p:cNvSpPr>
            <p:nvPr/>
          </p:nvSpPr>
          <p:spPr bwMode="auto">
            <a:xfrm>
              <a:off x="1490" y="1827"/>
              <a:ext cx="1372" cy="613"/>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7" name="Line 11"/>
            <p:cNvSpPr>
              <a:spLocks noChangeShapeType="1"/>
            </p:cNvSpPr>
            <p:nvPr/>
          </p:nvSpPr>
          <p:spPr bwMode="auto">
            <a:xfrm flipV="1">
              <a:off x="2001" y="2881"/>
              <a:ext cx="725" cy="36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8" name="Line 12"/>
            <p:cNvSpPr>
              <a:spLocks noChangeShapeType="1"/>
            </p:cNvSpPr>
            <p:nvPr/>
          </p:nvSpPr>
          <p:spPr bwMode="auto">
            <a:xfrm>
              <a:off x="2516" y="1545"/>
              <a:ext cx="334" cy="801"/>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9" name="Line 13"/>
            <p:cNvSpPr>
              <a:spLocks noChangeShapeType="1"/>
            </p:cNvSpPr>
            <p:nvPr/>
          </p:nvSpPr>
          <p:spPr bwMode="auto">
            <a:xfrm>
              <a:off x="1489" y="2565"/>
              <a:ext cx="1282" cy="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50" name="Line 14"/>
            <p:cNvSpPr>
              <a:spLocks noChangeShapeType="1"/>
            </p:cNvSpPr>
            <p:nvPr/>
          </p:nvSpPr>
          <p:spPr bwMode="auto">
            <a:xfrm flipH="1">
              <a:off x="3077" y="1527"/>
              <a:ext cx="334" cy="801"/>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51" name="Line 15"/>
            <p:cNvSpPr>
              <a:spLocks noChangeShapeType="1"/>
            </p:cNvSpPr>
            <p:nvPr/>
          </p:nvSpPr>
          <p:spPr bwMode="auto">
            <a:xfrm flipH="1" flipV="1">
              <a:off x="3134" y="2565"/>
              <a:ext cx="1014" cy="586"/>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6" name="Rectangle 16"/>
            <p:cNvSpPr>
              <a:spLocks noChangeArrowheads="1"/>
            </p:cNvSpPr>
            <p:nvPr/>
          </p:nvSpPr>
          <p:spPr bwMode="auto">
            <a:xfrm>
              <a:off x="2350" y="3263"/>
              <a:ext cx="919" cy="574"/>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7" name="Rectangle 17"/>
            <p:cNvSpPr>
              <a:spLocks noChangeArrowheads="1"/>
            </p:cNvSpPr>
            <p:nvPr/>
          </p:nvSpPr>
          <p:spPr bwMode="auto">
            <a:xfrm>
              <a:off x="1857" y="1159"/>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8" name="Rectangle 18"/>
            <p:cNvSpPr>
              <a:spLocks noChangeArrowheads="1"/>
            </p:cNvSpPr>
            <p:nvPr/>
          </p:nvSpPr>
          <p:spPr bwMode="auto">
            <a:xfrm>
              <a:off x="480" y="2207"/>
              <a:ext cx="919" cy="574"/>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9" name="Rectangle 19"/>
            <p:cNvSpPr>
              <a:spLocks noChangeArrowheads="1"/>
            </p:cNvSpPr>
            <p:nvPr/>
          </p:nvSpPr>
          <p:spPr bwMode="auto">
            <a:xfrm>
              <a:off x="571" y="2294"/>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0" name="Rectangle 20"/>
            <p:cNvSpPr>
              <a:spLocks noChangeArrowheads="1"/>
            </p:cNvSpPr>
            <p:nvPr/>
          </p:nvSpPr>
          <p:spPr bwMode="auto">
            <a:xfrm>
              <a:off x="4362" y="2204"/>
              <a:ext cx="919" cy="571"/>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1" name="Rectangle 21"/>
            <p:cNvSpPr>
              <a:spLocks noChangeArrowheads="1"/>
            </p:cNvSpPr>
            <p:nvPr/>
          </p:nvSpPr>
          <p:spPr bwMode="auto">
            <a:xfrm>
              <a:off x="3653" y="3030"/>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2300">
                <a:effectLst>
                  <a:outerShdw blurRad="38100" dist="38100" dir="2700000" algn="tl">
                    <a:srgbClr val="FFFFFF"/>
                  </a:outerShdw>
                </a:effectLst>
                <a:latin typeface="Arial Narrow" pitchFamily="34" charset="0"/>
              </a:endParaRPr>
            </a:p>
          </p:txBody>
        </p:sp>
        <p:sp>
          <p:nvSpPr>
            <p:cNvPr id="22" name="Rectangle 22"/>
            <p:cNvSpPr>
              <a:spLocks noChangeArrowheads="1"/>
            </p:cNvSpPr>
            <p:nvPr/>
          </p:nvSpPr>
          <p:spPr bwMode="auto">
            <a:xfrm>
              <a:off x="4362" y="1255"/>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3" name="Rectangle 23"/>
            <p:cNvSpPr>
              <a:spLocks noChangeArrowheads="1"/>
            </p:cNvSpPr>
            <p:nvPr/>
          </p:nvSpPr>
          <p:spPr bwMode="auto">
            <a:xfrm>
              <a:off x="900" y="3060"/>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4" name="Rectangle 24"/>
            <p:cNvSpPr>
              <a:spLocks noChangeArrowheads="1"/>
            </p:cNvSpPr>
            <p:nvPr/>
          </p:nvSpPr>
          <p:spPr bwMode="auto">
            <a:xfrm>
              <a:off x="708" y="1369"/>
              <a:ext cx="918" cy="573"/>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61" name="Line 25"/>
            <p:cNvSpPr>
              <a:spLocks noChangeShapeType="1"/>
            </p:cNvSpPr>
            <p:nvPr/>
          </p:nvSpPr>
          <p:spPr bwMode="auto">
            <a:xfrm>
              <a:off x="2974" y="2957"/>
              <a:ext cx="0" cy="284"/>
            </a:xfrm>
            <a:prstGeom prst="line">
              <a:avLst/>
            </a:prstGeom>
            <a:noFill/>
            <a:ln w="12700">
              <a:solidFill>
                <a:schemeClr val="tx1"/>
              </a:solidFill>
              <a:round/>
              <a:headEnd type="none" w="sm" len="sm"/>
              <a:tailEnd type="none" w="lg" len="lg"/>
            </a:ln>
          </p:spPr>
          <p:txBody>
            <a:bodyPr wrap="none" anchor="ctr"/>
            <a:lstStyle/>
            <a:p>
              <a:endParaRPr lang="zh-CN" altLang="en-US"/>
            </a:p>
          </p:txBody>
        </p:sp>
        <p:sp>
          <p:nvSpPr>
            <p:cNvPr id="26" name="Rectangle 26"/>
            <p:cNvSpPr>
              <a:spLocks noChangeArrowheads="1"/>
            </p:cNvSpPr>
            <p:nvPr/>
          </p:nvSpPr>
          <p:spPr bwMode="auto">
            <a:xfrm>
              <a:off x="2447" y="3361"/>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7" name="Rectangle 27"/>
            <p:cNvSpPr>
              <a:spLocks noChangeArrowheads="1"/>
            </p:cNvSpPr>
            <p:nvPr/>
          </p:nvSpPr>
          <p:spPr bwMode="auto">
            <a:xfrm>
              <a:off x="2542" y="3456"/>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Activity</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142364" name="AutoShape 28"/>
            <p:cNvSpPr>
              <a:spLocks noChangeArrowheads="1"/>
            </p:cNvSpPr>
            <p:nvPr/>
          </p:nvSpPr>
          <p:spPr bwMode="auto">
            <a:xfrm>
              <a:off x="2598" y="2193"/>
              <a:ext cx="807" cy="753"/>
            </a:xfrm>
            <a:prstGeom prst="can">
              <a:avLst>
                <a:gd name="adj" fmla="val 39255"/>
              </a:avLst>
            </a:prstGeom>
            <a:solidFill>
              <a:schemeClr val="tx1"/>
            </a:solidFill>
            <a:ln w="9525">
              <a:solidFill>
                <a:schemeClr val="bg2"/>
              </a:solidFill>
              <a:round/>
              <a:headEnd/>
              <a:tailEnd/>
            </a:ln>
          </p:spPr>
          <p:txBody>
            <a:bodyPr wrap="none" lIns="107950" tIns="53975" rIns="107950" bIns="53975" anchor="ctr"/>
            <a:lstStyle/>
            <a:p>
              <a:endParaRPr lang="zh-CN" altLang="en-US"/>
            </a:p>
          </p:txBody>
        </p:sp>
        <p:sp>
          <p:nvSpPr>
            <p:cNvPr id="142365" name="Rectangle 29"/>
            <p:cNvSpPr>
              <a:spLocks noChangeArrowheads="1"/>
            </p:cNvSpPr>
            <p:nvPr/>
          </p:nvSpPr>
          <p:spPr bwMode="auto">
            <a:xfrm>
              <a:off x="2734" y="2549"/>
              <a:ext cx="520" cy="215"/>
            </a:xfrm>
            <a:prstGeom prst="rect">
              <a:avLst/>
            </a:prstGeom>
            <a:noFill/>
            <a:ln w="9525">
              <a:noFill/>
              <a:miter lim="800000"/>
              <a:headEnd/>
              <a:tailEnd/>
            </a:ln>
          </p:spPr>
          <p:txBody>
            <a:bodyPr wrap="none" lIns="107950" tIns="53975" rIns="107950" bIns="53975">
              <a:spAutoFit/>
            </a:bodyPr>
            <a:lstStyle/>
            <a:p>
              <a:pPr eaLnBrk="0" hangingPunct="0">
                <a:lnSpc>
                  <a:spcPct val="90000"/>
                </a:lnSpc>
                <a:buClr>
                  <a:srgbClr val="F6BF69"/>
                </a:buClr>
                <a:buFont typeface="Monotype Sorts"/>
                <a:buNone/>
              </a:pPr>
              <a:r>
                <a:rPr lang="en-US" altLang="zh-CN" sz="1700" b="1">
                  <a:solidFill>
                    <a:schemeClr val="bg2"/>
                  </a:solidFill>
                  <a:latin typeface="Arial Narrow" pitchFamily="34" charset="0"/>
                </a:rPr>
                <a:t>Models</a:t>
              </a:r>
            </a:p>
          </p:txBody>
        </p:sp>
        <p:sp>
          <p:nvSpPr>
            <p:cNvPr id="30" name="Rectangle 30"/>
            <p:cNvSpPr>
              <a:spLocks noChangeArrowheads="1"/>
            </p:cNvSpPr>
            <p:nvPr/>
          </p:nvSpPr>
          <p:spPr bwMode="auto">
            <a:xfrm>
              <a:off x="799" y="1459"/>
              <a:ext cx="918" cy="573"/>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31" name="Rectangle 31"/>
            <p:cNvSpPr>
              <a:spLocks noChangeArrowheads="1"/>
            </p:cNvSpPr>
            <p:nvPr/>
          </p:nvSpPr>
          <p:spPr bwMode="auto">
            <a:xfrm>
              <a:off x="889" y="1548"/>
              <a:ext cx="919" cy="574"/>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Sequence</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32" name="Rectangle 32"/>
            <p:cNvSpPr>
              <a:spLocks noChangeArrowheads="1"/>
            </p:cNvSpPr>
            <p:nvPr/>
          </p:nvSpPr>
          <p:spPr bwMode="auto">
            <a:xfrm>
              <a:off x="662" y="2385"/>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Collaboration</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3" name="Rectangle 33"/>
            <p:cNvSpPr>
              <a:spLocks noChangeArrowheads="1"/>
            </p:cNvSpPr>
            <p:nvPr/>
          </p:nvSpPr>
          <p:spPr bwMode="auto">
            <a:xfrm>
              <a:off x="991" y="3151"/>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34" name="Rectangle 34"/>
            <p:cNvSpPr>
              <a:spLocks noChangeArrowheads="1"/>
            </p:cNvSpPr>
            <p:nvPr/>
          </p:nvSpPr>
          <p:spPr bwMode="auto">
            <a:xfrm>
              <a:off x="1083" y="3242"/>
              <a:ext cx="918" cy="571"/>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Statechart</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5" name="Rectangle 35"/>
            <p:cNvSpPr>
              <a:spLocks noChangeArrowheads="1"/>
            </p:cNvSpPr>
            <p:nvPr/>
          </p:nvSpPr>
          <p:spPr bwMode="auto">
            <a:xfrm>
              <a:off x="3745" y="3121"/>
              <a:ext cx="918" cy="571"/>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2300">
                <a:effectLst>
                  <a:outerShdw blurRad="38100" dist="38100" dir="2700000" algn="tl">
                    <a:srgbClr val="FFFFFF"/>
                  </a:outerShdw>
                </a:effectLst>
                <a:latin typeface="Arial Narrow" pitchFamily="34" charset="0"/>
              </a:endParaRPr>
            </a:p>
          </p:txBody>
        </p:sp>
        <p:sp>
          <p:nvSpPr>
            <p:cNvPr id="36" name="Rectangle 36"/>
            <p:cNvSpPr>
              <a:spLocks noChangeArrowheads="1"/>
            </p:cNvSpPr>
            <p:nvPr/>
          </p:nvSpPr>
          <p:spPr bwMode="auto">
            <a:xfrm>
              <a:off x="3836" y="3211"/>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Deployment</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7" name="Rectangle 37"/>
            <p:cNvSpPr>
              <a:spLocks noChangeArrowheads="1"/>
            </p:cNvSpPr>
            <p:nvPr/>
          </p:nvSpPr>
          <p:spPr bwMode="auto">
            <a:xfrm>
              <a:off x="4453" y="2294"/>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74" name="Rectangle 38"/>
            <p:cNvSpPr>
              <a:spLocks noChangeArrowheads="1"/>
            </p:cNvSpPr>
            <p:nvPr/>
          </p:nvSpPr>
          <p:spPr bwMode="auto">
            <a:xfrm>
              <a:off x="4544" y="2384"/>
              <a:ext cx="919" cy="573"/>
            </a:xfrm>
            <a:prstGeom prst="rect">
              <a:avLst/>
            </a:prstGeom>
            <a:solidFill>
              <a:srgbClr val="CC6600"/>
            </a:solidFill>
            <a:ln w="9525">
              <a:solidFill>
                <a:schemeClr val="bg2"/>
              </a:solidFill>
              <a:miter lim="800000"/>
              <a:headEnd type="none" w="sm" len="sm"/>
              <a:tailEnd type="none" w="sm" len="sm"/>
            </a:ln>
          </p:spPr>
          <p:txBody>
            <a:bodyPr wrap="none" lIns="86173" tIns="43087" rIns="86173" bIns="43087" anchor="ctr"/>
            <a:lstStyle/>
            <a:p>
              <a:pPr marL="384175" indent="-384175" algn="ctr" defTabSz="903288" eaLnBrk="0" hangingPunct="0">
                <a:lnSpc>
                  <a:spcPct val="90000"/>
                </a:lnSpc>
                <a:buClr>
                  <a:srgbClr val="F6BF69"/>
                </a:buClr>
                <a:buFont typeface="Monotype Sorts"/>
                <a:buNone/>
              </a:pPr>
              <a:r>
                <a:rPr lang="en-US" altLang="zh-CN" sz="1400" b="1">
                  <a:solidFill>
                    <a:schemeClr val="bg2"/>
                  </a:solidFill>
                  <a:latin typeface="Arial Narrow" pitchFamily="34" charset="0"/>
                </a:rPr>
                <a:t>Component</a:t>
              </a:r>
            </a:p>
            <a:p>
              <a:pPr marL="384175" indent="-384175" algn="ctr" defTabSz="903288" eaLnBrk="0" hangingPunct="0">
                <a:lnSpc>
                  <a:spcPct val="90000"/>
                </a:lnSpc>
                <a:buClr>
                  <a:srgbClr val="F6BF69"/>
                </a:buClr>
                <a:buFont typeface="Monotype Sorts"/>
                <a:buNone/>
              </a:pPr>
              <a:r>
                <a:rPr lang="en-US" altLang="zh-CN" sz="1400" b="1">
                  <a:solidFill>
                    <a:schemeClr val="bg2"/>
                  </a:solidFill>
                  <a:latin typeface="Arial Narrow" pitchFamily="34" charset="0"/>
                </a:rPr>
                <a:t>Diagrams</a:t>
              </a:r>
            </a:p>
          </p:txBody>
        </p:sp>
        <p:sp>
          <p:nvSpPr>
            <p:cNvPr id="39" name="Rectangle 39"/>
            <p:cNvSpPr>
              <a:spLocks noChangeArrowheads="1"/>
            </p:cNvSpPr>
            <p:nvPr/>
          </p:nvSpPr>
          <p:spPr bwMode="auto">
            <a:xfrm>
              <a:off x="4453" y="1345"/>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0" name="Rectangle 40"/>
            <p:cNvSpPr>
              <a:spLocks noChangeArrowheads="1"/>
            </p:cNvSpPr>
            <p:nvPr/>
          </p:nvSpPr>
          <p:spPr bwMode="auto">
            <a:xfrm>
              <a:off x="4544" y="1436"/>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Object</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41" name="Rectangle 41"/>
            <p:cNvSpPr>
              <a:spLocks noChangeArrowheads="1"/>
            </p:cNvSpPr>
            <p:nvPr/>
          </p:nvSpPr>
          <p:spPr bwMode="auto">
            <a:xfrm>
              <a:off x="3064" y="954"/>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2" name="Rectangle 42"/>
            <p:cNvSpPr>
              <a:spLocks noChangeArrowheads="1"/>
            </p:cNvSpPr>
            <p:nvPr/>
          </p:nvSpPr>
          <p:spPr bwMode="auto">
            <a:xfrm>
              <a:off x="3156" y="1044"/>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Class</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43" name="Rectangle 43"/>
            <p:cNvSpPr>
              <a:spLocks noChangeArrowheads="1"/>
            </p:cNvSpPr>
            <p:nvPr/>
          </p:nvSpPr>
          <p:spPr bwMode="auto">
            <a:xfrm>
              <a:off x="1948" y="1249"/>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4" name="Rectangle 44"/>
            <p:cNvSpPr>
              <a:spLocks noChangeArrowheads="1"/>
            </p:cNvSpPr>
            <p:nvPr/>
          </p:nvSpPr>
          <p:spPr bwMode="auto">
            <a:xfrm>
              <a:off x="2038" y="1338"/>
              <a:ext cx="918" cy="574"/>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Use-Case</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142381" name="Rectangle 45"/>
            <p:cNvSpPr>
              <a:spLocks noChangeArrowheads="1"/>
            </p:cNvSpPr>
            <p:nvPr/>
          </p:nvSpPr>
          <p:spPr bwMode="auto">
            <a:xfrm>
              <a:off x="0" y="528"/>
              <a:ext cx="2976" cy="480"/>
            </a:xfrm>
            <a:prstGeom prst="rect">
              <a:avLst/>
            </a:prstGeom>
            <a:noFill/>
            <a:ln w="9525">
              <a:noFill/>
              <a:miter lim="800000"/>
              <a:headEnd/>
              <a:tailEnd/>
            </a:ln>
          </p:spPr>
          <p:txBody>
            <a:bodyPr lIns="107950" tIns="53975" rIns="107950" bIns="53975"/>
            <a:lstStyle/>
            <a:p>
              <a:pPr marL="339725" indent="-339725">
                <a:lnSpc>
                  <a:spcPct val="80000"/>
                </a:lnSpc>
                <a:spcBef>
                  <a:spcPct val="30000"/>
                </a:spcBef>
                <a:buClr>
                  <a:schemeClr val="tx1"/>
                </a:buClr>
                <a:buFont typeface="Wingdings" pitchFamily="2" charset="2"/>
                <a:buChar char="§"/>
              </a:pPr>
              <a:endParaRPr lang="en-US" altLang="zh-CN" sz="2400">
                <a:solidFill>
                  <a:srgbClr val="DDDDDD"/>
                </a:solidFill>
              </a:endParaRP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一个形象的例子</a:t>
            </a:r>
            <a:endParaRPr lang="zh-CN" altLang="en-US" dirty="0"/>
          </a:p>
        </p:txBody>
      </p:sp>
      <p:sp>
        <p:nvSpPr>
          <p:cNvPr id="4" name="文本占位符 3"/>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类图</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1928802"/>
            <a:ext cx="7097648" cy="4338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状态图</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643042" y="2143116"/>
            <a:ext cx="5991225"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活动图</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428728" y="1928802"/>
            <a:ext cx="6457950" cy="418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时序图</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71538" y="1928802"/>
            <a:ext cx="6833110" cy="4352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协作图</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214414" y="1928802"/>
            <a:ext cx="7000172"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r>
              <a:rPr lang="zh-CN" altLang="en-US" sz="2000" dirty="0" smtClean="0"/>
              <a:t>类之间的关系（</a:t>
            </a:r>
            <a:r>
              <a:rPr lang="en-US" altLang="zh-CN" sz="2000" dirty="0" smtClean="0"/>
              <a:t>Relationship</a:t>
            </a:r>
            <a:r>
              <a:rPr lang="zh-CN" altLang="en-US" sz="2000" dirty="0" smtClean="0"/>
              <a:t>）具体是指类的实例之间有意义和值得关注的连接关系。</a:t>
            </a:r>
            <a:endParaRPr lang="en-US" altLang="zh-CN" sz="2000" dirty="0" smtClean="0"/>
          </a:p>
          <a:p>
            <a:r>
              <a:rPr lang="zh-CN" altLang="en-US" sz="2000" dirty="0" smtClean="0"/>
              <a:t>类之间的关系包括：</a:t>
            </a:r>
            <a:endParaRPr lang="en-US" altLang="zh-CN" sz="2000" dirty="0" smtClean="0"/>
          </a:p>
          <a:p>
            <a:pPr lvl="1"/>
            <a:r>
              <a:rPr lang="zh-CN" altLang="en-US" sz="2000" dirty="0" smtClean="0"/>
              <a:t>关联</a:t>
            </a:r>
            <a:endParaRPr lang="en-US" altLang="zh-CN" sz="2000" dirty="0" smtClean="0"/>
          </a:p>
          <a:p>
            <a:pPr lvl="1"/>
            <a:r>
              <a:rPr lang="zh-CN" altLang="en-US" sz="2000" dirty="0" smtClean="0"/>
              <a:t>聚合</a:t>
            </a:r>
            <a:endParaRPr lang="en-US" altLang="zh-CN" sz="2000" dirty="0" smtClean="0"/>
          </a:p>
          <a:p>
            <a:pPr lvl="1"/>
            <a:r>
              <a:rPr lang="zh-CN" altLang="en-US" sz="2000" dirty="0" smtClean="0"/>
              <a:t>组合</a:t>
            </a:r>
            <a:endParaRPr lang="en-US" altLang="zh-CN" sz="2000" dirty="0" smtClean="0"/>
          </a:p>
          <a:p>
            <a:pPr lvl="1"/>
            <a:r>
              <a:rPr lang="zh-CN" altLang="en-US" sz="2000" dirty="0" smtClean="0"/>
              <a:t>泛化</a:t>
            </a:r>
            <a:endParaRPr lang="en-US" altLang="zh-CN" sz="2000" dirty="0" smtClean="0"/>
          </a:p>
          <a:p>
            <a:pPr lvl="1"/>
            <a:r>
              <a:rPr lang="zh-CN" altLang="en-US" sz="2000" dirty="0" smtClean="0"/>
              <a:t>依赖</a:t>
            </a:r>
            <a:endParaRPr lang="en-US" altLang="zh-CN" sz="2000" dirty="0" smtClean="0"/>
          </a:p>
          <a:p>
            <a:pPr lvl="1"/>
            <a:r>
              <a:rPr lang="zh-CN" altLang="en-US" sz="2000" dirty="0" smtClean="0"/>
              <a:t>实现</a:t>
            </a:r>
            <a:endParaRPr lang="en-US" altLang="zh-CN" sz="2000" dirty="0" smtClean="0"/>
          </a:p>
          <a:p>
            <a:r>
              <a:rPr lang="zh-CN" altLang="en-US" sz="2000" dirty="0" smtClean="0"/>
              <a:t>建模类之间的关系要针对问题领域。不同的问题域或问题域范围，类之间的关系是不同的。</a:t>
            </a:r>
          </a:p>
          <a:p>
            <a:pPr eaLnBrk="1" hangingPunct="1"/>
            <a:endParaRPr lang="zh-CN" altLang="en-US" sz="2000" dirty="0" smtClean="0"/>
          </a:p>
        </p:txBody>
      </p:sp>
      <p:pic>
        <p:nvPicPr>
          <p:cNvPr id="44034" name="图片 3" descr="类关系.bmp"/>
          <p:cNvPicPr>
            <a:picLocks noChangeAspect="1"/>
          </p:cNvPicPr>
          <p:nvPr/>
        </p:nvPicPr>
        <p:blipFill>
          <a:blip r:embed="rId3"/>
          <a:srcRect/>
          <a:stretch>
            <a:fillRect/>
          </a:stretch>
        </p:blipFill>
        <p:spPr bwMode="auto">
          <a:xfrm>
            <a:off x="2000232" y="2745100"/>
            <a:ext cx="3562350" cy="1928812"/>
          </a:xfrm>
          <a:prstGeom prst="rect">
            <a:avLst/>
          </a:prstGeom>
          <a:noFill/>
          <a:ln w="9525">
            <a:noFill/>
            <a:miter lim="800000"/>
            <a:headEnd/>
            <a:tailEnd/>
          </a:ln>
        </p:spPr>
      </p:pic>
      <p:sp>
        <p:nvSpPr>
          <p:cNvPr id="44036" name="Rectangle 2"/>
          <p:cNvSpPr>
            <a:spLocks noGrp="1" noChangeArrowheads="1"/>
          </p:cNvSpPr>
          <p:nvPr>
            <p:ph type="title"/>
          </p:nvPr>
        </p:nvSpPr>
        <p:spPr/>
        <p:txBody>
          <a:bodyPr/>
          <a:lstStyle/>
          <a:p>
            <a:pPr algn="l" eaLnBrk="1" hangingPunct="1"/>
            <a:r>
              <a:rPr lang="zh-CN" altLang="en-US" dirty="0" smtClean="0"/>
              <a:t>类之间的关系</a:t>
            </a:r>
            <a:br>
              <a:rPr lang="zh-CN" altLang="en-US" dirty="0" smtClean="0"/>
            </a:br>
            <a:r>
              <a:rPr lang="zh-CN" altLang="en-US" sz="2400" dirty="0" smtClean="0"/>
              <a:t>关系的种类</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定义</a:t>
            </a:r>
          </a:p>
        </p:txBody>
      </p:sp>
      <p:sp>
        <p:nvSpPr>
          <p:cNvPr id="45059" name="Rectangle 3"/>
          <p:cNvSpPr>
            <a:spLocks noGrp="1" noChangeArrowheads="1"/>
          </p:cNvSpPr>
          <p:nvPr>
            <p:ph type="body" idx="1"/>
          </p:nvPr>
        </p:nvSpPr>
        <p:spPr/>
        <p:txBody>
          <a:bodyPr/>
          <a:lstStyle/>
          <a:p>
            <a:r>
              <a:rPr lang="zh-CN" altLang="en-US" sz="2000" smtClean="0"/>
              <a:t>关联关系是一种结构关系，它指明一个事物的对象与另一个事物的对象之间的联系。</a:t>
            </a:r>
          </a:p>
          <a:p>
            <a:pPr eaLnBrk="1" hangingPunct="1"/>
            <a:r>
              <a:rPr lang="zh-CN" altLang="en-US" sz="2000" smtClean="0"/>
              <a:t>关联关系包括：</a:t>
            </a:r>
            <a:endParaRPr lang="en-US" altLang="zh-CN" sz="2000" smtClean="0"/>
          </a:p>
          <a:p>
            <a:pPr lvl="1" eaLnBrk="1" hangingPunct="1"/>
            <a:r>
              <a:rPr lang="zh-CN" altLang="en-US" sz="2000" smtClean="0"/>
              <a:t>普通关联关系</a:t>
            </a:r>
            <a:endParaRPr lang="en-US" altLang="zh-CN" sz="2000" smtClean="0"/>
          </a:p>
          <a:p>
            <a:pPr lvl="1" eaLnBrk="1" hangingPunct="1"/>
            <a:r>
              <a:rPr lang="zh-CN" altLang="en-US" sz="2000" smtClean="0"/>
              <a:t>聚合关联关系</a:t>
            </a:r>
            <a:endParaRPr lang="en-US" altLang="zh-CN" sz="2000" smtClean="0"/>
          </a:p>
          <a:p>
            <a:pPr lvl="1" eaLnBrk="1" hangingPunct="1"/>
            <a:r>
              <a:rPr lang="zh-CN" altLang="en-US" sz="2000" smtClean="0"/>
              <a:t>组合关联关系</a:t>
            </a:r>
          </a:p>
        </p:txBody>
      </p:sp>
      <p:pic>
        <p:nvPicPr>
          <p:cNvPr id="45060" name="Picture 2"/>
          <p:cNvPicPr>
            <a:picLocks noChangeAspect="1" noChangeArrowheads="1"/>
          </p:cNvPicPr>
          <p:nvPr/>
        </p:nvPicPr>
        <p:blipFill>
          <a:blip r:embed="rId3"/>
          <a:srcRect/>
          <a:stretch>
            <a:fillRect/>
          </a:stretch>
        </p:blipFill>
        <p:spPr bwMode="auto">
          <a:xfrm>
            <a:off x="2428860" y="4214818"/>
            <a:ext cx="3228975" cy="97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t>UML</a:t>
            </a:r>
            <a:r>
              <a:rPr lang="zh-CN" altLang="en-US" dirty="0" smtClean="0"/>
              <a:t>简介</a:t>
            </a:r>
            <a:endParaRPr lang="en-US" altLang="zh-CN" dirty="0" smtClean="0"/>
          </a:p>
          <a:p>
            <a:r>
              <a:rPr lang="zh-CN" altLang="en-US" dirty="0" smtClean="0"/>
              <a:t>建模与抽象</a:t>
            </a:r>
            <a:endParaRPr lang="en-US" altLang="zh-CN" dirty="0" smtClean="0"/>
          </a:p>
          <a:p>
            <a:r>
              <a:rPr lang="en-US" altLang="zh-CN" dirty="0" smtClean="0"/>
              <a:t>UML</a:t>
            </a:r>
            <a:r>
              <a:rPr lang="zh-CN" altLang="en-US" dirty="0" smtClean="0"/>
              <a:t>包含的图</a:t>
            </a:r>
            <a:endParaRPr lang="en-US" altLang="zh-CN" dirty="0" smtClean="0"/>
          </a:p>
          <a:p>
            <a:r>
              <a:rPr lang="zh-CN" altLang="en-US" dirty="0" smtClean="0"/>
              <a:t>在项目中使用</a:t>
            </a:r>
            <a:r>
              <a:rPr lang="en-US" altLang="zh-CN" dirty="0" smtClean="0"/>
              <a:t>UML</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名称、角色、导航</a:t>
            </a:r>
          </a:p>
        </p:txBody>
      </p:sp>
      <p:sp>
        <p:nvSpPr>
          <p:cNvPr id="46083" name="Rectangle 3"/>
          <p:cNvSpPr>
            <a:spLocks noGrp="1" noChangeArrowheads="1"/>
          </p:cNvSpPr>
          <p:nvPr>
            <p:ph type="body" idx="1"/>
          </p:nvPr>
        </p:nvSpPr>
        <p:spPr/>
        <p:txBody>
          <a:bodyPr/>
          <a:lstStyle/>
          <a:p>
            <a:r>
              <a:rPr lang="zh-CN" altLang="en-US" sz="1800" dirty="0" smtClean="0"/>
              <a:t>名称</a:t>
            </a:r>
            <a:endParaRPr lang="en-US" altLang="zh-CN" sz="1800" dirty="0" smtClean="0"/>
          </a:p>
          <a:p>
            <a:pPr lvl="1"/>
            <a:r>
              <a:rPr lang="zh-CN" altLang="en-US" sz="1800" dirty="0" smtClean="0"/>
              <a:t>关联可以有一个名称，用以描述该关系的性质</a:t>
            </a:r>
            <a:endParaRPr lang="en-US" altLang="zh-CN" sz="1800" dirty="0" smtClean="0"/>
          </a:p>
          <a:p>
            <a:r>
              <a:rPr lang="zh-CN" altLang="en-US" sz="1800" dirty="0" smtClean="0"/>
              <a:t>角色</a:t>
            </a:r>
            <a:endParaRPr lang="en-US" altLang="zh-CN" sz="1800" dirty="0" smtClean="0"/>
          </a:p>
          <a:p>
            <a:pPr lvl="1"/>
            <a:r>
              <a:rPr lang="zh-CN" altLang="en-US" sz="1800" dirty="0" smtClean="0"/>
              <a:t>当一个类参与了一个关联时，它就在这个关系中扮演了一个特定的角色。</a:t>
            </a:r>
            <a:endParaRPr lang="en-US" altLang="zh-CN" sz="1800" dirty="0" smtClean="0"/>
          </a:p>
          <a:p>
            <a:r>
              <a:rPr lang="zh-CN" altLang="en-US" sz="1800" dirty="0" smtClean="0"/>
              <a:t>导航</a:t>
            </a:r>
            <a:endParaRPr lang="en-US" altLang="zh-CN" sz="1800" dirty="0" smtClean="0"/>
          </a:p>
          <a:p>
            <a:pPr lvl="1"/>
            <a:r>
              <a:rPr lang="zh-CN" altLang="en-US" sz="1800" dirty="0" smtClean="0"/>
              <a:t>表示可能存在从一个关联类到另一个目标关联类的导航</a:t>
            </a:r>
            <a:endParaRPr lang="en-US" altLang="zh-CN" sz="1800" dirty="0" smtClean="0"/>
          </a:p>
          <a:p>
            <a:pPr lvl="1"/>
            <a:r>
              <a:rPr lang="zh-CN" altLang="en-US" sz="1800" dirty="0" smtClean="0"/>
              <a:t>不特别指定时导航是双向的</a:t>
            </a:r>
          </a:p>
          <a:p>
            <a:pPr eaLnBrk="1" hangingPunct="1"/>
            <a:endParaRPr lang="zh-CN" altLang="en-US" sz="2000" dirty="0" smtClean="0"/>
          </a:p>
        </p:txBody>
      </p:sp>
      <p:pic>
        <p:nvPicPr>
          <p:cNvPr id="46084" name="Picture 2"/>
          <p:cNvPicPr>
            <a:picLocks noChangeAspect="1" noChangeArrowheads="1"/>
          </p:cNvPicPr>
          <p:nvPr/>
        </p:nvPicPr>
        <p:blipFill>
          <a:blip r:embed="rId3"/>
          <a:srcRect/>
          <a:stretch>
            <a:fillRect/>
          </a:stretch>
        </p:blipFill>
        <p:spPr bwMode="auto">
          <a:xfrm>
            <a:off x="2714612" y="4429132"/>
            <a:ext cx="4067175"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多重性</a:t>
            </a:r>
          </a:p>
        </p:txBody>
      </p:sp>
      <p:sp>
        <p:nvSpPr>
          <p:cNvPr id="47107" name="Rectangle 3"/>
          <p:cNvSpPr>
            <a:spLocks noGrp="1" noChangeArrowheads="1"/>
          </p:cNvSpPr>
          <p:nvPr>
            <p:ph type="body" idx="1"/>
          </p:nvPr>
        </p:nvSpPr>
        <p:spPr/>
        <p:txBody>
          <a:bodyPr/>
          <a:lstStyle/>
          <a:p>
            <a:r>
              <a:rPr lang="zh-CN" altLang="en-US" sz="2000" dirty="0" smtClean="0"/>
              <a:t>多重性是指一个类与另一个类的一个实例相对应的该类的实例的个数。</a:t>
            </a:r>
            <a:endParaRPr lang="en-US" altLang="zh-CN" sz="2000" dirty="0" smtClean="0"/>
          </a:p>
          <a:p>
            <a:r>
              <a:rPr lang="zh-CN" altLang="en-US" sz="2000" dirty="0" smtClean="0"/>
              <a:t>一个关联存在两个多重性需要确定。如：</a:t>
            </a:r>
            <a:endParaRPr lang="en-US" altLang="zh-CN" sz="2000" dirty="0" smtClean="0"/>
          </a:p>
          <a:p>
            <a:pPr lvl="1"/>
            <a:r>
              <a:rPr lang="zh-CN" altLang="en-US" sz="2000" dirty="0" smtClean="0"/>
              <a:t>一个人可以在</a:t>
            </a:r>
            <a:r>
              <a:rPr lang="en-US" altLang="zh-CN" sz="2000" dirty="0" smtClean="0"/>
              <a:t>0到多家公司工作，而一个公司有1到多个人。</a:t>
            </a:r>
          </a:p>
          <a:p>
            <a:pPr lvl="1"/>
            <a:r>
              <a:rPr lang="zh-CN" altLang="en-US" sz="2000" dirty="0" smtClean="0"/>
              <a:t>一个公司有</a:t>
            </a:r>
            <a:r>
              <a:rPr lang="en-US" altLang="zh-CN" sz="2000" dirty="0" smtClean="0"/>
              <a:t>0到1个母公司，一个母公司可以有1到多个子公司。</a:t>
            </a:r>
            <a:endParaRPr lang="zh-CN" altLang="en-US" sz="2000" dirty="0" smtClean="0"/>
          </a:p>
          <a:p>
            <a:pPr eaLnBrk="1" hangingPunct="1"/>
            <a:endParaRPr lang="zh-CN" altLang="en-US" sz="2000" dirty="0" smtClean="0"/>
          </a:p>
        </p:txBody>
      </p:sp>
      <p:pic>
        <p:nvPicPr>
          <p:cNvPr id="47108" name="Picture 2"/>
          <p:cNvPicPr>
            <a:picLocks noChangeAspect="1" noChangeArrowheads="1"/>
          </p:cNvPicPr>
          <p:nvPr/>
        </p:nvPicPr>
        <p:blipFill>
          <a:blip r:embed="rId3"/>
          <a:srcRect/>
          <a:stretch>
            <a:fillRect/>
          </a:stretch>
        </p:blipFill>
        <p:spPr bwMode="auto">
          <a:xfrm>
            <a:off x="2571750" y="3852863"/>
            <a:ext cx="4143375"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聚合和组合</a:t>
            </a:r>
          </a:p>
        </p:txBody>
      </p:sp>
      <p:sp>
        <p:nvSpPr>
          <p:cNvPr id="48131" name="Rectangle 3"/>
          <p:cNvSpPr>
            <a:spLocks noGrp="1" noChangeArrowheads="1"/>
          </p:cNvSpPr>
          <p:nvPr>
            <p:ph type="body" idx="1"/>
          </p:nvPr>
        </p:nvSpPr>
        <p:spPr/>
        <p:txBody>
          <a:bodyPr/>
          <a:lstStyle/>
          <a:p>
            <a:r>
              <a:rPr lang="zh-CN" altLang="en-US" sz="2000" dirty="0" smtClean="0"/>
              <a:t>聚合</a:t>
            </a:r>
            <a:endParaRPr lang="en-US" altLang="zh-CN" sz="2000" dirty="0" smtClean="0"/>
          </a:p>
          <a:p>
            <a:pPr lvl="1"/>
            <a:r>
              <a:rPr lang="zh-CN" altLang="en-US" sz="2000" dirty="0" smtClean="0"/>
              <a:t>聚合是关联关系的一种特殊形式，用以建模类之间的</a:t>
            </a:r>
            <a:r>
              <a:rPr lang="en-US" altLang="zh-CN" sz="2000" dirty="0" smtClean="0"/>
              <a:t>“</a:t>
            </a:r>
            <a:r>
              <a:rPr lang="zh-CN" altLang="en-US" sz="2000" dirty="0" smtClean="0"/>
              <a:t>部分</a:t>
            </a:r>
            <a:r>
              <a:rPr lang="en-US" altLang="zh-CN" sz="2000" dirty="0" smtClean="0"/>
              <a:t>/</a:t>
            </a:r>
            <a:r>
              <a:rPr lang="en-US" altLang="zh-CN" sz="2000" dirty="0" err="1" smtClean="0"/>
              <a:t>整体”关系</a:t>
            </a:r>
            <a:r>
              <a:rPr lang="en-US" altLang="zh-CN" sz="2000" dirty="0" smtClean="0"/>
              <a:t>。</a:t>
            </a:r>
          </a:p>
          <a:p>
            <a:pPr lvl="1"/>
            <a:r>
              <a:rPr lang="zh-CN" altLang="en-US" sz="2000" dirty="0" smtClean="0"/>
              <a:t>聚合关系中的</a:t>
            </a:r>
            <a:r>
              <a:rPr lang="en-US" altLang="zh-CN" sz="2000" dirty="0" smtClean="0"/>
              <a:t>“</a:t>
            </a:r>
            <a:r>
              <a:rPr lang="en-US" altLang="zh-CN" sz="2000" dirty="0" err="1" smtClean="0"/>
              <a:t>整体”端有一个空心菱形</a:t>
            </a:r>
            <a:r>
              <a:rPr lang="en-US" altLang="zh-CN" sz="2000" dirty="0" smtClean="0"/>
              <a:t>。</a:t>
            </a:r>
          </a:p>
          <a:p>
            <a:r>
              <a:rPr lang="zh-CN" altLang="en-US" sz="2000" dirty="0" smtClean="0"/>
              <a:t>组合</a:t>
            </a:r>
            <a:endParaRPr lang="en-US" altLang="zh-CN" sz="2000" dirty="0" smtClean="0"/>
          </a:p>
          <a:p>
            <a:pPr lvl="1"/>
            <a:r>
              <a:rPr lang="zh-CN" altLang="en-US" sz="2000" dirty="0" smtClean="0"/>
              <a:t>组合是聚合的一种形式，它具有很强拥有关系。</a:t>
            </a:r>
            <a:endParaRPr lang="en-US" altLang="zh-CN" sz="2000" dirty="0" smtClean="0"/>
          </a:p>
          <a:p>
            <a:pPr lvl="1"/>
            <a:r>
              <a:rPr lang="zh-CN" altLang="en-US" sz="2000" dirty="0" smtClean="0"/>
              <a:t>整体与部分具有一致的生命周期。但部分可以晚于整体存在，早于整体消亡。</a:t>
            </a:r>
            <a:endParaRPr lang="en-US" altLang="zh-CN" sz="2000" dirty="0" smtClean="0"/>
          </a:p>
          <a:p>
            <a:pPr lvl="1"/>
            <a:r>
              <a:rPr lang="zh-CN" altLang="en-US" sz="2000" dirty="0" smtClean="0"/>
              <a:t>部分必须且只能属于一个整体。</a:t>
            </a:r>
          </a:p>
          <a:p>
            <a:pPr eaLnBrk="1" hangingPunct="1"/>
            <a:endParaRPr lang="zh-CN" altLang="en-US" sz="2000" dirty="0" smtClean="0"/>
          </a:p>
        </p:txBody>
      </p:sp>
      <p:pic>
        <p:nvPicPr>
          <p:cNvPr id="1026" name="Picture 2"/>
          <p:cNvPicPr>
            <a:picLocks noChangeAspect="1" noChangeArrowheads="1"/>
          </p:cNvPicPr>
          <p:nvPr/>
        </p:nvPicPr>
        <p:blipFill>
          <a:blip r:embed="rId3"/>
          <a:srcRect/>
          <a:stretch>
            <a:fillRect/>
          </a:stretch>
        </p:blipFill>
        <p:spPr bwMode="auto">
          <a:xfrm>
            <a:off x="4929190" y="5429264"/>
            <a:ext cx="2735263" cy="647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357290" y="5429264"/>
            <a:ext cx="2971800" cy="647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zh-CN" altLang="en-US" dirty="0" smtClean="0"/>
              <a:t>泛化关系</a:t>
            </a:r>
            <a:br>
              <a:rPr lang="zh-CN" altLang="en-US" dirty="0" smtClean="0"/>
            </a:br>
            <a:r>
              <a:rPr lang="zh-CN" altLang="en-US" sz="2400" dirty="0" smtClean="0"/>
              <a:t>介绍</a:t>
            </a:r>
          </a:p>
        </p:txBody>
      </p:sp>
      <p:sp>
        <p:nvSpPr>
          <p:cNvPr id="50179" name="Rectangle 3"/>
          <p:cNvSpPr>
            <a:spLocks noGrp="1" noChangeArrowheads="1"/>
          </p:cNvSpPr>
          <p:nvPr>
            <p:ph type="body" idx="1"/>
          </p:nvPr>
        </p:nvSpPr>
        <p:spPr/>
        <p:txBody>
          <a:bodyPr/>
          <a:lstStyle/>
          <a:p>
            <a:r>
              <a:rPr lang="zh-CN" altLang="en-US" sz="2000" dirty="0" smtClean="0"/>
              <a:t>泛化关系是类之间的一种关系，在这种关系中一个类共享一个或多个其他类的结构和</a:t>
            </a:r>
            <a:r>
              <a:rPr lang="en-US" altLang="zh-CN" sz="2000" dirty="0" smtClean="0"/>
              <a:t>/或</a:t>
            </a:r>
            <a:r>
              <a:rPr lang="zh-CN" altLang="en-US" sz="2000" dirty="0" smtClean="0"/>
              <a:t>行为</a:t>
            </a:r>
            <a:endParaRPr lang="en-US" altLang="zh-CN" sz="2000" dirty="0" smtClean="0"/>
          </a:p>
          <a:p>
            <a:r>
              <a:rPr lang="zh-CN" altLang="en-US" sz="2000" dirty="0" smtClean="0"/>
              <a:t>泛化关系定义了抽象层次，在这个层次中一个类从一个或多个超类继承</a:t>
            </a:r>
            <a:endParaRPr lang="en-US" altLang="zh-CN" sz="2000" dirty="0" smtClean="0"/>
          </a:p>
          <a:p>
            <a:pPr lvl="1"/>
            <a:r>
              <a:rPr lang="zh-CN" altLang="en-US" sz="2000" dirty="0" smtClean="0"/>
              <a:t>单继承</a:t>
            </a:r>
            <a:endParaRPr lang="en-US" altLang="zh-CN" sz="2000" dirty="0" smtClean="0"/>
          </a:p>
          <a:p>
            <a:pPr lvl="1"/>
            <a:r>
              <a:rPr lang="zh-CN" altLang="en-US" sz="2000" dirty="0" smtClean="0"/>
              <a:t>多继承</a:t>
            </a:r>
            <a:endParaRPr lang="en-US" altLang="zh-CN" sz="2000" dirty="0" smtClean="0"/>
          </a:p>
          <a:p>
            <a:r>
              <a:rPr lang="zh-CN" altLang="en-US" sz="2000" dirty="0" smtClean="0"/>
              <a:t>是一种 </a:t>
            </a:r>
            <a:r>
              <a:rPr lang="en-US" altLang="zh-CN" sz="2000" dirty="0" smtClean="0"/>
              <a:t>“is a” </a:t>
            </a:r>
            <a:r>
              <a:rPr lang="en-US" altLang="zh-CN" sz="2000" dirty="0" err="1" smtClean="0"/>
              <a:t>关系</a:t>
            </a:r>
            <a:endParaRPr lang="en-US" altLang="zh-CN" sz="2000" dirty="0" smtClean="0"/>
          </a:p>
          <a:p>
            <a:r>
              <a:rPr lang="zh-CN" altLang="en-US" sz="2000" dirty="0" smtClean="0"/>
              <a:t>泛化表示一般特殊关系，继承表示共享其他元素结构和行为的机制。一般可以互换使用。</a:t>
            </a:r>
          </a:p>
          <a:p>
            <a:pPr eaLnBrk="1" hangingPunct="1"/>
            <a:endParaRPr lang="zh-CN" altLang="en-US" sz="20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zh-CN" altLang="en-US" dirty="0" smtClean="0"/>
              <a:t>依赖关系</a:t>
            </a:r>
            <a:br>
              <a:rPr lang="zh-CN" altLang="en-US" dirty="0" smtClean="0"/>
            </a:br>
            <a:r>
              <a:rPr lang="zh-CN" altLang="en-US" sz="2400" dirty="0" smtClean="0"/>
              <a:t>介绍</a:t>
            </a:r>
          </a:p>
        </p:txBody>
      </p:sp>
      <p:sp>
        <p:nvSpPr>
          <p:cNvPr id="51203" name="Rectangle 3"/>
          <p:cNvSpPr>
            <a:spLocks noGrp="1" noChangeArrowheads="1"/>
          </p:cNvSpPr>
          <p:nvPr>
            <p:ph type="body" idx="1"/>
          </p:nvPr>
        </p:nvSpPr>
        <p:spPr/>
        <p:txBody>
          <a:bodyPr/>
          <a:lstStyle/>
          <a:p>
            <a:r>
              <a:rPr lang="zh-CN" altLang="en-US" sz="2000" dirty="0" smtClean="0"/>
              <a:t>依赖关系是两个模型元素之间的关系，在这种关系中一个元素的变化会引起另一个元素的变化</a:t>
            </a:r>
            <a:endParaRPr lang="en-US" altLang="zh-CN" sz="2000" dirty="0" smtClean="0"/>
          </a:p>
          <a:p>
            <a:r>
              <a:rPr lang="zh-CN" altLang="en-US" sz="2000" dirty="0" smtClean="0"/>
              <a:t>非结构性，</a:t>
            </a:r>
            <a:r>
              <a:rPr lang="en-US" altLang="zh-CN" sz="2000" dirty="0" smtClean="0"/>
              <a:t>“</a:t>
            </a:r>
            <a:r>
              <a:rPr lang="en-US" altLang="zh-CN" sz="2000" dirty="0" err="1" smtClean="0"/>
              <a:t>使用</a:t>
            </a:r>
            <a:r>
              <a:rPr lang="en-US" altLang="zh-CN" sz="2000" dirty="0" smtClean="0"/>
              <a:t>” </a:t>
            </a:r>
            <a:r>
              <a:rPr lang="en-US" altLang="zh-CN" sz="2000" dirty="0" err="1" smtClean="0"/>
              <a:t>关系，可以出现在</a:t>
            </a:r>
            <a:endParaRPr lang="zh-CN" altLang="en-US" sz="2000" dirty="0" smtClean="0"/>
          </a:p>
          <a:p>
            <a:pPr lvl="1" eaLnBrk="1" hangingPunct="1"/>
            <a:r>
              <a:rPr lang="zh-CN" altLang="en-US" sz="2000" dirty="0" smtClean="0"/>
              <a:t>类与类之间</a:t>
            </a:r>
            <a:endParaRPr lang="en-US" altLang="zh-CN" sz="2000" dirty="0" smtClean="0"/>
          </a:p>
          <a:p>
            <a:pPr lvl="1" eaLnBrk="1" hangingPunct="1"/>
            <a:r>
              <a:rPr lang="zh-CN" altLang="en-US" sz="2000" dirty="0" smtClean="0"/>
              <a:t>组件与组件之间</a:t>
            </a:r>
            <a:endParaRPr lang="en-US" altLang="zh-CN" sz="2000" dirty="0" smtClean="0"/>
          </a:p>
          <a:p>
            <a:pPr lvl="1" eaLnBrk="1" hangingPunct="1"/>
            <a:r>
              <a:rPr lang="zh-CN" altLang="en-US" sz="2000" dirty="0" smtClean="0"/>
              <a:t>包与包之间</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zh-CN" altLang="en-US" dirty="0" smtClean="0"/>
              <a:t>实现关系</a:t>
            </a:r>
            <a:br>
              <a:rPr lang="zh-CN" altLang="en-US" dirty="0" smtClean="0"/>
            </a:br>
            <a:r>
              <a:rPr lang="zh-CN" altLang="en-US" sz="2400" dirty="0" smtClean="0"/>
              <a:t>介绍</a:t>
            </a:r>
          </a:p>
        </p:txBody>
      </p:sp>
      <p:sp>
        <p:nvSpPr>
          <p:cNvPr id="52227" name="Rectangle 3"/>
          <p:cNvSpPr>
            <a:spLocks noGrp="1" noChangeArrowheads="1"/>
          </p:cNvSpPr>
          <p:nvPr>
            <p:ph type="body" idx="1"/>
          </p:nvPr>
        </p:nvSpPr>
        <p:spPr/>
        <p:txBody>
          <a:bodyPr/>
          <a:lstStyle/>
          <a:p>
            <a:r>
              <a:rPr lang="zh-CN" altLang="en-US" sz="2000" dirty="0" smtClean="0"/>
              <a:t>实现关系是类目之间的语义关系，在该关系中一个类目描述了另一个类目保证实现的合约。可以在以下关系中发现：</a:t>
            </a:r>
            <a:endParaRPr lang="en-US" altLang="zh-CN" sz="2000" dirty="0" smtClean="0"/>
          </a:p>
          <a:p>
            <a:pPr lvl="1"/>
            <a:r>
              <a:rPr lang="zh-CN" altLang="en-US" sz="2000" dirty="0" smtClean="0"/>
              <a:t>接口和实现它的类目</a:t>
            </a:r>
            <a:endParaRPr lang="en-US" altLang="zh-CN" sz="2000" dirty="0" smtClean="0"/>
          </a:p>
          <a:p>
            <a:pPr lvl="2"/>
            <a:r>
              <a:rPr lang="zh-CN" altLang="en-US" sz="2000" dirty="0" smtClean="0"/>
              <a:t>类与接口</a:t>
            </a:r>
            <a:endParaRPr lang="en-US" altLang="zh-CN" sz="2000" dirty="0" smtClean="0"/>
          </a:p>
          <a:p>
            <a:pPr lvl="2"/>
            <a:r>
              <a:rPr lang="zh-CN" altLang="en-US" sz="2000" dirty="0" smtClean="0"/>
              <a:t>子系统与接口</a:t>
            </a:r>
            <a:endParaRPr lang="en-US" altLang="zh-CN" sz="2000" dirty="0" smtClean="0"/>
          </a:p>
          <a:p>
            <a:pPr lvl="2"/>
            <a:r>
              <a:rPr lang="zh-CN" altLang="en-US" sz="2000" dirty="0" smtClean="0"/>
              <a:t>组件与接口</a:t>
            </a:r>
            <a:endParaRPr lang="en-US" altLang="zh-CN" sz="2000" dirty="0" smtClean="0"/>
          </a:p>
          <a:p>
            <a:pPr lvl="1"/>
            <a:r>
              <a:rPr lang="zh-CN" altLang="en-US" sz="2000" dirty="0" smtClean="0"/>
              <a:t>用例和实现它的协作</a:t>
            </a:r>
          </a:p>
          <a:p>
            <a:pPr eaLnBrk="1" hangingPunct="1"/>
            <a:endParaRPr lang="zh-CN" altLang="en-US" sz="20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196752"/>
            <a:ext cx="5976664" cy="5473603"/>
          </a:xfrm>
          <a:prstGeom prst="rect">
            <a:avLst/>
          </a:prstGeom>
        </p:spPr>
      </p:pic>
    </p:spTree>
    <p:extLst>
      <p:ext uri="{BB962C8B-B14F-4D97-AF65-F5344CB8AC3E}">
        <p14:creationId xmlns:p14="http://schemas.microsoft.com/office/powerpoint/2010/main" val="28921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个建模过程（</a:t>
            </a:r>
            <a:r>
              <a:rPr lang="en-US" altLang="zh-CN" dirty="0" err="1" smtClean="0"/>
              <a:t>Init</a:t>
            </a:r>
            <a:r>
              <a:rPr lang="zh-CN" altLang="en-US" dirty="0" smtClean="0"/>
              <a:t>）</a:t>
            </a:r>
            <a:endParaRPr lang="zh-CN" altLang="en-US" dirty="0"/>
          </a:p>
        </p:txBody>
      </p:sp>
      <p:pic>
        <p:nvPicPr>
          <p:cNvPr id="1026" name="Picture 2" descr="http://www.infoq.com/resource/articles/ddd-evolving-architecture/zh/resources/imag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14" y="2204864"/>
            <a:ext cx="627977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55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（超越文章）</a:t>
            </a:r>
            <a:endParaRPr lang="zh-CN" altLang="en-US" dirty="0"/>
          </a:p>
        </p:txBody>
      </p:sp>
      <p:pic>
        <p:nvPicPr>
          <p:cNvPr id="2050" name="Picture 2" descr="http://www.infoq.com/resource/articles/ddd-evolving-architecture/zh/resources/imag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1700809"/>
            <a:ext cx="6156684" cy="469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42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a:t>
            </a:r>
            <a:r>
              <a:rPr lang="zh-CN" altLang="en-US" dirty="0"/>
              <a:t>分类</a:t>
            </a:r>
            <a:r>
              <a:rPr lang="zh-CN" altLang="en-US" dirty="0" smtClean="0"/>
              <a:t>）</a:t>
            </a:r>
            <a:endParaRPr lang="zh-CN" altLang="en-US" dirty="0"/>
          </a:p>
        </p:txBody>
      </p:sp>
      <p:pic>
        <p:nvPicPr>
          <p:cNvPr id="3074" name="Picture 2" descr="http://www.infoq.com/resource/articles/ddd-evolving-architecture/zh/resources/imag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46" y="2132856"/>
            <a:ext cx="7281708"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972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en-US" altLang="zh-CN" dirty="0" smtClean="0"/>
              <a:t>UML</a:t>
            </a:r>
            <a:r>
              <a:rPr lang="zh-CN" altLang="en-US" dirty="0" smtClean="0"/>
              <a:t>（</a:t>
            </a:r>
            <a:r>
              <a:rPr lang="en-US" altLang="zh-CN" dirty="0" smtClean="0"/>
              <a:t>Unified Modeling Language</a:t>
            </a:r>
            <a:r>
              <a:rPr lang="zh-CN" altLang="en-US" dirty="0" smtClean="0"/>
              <a:t>）统一建模语言</a:t>
            </a:r>
            <a:endParaRPr lang="en-US" altLang="zh-CN" dirty="0" smtClean="0"/>
          </a:p>
          <a:p>
            <a:pPr>
              <a:lnSpc>
                <a:spcPct val="80000"/>
              </a:lnSpc>
            </a:pPr>
            <a:r>
              <a:rPr lang="en-US" altLang="zh-CN" dirty="0" err="1"/>
              <a:t>是一种用于软件系统分析和设计的语言工具</a:t>
            </a:r>
            <a:r>
              <a:rPr lang="en-US" altLang="zh-CN" dirty="0"/>
              <a:t>，</a:t>
            </a:r>
            <a:r>
              <a:rPr lang="zh-CN" altLang="en-US" dirty="0"/>
              <a:t>它用于帮助软件开发人员进行思考和记录思路的结果</a:t>
            </a:r>
          </a:p>
          <a:p>
            <a:r>
              <a:rPr lang="en-US" altLang="zh-CN" dirty="0" smtClean="0"/>
              <a:t>UML</a:t>
            </a:r>
            <a:r>
              <a:rPr lang="zh-CN" altLang="en-US" dirty="0" smtClean="0"/>
              <a:t>最适于数据建模，业务建模，对象建模，组件建模</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分类</a:t>
            </a:r>
            <a:r>
              <a:rPr lang="en-US" altLang="zh-CN" dirty="0" smtClean="0"/>
              <a:t>II</a:t>
            </a:r>
            <a:r>
              <a:rPr lang="zh-CN" altLang="en-US" dirty="0" smtClean="0"/>
              <a:t>）</a:t>
            </a:r>
            <a:endParaRPr lang="zh-CN" altLang="en-US" dirty="0"/>
          </a:p>
        </p:txBody>
      </p:sp>
      <p:pic>
        <p:nvPicPr>
          <p:cNvPr id="4098" name="Picture 2" descr="http://www.infoq.com/resource/articles/ddd-evolving-architecture/zh/resources/imag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223027" cy="471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40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79296" cy="1143000"/>
          </a:xfrm>
        </p:spPr>
        <p:txBody>
          <a:bodyPr>
            <a:normAutofit/>
          </a:bodyPr>
          <a:lstStyle/>
          <a:p>
            <a:r>
              <a:rPr lang="zh-CN" altLang="en-US" dirty="0"/>
              <a:t>一个建模过程</a:t>
            </a:r>
            <a:r>
              <a:rPr lang="zh-CN" altLang="en-US" dirty="0" smtClean="0"/>
              <a:t>（</a:t>
            </a:r>
            <a:r>
              <a:rPr lang="zh-CN" altLang="en-US" b="1" dirty="0"/>
              <a:t>重构</a:t>
            </a:r>
            <a:r>
              <a:rPr lang="zh-CN" altLang="en-US" b="1" dirty="0" smtClean="0"/>
              <a:t>元数据</a:t>
            </a:r>
            <a:r>
              <a:rPr lang="zh-CN" altLang="en-US" dirty="0" smtClean="0"/>
              <a:t>）</a:t>
            </a:r>
            <a:endParaRPr lang="zh-CN" altLang="en-US" dirty="0"/>
          </a:p>
        </p:txBody>
      </p:sp>
      <p:pic>
        <p:nvPicPr>
          <p:cNvPr id="5122" name="Picture 2" descr="http://www.infoq.com/resource/articles/ddd-evolving-architecture/zh/resources/ima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984776" cy="474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用例图</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dirty="0">
                <a:latin typeface="宋体" panose="02010600030101010101" pitchFamily="2" charset="-122"/>
              </a:rPr>
              <a:t>用来</a:t>
            </a:r>
            <a:r>
              <a:rPr lang="zh-CN" altLang="en-US" dirty="0">
                <a:solidFill>
                  <a:srgbClr val="FF0000"/>
                </a:solidFill>
                <a:latin typeface="宋体" panose="02010600030101010101" pitchFamily="2" charset="-122"/>
              </a:rPr>
              <a:t>表达系统的功能性需求或行为</a:t>
            </a:r>
            <a:r>
              <a:rPr lang="zh-CN" altLang="en-US" dirty="0">
                <a:latin typeface="宋体" panose="02010600030101010101" pitchFamily="2" charset="-122"/>
              </a:rPr>
              <a:t>。</a:t>
            </a:r>
            <a:endParaRPr lang="en-US" altLang="zh-CN" dirty="0">
              <a:latin typeface="宋体" panose="02010600030101010101" pitchFamily="2" charset="-122"/>
            </a:endParaRPr>
          </a:p>
          <a:p>
            <a:r>
              <a:rPr lang="zh-CN" altLang="en-US" dirty="0">
                <a:latin typeface="宋体" panose="02010600030101010101" pitchFamily="2" charset="-122"/>
              </a:rPr>
              <a:t> 参与者（</a:t>
            </a:r>
            <a:r>
              <a:rPr lang="en-US" altLang="zh-CN" dirty="0">
                <a:latin typeface="宋体" panose="02010600030101010101" pitchFamily="2" charset="-122"/>
              </a:rPr>
              <a:t>Actor</a:t>
            </a:r>
            <a:r>
              <a:rPr lang="zh-CN" altLang="en-US" dirty="0">
                <a:latin typeface="宋体" panose="02010600030101010101" pitchFamily="2" charset="-122"/>
              </a:rPr>
              <a:t>）：参与者不是特指人，是指与系统交互中所扮演的角色。因此参与者可以是人，可以是事物，也可以是其他系统等等。参与者在画图中用简笔人物画来表示：</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pPr>
              <a:buNone/>
            </a:pP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smtClean="0">
                <a:latin typeface="宋体" panose="02010600030101010101" pitchFamily="2" charset="-122"/>
              </a:rPr>
              <a:t>用例</a:t>
            </a:r>
            <a:r>
              <a:rPr lang="zh-CN" altLang="en-US" dirty="0"/>
              <a:t>是由系统执行的能对特定参与者产生</a:t>
            </a:r>
            <a:r>
              <a:rPr lang="zh-CN" altLang="en-US" dirty="0">
                <a:solidFill>
                  <a:srgbClr val="FF0000"/>
                </a:solidFill>
              </a:rPr>
              <a:t>可见价值的动作</a:t>
            </a:r>
            <a:r>
              <a:rPr lang="zh-CN" altLang="en-US" dirty="0" smtClean="0">
                <a:solidFill>
                  <a:srgbClr val="FF0000"/>
                </a:solidFill>
              </a:rPr>
              <a:t>序列</a:t>
            </a:r>
            <a:r>
              <a:rPr lang="zh-CN" altLang="en-US" dirty="0" smtClean="0">
                <a:latin typeface="宋体" panose="02010600030101010101" pitchFamily="2" charset="-122"/>
              </a:rPr>
              <a:t>。</a:t>
            </a:r>
            <a:r>
              <a:rPr lang="zh-CN" altLang="en-US" dirty="0">
                <a:latin typeface="宋体" panose="02010600030101010101" pitchFamily="2" charset="-122"/>
              </a:rPr>
              <a:t>对于对用例的命名，我们可以给用例取一个简单、概括性的名称，一般为带有动作性的词。用例在画图中用椭圆来表示，椭圆下面附上用例的名称：</a:t>
            </a:r>
            <a:endParaRPr lang="en-US" altLang="zh-CN" dirty="0">
              <a:latin typeface="宋体" panose="02010600030101010101" pitchFamily="2" charset="-122"/>
            </a:endParaRPr>
          </a:p>
          <a:p>
            <a:pPr>
              <a:buNone/>
            </a:pPr>
            <a:endParaRPr lang="en-US" altLang="zh-CN"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3074987"/>
            <a:ext cx="17145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445224"/>
            <a:ext cx="270192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595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识别</a:t>
            </a:r>
            <a:r>
              <a:rPr lang="zh-CN" altLang="en-US" dirty="0" smtClean="0"/>
              <a:t>用例</a:t>
            </a:r>
            <a:endParaRPr lang="zh-CN" altLang="en-US" dirty="0"/>
          </a:p>
        </p:txBody>
      </p:sp>
      <p:sp>
        <p:nvSpPr>
          <p:cNvPr id="3" name="内容占位符 2"/>
          <p:cNvSpPr>
            <a:spLocks noGrp="1"/>
          </p:cNvSpPr>
          <p:nvPr>
            <p:ph idx="1"/>
          </p:nvPr>
        </p:nvSpPr>
        <p:spPr/>
        <p:txBody>
          <a:bodyPr/>
          <a:lstStyle/>
          <a:p>
            <a:r>
              <a:rPr lang="zh-CN" altLang="en-US" dirty="0"/>
              <a:t>关注谁提供服务</a:t>
            </a:r>
          </a:p>
        </p:txBody>
      </p:sp>
      <p:pic>
        <p:nvPicPr>
          <p:cNvPr id="11" name="Picture 2"/>
          <p:cNvPicPr>
            <a:picLocks noChangeAspect="1" noChangeArrowheads="1"/>
          </p:cNvPicPr>
          <p:nvPr/>
        </p:nvPicPr>
        <p:blipFill>
          <a:blip r:embed="rId2"/>
          <a:srcRect/>
          <a:stretch>
            <a:fillRect/>
          </a:stretch>
        </p:blipFill>
        <p:spPr bwMode="auto">
          <a:xfrm>
            <a:off x="920700" y="2733790"/>
            <a:ext cx="1857375" cy="13208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2" name="Picture 3"/>
          <p:cNvPicPr>
            <a:picLocks noChangeAspect="1" noChangeArrowheads="1"/>
          </p:cNvPicPr>
          <p:nvPr/>
        </p:nvPicPr>
        <p:blipFill>
          <a:blip r:embed="rId3"/>
          <a:srcRect/>
          <a:stretch>
            <a:fillRect/>
          </a:stretch>
        </p:blipFill>
        <p:spPr bwMode="auto">
          <a:xfrm>
            <a:off x="3563888" y="2733790"/>
            <a:ext cx="2000250" cy="12954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3" name="Picture 4"/>
          <p:cNvPicPr>
            <a:picLocks noChangeAspect="1" noChangeArrowheads="1"/>
          </p:cNvPicPr>
          <p:nvPr/>
        </p:nvPicPr>
        <p:blipFill>
          <a:blip r:embed="rId4"/>
          <a:srcRect/>
          <a:stretch>
            <a:fillRect/>
          </a:stretch>
        </p:blipFill>
        <p:spPr bwMode="auto">
          <a:xfrm>
            <a:off x="6135638" y="2733790"/>
            <a:ext cx="2057400" cy="1462088"/>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4" name="Picture 5"/>
          <p:cNvPicPr>
            <a:picLocks noChangeAspect="1" noChangeArrowheads="1"/>
          </p:cNvPicPr>
          <p:nvPr/>
        </p:nvPicPr>
        <p:blipFill>
          <a:blip r:embed="rId5"/>
          <a:srcRect/>
          <a:stretch>
            <a:fillRect/>
          </a:stretch>
        </p:blipFill>
        <p:spPr bwMode="auto">
          <a:xfrm>
            <a:off x="1635075" y="4805478"/>
            <a:ext cx="1916113" cy="14859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5" name="Picture 6"/>
          <p:cNvPicPr>
            <a:picLocks noChangeAspect="1" noChangeArrowheads="1"/>
          </p:cNvPicPr>
          <p:nvPr/>
        </p:nvPicPr>
        <p:blipFill>
          <a:blip r:embed="rId6"/>
          <a:srcRect/>
          <a:stretch>
            <a:fillRect/>
          </a:stretch>
        </p:blipFill>
        <p:spPr bwMode="auto">
          <a:xfrm>
            <a:off x="4778325" y="4805478"/>
            <a:ext cx="2138363" cy="1470025"/>
          </a:xfrm>
          <a:prstGeom prst="rect">
            <a:avLst/>
          </a:prstGeom>
          <a:noFill/>
          <a:ln w="9525">
            <a:noFill/>
            <a:miter lim="800000"/>
            <a:headEnd/>
            <a:tailEnd/>
          </a:ln>
          <a:effectLst>
            <a:prstShdw prst="shdw17" dist="17961" dir="2700000">
              <a:schemeClr val="accent1">
                <a:gamma/>
                <a:shade val="60000"/>
                <a:invGamma/>
              </a:schemeClr>
            </a:prstShdw>
          </a:effectLst>
        </p:spPr>
      </p:pic>
      <p:cxnSp>
        <p:nvCxnSpPr>
          <p:cNvPr id="16" name="直接连接符 15"/>
          <p:cNvCxnSpPr/>
          <p:nvPr/>
        </p:nvCxnSpPr>
        <p:spPr>
          <a:xfrm>
            <a:off x="863550" y="4432415"/>
            <a:ext cx="7429500" cy="1588"/>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44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a:t>
            </a:r>
            <a:r>
              <a:rPr lang="zh-CN" altLang="en-US" dirty="0" smtClean="0"/>
              <a:t>用例（续）</a:t>
            </a:r>
            <a:endParaRPr lang="zh-CN" altLang="en-US" dirty="0"/>
          </a:p>
        </p:txBody>
      </p:sp>
      <p:sp>
        <p:nvSpPr>
          <p:cNvPr id="3" name="内容占位符 2"/>
          <p:cNvSpPr>
            <a:spLocks noGrp="1"/>
          </p:cNvSpPr>
          <p:nvPr>
            <p:ph idx="1"/>
          </p:nvPr>
        </p:nvSpPr>
        <p:spPr/>
        <p:txBody>
          <a:bodyPr/>
          <a:lstStyle/>
          <a:p>
            <a:r>
              <a:rPr lang="zh-CN" altLang="en-US" dirty="0"/>
              <a:t>具体优于抽象</a:t>
            </a:r>
          </a:p>
        </p:txBody>
      </p:sp>
      <p:pic>
        <p:nvPicPr>
          <p:cNvPr id="4" name="Picture 2"/>
          <p:cNvPicPr>
            <a:picLocks noChangeAspect="1" noChangeArrowheads="1"/>
          </p:cNvPicPr>
          <p:nvPr/>
        </p:nvPicPr>
        <p:blipFill>
          <a:blip r:embed="rId2"/>
          <a:srcRect/>
          <a:stretch>
            <a:fillRect/>
          </a:stretch>
        </p:blipFill>
        <p:spPr bwMode="auto">
          <a:xfrm>
            <a:off x="769144" y="2708920"/>
            <a:ext cx="7605712" cy="307181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3961318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工具</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6883212"/>
              </p:ext>
            </p:extLst>
          </p:nvPr>
        </p:nvGraphicFramePr>
        <p:xfrm>
          <a:off x="1691680" y="1916832"/>
          <a:ext cx="6096000" cy="1854200"/>
        </p:xfrm>
        <a:graphic>
          <a:graphicData uri="http://schemas.openxmlformats.org/drawingml/2006/table">
            <a:tbl>
              <a:tblPr firstRow="1" bandRow="1">
                <a:tableStyleId>{5C22544A-7EE6-4342-B048-85BDC9FD1C3A}</a:tableStyleId>
              </a:tblPr>
              <a:tblGrid>
                <a:gridCol w="2399928"/>
                <a:gridCol w="1664072"/>
                <a:gridCol w="203200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Rose</a:t>
                      </a:r>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err="1" smtClean="0"/>
                        <a:t>StarUML</a:t>
                      </a:r>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Enterprise Architect</a:t>
                      </a:r>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3" name="文本框 2"/>
          <p:cNvSpPr txBox="1"/>
          <p:nvPr/>
        </p:nvSpPr>
        <p:spPr>
          <a:xfrm>
            <a:off x="2771800" y="4509120"/>
            <a:ext cx="5149295" cy="646331"/>
          </a:xfrm>
          <a:prstGeom prst="rect">
            <a:avLst/>
          </a:prstGeom>
          <a:noFill/>
        </p:spPr>
        <p:txBody>
          <a:bodyPr wrap="none" rtlCol="0">
            <a:spAutoFit/>
          </a:bodyPr>
          <a:lstStyle/>
          <a:p>
            <a:r>
              <a:rPr lang="en-US" altLang="zh-CN" dirty="0">
                <a:hlinkClick r:id="rId2"/>
              </a:rPr>
              <a:t>http://</a:t>
            </a:r>
            <a:r>
              <a:rPr lang="en-US" altLang="zh-CN" dirty="0" smtClean="0">
                <a:hlinkClick r:id="rId2"/>
              </a:rPr>
              <a:t>www.umlchina.com/Tools/Newindex1.htm</a:t>
            </a:r>
            <a:endParaRPr lang="en-US" altLang="zh-CN" dirty="0" smtClean="0"/>
          </a:p>
          <a:p>
            <a:endParaRPr lang="en-US" altLang="zh-CN" dirty="0" smtClean="0"/>
          </a:p>
        </p:txBody>
      </p:sp>
    </p:spTree>
    <p:extLst>
      <p:ext uri="{BB962C8B-B14F-4D97-AF65-F5344CB8AC3E}">
        <p14:creationId xmlns:p14="http://schemas.microsoft.com/office/powerpoint/2010/main" val="3013062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在项目中使用</a:t>
            </a:r>
            <a:r>
              <a:rPr lang="en-US" altLang="zh-CN" dirty="0"/>
              <a:t>UML</a:t>
            </a:r>
            <a:endParaRPr lang="zh-CN" altLang="en-US" dirty="0"/>
          </a:p>
        </p:txBody>
      </p:sp>
      <p:sp>
        <p:nvSpPr>
          <p:cNvPr id="3" name="内容占位符 2"/>
          <p:cNvSpPr>
            <a:spLocks noGrp="1"/>
          </p:cNvSpPr>
          <p:nvPr>
            <p:ph idx="1"/>
          </p:nvPr>
        </p:nvSpPr>
        <p:spPr/>
        <p:txBody>
          <a:bodyPr/>
          <a:lstStyle/>
          <a:p>
            <a:r>
              <a:rPr lang="zh-CN" altLang="en-US" dirty="0"/>
              <a:t>在项目早期阶段用于核心人员间达成对业务的一致性理解</a:t>
            </a:r>
            <a:endParaRPr lang="en-US" altLang="zh-CN" dirty="0"/>
          </a:p>
          <a:p>
            <a:r>
              <a:rPr lang="zh-CN" altLang="en-US" dirty="0"/>
              <a:t>在项目的需求工作中总结使用软件的角色和主要的使用场景</a:t>
            </a:r>
            <a:endParaRPr lang="en-US" altLang="zh-CN" dirty="0"/>
          </a:p>
          <a:p>
            <a:r>
              <a:rPr lang="zh-CN" altLang="en-US" dirty="0"/>
              <a:t>在项目的架构设计工作中驱动架构设计并描述其成果</a:t>
            </a:r>
            <a:endParaRPr lang="en-US" altLang="zh-CN" dirty="0"/>
          </a:p>
          <a:p>
            <a:r>
              <a:rPr lang="zh-CN" altLang="en-US" dirty="0"/>
              <a:t>在项目的模块设计工作中驱动模块设计并描述其成果</a:t>
            </a:r>
            <a:endParaRPr lang="en-US" altLang="zh-CN" dirty="0"/>
          </a:p>
          <a:p>
            <a:endParaRPr lang="zh-CN" altLang="en-US" dirty="0"/>
          </a:p>
        </p:txBody>
      </p:sp>
    </p:spTree>
    <p:extLst>
      <p:ext uri="{BB962C8B-B14F-4D97-AF65-F5344CB8AC3E}">
        <p14:creationId xmlns:p14="http://schemas.microsoft.com/office/powerpoint/2010/main" val="3969707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在项目中使用</a:t>
            </a:r>
            <a:r>
              <a:rPr lang="en-US" altLang="zh-CN" dirty="0" smtClean="0"/>
              <a:t>UML</a:t>
            </a:r>
            <a:r>
              <a:rPr lang="zh-CN" altLang="en-US" dirty="0" smtClean="0"/>
              <a:t>（二）</a:t>
            </a:r>
            <a:endParaRPr lang="zh-CN" altLang="en-US" dirty="0"/>
          </a:p>
        </p:txBody>
      </p:sp>
      <p:sp>
        <p:nvSpPr>
          <p:cNvPr id="3" name="内容占位符 2"/>
          <p:cNvSpPr>
            <a:spLocks noGrp="1"/>
          </p:cNvSpPr>
          <p:nvPr>
            <p:ph idx="1"/>
          </p:nvPr>
        </p:nvSpPr>
        <p:spPr/>
        <p:txBody>
          <a:bodyPr/>
          <a:lstStyle/>
          <a:p>
            <a:r>
              <a:rPr lang="zh-CN" altLang="en-US" dirty="0" smtClean="0"/>
              <a:t>描述业务流程</a:t>
            </a:r>
            <a:endParaRPr lang="en-US" altLang="zh-CN" dirty="0" smtClean="0"/>
          </a:p>
          <a:p>
            <a:r>
              <a:rPr lang="zh-CN" altLang="en-US" dirty="0" smtClean="0"/>
              <a:t>表现软件系统提供的服务</a:t>
            </a:r>
            <a:endParaRPr lang="en-US" altLang="zh-CN" dirty="0" smtClean="0"/>
          </a:p>
          <a:p>
            <a:r>
              <a:rPr lang="zh-CN" altLang="en-US" dirty="0"/>
              <a:t>做概念分析</a:t>
            </a:r>
            <a:endParaRPr lang="en-US" altLang="zh-CN" dirty="0"/>
          </a:p>
          <a:p>
            <a:r>
              <a:rPr lang="zh-CN" altLang="en-US" dirty="0" smtClean="0"/>
              <a:t>做</a:t>
            </a:r>
            <a:r>
              <a:rPr lang="zh-CN" altLang="en-US" dirty="0"/>
              <a:t>架构视图</a:t>
            </a:r>
          </a:p>
          <a:p>
            <a:r>
              <a:rPr lang="zh-CN" altLang="en-US" dirty="0" smtClean="0"/>
              <a:t>做模块级别的设计</a:t>
            </a:r>
            <a:endParaRPr lang="en-US" altLang="zh-CN" dirty="0" smtClean="0"/>
          </a:p>
        </p:txBody>
      </p:sp>
    </p:spTree>
    <p:extLst>
      <p:ext uri="{BB962C8B-B14F-4D97-AF65-F5344CB8AC3E}">
        <p14:creationId xmlns:p14="http://schemas.microsoft.com/office/powerpoint/2010/main" val="404223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描述业务流程</a:t>
            </a:r>
            <a:endParaRPr lang="zh-CN" altLang="en-US" dirty="0"/>
          </a:p>
        </p:txBody>
      </p:sp>
      <p:pic>
        <p:nvPicPr>
          <p:cNvPr id="4" name="图片 3"/>
          <p:cNvPicPr>
            <a:picLocks noChangeAspect="1"/>
          </p:cNvPicPr>
          <p:nvPr/>
        </p:nvPicPr>
        <p:blipFill>
          <a:blip r:embed="rId2"/>
          <a:stretch>
            <a:fillRect/>
          </a:stretch>
        </p:blipFill>
        <p:spPr>
          <a:xfrm>
            <a:off x="863588" y="1628800"/>
            <a:ext cx="7416824" cy="5151235"/>
          </a:xfrm>
          <a:prstGeom prst="rect">
            <a:avLst/>
          </a:prstGeom>
        </p:spPr>
      </p:pic>
    </p:spTree>
    <p:extLst>
      <p:ext uri="{BB962C8B-B14F-4D97-AF65-F5344CB8AC3E}">
        <p14:creationId xmlns:p14="http://schemas.microsoft.com/office/powerpoint/2010/main" val="3395722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在描述业务用例实现时引入待建软件系统来建模其职责</a:t>
            </a:r>
            <a:endParaRPr lang="zh-CN" altLang="en-US" dirty="0"/>
          </a:p>
        </p:txBody>
      </p:sp>
      <p:pic>
        <p:nvPicPr>
          <p:cNvPr id="4" name="图片 3"/>
          <p:cNvPicPr>
            <a:picLocks noChangeAspect="1"/>
          </p:cNvPicPr>
          <p:nvPr/>
        </p:nvPicPr>
        <p:blipFill>
          <a:blip r:embed="rId2"/>
          <a:stretch>
            <a:fillRect/>
          </a:stretch>
        </p:blipFill>
        <p:spPr>
          <a:xfrm>
            <a:off x="544550" y="1844824"/>
            <a:ext cx="8054900" cy="4561379"/>
          </a:xfrm>
          <a:prstGeom prst="rect">
            <a:avLst/>
          </a:prstGeom>
        </p:spPr>
      </p:pic>
      <p:sp>
        <p:nvSpPr>
          <p:cNvPr id="5" name="矩形 4"/>
          <p:cNvSpPr/>
          <p:nvPr/>
        </p:nvSpPr>
        <p:spPr>
          <a:xfrm>
            <a:off x="4427984" y="1844824"/>
            <a:ext cx="1080120" cy="4561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04188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面向对象大师简介</a:t>
            </a:r>
          </a:p>
        </p:txBody>
      </p:sp>
      <p:pic>
        <p:nvPicPr>
          <p:cNvPr id="4" name="Picture 3" descr="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417638"/>
            <a:ext cx="6019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descr="横向砖形"/>
          <p:cNvSpPr txBox="1">
            <a:spLocks noChangeArrowheads="1"/>
          </p:cNvSpPr>
          <p:nvPr/>
        </p:nvSpPr>
        <p:spPr bwMode="auto">
          <a:xfrm>
            <a:off x="800100" y="5807075"/>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2075" tIns="46038" rIns="92075" bIns="46038">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b="1" dirty="0"/>
              <a:t>Grady </a:t>
            </a:r>
            <a:r>
              <a:rPr lang="en-US" altLang="zh-CN" b="1" dirty="0" err="1"/>
              <a:t>Booch</a:t>
            </a:r>
            <a:r>
              <a:rPr lang="en-US" altLang="zh-CN" b="1" dirty="0"/>
              <a:t>     Ivar Jacobson     James </a:t>
            </a:r>
            <a:r>
              <a:rPr lang="en-US" altLang="zh-CN" b="1" dirty="0" err="1"/>
              <a:t>Rumbaugh</a:t>
            </a:r>
            <a:endParaRPr lang="en-US" altLang="zh-CN" b="1" dirty="0">
              <a:solidFill>
                <a:srgbClr val="000000"/>
              </a:solidFill>
              <a:latin typeface="Arial" panose="020B0604020202020204" pitchFamily="34" charset="0"/>
              <a:cs typeface="Arial" panose="020B0604020202020204" pitchFamily="34" charset="0"/>
            </a:endParaRPr>
          </a:p>
          <a:p>
            <a:pPr algn="ctr"/>
            <a:endParaRPr lang="en-US" altLang="zh-CN" b="1" dirty="0"/>
          </a:p>
        </p:txBody>
      </p:sp>
    </p:spTree>
    <p:extLst>
      <p:ext uri="{BB962C8B-B14F-4D97-AF65-F5344CB8AC3E}">
        <p14:creationId xmlns:p14="http://schemas.microsoft.com/office/powerpoint/2010/main" val="1302590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从业务流程到系统用例</a:t>
            </a:r>
            <a:endParaRPr lang="zh-CN" altLang="en-US" dirty="0"/>
          </a:p>
        </p:txBody>
      </p:sp>
      <p:pic>
        <p:nvPicPr>
          <p:cNvPr id="4" name="Picture 5" descr="附带文本中描述的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42" y="2060848"/>
            <a:ext cx="654264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374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表现软件系统提供的</a:t>
            </a:r>
            <a:r>
              <a:rPr lang="zh-CN" altLang="en-US" dirty="0" smtClean="0"/>
              <a:t>服务</a:t>
            </a:r>
            <a:endParaRPr lang="zh-CN" altLang="en-US" dirty="0"/>
          </a:p>
        </p:txBody>
      </p:sp>
      <p:pic>
        <p:nvPicPr>
          <p:cNvPr id="4" name="图片 3"/>
          <p:cNvPicPr>
            <a:picLocks noChangeAspect="1"/>
          </p:cNvPicPr>
          <p:nvPr/>
        </p:nvPicPr>
        <p:blipFill>
          <a:blip r:embed="rId2"/>
          <a:stretch>
            <a:fillRect/>
          </a:stretch>
        </p:blipFill>
        <p:spPr>
          <a:xfrm>
            <a:off x="2339752" y="1772816"/>
            <a:ext cx="5148572" cy="4891921"/>
          </a:xfrm>
          <a:prstGeom prst="rect">
            <a:avLst/>
          </a:prstGeom>
        </p:spPr>
      </p:pic>
    </p:spTree>
    <p:extLst>
      <p:ext uri="{BB962C8B-B14F-4D97-AF65-F5344CB8AC3E}">
        <p14:creationId xmlns:p14="http://schemas.microsoft.com/office/powerpoint/2010/main" val="33501759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概念分析</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1755"/>
            <a:ext cx="80010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780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架构</a:t>
            </a:r>
            <a:r>
              <a:rPr lang="zh-CN" altLang="en-US" dirty="0" smtClean="0"/>
              <a:t>视图</a:t>
            </a:r>
            <a:endParaRPr lang="zh-CN" altLang="en-US" dirty="0"/>
          </a:p>
        </p:txBody>
      </p:sp>
      <p:pic>
        <p:nvPicPr>
          <p:cNvPr id="4" name="图片 3"/>
          <p:cNvPicPr>
            <a:picLocks noChangeAspect="1"/>
          </p:cNvPicPr>
          <p:nvPr/>
        </p:nvPicPr>
        <p:blipFill>
          <a:blip r:embed="rId2"/>
          <a:stretch>
            <a:fillRect/>
          </a:stretch>
        </p:blipFill>
        <p:spPr>
          <a:xfrm>
            <a:off x="1907704" y="1556792"/>
            <a:ext cx="5688632" cy="5003160"/>
          </a:xfrm>
          <a:prstGeom prst="rect">
            <a:avLst/>
          </a:prstGeom>
        </p:spPr>
      </p:pic>
    </p:spTree>
    <p:extLst>
      <p:ext uri="{BB962C8B-B14F-4D97-AF65-F5344CB8AC3E}">
        <p14:creationId xmlns:p14="http://schemas.microsoft.com/office/powerpoint/2010/main" val="1329517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模块级别的设计</a:t>
            </a:r>
          </a:p>
        </p:txBody>
      </p:sp>
      <p:pic>
        <p:nvPicPr>
          <p:cNvPr id="4" name="图片 3"/>
          <p:cNvPicPr>
            <a:picLocks noChangeAspect="1"/>
          </p:cNvPicPr>
          <p:nvPr/>
        </p:nvPicPr>
        <p:blipFill>
          <a:blip r:embed="rId2"/>
          <a:stretch>
            <a:fillRect/>
          </a:stretch>
        </p:blipFill>
        <p:spPr>
          <a:xfrm>
            <a:off x="1835697" y="1161954"/>
            <a:ext cx="5237248" cy="5689550"/>
          </a:xfrm>
          <a:prstGeom prst="rect">
            <a:avLst/>
          </a:prstGeom>
        </p:spPr>
      </p:pic>
    </p:spTree>
    <p:extLst>
      <p:ext uri="{BB962C8B-B14F-4D97-AF65-F5344CB8AC3E}">
        <p14:creationId xmlns:p14="http://schemas.microsoft.com/office/powerpoint/2010/main" val="2087696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描述流程的核心业务实体及其状态图</a:t>
            </a:r>
            <a:endParaRPr lang="zh-CN" altLang="en-US" dirty="0"/>
          </a:p>
        </p:txBody>
      </p:sp>
      <p:pic>
        <p:nvPicPr>
          <p:cNvPr id="6" name="图片 5"/>
          <p:cNvPicPr>
            <a:picLocks noChangeAspect="1"/>
          </p:cNvPicPr>
          <p:nvPr/>
        </p:nvPicPr>
        <p:blipFill>
          <a:blip r:embed="rId2"/>
          <a:stretch>
            <a:fillRect/>
          </a:stretch>
        </p:blipFill>
        <p:spPr>
          <a:xfrm>
            <a:off x="0" y="998812"/>
            <a:ext cx="4822088" cy="5889123"/>
          </a:xfrm>
          <a:prstGeom prst="rect">
            <a:avLst/>
          </a:prstGeom>
        </p:spPr>
      </p:pic>
      <p:pic>
        <p:nvPicPr>
          <p:cNvPr id="7" name="图片 6"/>
          <p:cNvPicPr>
            <a:picLocks noChangeAspect="1"/>
          </p:cNvPicPr>
          <p:nvPr/>
        </p:nvPicPr>
        <p:blipFill>
          <a:blip r:embed="rId3"/>
          <a:stretch>
            <a:fillRect/>
          </a:stretch>
        </p:blipFill>
        <p:spPr>
          <a:xfrm>
            <a:off x="4780186" y="846138"/>
            <a:ext cx="4363814" cy="6276577"/>
          </a:xfrm>
          <a:prstGeom prst="rect">
            <a:avLst/>
          </a:prstGeom>
        </p:spPr>
      </p:pic>
    </p:spTree>
    <p:extLst>
      <p:ext uri="{BB962C8B-B14F-4D97-AF65-F5344CB8AC3E}">
        <p14:creationId xmlns:p14="http://schemas.microsoft.com/office/powerpoint/2010/main" val="34552342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通过创建抽象的分析类来容纳变化</a:t>
            </a:r>
            <a:endParaRPr lang="zh-CN" altLang="en-US" dirty="0"/>
          </a:p>
        </p:txBody>
      </p:sp>
      <p:pic>
        <p:nvPicPr>
          <p:cNvPr id="4" name="图片 3"/>
          <p:cNvPicPr>
            <a:picLocks noChangeAspect="1"/>
          </p:cNvPicPr>
          <p:nvPr/>
        </p:nvPicPr>
        <p:blipFill>
          <a:blip r:embed="rId2"/>
          <a:stretch>
            <a:fillRect/>
          </a:stretch>
        </p:blipFill>
        <p:spPr>
          <a:xfrm>
            <a:off x="457200" y="958948"/>
            <a:ext cx="8184606" cy="5920756"/>
          </a:xfrm>
          <a:prstGeom prst="rect">
            <a:avLst/>
          </a:prstGeom>
        </p:spPr>
      </p:pic>
      <p:sp>
        <p:nvSpPr>
          <p:cNvPr id="5" name="矩形 4"/>
          <p:cNvSpPr/>
          <p:nvPr/>
        </p:nvSpPr>
        <p:spPr>
          <a:xfrm>
            <a:off x="1907704" y="5373215"/>
            <a:ext cx="1800200" cy="1434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07603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描述领域实体的设计类图</a:t>
            </a:r>
            <a:endParaRPr lang="zh-CN" altLang="en-US" dirty="0"/>
          </a:p>
        </p:txBody>
      </p:sp>
      <p:pic>
        <p:nvPicPr>
          <p:cNvPr id="4" name="图片 3"/>
          <p:cNvPicPr>
            <a:picLocks noChangeAspect="1"/>
          </p:cNvPicPr>
          <p:nvPr/>
        </p:nvPicPr>
        <p:blipFill>
          <a:blip r:embed="rId2"/>
          <a:stretch>
            <a:fillRect/>
          </a:stretch>
        </p:blipFill>
        <p:spPr>
          <a:xfrm>
            <a:off x="-190500" y="1417638"/>
            <a:ext cx="9662485" cy="5440362"/>
          </a:xfrm>
          <a:prstGeom prst="rect">
            <a:avLst/>
          </a:prstGeom>
        </p:spPr>
      </p:pic>
    </p:spTree>
    <p:extLst>
      <p:ext uri="{BB962C8B-B14F-4D97-AF65-F5344CB8AC3E}">
        <p14:creationId xmlns:p14="http://schemas.microsoft.com/office/powerpoint/2010/main" val="627660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在项目</a:t>
            </a:r>
            <a:r>
              <a:rPr lang="zh-CN" altLang="en-US" dirty="0" smtClean="0"/>
              <a:t>中应用</a:t>
            </a:r>
            <a:r>
              <a:rPr lang="en-US" altLang="zh-CN" dirty="0"/>
              <a:t>UML</a:t>
            </a:r>
            <a:endParaRPr lang="zh-CN" altLang="en-US" dirty="0"/>
          </a:p>
        </p:txBody>
      </p:sp>
      <p:sp>
        <p:nvSpPr>
          <p:cNvPr id="36" name="内容占位符 2"/>
          <p:cNvSpPr>
            <a:spLocks noGrp="1"/>
          </p:cNvSpPr>
          <p:nvPr>
            <p:ph idx="1"/>
          </p:nvPr>
        </p:nvSpPr>
        <p:spPr>
          <a:xfrm>
            <a:off x="-147716" y="1547841"/>
            <a:ext cx="4876800" cy="4447761"/>
          </a:xfrm>
        </p:spPr>
        <p:txBody>
          <a:bodyPr>
            <a:normAutofit fontScale="85000" lnSpcReduction="20000"/>
          </a:bodyPr>
          <a:lstStyle/>
          <a:p>
            <a:pPr marL="285750" indent="-285750">
              <a:buFont typeface="Arial" panose="020B0604020202020204" pitchFamily="34" charset="0"/>
              <a:buChar char="•"/>
            </a:pPr>
            <a:r>
              <a:rPr lang="zh-CN" altLang="en-US" sz="1800" dirty="0" smtClean="0">
                <a:latin typeface="Microsoft YaHei UI" panose="020B0503020204020204" pitchFamily="34" charset="-122"/>
                <a:ea typeface="Microsoft YaHei UI" panose="020B0503020204020204" pitchFamily="34" charset="-122"/>
              </a:rPr>
              <a:t>由业务分析导出软件需求</a:t>
            </a:r>
            <a:endParaRPr lang="en-US" altLang="zh-CN" sz="1800"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zh-CN" altLang="en-US" sz="1800" dirty="0">
                <a:latin typeface="Microsoft YaHei UI" panose="020B0503020204020204" pitchFamily="34" charset="-122"/>
                <a:ea typeface="Microsoft YaHei UI" panose="020B0503020204020204" pitchFamily="34" charset="-122"/>
              </a:rPr>
              <a:t>通过分析设计产生设计模型</a:t>
            </a:r>
            <a:endParaRPr lang="en-US" altLang="zh-CN" sz="1800"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sz="1800"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sz="1800" dirty="0" smtClean="0">
                <a:latin typeface="Microsoft YaHei UI" panose="020B0503020204020204" pitchFamily="34" charset="-122"/>
                <a:ea typeface="Microsoft YaHei UI" panose="020B0503020204020204" pitchFamily="34" charset="-122"/>
              </a:rPr>
              <a:t>通过编码落地设计模型</a:t>
            </a:r>
            <a:endParaRPr lang="zh-CN" sz="1800"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
        <p:nvSpPr>
          <p:cNvPr id="37" name="文本框 36"/>
          <p:cNvSpPr txBox="1"/>
          <p:nvPr/>
        </p:nvSpPr>
        <p:spPr>
          <a:xfrm>
            <a:off x="3559533" y="1447972"/>
            <a:ext cx="2339102" cy="523220"/>
          </a:xfrm>
          <a:prstGeom prst="rect">
            <a:avLst/>
          </a:prstGeom>
          <a:noFill/>
          <a:ln>
            <a:solidFill>
              <a:schemeClr val="accent1">
                <a:shade val="50000"/>
              </a:schemeClr>
            </a:solidFill>
          </a:ln>
        </p:spPr>
        <p:txBody>
          <a:bodyPr wrap="none">
            <a:spAutoFit/>
          </a:bodyPr>
          <a:lstStyle/>
          <a:p>
            <a:pPr>
              <a:defRPr/>
            </a:pPr>
            <a:r>
              <a:rPr lang="zh-CN" altLang="en-US" sz="1400" dirty="0" smtClean="0"/>
              <a:t>明确业务服务的对象和边界</a:t>
            </a:r>
            <a:endParaRPr lang="en-US" altLang="zh-CN" sz="1400" dirty="0" smtClean="0"/>
          </a:p>
          <a:p>
            <a:pPr>
              <a:defRPr/>
            </a:pPr>
            <a:r>
              <a:rPr lang="zh-CN" altLang="en-US" sz="1400" dirty="0" smtClean="0">
                <a:solidFill>
                  <a:schemeClr val="tx1">
                    <a:lumMod val="50000"/>
                    <a:lumOff val="50000"/>
                  </a:schemeClr>
                </a:solidFill>
              </a:rPr>
              <a:t>（业务参与者和</a:t>
            </a:r>
            <a:r>
              <a:rPr lang="zh-CN" altLang="en-US" sz="1400" dirty="0">
                <a:solidFill>
                  <a:schemeClr val="tx1">
                    <a:lumMod val="50000"/>
                    <a:lumOff val="50000"/>
                  </a:schemeClr>
                </a:solidFill>
              </a:rPr>
              <a:t>目标组织</a:t>
            </a:r>
            <a:r>
              <a:rPr lang="zh-CN" altLang="en-US" sz="1400" dirty="0" smtClean="0">
                <a:solidFill>
                  <a:schemeClr val="tx1">
                    <a:lumMod val="50000"/>
                    <a:lumOff val="50000"/>
                  </a:schemeClr>
                </a:solidFill>
              </a:rPr>
              <a:t>）</a:t>
            </a:r>
            <a:endParaRPr lang="zh-CN" altLang="en-US" sz="1400" dirty="0">
              <a:solidFill>
                <a:schemeClr val="tx1">
                  <a:lumMod val="50000"/>
                  <a:lumOff val="50000"/>
                </a:schemeClr>
              </a:solidFill>
            </a:endParaRPr>
          </a:p>
        </p:txBody>
      </p:sp>
      <p:sp>
        <p:nvSpPr>
          <p:cNvPr id="38" name="文本框 37"/>
          <p:cNvSpPr txBox="1"/>
          <p:nvPr/>
        </p:nvSpPr>
        <p:spPr>
          <a:xfrm>
            <a:off x="7056549" y="1447972"/>
            <a:ext cx="1980029" cy="523220"/>
          </a:xfrm>
          <a:prstGeom prst="rect">
            <a:avLst/>
          </a:prstGeom>
          <a:noFill/>
          <a:ln>
            <a:solidFill>
              <a:schemeClr val="accent1">
                <a:shade val="50000"/>
              </a:schemeClr>
            </a:solidFill>
          </a:ln>
        </p:spPr>
        <p:txBody>
          <a:bodyPr wrap="none">
            <a:spAutoFit/>
          </a:bodyPr>
          <a:lstStyle/>
          <a:p>
            <a:pPr>
              <a:defRPr/>
            </a:pPr>
            <a:r>
              <a:rPr lang="zh-CN" altLang="en-US" sz="1400" dirty="0" smtClean="0"/>
              <a:t>识别边界内的业务流程</a:t>
            </a:r>
            <a:endParaRPr lang="en-US" altLang="zh-CN" sz="1400" dirty="0" smtClean="0"/>
          </a:p>
          <a:p>
            <a:pPr>
              <a:defRPr/>
            </a:pPr>
            <a:r>
              <a:rPr lang="zh-CN" altLang="en-US" sz="1400" dirty="0" smtClean="0"/>
              <a:t>    </a:t>
            </a:r>
            <a:r>
              <a:rPr lang="zh-CN" altLang="en-US" sz="1400" dirty="0" smtClean="0">
                <a:solidFill>
                  <a:schemeClr val="tx1">
                    <a:lumMod val="50000"/>
                    <a:lumOff val="50000"/>
                  </a:schemeClr>
                </a:solidFill>
              </a:rPr>
              <a:t>（业务用例模型）</a:t>
            </a:r>
            <a:endParaRPr lang="zh-CN" altLang="en-US" sz="1400" dirty="0">
              <a:solidFill>
                <a:schemeClr val="tx1">
                  <a:lumMod val="50000"/>
                  <a:lumOff val="50000"/>
                </a:schemeClr>
              </a:solidFill>
            </a:endParaRPr>
          </a:p>
        </p:txBody>
      </p:sp>
      <p:cxnSp>
        <p:nvCxnSpPr>
          <p:cNvPr id="39" name="直接箭头连接符 38"/>
          <p:cNvCxnSpPr/>
          <p:nvPr/>
        </p:nvCxnSpPr>
        <p:spPr>
          <a:xfrm flipV="1">
            <a:off x="6438664" y="1755884"/>
            <a:ext cx="343659" cy="51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146921" y="2575098"/>
            <a:ext cx="5570756" cy="307777"/>
          </a:xfrm>
          <a:prstGeom prst="rect">
            <a:avLst/>
          </a:prstGeom>
          <a:noFill/>
          <a:ln>
            <a:solidFill>
              <a:schemeClr val="accent1">
                <a:shade val="50000"/>
              </a:schemeClr>
            </a:solidFill>
          </a:ln>
        </p:spPr>
        <p:txBody>
          <a:bodyPr wrap="none">
            <a:spAutoFit/>
          </a:bodyPr>
          <a:lstStyle/>
          <a:p>
            <a:pPr>
              <a:defRPr/>
            </a:pPr>
            <a:r>
              <a:rPr lang="zh-CN" altLang="en-US" sz="1400" dirty="0" smtClean="0"/>
              <a:t>说明业务流程的步骤及参与业务流程的岗位和系统</a:t>
            </a:r>
            <a:r>
              <a:rPr lang="zh-CN" altLang="en-US" sz="1400" dirty="0" smtClean="0">
                <a:solidFill>
                  <a:schemeClr val="tx1">
                    <a:lumMod val="50000"/>
                    <a:lumOff val="50000"/>
                  </a:schemeClr>
                </a:solidFill>
              </a:rPr>
              <a:t>（业务分析模型）</a:t>
            </a:r>
            <a:endParaRPr lang="zh-CN" altLang="en-US" sz="1400" dirty="0">
              <a:solidFill>
                <a:schemeClr val="tx1">
                  <a:lumMod val="50000"/>
                  <a:lumOff val="50000"/>
                </a:schemeClr>
              </a:solidFill>
            </a:endParaRPr>
          </a:p>
        </p:txBody>
      </p:sp>
      <p:cxnSp>
        <p:nvCxnSpPr>
          <p:cNvPr id="41" name="直接箭头连接符 40"/>
          <p:cNvCxnSpPr>
            <a:stCxn id="38" idx="2"/>
            <a:endCxn id="40" idx="0"/>
          </p:cNvCxnSpPr>
          <p:nvPr/>
        </p:nvCxnSpPr>
        <p:spPr>
          <a:xfrm flipH="1">
            <a:off x="5932299" y="1971192"/>
            <a:ext cx="2114265" cy="60390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313907" y="3366534"/>
            <a:ext cx="3236784" cy="307777"/>
          </a:xfrm>
          <a:prstGeom prst="rect">
            <a:avLst/>
          </a:prstGeom>
          <a:noFill/>
          <a:ln>
            <a:solidFill>
              <a:schemeClr val="accent1">
                <a:shade val="50000"/>
              </a:schemeClr>
            </a:solidFill>
          </a:ln>
        </p:spPr>
        <p:txBody>
          <a:bodyPr wrap="none">
            <a:spAutoFit/>
          </a:bodyPr>
          <a:lstStyle/>
          <a:p>
            <a:pPr>
              <a:defRPr/>
            </a:pPr>
            <a:r>
              <a:rPr lang="zh-CN" altLang="en-US" sz="1400" dirty="0" smtClean="0"/>
              <a:t>确定待建软件系统的职责</a:t>
            </a:r>
            <a:r>
              <a:rPr lang="zh-CN" altLang="en-US" sz="1400" dirty="0" smtClean="0">
                <a:solidFill>
                  <a:schemeClr val="tx1">
                    <a:lumMod val="50000"/>
                    <a:lumOff val="50000"/>
                  </a:schemeClr>
                </a:solidFill>
              </a:rPr>
              <a:t>（用例模型）</a:t>
            </a:r>
            <a:endParaRPr lang="zh-CN" altLang="en-US" sz="1400" dirty="0">
              <a:solidFill>
                <a:schemeClr val="tx1">
                  <a:lumMod val="50000"/>
                  <a:lumOff val="50000"/>
                </a:schemeClr>
              </a:solidFill>
            </a:endParaRPr>
          </a:p>
        </p:txBody>
      </p:sp>
      <p:cxnSp>
        <p:nvCxnSpPr>
          <p:cNvPr id="43" name="直接箭头连接符 42"/>
          <p:cNvCxnSpPr/>
          <p:nvPr/>
        </p:nvCxnSpPr>
        <p:spPr>
          <a:xfrm>
            <a:off x="5796136" y="3063201"/>
            <a:ext cx="0" cy="3033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775631" y="4170811"/>
            <a:ext cx="4134465" cy="307777"/>
          </a:xfrm>
          <a:prstGeom prst="rect">
            <a:avLst/>
          </a:prstGeom>
          <a:noFill/>
          <a:ln>
            <a:solidFill>
              <a:schemeClr val="accent1">
                <a:shade val="50000"/>
              </a:schemeClr>
            </a:solidFill>
          </a:ln>
        </p:spPr>
        <p:txBody>
          <a:bodyPr wrap="none">
            <a:spAutoFit/>
          </a:bodyPr>
          <a:lstStyle/>
          <a:p>
            <a:pPr>
              <a:defRPr/>
            </a:pPr>
            <a:r>
              <a:rPr lang="zh-CN" altLang="en-US" sz="1400" dirty="0" smtClean="0"/>
              <a:t>通过场景分析构建系统的概念性组成</a:t>
            </a:r>
            <a:r>
              <a:rPr lang="zh-CN" altLang="en-US" sz="1400" dirty="0" smtClean="0">
                <a:solidFill>
                  <a:schemeClr val="tx1">
                    <a:lumMod val="50000"/>
                    <a:lumOff val="50000"/>
                  </a:schemeClr>
                </a:solidFill>
              </a:rPr>
              <a:t>（分析模型）</a:t>
            </a:r>
            <a:endParaRPr lang="zh-CN" altLang="en-US" sz="1400" dirty="0">
              <a:solidFill>
                <a:schemeClr val="tx1">
                  <a:lumMod val="50000"/>
                  <a:lumOff val="50000"/>
                </a:schemeClr>
              </a:solidFill>
            </a:endParaRPr>
          </a:p>
        </p:txBody>
      </p:sp>
      <p:cxnSp>
        <p:nvCxnSpPr>
          <p:cNvPr id="45" name="直接箭头连接符 44"/>
          <p:cNvCxnSpPr/>
          <p:nvPr/>
        </p:nvCxnSpPr>
        <p:spPr>
          <a:xfrm>
            <a:off x="5842864" y="3845417"/>
            <a:ext cx="0" cy="3033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506326" y="4929480"/>
            <a:ext cx="4673074" cy="307777"/>
          </a:xfrm>
          <a:prstGeom prst="rect">
            <a:avLst/>
          </a:prstGeom>
          <a:noFill/>
          <a:ln>
            <a:solidFill>
              <a:schemeClr val="accent1">
                <a:shade val="50000"/>
              </a:schemeClr>
            </a:solidFill>
          </a:ln>
        </p:spPr>
        <p:txBody>
          <a:bodyPr wrap="none">
            <a:spAutoFit/>
          </a:bodyPr>
          <a:lstStyle/>
          <a:p>
            <a:pPr>
              <a:defRPr/>
            </a:pPr>
            <a:r>
              <a:rPr lang="zh-CN" altLang="en-US" sz="1400" dirty="0" smtClean="0"/>
              <a:t>加入设计考虑将概念性组成推进到设计模型</a:t>
            </a:r>
            <a:r>
              <a:rPr lang="zh-CN" altLang="en-US" sz="1400" dirty="0" smtClean="0">
                <a:solidFill>
                  <a:schemeClr val="tx1">
                    <a:lumMod val="50000"/>
                    <a:lumOff val="50000"/>
                  </a:schemeClr>
                </a:solidFill>
              </a:rPr>
              <a:t>（设计模型）</a:t>
            </a:r>
            <a:endParaRPr lang="zh-CN" altLang="en-US" sz="1400" dirty="0">
              <a:solidFill>
                <a:schemeClr val="tx1">
                  <a:lumMod val="50000"/>
                  <a:lumOff val="50000"/>
                </a:schemeClr>
              </a:solidFill>
            </a:endParaRPr>
          </a:p>
        </p:txBody>
      </p:sp>
      <p:cxnSp>
        <p:nvCxnSpPr>
          <p:cNvPr id="47" name="直接箭头连接符 46"/>
          <p:cNvCxnSpPr/>
          <p:nvPr/>
        </p:nvCxnSpPr>
        <p:spPr>
          <a:xfrm>
            <a:off x="5804228" y="4591214"/>
            <a:ext cx="0" cy="3033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459583" y="5759382"/>
            <a:ext cx="4493538" cy="307777"/>
          </a:xfrm>
          <a:prstGeom prst="rect">
            <a:avLst/>
          </a:prstGeom>
          <a:noFill/>
          <a:ln>
            <a:solidFill>
              <a:schemeClr val="accent1">
                <a:shade val="50000"/>
              </a:schemeClr>
            </a:solidFill>
          </a:ln>
        </p:spPr>
        <p:txBody>
          <a:bodyPr wrap="none">
            <a:spAutoFit/>
          </a:bodyPr>
          <a:lstStyle/>
          <a:p>
            <a:pPr>
              <a:defRPr/>
            </a:pPr>
            <a:r>
              <a:rPr lang="zh-CN" altLang="en-US" sz="1400" dirty="0" smtClean="0"/>
              <a:t>导出代码骨架完善场景调用编写单元测试</a:t>
            </a:r>
            <a:r>
              <a:rPr lang="zh-CN" altLang="en-US" sz="1400" dirty="0" smtClean="0">
                <a:solidFill>
                  <a:schemeClr val="tx1">
                    <a:lumMod val="50000"/>
                    <a:lumOff val="50000"/>
                  </a:schemeClr>
                </a:solidFill>
              </a:rPr>
              <a:t>（实现模型）</a:t>
            </a:r>
            <a:endParaRPr lang="zh-CN" altLang="en-US" sz="1400" dirty="0">
              <a:solidFill>
                <a:schemeClr val="tx1">
                  <a:lumMod val="50000"/>
                  <a:lumOff val="50000"/>
                </a:schemeClr>
              </a:solidFill>
            </a:endParaRPr>
          </a:p>
        </p:txBody>
      </p:sp>
      <p:cxnSp>
        <p:nvCxnSpPr>
          <p:cNvPr id="49" name="直接箭头连接符 48"/>
          <p:cNvCxnSpPr/>
          <p:nvPr/>
        </p:nvCxnSpPr>
        <p:spPr>
          <a:xfrm>
            <a:off x="5804228" y="5321525"/>
            <a:ext cx="0" cy="3033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82712" y="1447972"/>
            <a:ext cx="431800"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2766163" y="3884346"/>
            <a:ext cx="434548" cy="3591"/>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2805104" y="5450528"/>
            <a:ext cx="431800"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2998612" y="1447972"/>
            <a:ext cx="0" cy="422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993626" y="3430759"/>
            <a:ext cx="2130" cy="45223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5" name="文本框 134"/>
          <p:cNvSpPr txBox="1">
            <a:spLocks noChangeArrowheads="1"/>
          </p:cNvSpPr>
          <p:nvPr/>
        </p:nvSpPr>
        <p:spPr bwMode="auto">
          <a:xfrm>
            <a:off x="2785213" y="1893218"/>
            <a:ext cx="41549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Frutiger LT 55 Roman" pitchFamily="34" charset="0"/>
                <a:ea typeface="黑体" panose="02010609060101010101" pitchFamily="49" charset="-122"/>
              </a:defRPr>
            </a:lvl1pPr>
            <a:lvl2pPr marL="742950" indent="-285750">
              <a:buClr>
                <a:srgbClr val="777777"/>
              </a:buClr>
              <a:buSzPct val="85000"/>
              <a:buChar char="–"/>
              <a:defRPr sz="2200">
                <a:solidFill>
                  <a:schemeClr val="tx1"/>
                </a:solidFill>
                <a:latin typeface="Frutiger LT 55 Roman" pitchFamily="34" charset="0"/>
                <a:ea typeface="黑体" panose="02010609060101010101" pitchFamily="49" charset="-122"/>
              </a:defRPr>
            </a:lvl2pPr>
            <a:lvl3pPr marL="1143000" indent="-228600">
              <a:buClr>
                <a:srgbClr val="777777"/>
              </a:buClr>
              <a:buSzPct val="85000"/>
              <a:buChar char="•"/>
              <a:defRPr sz="2200">
                <a:solidFill>
                  <a:schemeClr val="tx1"/>
                </a:solidFill>
                <a:latin typeface="Frutiger LT 55 Roman" pitchFamily="34" charset="0"/>
                <a:ea typeface="黑体" panose="02010609060101010101" pitchFamily="49" charset="-122"/>
              </a:defRPr>
            </a:lvl3pPr>
            <a:lvl4pPr marL="1600200" indent="-228600">
              <a:buClr>
                <a:srgbClr val="777777"/>
              </a:buClr>
              <a:buSzPct val="85000"/>
              <a:buChar char="–"/>
              <a:defRPr sz="2200">
                <a:solidFill>
                  <a:schemeClr val="tx1"/>
                </a:solidFill>
                <a:latin typeface="Frutiger LT 55 Roman" pitchFamily="34" charset="0"/>
                <a:ea typeface="黑体" panose="02010609060101010101" pitchFamily="49" charset="-122"/>
              </a:defRPr>
            </a:lvl4pPr>
            <a:lvl5pPr marL="2057400" indent="-228600">
              <a:buClr>
                <a:srgbClr val="777777"/>
              </a:buClr>
              <a:buSzPct val="85000"/>
              <a:buChar char="»"/>
              <a:defRPr sz="2200">
                <a:solidFill>
                  <a:schemeClr val="tx1"/>
                </a:solidFill>
                <a:latin typeface="Frutiger LT 55 Roman" pitchFamily="34"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9pPr>
          </a:lstStyle>
          <a:p>
            <a:pPr>
              <a:buClrTx/>
              <a:buSzTx/>
              <a:buFontTx/>
              <a:buNone/>
            </a:pPr>
            <a:r>
              <a:rPr lang="zh-CN" altLang="en-US" sz="1800" dirty="0" smtClean="0">
                <a:latin typeface="Arial" panose="020B0604020202020204" pitchFamily="34" charset="0"/>
                <a:ea typeface="宋体" panose="02010600030101010101" pitchFamily="2" charset="-122"/>
              </a:rPr>
              <a:t>业</a:t>
            </a:r>
            <a:endParaRPr lang="en-US" altLang="zh-CN" sz="1800" dirty="0" smtClean="0">
              <a:latin typeface="Arial" panose="020B0604020202020204" pitchFamily="34" charset="0"/>
              <a:ea typeface="宋体" panose="02010600030101010101" pitchFamily="2" charset="-122"/>
            </a:endParaRPr>
          </a:p>
          <a:p>
            <a:pPr>
              <a:buClrTx/>
              <a:buSzTx/>
              <a:buFontTx/>
              <a:buNone/>
            </a:pPr>
            <a:r>
              <a:rPr lang="zh-CN" altLang="en-US" sz="1800" dirty="0" smtClean="0">
                <a:latin typeface="Arial" panose="020B0604020202020204" pitchFamily="34" charset="0"/>
                <a:ea typeface="宋体" panose="02010600030101010101" pitchFamily="2" charset="-122"/>
              </a:rPr>
              <a:t>务</a:t>
            </a:r>
            <a:endParaRPr lang="en-US" altLang="zh-CN" sz="1800" dirty="0" smtClean="0">
              <a:latin typeface="Arial" panose="020B0604020202020204" pitchFamily="34" charset="0"/>
              <a:ea typeface="宋体" panose="02010600030101010101" pitchFamily="2" charset="-122"/>
            </a:endParaRPr>
          </a:p>
          <a:p>
            <a:pPr>
              <a:buClrTx/>
              <a:buSzTx/>
              <a:buFontTx/>
              <a:buNone/>
            </a:pPr>
            <a:r>
              <a:rPr lang="zh-CN" altLang="en-US" sz="1800" dirty="0" smtClean="0">
                <a:latin typeface="Arial" panose="020B0604020202020204" pitchFamily="34" charset="0"/>
                <a:ea typeface="宋体" panose="02010600030101010101" pitchFamily="2" charset="-122"/>
              </a:rPr>
              <a:t>和</a:t>
            </a:r>
            <a:endParaRPr lang="en-US" altLang="zh-CN" sz="1800" dirty="0" smtClean="0">
              <a:latin typeface="Arial" panose="020B0604020202020204" pitchFamily="34" charset="0"/>
              <a:ea typeface="宋体" panose="02010600030101010101" pitchFamily="2" charset="-122"/>
            </a:endParaRPr>
          </a:p>
          <a:p>
            <a:pPr>
              <a:buClrTx/>
              <a:buSzTx/>
              <a:buFontTx/>
              <a:buNone/>
            </a:pPr>
            <a:r>
              <a:rPr lang="zh-CN" altLang="en-US" sz="1800" dirty="0" smtClean="0">
                <a:latin typeface="Arial" panose="020B0604020202020204" pitchFamily="34" charset="0"/>
                <a:ea typeface="宋体" panose="02010600030101010101" pitchFamily="2" charset="-122"/>
              </a:rPr>
              <a:t>需</a:t>
            </a:r>
            <a:endParaRPr lang="en-US" altLang="zh-CN" sz="1800" dirty="0">
              <a:latin typeface="Arial" panose="020B0604020202020204" pitchFamily="34" charset="0"/>
              <a:ea typeface="宋体" panose="02010600030101010101" pitchFamily="2" charset="-122"/>
            </a:endParaRPr>
          </a:p>
          <a:p>
            <a:pPr>
              <a:buClrTx/>
              <a:buSzTx/>
              <a:buFontTx/>
              <a:buNone/>
            </a:pPr>
            <a:r>
              <a:rPr lang="zh-CN" altLang="en-US" sz="1800" dirty="0">
                <a:latin typeface="Arial" panose="020B0604020202020204" pitchFamily="34" charset="0"/>
                <a:ea typeface="宋体" panose="02010600030101010101" pitchFamily="2" charset="-122"/>
              </a:rPr>
              <a:t>求</a:t>
            </a:r>
          </a:p>
        </p:txBody>
      </p:sp>
      <p:cxnSp>
        <p:nvCxnSpPr>
          <p:cNvPr id="56" name="直接箭头连接符 55"/>
          <p:cNvCxnSpPr/>
          <p:nvPr/>
        </p:nvCxnSpPr>
        <p:spPr>
          <a:xfrm flipV="1">
            <a:off x="2995130" y="3906974"/>
            <a:ext cx="0" cy="2875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8" idx="2"/>
          </p:cNvCxnSpPr>
          <p:nvPr/>
        </p:nvCxnSpPr>
        <p:spPr>
          <a:xfrm flipH="1">
            <a:off x="3021004" y="4914380"/>
            <a:ext cx="1" cy="4989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8" name="文本框 137"/>
          <p:cNvSpPr txBox="1">
            <a:spLocks noChangeArrowheads="1"/>
          </p:cNvSpPr>
          <p:nvPr/>
        </p:nvSpPr>
        <p:spPr bwMode="auto">
          <a:xfrm>
            <a:off x="2697839" y="4268049"/>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Frutiger LT 55 Roman" pitchFamily="34" charset="0"/>
                <a:ea typeface="黑体" panose="02010609060101010101" pitchFamily="49" charset="-122"/>
              </a:defRPr>
            </a:lvl1pPr>
            <a:lvl2pPr marL="742950" indent="-285750">
              <a:buClr>
                <a:srgbClr val="777777"/>
              </a:buClr>
              <a:buSzPct val="85000"/>
              <a:buChar char="–"/>
              <a:defRPr sz="2200">
                <a:solidFill>
                  <a:schemeClr val="tx1"/>
                </a:solidFill>
                <a:latin typeface="Frutiger LT 55 Roman" pitchFamily="34" charset="0"/>
                <a:ea typeface="黑体" panose="02010609060101010101" pitchFamily="49" charset="-122"/>
              </a:defRPr>
            </a:lvl2pPr>
            <a:lvl3pPr marL="1143000" indent="-228600">
              <a:buClr>
                <a:srgbClr val="777777"/>
              </a:buClr>
              <a:buSzPct val="85000"/>
              <a:buChar char="•"/>
              <a:defRPr sz="2200">
                <a:solidFill>
                  <a:schemeClr val="tx1"/>
                </a:solidFill>
                <a:latin typeface="Frutiger LT 55 Roman" pitchFamily="34" charset="0"/>
                <a:ea typeface="黑体" panose="02010609060101010101" pitchFamily="49" charset="-122"/>
              </a:defRPr>
            </a:lvl3pPr>
            <a:lvl4pPr marL="1600200" indent="-228600">
              <a:buClr>
                <a:srgbClr val="777777"/>
              </a:buClr>
              <a:buSzPct val="85000"/>
              <a:buChar char="–"/>
              <a:defRPr sz="2200">
                <a:solidFill>
                  <a:schemeClr val="tx1"/>
                </a:solidFill>
                <a:latin typeface="Frutiger LT 55 Roman" pitchFamily="34" charset="0"/>
                <a:ea typeface="黑体" panose="02010609060101010101" pitchFamily="49" charset="-122"/>
              </a:defRPr>
            </a:lvl4pPr>
            <a:lvl5pPr marL="2057400" indent="-228600">
              <a:buClr>
                <a:srgbClr val="777777"/>
              </a:buClr>
              <a:buSzPct val="85000"/>
              <a:buChar char="»"/>
              <a:defRPr sz="2200">
                <a:solidFill>
                  <a:schemeClr val="tx1"/>
                </a:solidFill>
                <a:latin typeface="Frutiger LT 55 Roman" pitchFamily="34"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9pPr>
          </a:lstStyle>
          <a:p>
            <a:pPr>
              <a:buClrTx/>
              <a:buSzTx/>
              <a:buFontTx/>
              <a:buNone/>
            </a:pPr>
            <a:r>
              <a:rPr lang="zh-CN" altLang="en-US" sz="1800" dirty="0" smtClean="0">
                <a:latin typeface="Arial" panose="020B0604020202020204" pitchFamily="34" charset="0"/>
                <a:ea typeface="宋体" panose="02010600030101010101" pitchFamily="2" charset="-122"/>
              </a:rPr>
              <a:t>分析</a:t>
            </a:r>
            <a:endParaRPr lang="en-US" altLang="zh-CN" sz="1800" dirty="0">
              <a:latin typeface="Arial" panose="020B0604020202020204" pitchFamily="34" charset="0"/>
              <a:ea typeface="宋体" panose="02010600030101010101" pitchFamily="2" charset="-122"/>
            </a:endParaRPr>
          </a:p>
          <a:p>
            <a:pPr>
              <a:buClrTx/>
              <a:buSzTx/>
              <a:buFontTx/>
              <a:buNone/>
            </a:pPr>
            <a:r>
              <a:rPr lang="zh-CN" altLang="en-US" sz="1800" dirty="0" smtClean="0">
                <a:latin typeface="Arial" panose="020B0604020202020204" pitchFamily="34" charset="0"/>
                <a:ea typeface="宋体" panose="02010600030101010101" pitchFamily="2" charset="-122"/>
              </a:rPr>
              <a:t>设计</a:t>
            </a:r>
            <a:endParaRPr lang="en-US" altLang="zh-CN" sz="1800" dirty="0">
              <a:latin typeface="Arial" panose="020B0604020202020204" pitchFamily="34" charset="0"/>
              <a:ea typeface="宋体" panose="02010600030101010101" pitchFamily="2" charset="-122"/>
            </a:endParaRPr>
          </a:p>
        </p:txBody>
      </p:sp>
      <p:cxnSp>
        <p:nvCxnSpPr>
          <p:cNvPr id="59" name="直接箭头连接符 58"/>
          <p:cNvCxnSpPr/>
          <p:nvPr/>
        </p:nvCxnSpPr>
        <p:spPr>
          <a:xfrm flipV="1">
            <a:off x="2999820" y="5516022"/>
            <a:ext cx="0" cy="2875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1" idx="2"/>
          </p:cNvCxnSpPr>
          <p:nvPr/>
        </p:nvCxnSpPr>
        <p:spPr>
          <a:xfrm flipH="1">
            <a:off x="2993000" y="6171343"/>
            <a:ext cx="6820" cy="285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1" name="文本框 137"/>
          <p:cNvSpPr txBox="1">
            <a:spLocks noChangeArrowheads="1"/>
          </p:cNvSpPr>
          <p:nvPr/>
        </p:nvSpPr>
        <p:spPr bwMode="auto">
          <a:xfrm>
            <a:off x="2676654" y="580201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Frutiger LT 55 Roman" pitchFamily="34" charset="0"/>
                <a:ea typeface="黑体" panose="02010609060101010101" pitchFamily="49" charset="-122"/>
              </a:defRPr>
            </a:lvl1pPr>
            <a:lvl2pPr marL="742950" indent="-285750">
              <a:buClr>
                <a:srgbClr val="777777"/>
              </a:buClr>
              <a:buSzPct val="85000"/>
              <a:buChar char="–"/>
              <a:defRPr sz="2200">
                <a:solidFill>
                  <a:schemeClr val="tx1"/>
                </a:solidFill>
                <a:latin typeface="Frutiger LT 55 Roman" pitchFamily="34" charset="0"/>
                <a:ea typeface="黑体" panose="02010609060101010101" pitchFamily="49" charset="-122"/>
              </a:defRPr>
            </a:lvl2pPr>
            <a:lvl3pPr marL="1143000" indent="-228600">
              <a:buClr>
                <a:srgbClr val="777777"/>
              </a:buClr>
              <a:buSzPct val="85000"/>
              <a:buChar char="•"/>
              <a:defRPr sz="2200">
                <a:solidFill>
                  <a:schemeClr val="tx1"/>
                </a:solidFill>
                <a:latin typeface="Frutiger LT 55 Roman" pitchFamily="34" charset="0"/>
                <a:ea typeface="黑体" panose="02010609060101010101" pitchFamily="49" charset="-122"/>
              </a:defRPr>
            </a:lvl3pPr>
            <a:lvl4pPr marL="1600200" indent="-228600">
              <a:buClr>
                <a:srgbClr val="777777"/>
              </a:buClr>
              <a:buSzPct val="85000"/>
              <a:buChar char="–"/>
              <a:defRPr sz="2200">
                <a:solidFill>
                  <a:schemeClr val="tx1"/>
                </a:solidFill>
                <a:latin typeface="Frutiger LT 55 Roman" pitchFamily="34" charset="0"/>
                <a:ea typeface="黑体" panose="02010609060101010101" pitchFamily="49" charset="-122"/>
              </a:defRPr>
            </a:lvl4pPr>
            <a:lvl5pPr marL="2057400" indent="-228600">
              <a:buClr>
                <a:srgbClr val="777777"/>
              </a:buClr>
              <a:buSzPct val="85000"/>
              <a:buChar char="»"/>
              <a:defRPr sz="2200">
                <a:solidFill>
                  <a:schemeClr val="tx1"/>
                </a:solidFill>
                <a:latin typeface="Frutiger LT 55 Roman" pitchFamily="34"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9pPr>
          </a:lstStyle>
          <a:p>
            <a:pPr>
              <a:buClrTx/>
              <a:buSzTx/>
              <a:buFontTx/>
              <a:buNone/>
            </a:pPr>
            <a:r>
              <a:rPr lang="zh-CN" altLang="en-US" sz="1800" dirty="0" smtClean="0">
                <a:latin typeface="Arial" panose="020B0604020202020204" pitchFamily="34" charset="0"/>
                <a:ea typeface="宋体" panose="02010600030101010101" pitchFamily="2" charset="-122"/>
              </a:rPr>
              <a:t>编码</a:t>
            </a:r>
            <a:endParaRPr lang="en-US" altLang="zh-CN" sz="1800" dirty="0">
              <a:latin typeface="Arial" panose="020B0604020202020204" pitchFamily="34" charset="0"/>
              <a:ea typeface="宋体" panose="02010600030101010101" pitchFamily="2" charset="-122"/>
            </a:endParaRPr>
          </a:p>
        </p:txBody>
      </p:sp>
      <p:cxnSp>
        <p:nvCxnSpPr>
          <p:cNvPr id="62" name="直接连接符 61"/>
          <p:cNvCxnSpPr/>
          <p:nvPr/>
        </p:nvCxnSpPr>
        <p:spPr>
          <a:xfrm flipH="1">
            <a:off x="2777100" y="6457332"/>
            <a:ext cx="431800"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2"/>
          <a:stretch>
            <a:fillRect/>
          </a:stretch>
        </p:blipFill>
        <p:spPr>
          <a:xfrm>
            <a:off x="4592034" y="828865"/>
            <a:ext cx="543953" cy="542813"/>
          </a:xfrm>
          <a:prstGeom prst="rect">
            <a:avLst/>
          </a:prstGeom>
        </p:spPr>
      </p:pic>
      <p:pic>
        <p:nvPicPr>
          <p:cNvPr id="64" name="图片 63"/>
          <p:cNvPicPr>
            <a:picLocks noChangeAspect="1"/>
          </p:cNvPicPr>
          <p:nvPr/>
        </p:nvPicPr>
        <p:blipFill>
          <a:blip r:embed="rId3"/>
          <a:stretch>
            <a:fillRect/>
          </a:stretch>
        </p:blipFill>
        <p:spPr>
          <a:xfrm>
            <a:off x="5505053" y="6399183"/>
            <a:ext cx="598349" cy="597094"/>
          </a:xfrm>
          <a:prstGeom prst="rect">
            <a:avLst/>
          </a:prstGeom>
        </p:spPr>
      </p:pic>
      <p:cxnSp>
        <p:nvCxnSpPr>
          <p:cNvPr id="65" name="直接箭头连接符 64"/>
          <p:cNvCxnSpPr/>
          <p:nvPr/>
        </p:nvCxnSpPr>
        <p:spPr>
          <a:xfrm>
            <a:off x="4864011" y="1142201"/>
            <a:ext cx="0" cy="2860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5791293" y="6121056"/>
            <a:ext cx="0" cy="285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893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成果物演进图</a:t>
            </a:r>
          </a:p>
        </p:txBody>
      </p:sp>
      <p:cxnSp>
        <p:nvCxnSpPr>
          <p:cNvPr id="4" name="直接箭头连接符 3"/>
          <p:cNvCxnSpPr>
            <a:stCxn id="14" idx="2"/>
            <a:endCxn id="37" idx="1"/>
          </p:cNvCxnSpPr>
          <p:nvPr/>
        </p:nvCxnSpPr>
        <p:spPr>
          <a:xfrm>
            <a:off x="5238750" y="4324375"/>
            <a:ext cx="1455738" cy="12573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7200" y="1628800"/>
            <a:ext cx="1106488" cy="369888"/>
          </a:xfrm>
          <a:prstGeom prst="rect">
            <a:avLst/>
          </a:prstGeom>
          <a:noFill/>
          <a:ln>
            <a:solidFill>
              <a:schemeClr val="accent1">
                <a:shade val="50000"/>
              </a:schemeClr>
            </a:solidFill>
          </a:ln>
        </p:spPr>
        <p:txBody>
          <a:bodyPr wrap="none">
            <a:spAutoFit/>
          </a:bodyPr>
          <a:lstStyle/>
          <a:p>
            <a:pPr>
              <a:defRPr/>
            </a:pPr>
            <a:r>
              <a:rPr lang="zh-CN" altLang="en-US" dirty="0"/>
              <a:t>客户问题</a:t>
            </a:r>
          </a:p>
        </p:txBody>
      </p:sp>
      <p:sp>
        <p:nvSpPr>
          <p:cNvPr id="6" name="文本框 5"/>
          <p:cNvSpPr txBox="1"/>
          <p:nvPr/>
        </p:nvSpPr>
        <p:spPr>
          <a:xfrm>
            <a:off x="2051050" y="1628800"/>
            <a:ext cx="1108075" cy="369888"/>
          </a:xfrm>
          <a:prstGeom prst="rect">
            <a:avLst/>
          </a:prstGeom>
          <a:noFill/>
          <a:ln>
            <a:solidFill>
              <a:schemeClr val="bg2">
                <a:lumMod val="60000"/>
                <a:lumOff val="40000"/>
              </a:schemeClr>
            </a:solidFill>
          </a:ln>
        </p:spPr>
        <p:txBody>
          <a:bodyPr wrap="none">
            <a:spAutoFit/>
          </a:bodyPr>
          <a:lstStyle/>
          <a:p>
            <a:pPr>
              <a:defRPr/>
            </a:pPr>
            <a:r>
              <a:rPr lang="zh-CN" altLang="en-US" dirty="0"/>
              <a:t>产品特性</a:t>
            </a:r>
          </a:p>
        </p:txBody>
      </p:sp>
      <p:sp>
        <p:nvSpPr>
          <p:cNvPr id="7" name="文本框 6"/>
          <p:cNvSpPr txBox="1"/>
          <p:nvPr/>
        </p:nvSpPr>
        <p:spPr>
          <a:xfrm>
            <a:off x="3576638" y="1858988"/>
            <a:ext cx="1108075" cy="368300"/>
          </a:xfrm>
          <a:prstGeom prst="rect">
            <a:avLst/>
          </a:prstGeom>
          <a:noFill/>
          <a:ln>
            <a:solidFill>
              <a:schemeClr val="bg2">
                <a:lumMod val="60000"/>
                <a:lumOff val="40000"/>
              </a:schemeClr>
            </a:solidFill>
          </a:ln>
        </p:spPr>
        <p:txBody>
          <a:bodyPr wrap="none">
            <a:spAutoFit/>
          </a:bodyPr>
          <a:lstStyle/>
          <a:p>
            <a:pPr>
              <a:defRPr/>
            </a:pPr>
            <a:r>
              <a:rPr lang="zh-CN" altLang="en-US" dirty="0"/>
              <a:t>用例模型</a:t>
            </a:r>
          </a:p>
        </p:txBody>
      </p:sp>
      <p:sp>
        <p:nvSpPr>
          <p:cNvPr id="8" name="文本框 7"/>
          <p:cNvSpPr txBox="1"/>
          <p:nvPr/>
        </p:nvSpPr>
        <p:spPr>
          <a:xfrm>
            <a:off x="1009650" y="2614638"/>
            <a:ext cx="1570038" cy="369887"/>
          </a:xfrm>
          <a:prstGeom prst="rect">
            <a:avLst/>
          </a:prstGeom>
          <a:noFill/>
          <a:ln>
            <a:solidFill>
              <a:schemeClr val="accent1">
                <a:shade val="50000"/>
              </a:schemeClr>
            </a:solidFill>
          </a:ln>
        </p:spPr>
        <p:txBody>
          <a:bodyPr wrap="none">
            <a:spAutoFit/>
          </a:bodyPr>
          <a:lstStyle/>
          <a:p>
            <a:pPr>
              <a:defRPr/>
            </a:pPr>
            <a:r>
              <a:rPr lang="zh-CN" altLang="en-US" dirty="0"/>
              <a:t>业务用例实现</a:t>
            </a:r>
          </a:p>
        </p:txBody>
      </p:sp>
      <p:sp>
        <p:nvSpPr>
          <p:cNvPr id="9" name="文本框 8"/>
          <p:cNvSpPr txBox="1"/>
          <p:nvPr/>
        </p:nvSpPr>
        <p:spPr>
          <a:xfrm>
            <a:off x="3881438" y="2538438"/>
            <a:ext cx="1570037" cy="368300"/>
          </a:xfrm>
          <a:prstGeom prst="rect">
            <a:avLst/>
          </a:prstGeom>
          <a:noFill/>
          <a:ln>
            <a:solidFill>
              <a:schemeClr val="accent1">
                <a:shade val="50000"/>
              </a:schemeClr>
            </a:solidFill>
          </a:ln>
        </p:spPr>
        <p:txBody>
          <a:bodyPr wrap="none">
            <a:spAutoFit/>
          </a:bodyPr>
          <a:lstStyle/>
          <a:p>
            <a:pPr>
              <a:defRPr/>
            </a:pPr>
            <a:r>
              <a:rPr lang="zh-CN" altLang="en-US" dirty="0"/>
              <a:t>非功能性需求</a:t>
            </a:r>
          </a:p>
        </p:txBody>
      </p:sp>
      <p:sp>
        <p:nvSpPr>
          <p:cNvPr id="10" name="文本框 9"/>
          <p:cNvSpPr txBox="1"/>
          <p:nvPr/>
        </p:nvSpPr>
        <p:spPr>
          <a:xfrm>
            <a:off x="6184900" y="2095525"/>
            <a:ext cx="1108075" cy="368300"/>
          </a:xfrm>
          <a:prstGeom prst="rect">
            <a:avLst/>
          </a:prstGeom>
          <a:noFill/>
          <a:ln>
            <a:solidFill>
              <a:schemeClr val="bg2">
                <a:lumMod val="60000"/>
                <a:lumOff val="40000"/>
              </a:schemeClr>
            </a:solidFill>
          </a:ln>
        </p:spPr>
        <p:txBody>
          <a:bodyPr wrap="none">
            <a:spAutoFit/>
          </a:bodyPr>
          <a:lstStyle/>
          <a:p>
            <a:pPr>
              <a:defRPr/>
            </a:pPr>
            <a:r>
              <a:rPr lang="zh-CN" altLang="en-US" dirty="0"/>
              <a:t>架构需求</a:t>
            </a:r>
          </a:p>
        </p:txBody>
      </p:sp>
      <p:sp>
        <p:nvSpPr>
          <p:cNvPr id="11" name="文本框 10"/>
          <p:cNvSpPr txBox="1"/>
          <p:nvPr/>
        </p:nvSpPr>
        <p:spPr>
          <a:xfrm>
            <a:off x="265113" y="4140225"/>
            <a:ext cx="1108075" cy="368300"/>
          </a:xfrm>
          <a:prstGeom prst="rect">
            <a:avLst/>
          </a:prstGeom>
          <a:noFill/>
          <a:ln>
            <a:solidFill>
              <a:schemeClr val="bg2">
                <a:lumMod val="60000"/>
                <a:lumOff val="40000"/>
              </a:schemeClr>
            </a:solidFill>
          </a:ln>
        </p:spPr>
        <p:txBody>
          <a:bodyPr wrap="none">
            <a:spAutoFit/>
          </a:bodyPr>
          <a:lstStyle/>
          <a:p>
            <a:pPr>
              <a:defRPr/>
            </a:pPr>
            <a:r>
              <a:rPr lang="zh-CN" altLang="en-US" dirty="0"/>
              <a:t>关键抽象</a:t>
            </a:r>
          </a:p>
        </p:txBody>
      </p:sp>
      <p:sp>
        <p:nvSpPr>
          <p:cNvPr id="12" name="文本框 11"/>
          <p:cNvSpPr txBox="1"/>
          <p:nvPr/>
        </p:nvSpPr>
        <p:spPr>
          <a:xfrm>
            <a:off x="1846263" y="3770338"/>
            <a:ext cx="2032000" cy="369887"/>
          </a:xfrm>
          <a:prstGeom prst="rect">
            <a:avLst/>
          </a:prstGeom>
          <a:noFill/>
          <a:ln>
            <a:solidFill>
              <a:schemeClr val="accent1">
                <a:shade val="50000"/>
              </a:schemeClr>
            </a:solidFill>
          </a:ln>
        </p:spPr>
        <p:txBody>
          <a:bodyPr wrap="none">
            <a:spAutoFit/>
          </a:bodyPr>
          <a:lstStyle/>
          <a:p>
            <a:pPr>
              <a:defRPr/>
            </a:pPr>
            <a:r>
              <a:rPr lang="zh-CN" altLang="en-US" dirty="0"/>
              <a:t>分析级别用例实现</a:t>
            </a:r>
          </a:p>
        </p:txBody>
      </p:sp>
      <p:sp>
        <p:nvSpPr>
          <p:cNvPr id="13" name="文本框 12"/>
          <p:cNvSpPr txBox="1"/>
          <p:nvPr/>
        </p:nvSpPr>
        <p:spPr>
          <a:xfrm>
            <a:off x="2403475" y="4508525"/>
            <a:ext cx="1570038" cy="369888"/>
          </a:xfrm>
          <a:prstGeom prst="rect">
            <a:avLst/>
          </a:prstGeom>
          <a:noFill/>
          <a:ln>
            <a:solidFill>
              <a:schemeClr val="accent1">
                <a:shade val="50000"/>
              </a:schemeClr>
            </a:solidFill>
          </a:ln>
        </p:spPr>
        <p:txBody>
          <a:bodyPr wrap="none">
            <a:spAutoFit/>
          </a:bodyPr>
          <a:lstStyle/>
          <a:p>
            <a:pPr>
              <a:defRPr/>
            </a:pPr>
            <a:r>
              <a:rPr lang="zh-CN" altLang="en-US" dirty="0"/>
              <a:t>分析包结构图</a:t>
            </a:r>
          </a:p>
        </p:txBody>
      </p:sp>
      <p:sp>
        <p:nvSpPr>
          <p:cNvPr id="14" name="文本框 13"/>
          <p:cNvSpPr txBox="1"/>
          <p:nvPr/>
        </p:nvSpPr>
        <p:spPr>
          <a:xfrm>
            <a:off x="4452938" y="3954488"/>
            <a:ext cx="1570037" cy="369887"/>
          </a:xfrm>
          <a:prstGeom prst="rect">
            <a:avLst/>
          </a:prstGeom>
          <a:noFill/>
          <a:ln>
            <a:solidFill>
              <a:schemeClr val="bg2">
                <a:lumMod val="60000"/>
                <a:lumOff val="40000"/>
              </a:schemeClr>
            </a:solidFill>
          </a:ln>
        </p:spPr>
        <p:txBody>
          <a:bodyPr wrap="none">
            <a:spAutoFit/>
          </a:bodyPr>
          <a:lstStyle/>
          <a:p>
            <a:pPr>
              <a:defRPr/>
            </a:pPr>
            <a:r>
              <a:rPr lang="zh-CN" altLang="en-US" dirty="0"/>
              <a:t>逻辑组件模型</a:t>
            </a:r>
          </a:p>
        </p:txBody>
      </p:sp>
      <p:sp>
        <p:nvSpPr>
          <p:cNvPr id="15" name="文本框 14"/>
          <p:cNvSpPr txBox="1"/>
          <p:nvPr/>
        </p:nvSpPr>
        <p:spPr>
          <a:xfrm>
            <a:off x="4897438" y="5840438"/>
            <a:ext cx="1108075" cy="369887"/>
          </a:xfrm>
          <a:prstGeom prst="rect">
            <a:avLst/>
          </a:prstGeom>
          <a:noFill/>
          <a:ln>
            <a:solidFill>
              <a:schemeClr val="bg2">
                <a:lumMod val="60000"/>
                <a:lumOff val="40000"/>
              </a:schemeClr>
            </a:solidFill>
          </a:ln>
        </p:spPr>
        <p:txBody>
          <a:bodyPr wrap="none">
            <a:spAutoFit/>
          </a:bodyPr>
          <a:lstStyle/>
          <a:p>
            <a:pPr>
              <a:defRPr/>
            </a:pPr>
            <a:r>
              <a:rPr lang="zh-CN" altLang="en-US" dirty="0"/>
              <a:t>开发规范</a:t>
            </a:r>
          </a:p>
        </p:txBody>
      </p:sp>
      <p:sp>
        <p:nvSpPr>
          <p:cNvPr id="16" name="文本框 15"/>
          <p:cNvSpPr txBox="1"/>
          <p:nvPr/>
        </p:nvSpPr>
        <p:spPr>
          <a:xfrm>
            <a:off x="2800350" y="5581675"/>
            <a:ext cx="1108075" cy="368300"/>
          </a:xfrm>
          <a:prstGeom prst="rect">
            <a:avLst/>
          </a:prstGeom>
          <a:noFill/>
          <a:ln>
            <a:solidFill>
              <a:schemeClr val="accent1">
                <a:shade val="50000"/>
              </a:schemeClr>
            </a:solidFill>
          </a:ln>
        </p:spPr>
        <p:txBody>
          <a:bodyPr wrap="none">
            <a:spAutoFit/>
          </a:bodyPr>
          <a:lstStyle/>
          <a:p>
            <a:pPr>
              <a:defRPr/>
            </a:pPr>
            <a:r>
              <a:rPr lang="zh-CN" altLang="en-US" dirty="0"/>
              <a:t>实现模型</a:t>
            </a:r>
          </a:p>
        </p:txBody>
      </p:sp>
      <p:sp>
        <p:nvSpPr>
          <p:cNvPr id="17" name="文本框 16"/>
          <p:cNvSpPr txBox="1"/>
          <p:nvPr/>
        </p:nvSpPr>
        <p:spPr>
          <a:xfrm>
            <a:off x="7026275" y="3932263"/>
            <a:ext cx="1108075" cy="369887"/>
          </a:xfrm>
          <a:prstGeom prst="rect">
            <a:avLst/>
          </a:prstGeom>
          <a:noFill/>
          <a:ln>
            <a:solidFill>
              <a:schemeClr val="accent1">
                <a:shade val="50000"/>
              </a:schemeClr>
            </a:solidFill>
          </a:ln>
        </p:spPr>
        <p:txBody>
          <a:bodyPr wrap="none">
            <a:spAutoFit/>
          </a:bodyPr>
          <a:lstStyle/>
          <a:p>
            <a:pPr>
              <a:defRPr/>
            </a:pPr>
            <a:r>
              <a:rPr lang="zh-CN" altLang="en-US" dirty="0"/>
              <a:t>部署模型</a:t>
            </a:r>
          </a:p>
        </p:txBody>
      </p:sp>
      <p:sp>
        <p:nvSpPr>
          <p:cNvPr id="18" name="文本框 17"/>
          <p:cNvSpPr txBox="1"/>
          <p:nvPr/>
        </p:nvSpPr>
        <p:spPr>
          <a:xfrm>
            <a:off x="4343400" y="5211788"/>
            <a:ext cx="1108075" cy="368300"/>
          </a:xfrm>
          <a:prstGeom prst="rect">
            <a:avLst/>
          </a:prstGeom>
          <a:noFill/>
          <a:ln>
            <a:solidFill>
              <a:schemeClr val="bg2">
                <a:lumMod val="60000"/>
                <a:lumOff val="40000"/>
              </a:schemeClr>
            </a:solidFill>
          </a:ln>
        </p:spPr>
        <p:txBody>
          <a:bodyPr wrap="none">
            <a:spAutoFit/>
          </a:bodyPr>
          <a:lstStyle/>
          <a:p>
            <a:pPr>
              <a:defRPr/>
            </a:pPr>
            <a:r>
              <a:rPr lang="zh-CN" altLang="en-US" dirty="0"/>
              <a:t>骨架代码</a:t>
            </a:r>
          </a:p>
        </p:txBody>
      </p:sp>
      <p:cxnSp>
        <p:nvCxnSpPr>
          <p:cNvPr id="19" name="直接箭头连接符 18"/>
          <p:cNvCxnSpPr>
            <a:stCxn id="5" idx="3"/>
            <a:endCxn id="6" idx="1"/>
          </p:cNvCxnSpPr>
          <p:nvPr/>
        </p:nvCxnSpPr>
        <p:spPr>
          <a:xfrm>
            <a:off x="1563688" y="1812950"/>
            <a:ext cx="48736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3"/>
            <a:endCxn id="7" idx="1"/>
          </p:cNvCxnSpPr>
          <p:nvPr/>
        </p:nvCxnSpPr>
        <p:spPr>
          <a:xfrm>
            <a:off x="3159125" y="1812950"/>
            <a:ext cx="417513" cy="2301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7" idx="1"/>
          </p:cNvCxnSpPr>
          <p:nvPr/>
        </p:nvCxnSpPr>
        <p:spPr>
          <a:xfrm flipV="1">
            <a:off x="2579688" y="2043138"/>
            <a:ext cx="996950" cy="7572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9" idx="1"/>
          </p:cNvCxnSpPr>
          <p:nvPr/>
        </p:nvCxnSpPr>
        <p:spPr>
          <a:xfrm>
            <a:off x="3159125" y="1812950"/>
            <a:ext cx="722313" cy="90963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3"/>
            <a:endCxn id="10" idx="1"/>
          </p:cNvCxnSpPr>
          <p:nvPr/>
        </p:nvCxnSpPr>
        <p:spPr>
          <a:xfrm>
            <a:off x="4684713" y="2043138"/>
            <a:ext cx="1500187" cy="236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3"/>
            <a:endCxn id="10" idx="1"/>
          </p:cNvCxnSpPr>
          <p:nvPr/>
        </p:nvCxnSpPr>
        <p:spPr>
          <a:xfrm flipV="1">
            <a:off x="5451475" y="2279675"/>
            <a:ext cx="733425" cy="44291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68350" y="3397275"/>
            <a:ext cx="0" cy="746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3"/>
            <a:endCxn id="13" idx="1"/>
          </p:cNvCxnSpPr>
          <p:nvPr/>
        </p:nvCxnSpPr>
        <p:spPr>
          <a:xfrm>
            <a:off x="1373188" y="4324375"/>
            <a:ext cx="1030287" cy="3698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3"/>
            <a:endCxn id="12" idx="1"/>
          </p:cNvCxnSpPr>
          <p:nvPr/>
        </p:nvCxnSpPr>
        <p:spPr>
          <a:xfrm flipV="1">
            <a:off x="1373188" y="3954488"/>
            <a:ext cx="473075" cy="3698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4" idx="1"/>
          </p:cNvCxnSpPr>
          <p:nvPr/>
        </p:nvCxnSpPr>
        <p:spPr>
          <a:xfrm flipV="1">
            <a:off x="3973513" y="4140225"/>
            <a:ext cx="479425" cy="55403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3"/>
            <a:endCxn id="49" idx="1"/>
          </p:cNvCxnSpPr>
          <p:nvPr/>
        </p:nvCxnSpPr>
        <p:spPr>
          <a:xfrm>
            <a:off x="3878263" y="3954488"/>
            <a:ext cx="1466850" cy="7397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3"/>
            <a:endCxn id="17" idx="1"/>
          </p:cNvCxnSpPr>
          <p:nvPr/>
        </p:nvCxnSpPr>
        <p:spPr>
          <a:xfrm flipV="1">
            <a:off x="6022975" y="4116413"/>
            <a:ext cx="1003300" cy="238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2"/>
            <a:endCxn id="16" idx="0"/>
          </p:cNvCxnSpPr>
          <p:nvPr/>
        </p:nvCxnSpPr>
        <p:spPr>
          <a:xfrm flipH="1">
            <a:off x="3354388" y="4324375"/>
            <a:ext cx="1884362" cy="12573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6" idx="3"/>
            <a:endCxn id="18" idx="1"/>
          </p:cNvCxnSpPr>
          <p:nvPr/>
        </p:nvCxnSpPr>
        <p:spPr>
          <a:xfrm flipV="1">
            <a:off x="3908425" y="5395938"/>
            <a:ext cx="434975" cy="3698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9" idx="2"/>
            <a:endCxn id="18" idx="0"/>
          </p:cNvCxnSpPr>
          <p:nvPr/>
        </p:nvCxnSpPr>
        <p:spPr>
          <a:xfrm flipH="1">
            <a:off x="4897438" y="4878413"/>
            <a:ext cx="1462087" cy="3333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3"/>
            <a:endCxn id="15" idx="1"/>
          </p:cNvCxnSpPr>
          <p:nvPr/>
        </p:nvCxnSpPr>
        <p:spPr>
          <a:xfrm>
            <a:off x="3908425" y="5765825"/>
            <a:ext cx="989013" cy="2587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68350" y="3367113"/>
            <a:ext cx="5976938" cy="39687"/>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10" idx="2"/>
          </p:cNvCxnSpPr>
          <p:nvPr/>
        </p:nvCxnSpPr>
        <p:spPr>
          <a:xfrm flipV="1">
            <a:off x="6738938" y="2463825"/>
            <a:ext cx="0" cy="92075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694488" y="5397525"/>
            <a:ext cx="1108075" cy="368300"/>
          </a:xfrm>
          <a:prstGeom prst="rect">
            <a:avLst/>
          </a:prstGeom>
          <a:noFill/>
          <a:ln>
            <a:solidFill>
              <a:schemeClr val="accent1">
                <a:shade val="50000"/>
              </a:schemeClr>
            </a:solidFill>
          </a:ln>
        </p:spPr>
        <p:txBody>
          <a:bodyPr wrap="none">
            <a:spAutoFit/>
          </a:bodyPr>
          <a:lstStyle/>
          <a:p>
            <a:pPr>
              <a:defRPr/>
            </a:pPr>
            <a:r>
              <a:rPr lang="zh-CN" altLang="en-US" dirty="0"/>
              <a:t>架构文档</a:t>
            </a:r>
          </a:p>
        </p:txBody>
      </p:sp>
      <p:cxnSp>
        <p:nvCxnSpPr>
          <p:cNvPr id="38" name="直接箭头连接符 37"/>
          <p:cNvCxnSpPr>
            <a:stCxn id="15" idx="3"/>
            <a:endCxn id="37" idx="1"/>
          </p:cNvCxnSpPr>
          <p:nvPr/>
        </p:nvCxnSpPr>
        <p:spPr>
          <a:xfrm flipV="1">
            <a:off x="6005513" y="5581675"/>
            <a:ext cx="688975" cy="44291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7" idx="2"/>
            <a:endCxn id="37" idx="0"/>
          </p:cNvCxnSpPr>
          <p:nvPr/>
        </p:nvCxnSpPr>
        <p:spPr>
          <a:xfrm flipH="1">
            <a:off x="7248525" y="4302150"/>
            <a:ext cx="331788" cy="10953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401050" y="1390675"/>
            <a:ext cx="431800"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423275" y="3406800"/>
            <a:ext cx="433388"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8413750" y="6172225"/>
            <a:ext cx="431800"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8616950" y="1390675"/>
            <a:ext cx="0" cy="422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8616950" y="3000400"/>
            <a:ext cx="0" cy="3841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5" name="文本框 134"/>
          <p:cNvSpPr txBox="1">
            <a:spLocks noChangeArrowheads="1"/>
          </p:cNvSpPr>
          <p:nvPr/>
        </p:nvSpPr>
        <p:spPr bwMode="auto">
          <a:xfrm>
            <a:off x="8432800" y="2074888"/>
            <a:ext cx="415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Frutiger LT 55 Roman" pitchFamily="34" charset="0"/>
                <a:ea typeface="黑体" panose="02010609060101010101" pitchFamily="49" charset="-122"/>
              </a:defRPr>
            </a:lvl1pPr>
            <a:lvl2pPr marL="742950" indent="-285750">
              <a:buClr>
                <a:srgbClr val="777777"/>
              </a:buClr>
              <a:buSzPct val="85000"/>
              <a:buChar char="–"/>
              <a:defRPr sz="2200">
                <a:solidFill>
                  <a:schemeClr val="tx1"/>
                </a:solidFill>
                <a:latin typeface="Frutiger LT 55 Roman" pitchFamily="34" charset="0"/>
                <a:ea typeface="黑体" panose="02010609060101010101" pitchFamily="49" charset="-122"/>
              </a:defRPr>
            </a:lvl2pPr>
            <a:lvl3pPr marL="1143000" indent="-228600">
              <a:buClr>
                <a:srgbClr val="777777"/>
              </a:buClr>
              <a:buSzPct val="85000"/>
              <a:buChar char="•"/>
              <a:defRPr sz="2200">
                <a:solidFill>
                  <a:schemeClr val="tx1"/>
                </a:solidFill>
                <a:latin typeface="Frutiger LT 55 Roman" pitchFamily="34" charset="0"/>
                <a:ea typeface="黑体" panose="02010609060101010101" pitchFamily="49" charset="-122"/>
              </a:defRPr>
            </a:lvl3pPr>
            <a:lvl4pPr marL="1600200" indent="-228600">
              <a:buClr>
                <a:srgbClr val="777777"/>
              </a:buClr>
              <a:buSzPct val="85000"/>
              <a:buChar char="–"/>
              <a:defRPr sz="2200">
                <a:solidFill>
                  <a:schemeClr val="tx1"/>
                </a:solidFill>
                <a:latin typeface="Frutiger LT 55 Roman" pitchFamily="34" charset="0"/>
                <a:ea typeface="黑体" panose="02010609060101010101" pitchFamily="49" charset="-122"/>
              </a:defRPr>
            </a:lvl4pPr>
            <a:lvl5pPr marL="2057400" indent="-228600">
              <a:buClr>
                <a:srgbClr val="777777"/>
              </a:buClr>
              <a:buSzPct val="85000"/>
              <a:buChar char="»"/>
              <a:defRPr sz="2200">
                <a:solidFill>
                  <a:schemeClr val="tx1"/>
                </a:solidFill>
                <a:latin typeface="Frutiger LT 55 Roman" pitchFamily="34"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9pPr>
          </a:lstStyle>
          <a:p>
            <a:pPr>
              <a:buClrTx/>
              <a:buSzTx/>
              <a:buFontTx/>
              <a:buNone/>
            </a:pPr>
            <a:r>
              <a:rPr lang="zh-CN" altLang="en-US" sz="1800">
                <a:latin typeface="Arial" panose="020B0604020202020204" pitchFamily="34" charset="0"/>
                <a:ea typeface="宋体" panose="02010600030101010101" pitchFamily="2" charset="-122"/>
              </a:rPr>
              <a:t>需</a:t>
            </a:r>
            <a:endParaRPr lang="en-US" altLang="zh-CN" sz="1800">
              <a:latin typeface="Arial" panose="020B0604020202020204" pitchFamily="34" charset="0"/>
              <a:ea typeface="宋体" panose="02010600030101010101" pitchFamily="2" charset="-122"/>
            </a:endParaRPr>
          </a:p>
          <a:p>
            <a:pPr>
              <a:buClrTx/>
              <a:buSzTx/>
              <a:buFontTx/>
              <a:buNone/>
            </a:pPr>
            <a:r>
              <a:rPr lang="zh-CN" altLang="en-US" sz="1800">
                <a:latin typeface="Arial" panose="020B0604020202020204" pitchFamily="34" charset="0"/>
                <a:ea typeface="宋体" panose="02010600030101010101" pitchFamily="2" charset="-122"/>
              </a:rPr>
              <a:t>求</a:t>
            </a:r>
          </a:p>
        </p:txBody>
      </p:sp>
      <p:cxnSp>
        <p:nvCxnSpPr>
          <p:cNvPr id="46" name="直接箭头连接符 45"/>
          <p:cNvCxnSpPr/>
          <p:nvPr/>
        </p:nvCxnSpPr>
        <p:spPr>
          <a:xfrm flipV="1">
            <a:off x="8626475" y="3429025"/>
            <a:ext cx="0" cy="422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8" idx="2"/>
          </p:cNvCxnSpPr>
          <p:nvPr/>
        </p:nvCxnSpPr>
        <p:spPr>
          <a:xfrm flipH="1">
            <a:off x="8643938" y="5591200"/>
            <a:ext cx="6350" cy="5810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8" name="文本框 137"/>
          <p:cNvSpPr txBox="1">
            <a:spLocks noChangeArrowheads="1"/>
          </p:cNvSpPr>
          <p:nvPr/>
        </p:nvSpPr>
        <p:spPr bwMode="auto">
          <a:xfrm>
            <a:off x="8442325" y="4113238"/>
            <a:ext cx="4159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777777"/>
              </a:buClr>
              <a:buSzPct val="85000"/>
              <a:buChar char="•"/>
              <a:defRPr sz="2200">
                <a:solidFill>
                  <a:schemeClr val="tx1"/>
                </a:solidFill>
                <a:latin typeface="Frutiger LT 55 Roman" pitchFamily="34" charset="0"/>
                <a:ea typeface="黑体" panose="02010609060101010101" pitchFamily="49" charset="-122"/>
              </a:defRPr>
            </a:lvl1pPr>
            <a:lvl2pPr marL="742950" indent="-285750">
              <a:buClr>
                <a:srgbClr val="777777"/>
              </a:buClr>
              <a:buSzPct val="85000"/>
              <a:buChar char="–"/>
              <a:defRPr sz="2200">
                <a:solidFill>
                  <a:schemeClr val="tx1"/>
                </a:solidFill>
                <a:latin typeface="Frutiger LT 55 Roman" pitchFamily="34" charset="0"/>
                <a:ea typeface="黑体" panose="02010609060101010101" pitchFamily="49" charset="-122"/>
              </a:defRPr>
            </a:lvl2pPr>
            <a:lvl3pPr marL="1143000" indent="-228600">
              <a:buClr>
                <a:srgbClr val="777777"/>
              </a:buClr>
              <a:buSzPct val="85000"/>
              <a:buChar char="•"/>
              <a:defRPr sz="2200">
                <a:solidFill>
                  <a:schemeClr val="tx1"/>
                </a:solidFill>
                <a:latin typeface="Frutiger LT 55 Roman" pitchFamily="34" charset="0"/>
                <a:ea typeface="黑体" panose="02010609060101010101" pitchFamily="49" charset="-122"/>
              </a:defRPr>
            </a:lvl3pPr>
            <a:lvl4pPr marL="1600200" indent="-228600">
              <a:buClr>
                <a:srgbClr val="777777"/>
              </a:buClr>
              <a:buSzPct val="85000"/>
              <a:buChar char="–"/>
              <a:defRPr sz="2200">
                <a:solidFill>
                  <a:schemeClr val="tx1"/>
                </a:solidFill>
                <a:latin typeface="Frutiger LT 55 Roman" pitchFamily="34" charset="0"/>
                <a:ea typeface="黑体" panose="02010609060101010101" pitchFamily="49" charset="-122"/>
              </a:defRPr>
            </a:lvl4pPr>
            <a:lvl5pPr marL="2057400" indent="-228600">
              <a:buClr>
                <a:srgbClr val="777777"/>
              </a:buClr>
              <a:buSzPct val="85000"/>
              <a:buChar char="»"/>
              <a:defRPr sz="2200">
                <a:solidFill>
                  <a:schemeClr val="tx1"/>
                </a:solidFill>
                <a:latin typeface="Frutiger LT 55 Roman" pitchFamily="34" charset="0"/>
                <a:ea typeface="黑体" panose="02010609060101010101" pitchFamily="49" charset="-122"/>
              </a:defRPr>
            </a:lvl5pPr>
            <a:lvl6pPr marL="25146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6pPr>
            <a:lvl7pPr marL="29718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7pPr>
            <a:lvl8pPr marL="34290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8pPr>
            <a:lvl9pPr marL="3886200" indent="-228600" eaLnBrk="0" fontAlgn="base" hangingPunct="0">
              <a:spcBef>
                <a:spcPct val="0"/>
              </a:spcBef>
              <a:spcAft>
                <a:spcPct val="0"/>
              </a:spcAft>
              <a:buClr>
                <a:srgbClr val="777777"/>
              </a:buClr>
              <a:buSzPct val="85000"/>
              <a:buChar char="»"/>
              <a:defRPr sz="2200">
                <a:solidFill>
                  <a:schemeClr val="tx1"/>
                </a:solidFill>
                <a:latin typeface="Frutiger LT 55 Roman" pitchFamily="34" charset="0"/>
                <a:ea typeface="黑体" panose="02010609060101010101" pitchFamily="49" charset="-122"/>
              </a:defRPr>
            </a:lvl9pPr>
          </a:lstStyle>
          <a:p>
            <a:pPr>
              <a:buClrTx/>
              <a:buSzTx/>
              <a:buFontTx/>
              <a:buNone/>
            </a:pPr>
            <a:r>
              <a:rPr lang="zh-CN" altLang="en-US" sz="1800">
                <a:latin typeface="Arial" panose="020B0604020202020204" pitchFamily="34" charset="0"/>
                <a:ea typeface="宋体" panose="02010600030101010101" pitchFamily="2" charset="-122"/>
              </a:rPr>
              <a:t>分</a:t>
            </a:r>
            <a:endParaRPr lang="en-US" altLang="zh-CN" sz="1800">
              <a:latin typeface="Arial" panose="020B0604020202020204" pitchFamily="34" charset="0"/>
              <a:ea typeface="宋体" panose="02010600030101010101" pitchFamily="2" charset="-122"/>
            </a:endParaRPr>
          </a:p>
          <a:p>
            <a:pPr>
              <a:buClrTx/>
              <a:buSzTx/>
              <a:buFontTx/>
              <a:buNone/>
            </a:pPr>
            <a:r>
              <a:rPr lang="zh-CN" altLang="en-US" sz="1800">
                <a:latin typeface="Arial" panose="020B0604020202020204" pitchFamily="34" charset="0"/>
                <a:ea typeface="宋体" panose="02010600030101010101" pitchFamily="2" charset="-122"/>
              </a:rPr>
              <a:t>析</a:t>
            </a:r>
            <a:endParaRPr lang="en-US" altLang="zh-CN" sz="1800">
              <a:latin typeface="Arial" panose="020B0604020202020204" pitchFamily="34" charset="0"/>
              <a:ea typeface="宋体" panose="02010600030101010101" pitchFamily="2" charset="-122"/>
            </a:endParaRPr>
          </a:p>
          <a:p>
            <a:pPr>
              <a:buClrTx/>
              <a:buSzTx/>
              <a:buFontTx/>
              <a:buNone/>
            </a:pPr>
            <a:endParaRPr lang="en-US" altLang="zh-CN" sz="1800">
              <a:latin typeface="Arial" panose="020B0604020202020204" pitchFamily="34" charset="0"/>
              <a:ea typeface="宋体" panose="02010600030101010101" pitchFamily="2" charset="-122"/>
            </a:endParaRPr>
          </a:p>
          <a:p>
            <a:pPr>
              <a:buClrTx/>
              <a:buSzTx/>
              <a:buFontTx/>
              <a:buNone/>
            </a:pPr>
            <a:r>
              <a:rPr lang="zh-CN" altLang="en-US" sz="1800">
                <a:latin typeface="Arial" panose="020B0604020202020204" pitchFamily="34" charset="0"/>
                <a:ea typeface="宋体" panose="02010600030101010101" pitchFamily="2" charset="-122"/>
              </a:rPr>
              <a:t>设</a:t>
            </a:r>
            <a:endParaRPr lang="en-US" altLang="zh-CN" sz="1800">
              <a:latin typeface="Arial" panose="020B0604020202020204" pitchFamily="34" charset="0"/>
              <a:ea typeface="宋体" panose="02010600030101010101" pitchFamily="2" charset="-122"/>
            </a:endParaRPr>
          </a:p>
          <a:p>
            <a:pPr>
              <a:buClrTx/>
              <a:buSzTx/>
              <a:buFontTx/>
              <a:buNone/>
            </a:pPr>
            <a:r>
              <a:rPr lang="zh-CN" altLang="en-US" sz="1800">
                <a:latin typeface="Arial" panose="020B0604020202020204" pitchFamily="34" charset="0"/>
                <a:ea typeface="宋体" panose="02010600030101010101" pitchFamily="2" charset="-122"/>
              </a:rPr>
              <a:t>计</a:t>
            </a:r>
            <a:endParaRPr lang="en-US" altLang="zh-CN" sz="1800">
              <a:latin typeface="Arial" panose="020B0604020202020204" pitchFamily="34" charset="0"/>
              <a:ea typeface="宋体" panose="02010600030101010101" pitchFamily="2" charset="-122"/>
            </a:endParaRPr>
          </a:p>
        </p:txBody>
      </p:sp>
      <p:sp>
        <p:nvSpPr>
          <p:cNvPr id="49" name="文本框 48"/>
          <p:cNvSpPr txBox="1"/>
          <p:nvPr/>
        </p:nvSpPr>
        <p:spPr>
          <a:xfrm>
            <a:off x="5345113" y="4508525"/>
            <a:ext cx="2030412" cy="369888"/>
          </a:xfrm>
          <a:prstGeom prst="rect">
            <a:avLst/>
          </a:prstGeom>
          <a:noFill/>
          <a:ln>
            <a:solidFill>
              <a:schemeClr val="accent1">
                <a:shade val="50000"/>
              </a:schemeClr>
            </a:solidFill>
          </a:ln>
        </p:spPr>
        <p:txBody>
          <a:bodyPr wrap="none">
            <a:spAutoFit/>
          </a:bodyPr>
          <a:lstStyle/>
          <a:p>
            <a:pPr>
              <a:defRPr/>
            </a:pPr>
            <a:r>
              <a:rPr lang="zh-CN" altLang="en-US" dirty="0"/>
              <a:t>设计级别用例实现</a:t>
            </a:r>
          </a:p>
        </p:txBody>
      </p:sp>
    </p:spTree>
    <p:extLst>
      <p:ext uri="{BB962C8B-B14F-4D97-AF65-F5344CB8AC3E}">
        <p14:creationId xmlns:p14="http://schemas.microsoft.com/office/powerpoint/2010/main" val="73593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chemeClr val="accent2"/>
                </a:solidFill>
                <a:effectLst>
                  <a:outerShdw blurRad="38100" dist="38100" dir="2700000" algn="tl">
                    <a:srgbClr val="000000"/>
                  </a:outerShdw>
                </a:effectLst>
                <a:latin typeface="楷体_GB2312" pitchFamily="49" charset="-122"/>
                <a:ea typeface="楷体_GB2312" pitchFamily="49" charset="-122"/>
              </a:rPr>
              <a:t/>
            </a:r>
            <a:br>
              <a:rPr lang="zh-CN" altLang="en-US" b="1" dirty="0" smtClean="0">
                <a:solidFill>
                  <a:schemeClr val="accent2"/>
                </a:solidFill>
                <a:effectLst>
                  <a:outerShdw blurRad="38100" dist="38100" dir="2700000" algn="tl">
                    <a:srgbClr val="000000"/>
                  </a:outerShdw>
                </a:effectLst>
                <a:latin typeface="楷体_GB2312" pitchFamily="49" charset="-122"/>
                <a:ea typeface="楷体_GB2312" pitchFamily="49" charset="-122"/>
              </a:rPr>
            </a:br>
            <a:endParaRPr lang="zh-CN" alt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 y="2246313"/>
            <a:ext cx="871378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348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案例展现</a:t>
            </a:r>
            <a:endParaRPr lang="zh-CN" altLang="en-US" dirty="0"/>
          </a:p>
        </p:txBody>
      </p:sp>
      <p:sp>
        <p:nvSpPr>
          <p:cNvPr id="3" name="内容占位符 2"/>
          <p:cNvSpPr>
            <a:spLocks noGrp="1"/>
          </p:cNvSpPr>
          <p:nvPr>
            <p:ph idx="1"/>
          </p:nvPr>
        </p:nvSpPr>
        <p:spPr/>
        <p:txBody>
          <a:bodyPr/>
          <a:lstStyle/>
          <a:p>
            <a:r>
              <a:rPr lang="zh-CN" altLang="en-US" dirty="0" smtClean="0"/>
              <a:t>汽车</a:t>
            </a:r>
            <a:r>
              <a:rPr lang="en-US" altLang="zh-CN" dirty="0" smtClean="0"/>
              <a:t>4S</a:t>
            </a:r>
            <a:r>
              <a:rPr lang="zh-CN" altLang="en-US" dirty="0" smtClean="0"/>
              <a:t>店</a:t>
            </a:r>
            <a:endParaRPr lang="en-US" altLang="zh-CN" dirty="0" smtClean="0"/>
          </a:p>
          <a:p>
            <a:r>
              <a:rPr lang="zh-CN" altLang="en-US" dirty="0" smtClean="0"/>
              <a:t>政府绩效</a:t>
            </a:r>
            <a:endParaRPr lang="zh-CN" altLang="en-US" dirty="0"/>
          </a:p>
        </p:txBody>
      </p:sp>
    </p:spTree>
    <p:extLst>
      <p:ext uri="{BB962C8B-B14F-4D97-AF65-F5344CB8AC3E}">
        <p14:creationId xmlns:p14="http://schemas.microsoft.com/office/powerpoint/2010/main" val="3503937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推荐书籍</a:t>
            </a:r>
            <a:endParaRPr lang="zh-CN" altLang="en-US" dirty="0"/>
          </a:p>
        </p:txBody>
      </p:sp>
      <p:sp>
        <p:nvSpPr>
          <p:cNvPr id="3" name="内容占位符 2"/>
          <p:cNvSpPr>
            <a:spLocks noGrp="1"/>
          </p:cNvSpPr>
          <p:nvPr>
            <p:ph idx="1"/>
          </p:nvPr>
        </p:nvSpPr>
        <p:spPr>
          <a:xfrm>
            <a:off x="457200" y="1600200"/>
            <a:ext cx="4402832" cy="4525963"/>
          </a:xfrm>
        </p:spPr>
        <p:txBody>
          <a:bodyPr>
            <a:normAutofit fontScale="85000" lnSpcReduction="20000"/>
          </a:bodyPr>
          <a:lstStyle/>
          <a:p>
            <a:r>
              <a:rPr lang="en-US" altLang="zh-CN" dirty="0" smtClean="0"/>
              <a:t>《UML</a:t>
            </a:r>
            <a:r>
              <a:rPr lang="zh-CN" altLang="en-US" dirty="0" smtClean="0"/>
              <a:t>与模式应用</a:t>
            </a:r>
            <a:r>
              <a:rPr lang="en-US" altLang="zh-CN" dirty="0" smtClean="0"/>
              <a:t>》</a:t>
            </a:r>
          </a:p>
          <a:p>
            <a:pPr lvl="1"/>
            <a:r>
              <a:rPr lang="zh-CN" altLang="en-US" dirty="0"/>
              <a:t>本书英文版面世以来，广受业界专家和读者的好评，历经</a:t>
            </a:r>
            <a:r>
              <a:rPr lang="en-US" altLang="zh-CN" dirty="0"/>
              <a:t>3</a:t>
            </a:r>
            <a:r>
              <a:rPr lang="zh-CN" altLang="en-US" dirty="0"/>
              <a:t>个版本的锤炼，吸收了大量</a:t>
            </a:r>
            <a:r>
              <a:rPr lang="en-US" altLang="zh-CN" dirty="0"/>
              <a:t>OOA</a:t>
            </a:r>
            <a:r>
              <a:rPr lang="zh-CN" altLang="en-US" dirty="0"/>
              <a:t>，</a:t>
            </a:r>
            <a:r>
              <a:rPr lang="en-US" altLang="zh-CN" dirty="0"/>
              <a:t>D</a:t>
            </a:r>
            <a:r>
              <a:rPr lang="zh-CN" altLang="en-US" dirty="0"/>
              <a:t>的精华思想和现代实践方法。全书叙述清晰、用词精炼、构思巧妙，将面向对象分析设计的概念、过程、方法、原则和个人的实践建议娓娓道来，以实例为证，将软件的分析和设计的过程叙述得如逻辑推理一般，于细节处见真知。 </a:t>
            </a:r>
            <a:endParaRPr lang="zh-CN" altLang="en-US" dirty="0"/>
          </a:p>
        </p:txBody>
      </p:sp>
      <p:pic>
        <p:nvPicPr>
          <p:cNvPr id="4" name="图片 3"/>
          <p:cNvPicPr>
            <a:picLocks noChangeAspect="1"/>
          </p:cNvPicPr>
          <p:nvPr/>
        </p:nvPicPr>
        <p:blipFill>
          <a:blip r:embed="rId2"/>
          <a:stretch>
            <a:fillRect/>
          </a:stretch>
        </p:blipFill>
        <p:spPr>
          <a:xfrm>
            <a:off x="4914428" y="1964933"/>
            <a:ext cx="3984347" cy="3984347"/>
          </a:xfrm>
          <a:prstGeom prst="rect">
            <a:avLst/>
          </a:prstGeom>
        </p:spPr>
      </p:pic>
    </p:spTree>
    <p:extLst>
      <p:ext uri="{BB962C8B-B14F-4D97-AF65-F5344CB8AC3E}">
        <p14:creationId xmlns:p14="http://schemas.microsoft.com/office/powerpoint/2010/main" val="3831053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868" y="2571744"/>
            <a:ext cx="1614545" cy="1107996"/>
          </a:xfrm>
          <a:prstGeom prst="rect">
            <a:avLst/>
          </a:prstGeom>
          <a:noFill/>
        </p:spPr>
        <p:txBody>
          <a:bodyPr wrap="none" rtlCol="0">
            <a:spAutoFit/>
          </a:bodyPr>
          <a:lstStyle/>
          <a:p>
            <a:r>
              <a:rPr lang="en-US" altLang="zh-CN" sz="6600" dirty="0" smtClean="0"/>
              <a:t>End</a:t>
            </a:r>
            <a:endParaRPr lang="zh-CN" altLang="en-US" sz="6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zh-CN" altLang="en-US" dirty="0" smtClean="0"/>
              <a:t>建模与抽象</a:t>
            </a:r>
          </a:p>
        </p:txBody>
      </p:sp>
      <p:sp>
        <p:nvSpPr>
          <p:cNvPr id="141315" name="内容占位符 2"/>
          <p:cNvSpPr>
            <a:spLocks noGrp="1"/>
          </p:cNvSpPr>
          <p:nvPr>
            <p:ph idx="1"/>
          </p:nvPr>
        </p:nvSpPr>
        <p:spPr>
          <a:xfrm>
            <a:off x="457200" y="1600200"/>
            <a:ext cx="5114932" cy="4525963"/>
          </a:xfrm>
        </p:spPr>
        <p:txBody>
          <a:bodyPr>
            <a:normAutofit fontScale="92500" lnSpcReduction="10000"/>
          </a:bodyPr>
          <a:lstStyle/>
          <a:p>
            <a:r>
              <a:rPr lang="zh-CN" altLang="en-US" dirty="0" smtClean="0"/>
              <a:t>模型通过过虑掉非本质的细节信息，成为描述复杂问题或结构的本质的抽象（</a:t>
            </a:r>
            <a:r>
              <a:rPr lang="en-US" altLang="zh-CN" dirty="0" smtClean="0"/>
              <a:t>abstraction</a:t>
            </a:r>
            <a:r>
              <a:rPr lang="zh-CN" altLang="en-US" dirty="0" smtClean="0"/>
              <a:t>），它使问题更容易理解</a:t>
            </a:r>
            <a:endParaRPr lang="en-US" altLang="zh-CN" dirty="0" smtClean="0"/>
          </a:p>
          <a:p>
            <a:r>
              <a:rPr lang="zh-CN" altLang="en-US" dirty="0" smtClean="0"/>
              <a:t>抽象是一种允许我们处理复杂问题的基本能力，是从众多的事物中抽取出共同的、本质性的特征，而舍弃其非本质的特征</a:t>
            </a:r>
            <a:endParaRPr lang="en-US" altLang="zh-CN" dirty="0" smtClean="0"/>
          </a:p>
        </p:txBody>
      </p:sp>
      <p:pic>
        <p:nvPicPr>
          <p:cNvPr id="1026" name="Picture 2" descr="http://ooopic.assetsdelivery.com/168nwm/ragnarocks/ragnarocks0901/ragnarocks090100010.jpg"/>
          <p:cNvPicPr>
            <a:picLocks noChangeAspect="1" noChangeArrowheads="1"/>
          </p:cNvPicPr>
          <p:nvPr/>
        </p:nvPicPr>
        <p:blipFill>
          <a:blip r:embed="rId2"/>
          <a:srcRect/>
          <a:stretch>
            <a:fillRect/>
          </a:stretch>
        </p:blipFill>
        <p:spPr bwMode="auto">
          <a:xfrm>
            <a:off x="6500826" y="4286256"/>
            <a:ext cx="1495425" cy="1600200"/>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6286512" y="1500174"/>
            <a:ext cx="1828800" cy="2209800"/>
          </a:xfrm>
          <a:prstGeom prst="rect">
            <a:avLst/>
          </a:prstGeom>
          <a:noFill/>
          <a:ln w="9525">
            <a:noFill/>
            <a:miter lim="800000"/>
            <a:headEnd/>
            <a:tailEnd/>
          </a:ln>
          <a:effectLst/>
        </p:spPr>
      </p:pic>
      <p:sp>
        <p:nvSpPr>
          <p:cNvPr id="2" name="文本框 1"/>
          <p:cNvSpPr txBox="1"/>
          <p:nvPr/>
        </p:nvSpPr>
        <p:spPr>
          <a:xfrm>
            <a:off x="6286512" y="6278072"/>
            <a:ext cx="2029723" cy="369332"/>
          </a:xfrm>
          <a:prstGeom prst="rect">
            <a:avLst/>
          </a:prstGeom>
          <a:noFill/>
        </p:spPr>
        <p:txBody>
          <a:bodyPr wrap="none" rtlCol="0">
            <a:spAutoFit/>
          </a:bodyPr>
          <a:lstStyle/>
          <a:p>
            <a:r>
              <a:rPr lang="en-US" altLang="zh-CN" dirty="0" smtClean="0">
                <a:solidFill>
                  <a:srgbClr val="FF0000"/>
                </a:solidFill>
              </a:rPr>
              <a:t>UML</a:t>
            </a:r>
            <a:r>
              <a:rPr lang="zh-CN" altLang="en-US" dirty="0" smtClean="0">
                <a:solidFill>
                  <a:srgbClr val="FF0000"/>
                </a:solidFill>
              </a:rPr>
              <a:t>不等用于建模</a:t>
            </a:r>
            <a:endParaRPr lang="zh-CN" altLang="en-US" dirty="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nvSpPr>
        <p:spPr bwMode="auto">
          <a:xfrm>
            <a:off x="685800" y="335757"/>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5pPr>
            <a:lvl6pPr marL="457200" algn="ctr" rtl="0" fontAlgn="base">
              <a:spcBef>
                <a:spcPct val="0"/>
              </a:spcBef>
              <a:spcAft>
                <a:spcPct val="0"/>
              </a:spcAft>
              <a:defRPr kumimoji="1" sz="4400">
                <a:solidFill>
                  <a:schemeClr val="tx2"/>
                </a:solidFill>
                <a:latin typeface="Arial Black" pitchFamily="34" charset="0"/>
                <a:ea typeface="宋体" pitchFamily="2" charset="-122"/>
              </a:defRPr>
            </a:lvl6pPr>
            <a:lvl7pPr marL="914400" algn="ctr" rtl="0" fontAlgn="base">
              <a:spcBef>
                <a:spcPct val="0"/>
              </a:spcBef>
              <a:spcAft>
                <a:spcPct val="0"/>
              </a:spcAft>
              <a:defRPr kumimoji="1" sz="4400">
                <a:solidFill>
                  <a:schemeClr val="tx2"/>
                </a:solidFill>
                <a:latin typeface="Arial Black" pitchFamily="34" charset="0"/>
                <a:ea typeface="宋体" pitchFamily="2" charset="-122"/>
              </a:defRPr>
            </a:lvl7pPr>
            <a:lvl8pPr marL="1371600" algn="ctr" rtl="0" fontAlgn="base">
              <a:spcBef>
                <a:spcPct val="0"/>
              </a:spcBef>
              <a:spcAft>
                <a:spcPct val="0"/>
              </a:spcAft>
              <a:defRPr kumimoji="1" sz="4400">
                <a:solidFill>
                  <a:schemeClr val="tx2"/>
                </a:solidFill>
                <a:latin typeface="Arial Black" pitchFamily="34" charset="0"/>
                <a:ea typeface="宋体" pitchFamily="2" charset="-122"/>
              </a:defRPr>
            </a:lvl8pPr>
            <a:lvl9pPr marL="1828800" algn="ctr" rtl="0" fontAlgn="base">
              <a:spcBef>
                <a:spcPct val="0"/>
              </a:spcBef>
              <a:spcAft>
                <a:spcPct val="0"/>
              </a:spcAft>
              <a:defRPr kumimoji="1" sz="4400">
                <a:solidFill>
                  <a:schemeClr val="tx2"/>
                </a:solidFill>
                <a:latin typeface="Arial Black" pitchFamily="34" charset="0"/>
                <a:ea typeface="宋体" pitchFamily="2" charset="-122"/>
              </a:defRPr>
            </a:lvl9pPr>
          </a:lstStyle>
          <a:p>
            <a:pPr eaLnBrk="1" hangingPunct="1"/>
            <a:endParaRPr lang="zh-CN"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381"/>
            <a:ext cx="91440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WindTunnelJohn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163219"/>
            <a:ext cx="3529012"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0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5816" y="3140968"/>
            <a:ext cx="3647152" cy="553998"/>
          </a:xfrm>
          <a:prstGeom prst="rect">
            <a:avLst/>
          </a:prstGeom>
          <a:noFill/>
        </p:spPr>
        <p:txBody>
          <a:bodyPr wrap="none" rtlCol="0">
            <a:spAutoFit/>
          </a:bodyPr>
          <a:lstStyle/>
          <a:p>
            <a:r>
              <a:rPr lang="zh-CN" altLang="en-US" sz="3000" dirty="0"/>
              <a:t>学校里都有什么人？</a:t>
            </a:r>
          </a:p>
        </p:txBody>
      </p:sp>
      <p:sp>
        <p:nvSpPr>
          <p:cNvPr id="5" name="文本框 4"/>
          <p:cNvSpPr txBox="1"/>
          <p:nvPr/>
        </p:nvSpPr>
        <p:spPr>
          <a:xfrm>
            <a:off x="6562968" y="5733256"/>
            <a:ext cx="1800493" cy="369332"/>
          </a:xfrm>
          <a:prstGeom prst="rect">
            <a:avLst/>
          </a:prstGeom>
          <a:noFill/>
        </p:spPr>
        <p:txBody>
          <a:bodyPr wrap="none" rtlCol="0">
            <a:spAutoFit/>
          </a:bodyPr>
          <a:lstStyle/>
          <a:p>
            <a:r>
              <a:rPr lang="zh-CN" altLang="en-US" dirty="0" smtClean="0">
                <a:solidFill>
                  <a:srgbClr val="FF0000"/>
                </a:solidFill>
              </a:rPr>
              <a:t>建模要源于场景</a:t>
            </a:r>
            <a:endParaRPr lang="zh-CN" altLang="en-US" dirty="0">
              <a:solidFill>
                <a:srgbClr val="FF0000"/>
              </a:solidFill>
            </a:endParaRPr>
          </a:p>
        </p:txBody>
      </p:sp>
    </p:spTree>
    <p:extLst>
      <p:ext uri="{BB962C8B-B14F-4D97-AF65-F5344CB8AC3E}">
        <p14:creationId xmlns:p14="http://schemas.microsoft.com/office/powerpoint/2010/main" val="222688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87824" y="2420888"/>
            <a:ext cx="2557055" cy="2262516"/>
          </a:xfrm>
          <a:prstGeom prst="rect">
            <a:avLst/>
          </a:prstGeom>
        </p:spPr>
      </p:pic>
      <p:sp>
        <p:nvSpPr>
          <p:cNvPr id="4" name="文本框 3"/>
          <p:cNvSpPr txBox="1"/>
          <p:nvPr/>
        </p:nvSpPr>
        <p:spPr>
          <a:xfrm>
            <a:off x="2987824" y="5085184"/>
            <a:ext cx="2723823" cy="369332"/>
          </a:xfrm>
          <a:prstGeom prst="rect">
            <a:avLst/>
          </a:prstGeom>
          <a:noFill/>
        </p:spPr>
        <p:txBody>
          <a:bodyPr wrap="none" rtlCol="0">
            <a:spAutoFit/>
          </a:bodyPr>
          <a:lstStyle/>
          <a:p>
            <a:r>
              <a:rPr lang="zh-CN" altLang="en-US" dirty="0" smtClean="0"/>
              <a:t>研究生是老师还是学生？</a:t>
            </a:r>
            <a:endParaRPr lang="zh-CN" altLang="en-US" dirty="0"/>
          </a:p>
        </p:txBody>
      </p:sp>
      <p:pic>
        <p:nvPicPr>
          <p:cNvPr id="6" name="图片 5"/>
          <p:cNvPicPr>
            <a:picLocks noChangeAspect="1"/>
          </p:cNvPicPr>
          <p:nvPr/>
        </p:nvPicPr>
        <p:blipFill>
          <a:blip r:embed="rId3"/>
          <a:stretch>
            <a:fillRect/>
          </a:stretch>
        </p:blipFill>
        <p:spPr>
          <a:xfrm>
            <a:off x="2182798" y="2305513"/>
            <a:ext cx="3338829" cy="2578781"/>
          </a:xfrm>
          <a:prstGeom prst="rect">
            <a:avLst/>
          </a:prstGeom>
        </p:spPr>
      </p:pic>
    </p:spTree>
    <p:extLst>
      <p:ext uri="{BB962C8B-B14F-4D97-AF65-F5344CB8AC3E}">
        <p14:creationId xmlns:p14="http://schemas.microsoft.com/office/powerpoint/2010/main" val="290459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718</TotalTime>
  <Words>1366</Words>
  <Application>Microsoft Office PowerPoint</Application>
  <PresentationFormat>全屏显示(4:3)</PresentationFormat>
  <Paragraphs>238</Paragraphs>
  <Slides>52</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52</vt:i4>
      </vt:variant>
    </vt:vector>
  </HeadingPairs>
  <TitlesOfParts>
    <vt:vector size="68" baseType="lpstr">
      <vt:lpstr>Microsoft YaHei UI</vt:lpstr>
      <vt:lpstr>Monotype Sorts</vt:lpstr>
      <vt:lpstr>ZapfHumnst BT</vt:lpstr>
      <vt:lpstr>华文楷体</vt:lpstr>
      <vt:lpstr>楷体_GB2312</vt:lpstr>
      <vt:lpstr>隶书</vt:lpstr>
      <vt:lpstr>宋体</vt:lpstr>
      <vt:lpstr>Arial</vt:lpstr>
      <vt:lpstr>Arial Narrow</vt:lpstr>
      <vt:lpstr>Calibri</vt:lpstr>
      <vt:lpstr>Cambria</vt:lpstr>
      <vt:lpstr>Maiandra GD</vt:lpstr>
      <vt:lpstr>Times New Roman</vt:lpstr>
      <vt:lpstr>Wingdings</vt:lpstr>
      <vt:lpstr>Wingdings 2</vt:lpstr>
      <vt:lpstr>龙腾四海</vt:lpstr>
      <vt:lpstr>UML介绍</vt:lpstr>
      <vt:lpstr>提纲</vt:lpstr>
      <vt:lpstr>UML简介</vt:lpstr>
      <vt:lpstr>面向对象大师简介</vt:lpstr>
      <vt:lpstr> </vt:lpstr>
      <vt:lpstr>建模与抽象</vt:lpstr>
      <vt:lpstr>PowerPoint 演示文稿</vt:lpstr>
      <vt:lpstr>PowerPoint 演示文稿</vt:lpstr>
      <vt:lpstr>PowerPoint 演示文稿</vt:lpstr>
      <vt:lpstr>PowerPoint 演示文稿</vt:lpstr>
      <vt:lpstr>UML图</vt:lpstr>
      <vt:lpstr>一个形象的例子</vt:lpstr>
      <vt:lpstr>类图</vt:lpstr>
      <vt:lpstr>状态图</vt:lpstr>
      <vt:lpstr>活动图</vt:lpstr>
      <vt:lpstr>时序图</vt:lpstr>
      <vt:lpstr>协作图</vt:lpstr>
      <vt:lpstr>类之间的关系 关系的种类</vt:lpstr>
      <vt:lpstr>关联关系 定义</vt:lpstr>
      <vt:lpstr>关联关系 名称、角色、导航</vt:lpstr>
      <vt:lpstr>关联关系 多重性</vt:lpstr>
      <vt:lpstr>关联关系 聚合和组合</vt:lpstr>
      <vt:lpstr>泛化关系 介绍</vt:lpstr>
      <vt:lpstr>依赖关系 介绍</vt:lpstr>
      <vt:lpstr>实现关系 介绍</vt:lpstr>
      <vt:lpstr>一个例子</vt:lpstr>
      <vt:lpstr>一个建模过程（Init）</vt:lpstr>
      <vt:lpstr>一个建模过程（超越文章）</vt:lpstr>
      <vt:lpstr>一个建模过程（分类）</vt:lpstr>
      <vt:lpstr>一个建模过程（分类II）</vt:lpstr>
      <vt:lpstr>一个建模过程（重构元数据）</vt:lpstr>
      <vt:lpstr>用例图</vt:lpstr>
      <vt:lpstr>识别用例</vt:lpstr>
      <vt:lpstr>识别用例（续）</vt:lpstr>
      <vt:lpstr>UML工具</vt:lpstr>
      <vt:lpstr>在项目中使用UML</vt:lpstr>
      <vt:lpstr>在项目中使用UML（二）</vt:lpstr>
      <vt:lpstr>描述业务流程</vt:lpstr>
      <vt:lpstr>在描述业务用例实现时引入待建软件系统来建模其职责</vt:lpstr>
      <vt:lpstr>从业务流程到系统用例</vt:lpstr>
      <vt:lpstr>表现软件系统提供的服务</vt:lpstr>
      <vt:lpstr>概念分析</vt:lpstr>
      <vt:lpstr>架构视图</vt:lpstr>
      <vt:lpstr>模块级别的设计</vt:lpstr>
      <vt:lpstr>描述流程的核心业务实体及其状态图</vt:lpstr>
      <vt:lpstr>通过创建抽象的分析类来容纳变化</vt:lpstr>
      <vt:lpstr>描述领域实体的设计类图</vt:lpstr>
      <vt:lpstr>在项目中应用UML</vt:lpstr>
      <vt:lpstr>成果物演进图</vt:lpstr>
      <vt:lpstr>案例展现</vt:lpstr>
      <vt:lpstr>推荐书籍</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UML介绍</dc:title>
  <dc:creator>user</dc:creator>
  <cp:lastModifiedBy>kingbox</cp:lastModifiedBy>
  <cp:revision>104</cp:revision>
  <dcterms:created xsi:type="dcterms:W3CDTF">2013-06-28T07:07:46Z</dcterms:created>
  <dcterms:modified xsi:type="dcterms:W3CDTF">2017-05-17T01:46:20Z</dcterms:modified>
</cp:coreProperties>
</file>