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2"/>
  </p:notesMasterIdLst>
  <p:sldIdLst>
    <p:sldId id="256" r:id="rId3"/>
    <p:sldId id="262" r:id="rId4"/>
    <p:sldId id="264" r:id="rId5"/>
    <p:sldId id="265" r:id="rId6"/>
    <p:sldId id="266" r:id="rId7"/>
    <p:sldId id="267" r:id="rId8"/>
    <p:sldId id="268" r:id="rId9"/>
    <p:sldId id="269" r:id="rId10"/>
    <p:sldId id="270" r:id="rId11"/>
    <p:sldId id="271" r:id="rId12"/>
    <p:sldId id="272" r:id="rId13"/>
    <p:sldId id="273" r:id="rId14"/>
    <p:sldId id="275" r:id="rId15"/>
    <p:sldId id="274" r:id="rId16"/>
    <p:sldId id="276" r:id="rId17"/>
    <p:sldId id="279" r:id="rId18"/>
    <p:sldId id="277" r:id="rId19"/>
    <p:sldId id="278"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62"/>
            <p14:sldId id="264"/>
            <p14:sldId id="265"/>
            <p14:sldId id="266"/>
            <p14:sldId id="267"/>
            <p14:sldId id="268"/>
            <p14:sldId id="269"/>
            <p14:sldId id="270"/>
            <p14:sldId id="271"/>
            <p14:sldId id="272"/>
            <p14:sldId id="273"/>
            <p14:sldId id="275"/>
            <p14:sldId id="274"/>
            <p14:sldId id="276"/>
            <p14:sldId id="279"/>
            <p14:sldId id="277"/>
            <p14:sldId id="278"/>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86" d="100"/>
          <a:sy n="86" d="100"/>
        </p:scale>
        <p:origin x="13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2017/3/3</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19</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2017/3/3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2017/3/3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2017/3/3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2017/3/3</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2017/3/3</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2017/3/3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2017/3/3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3/3/2017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业务建模简介</a:t>
            </a:r>
            <a:endParaRPr lang="zh-CN"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dirty="0">
                <a:latin typeface="Microsoft YaHei UI" panose="020B0503020204020204" pitchFamily="34" charset="-122"/>
                <a:ea typeface="Microsoft YaHei UI" panose="020B0503020204020204" pitchFamily="34" charset="-122"/>
              </a:rPr>
              <a:t>轻松自信地设计和交付精美的演示文稿。</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业务建模中使用的概念</a:t>
            </a:r>
            <a:r>
              <a:rPr lang="en-US" altLang="zh-CN" dirty="0"/>
              <a:t>-</a:t>
            </a:r>
            <a:r>
              <a:rPr lang="zh-CN" altLang="en-US" dirty="0" smtClean="0"/>
              <a:t>业务工作者</a:t>
            </a:r>
            <a:endParaRPr lang="zh-CN" altLang="en-US" dirty="0"/>
          </a:p>
        </p:txBody>
      </p:sp>
      <p:sp>
        <p:nvSpPr>
          <p:cNvPr id="3" name="内容占位符 2"/>
          <p:cNvSpPr>
            <a:spLocks noGrp="1"/>
          </p:cNvSpPr>
          <p:nvPr>
            <p:ph idx="1"/>
          </p:nvPr>
        </p:nvSpPr>
        <p:spPr/>
        <p:txBody>
          <a:bodyPr/>
          <a:lstStyle/>
          <a:p>
            <a:r>
              <a:rPr lang="zh-CN" altLang="en-US" dirty="0" smtClean="0"/>
              <a:t>在业务流程中完成业务步骤的岗位</a:t>
            </a:r>
            <a:endParaRPr lang="en-US" altLang="zh-CN" dirty="0" smtClean="0"/>
          </a:p>
          <a:p>
            <a:pPr marL="285750" indent="-285750">
              <a:buFont typeface="Arial" panose="020B0604020202020204" pitchFamily="34" charset="0"/>
              <a:buChar char="•"/>
            </a:pPr>
            <a:r>
              <a:rPr lang="zh-CN" altLang="en-US" dirty="0" smtClean="0"/>
              <a:t>客服人员</a:t>
            </a:r>
            <a:endParaRPr lang="en-US" altLang="zh-CN" dirty="0" smtClean="0"/>
          </a:p>
          <a:p>
            <a:pPr marL="285750" indent="-285750">
              <a:buFont typeface="Arial" panose="020B0604020202020204" pitchFamily="34" charset="0"/>
              <a:buChar char="•"/>
            </a:pPr>
            <a:r>
              <a:rPr lang="zh-CN" altLang="en-US" dirty="0"/>
              <a:t>收银</a:t>
            </a:r>
            <a:r>
              <a:rPr lang="zh-CN" altLang="en-US" dirty="0" smtClean="0"/>
              <a:t>员</a:t>
            </a:r>
            <a:endParaRPr lang="en-US" altLang="zh-CN" dirty="0" smtClean="0"/>
          </a:p>
          <a:p>
            <a:pPr marL="285750" indent="-285750">
              <a:buFont typeface="Arial" panose="020B0604020202020204" pitchFamily="34" charset="0"/>
              <a:buChar char="•"/>
            </a:pPr>
            <a:r>
              <a:rPr lang="zh-CN" altLang="en-US" dirty="0" smtClean="0"/>
              <a:t>维修班长</a:t>
            </a:r>
            <a:endParaRPr lang="en-US" altLang="zh-CN" dirty="0" smtClean="0"/>
          </a:p>
          <a:p>
            <a:pPr marL="285750" indent="-285750">
              <a:buFont typeface="Arial" panose="020B0604020202020204" pitchFamily="34" charset="0"/>
              <a:buChar char="•"/>
            </a:pPr>
            <a:endParaRPr lang="zh-CN" altLang="en-US" dirty="0"/>
          </a:p>
        </p:txBody>
      </p:sp>
      <p:pic>
        <p:nvPicPr>
          <p:cNvPr id="4" name="图片 3"/>
          <p:cNvPicPr>
            <a:picLocks noChangeAspect="1"/>
          </p:cNvPicPr>
          <p:nvPr/>
        </p:nvPicPr>
        <p:blipFill>
          <a:blip r:embed="rId2"/>
          <a:stretch>
            <a:fillRect/>
          </a:stretch>
        </p:blipFill>
        <p:spPr>
          <a:xfrm>
            <a:off x="6697123" y="3126764"/>
            <a:ext cx="3435507" cy="1749060"/>
          </a:xfrm>
          <a:prstGeom prst="rect">
            <a:avLst/>
          </a:prstGeom>
        </p:spPr>
      </p:pic>
    </p:spTree>
    <p:extLst>
      <p:ext uri="{BB962C8B-B14F-4D97-AF65-F5344CB8AC3E}">
        <p14:creationId xmlns:p14="http://schemas.microsoft.com/office/powerpoint/2010/main" val="351193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业务建模中使用的概念</a:t>
            </a:r>
            <a:r>
              <a:rPr lang="en-US" altLang="zh-CN" dirty="0"/>
              <a:t>-</a:t>
            </a:r>
            <a:r>
              <a:rPr lang="zh-CN" altLang="en-US" dirty="0" smtClean="0"/>
              <a:t>业务实体</a:t>
            </a:r>
            <a:endParaRPr lang="zh-CN" altLang="en-US" dirty="0"/>
          </a:p>
        </p:txBody>
      </p:sp>
      <p:sp>
        <p:nvSpPr>
          <p:cNvPr id="3" name="内容占位符 2"/>
          <p:cNvSpPr>
            <a:spLocks noGrp="1"/>
          </p:cNvSpPr>
          <p:nvPr>
            <p:ph idx="1"/>
          </p:nvPr>
        </p:nvSpPr>
        <p:spPr/>
        <p:txBody>
          <a:bodyPr/>
          <a:lstStyle/>
          <a:p>
            <a:r>
              <a:rPr lang="zh-CN" altLang="en-US" dirty="0" smtClean="0"/>
              <a:t>在业务流程中岗位间协作的单据和凭证</a:t>
            </a:r>
            <a:endParaRPr lang="en-US" altLang="zh-CN" dirty="0" smtClean="0"/>
          </a:p>
          <a:p>
            <a:pPr marL="285750" indent="-285750">
              <a:buFont typeface="Arial" panose="020B0604020202020204" pitchFamily="34" charset="0"/>
              <a:buChar char="•"/>
            </a:pPr>
            <a:r>
              <a:rPr lang="zh-CN" altLang="en-US" dirty="0" smtClean="0"/>
              <a:t>维修登记单</a:t>
            </a:r>
            <a:endParaRPr lang="en-US" altLang="zh-CN" dirty="0" smtClean="0"/>
          </a:p>
          <a:p>
            <a:pPr marL="285750" indent="-285750">
              <a:buFont typeface="Arial" panose="020B0604020202020204" pitchFamily="34" charset="0"/>
              <a:buChar char="•"/>
            </a:pPr>
            <a:r>
              <a:rPr lang="zh-CN" altLang="en-US" dirty="0" smtClean="0"/>
              <a:t>付款回执</a:t>
            </a:r>
            <a:endParaRPr lang="en-US" altLang="zh-CN" dirty="0" smtClean="0"/>
          </a:p>
          <a:p>
            <a:pPr marL="285750" indent="-285750">
              <a:buFont typeface="Arial" panose="020B0604020202020204" pitchFamily="34" charset="0"/>
              <a:buChar char="•"/>
            </a:pPr>
            <a:endParaRPr lang="zh-CN" altLang="en-US" dirty="0"/>
          </a:p>
        </p:txBody>
      </p:sp>
      <p:pic>
        <p:nvPicPr>
          <p:cNvPr id="5" name="图片 4"/>
          <p:cNvPicPr>
            <a:picLocks noChangeAspect="1"/>
          </p:cNvPicPr>
          <p:nvPr/>
        </p:nvPicPr>
        <p:blipFill>
          <a:blip r:embed="rId2"/>
          <a:stretch>
            <a:fillRect/>
          </a:stretch>
        </p:blipFill>
        <p:spPr>
          <a:xfrm>
            <a:off x="6810470" y="3313631"/>
            <a:ext cx="3118636" cy="1375326"/>
          </a:xfrm>
          <a:prstGeom prst="rect">
            <a:avLst/>
          </a:prstGeom>
        </p:spPr>
      </p:pic>
    </p:spTree>
    <p:extLst>
      <p:ext uri="{BB962C8B-B14F-4D97-AF65-F5344CB8AC3E}">
        <p14:creationId xmlns:p14="http://schemas.microsoft.com/office/powerpoint/2010/main" val="392179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业务建模中使用的概念</a:t>
            </a:r>
            <a:r>
              <a:rPr lang="en-US" altLang="zh-CN" dirty="0" smtClean="0"/>
              <a:t>-</a:t>
            </a:r>
            <a:r>
              <a:rPr lang="zh-CN" altLang="en-US" dirty="0" smtClean="0"/>
              <a:t>领域模型</a:t>
            </a:r>
            <a:endParaRPr lang="zh-CN" altLang="en-US" dirty="0"/>
          </a:p>
        </p:txBody>
      </p:sp>
      <p:sp>
        <p:nvSpPr>
          <p:cNvPr id="3" name="内容占位符 2"/>
          <p:cNvSpPr>
            <a:spLocks noGrp="1"/>
          </p:cNvSpPr>
          <p:nvPr>
            <p:ph idx="1"/>
          </p:nvPr>
        </p:nvSpPr>
        <p:spPr/>
        <p:txBody>
          <a:bodyPr/>
          <a:lstStyle/>
          <a:p>
            <a:r>
              <a:rPr lang="zh-CN" altLang="en-US" dirty="0" smtClean="0"/>
              <a:t>适合同类型目标组织的一组有关系的业务实体集合</a:t>
            </a:r>
            <a:endParaRPr lang="zh-CN" altLang="en-US" dirty="0"/>
          </a:p>
        </p:txBody>
      </p:sp>
      <p:pic>
        <p:nvPicPr>
          <p:cNvPr id="5" name="图片 4"/>
          <p:cNvPicPr>
            <a:picLocks noChangeAspect="1"/>
          </p:cNvPicPr>
          <p:nvPr/>
        </p:nvPicPr>
        <p:blipFill>
          <a:blip r:embed="rId2"/>
          <a:stretch>
            <a:fillRect/>
          </a:stretch>
        </p:blipFill>
        <p:spPr>
          <a:xfrm>
            <a:off x="4282788" y="2530426"/>
            <a:ext cx="8004282" cy="3888060"/>
          </a:xfrm>
          <a:prstGeom prst="rect">
            <a:avLst/>
          </a:prstGeom>
        </p:spPr>
      </p:pic>
    </p:spTree>
    <p:extLst>
      <p:ext uri="{BB962C8B-B14F-4D97-AF65-F5344CB8AC3E}">
        <p14:creationId xmlns:p14="http://schemas.microsoft.com/office/powerpoint/2010/main" val="2060339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业务建模中使用的概念</a:t>
            </a:r>
            <a:r>
              <a:rPr lang="en-US" altLang="zh-CN" dirty="0"/>
              <a:t>-</a:t>
            </a:r>
            <a:r>
              <a:rPr lang="zh-CN" altLang="en-US" dirty="0" smtClean="0"/>
              <a:t>业务系统</a:t>
            </a:r>
            <a:endParaRPr lang="zh-CN" altLang="en-US" dirty="0"/>
          </a:p>
        </p:txBody>
      </p:sp>
      <p:sp>
        <p:nvSpPr>
          <p:cNvPr id="3" name="内容占位符 2"/>
          <p:cNvSpPr>
            <a:spLocks noGrp="1"/>
          </p:cNvSpPr>
          <p:nvPr>
            <p:ph idx="1"/>
          </p:nvPr>
        </p:nvSpPr>
        <p:spPr/>
        <p:txBody>
          <a:bodyPr/>
          <a:lstStyle/>
          <a:p>
            <a:r>
              <a:rPr lang="zh-CN" altLang="en-US" dirty="0" smtClean="0"/>
              <a:t>具有高内聚性的业务工作者、业务实体组成的有明确职责的组织单元</a:t>
            </a:r>
            <a:endParaRPr lang="en-US" altLang="zh-CN" dirty="0" smtClean="0"/>
          </a:p>
          <a:p>
            <a:pPr marL="285750" indent="-285750">
              <a:buFont typeface="Arial" panose="020B0604020202020204" pitchFamily="34" charset="0"/>
              <a:buChar char="•"/>
            </a:pPr>
            <a:r>
              <a:rPr lang="zh-CN" altLang="en-US" dirty="0" smtClean="0"/>
              <a:t>维修部</a:t>
            </a:r>
            <a:endParaRPr lang="en-US" altLang="zh-CN" dirty="0" smtClean="0"/>
          </a:p>
          <a:p>
            <a:pPr marL="285750" indent="-285750">
              <a:buFont typeface="Arial" panose="020B0604020202020204" pitchFamily="34" charset="0"/>
              <a:buChar char="•"/>
            </a:pPr>
            <a:r>
              <a:rPr lang="zh-CN" altLang="en-US" dirty="0"/>
              <a:t>客</a:t>
            </a:r>
            <a:r>
              <a:rPr lang="zh-CN" altLang="en-US" dirty="0" smtClean="0"/>
              <a:t>服部</a:t>
            </a:r>
            <a:endParaRPr lang="en-US" altLang="zh-CN" dirty="0" smtClean="0"/>
          </a:p>
          <a:p>
            <a:pPr marL="285750" indent="-285750">
              <a:buFont typeface="Arial" panose="020B0604020202020204" pitchFamily="34" charset="0"/>
              <a:buChar char="•"/>
            </a:pPr>
            <a:r>
              <a:rPr lang="zh-CN" altLang="en-US" dirty="0" smtClean="0"/>
              <a:t>财务部</a:t>
            </a:r>
            <a:endParaRPr lang="en-US" altLang="zh-CN" dirty="0" smtClean="0"/>
          </a:p>
          <a:p>
            <a:pPr marL="285750" indent="-285750">
              <a:buFont typeface="Arial" panose="020B0604020202020204" pitchFamily="34" charset="0"/>
              <a:buChar char="•"/>
            </a:pPr>
            <a:endParaRPr lang="zh-CN" altLang="en-US" dirty="0"/>
          </a:p>
        </p:txBody>
      </p:sp>
      <p:pic>
        <p:nvPicPr>
          <p:cNvPr id="4" name="图片 3"/>
          <p:cNvPicPr>
            <a:picLocks noChangeAspect="1"/>
          </p:cNvPicPr>
          <p:nvPr/>
        </p:nvPicPr>
        <p:blipFill>
          <a:blip r:embed="rId2"/>
          <a:stretch>
            <a:fillRect/>
          </a:stretch>
        </p:blipFill>
        <p:spPr>
          <a:xfrm>
            <a:off x="6740102" y="3293506"/>
            <a:ext cx="3215266" cy="1468019"/>
          </a:xfrm>
          <a:prstGeom prst="rect">
            <a:avLst/>
          </a:prstGeom>
        </p:spPr>
      </p:pic>
    </p:spTree>
    <p:extLst>
      <p:ext uri="{BB962C8B-B14F-4D97-AF65-F5344CB8AC3E}">
        <p14:creationId xmlns:p14="http://schemas.microsoft.com/office/powerpoint/2010/main" val="3893614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业务建模中使用的概念</a:t>
            </a:r>
            <a:r>
              <a:rPr lang="en-US" altLang="zh-CN" dirty="0" smtClean="0"/>
              <a:t>-</a:t>
            </a:r>
            <a:r>
              <a:rPr lang="zh-CN" altLang="en-US" dirty="0" smtClean="0"/>
              <a:t>业务分析模型</a:t>
            </a:r>
            <a:endParaRPr lang="zh-CN" altLang="en-US" dirty="0"/>
          </a:p>
        </p:txBody>
      </p:sp>
      <p:sp>
        <p:nvSpPr>
          <p:cNvPr id="3" name="内容占位符 2"/>
          <p:cNvSpPr>
            <a:spLocks noGrp="1"/>
          </p:cNvSpPr>
          <p:nvPr>
            <p:ph idx="1"/>
          </p:nvPr>
        </p:nvSpPr>
        <p:spPr/>
        <p:txBody>
          <a:bodyPr/>
          <a:lstStyle/>
          <a:p>
            <a:r>
              <a:rPr lang="zh-CN" altLang="en-US" dirty="0"/>
              <a:t>分析</a:t>
            </a:r>
            <a:r>
              <a:rPr lang="zh-CN" altLang="en-US" dirty="0" smtClean="0"/>
              <a:t>业务流程如何执行才能更好的满足业务目标的元素集合</a:t>
            </a:r>
            <a:endParaRPr lang="en-US" altLang="zh-CN" dirty="0" smtClean="0"/>
          </a:p>
          <a:p>
            <a:pPr marL="285750" indent="-285750">
              <a:buFont typeface="Arial" panose="020B0604020202020204" pitchFamily="34" charset="0"/>
              <a:buChar char="•"/>
            </a:pPr>
            <a:r>
              <a:rPr lang="zh-CN" altLang="en-US" dirty="0"/>
              <a:t>业务</a:t>
            </a:r>
            <a:r>
              <a:rPr lang="zh-CN" altLang="en-US" dirty="0" smtClean="0"/>
              <a:t>系统</a:t>
            </a:r>
            <a:endParaRPr lang="en-US" altLang="zh-CN" dirty="0" smtClean="0"/>
          </a:p>
          <a:p>
            <a:pPr marL="971550" lvl="1" indent="-285750"/>
            <a:r>
              <a:rPr lang="zh-CN" altLang="en-US" dirty="0" smtClean="0"/>
              <a:t>业务工作者</a:t>
            </a:r>
            <a:r>
              <a:rPr lang="en-US" altLang="zh-CN" dirty="0" smtClean="0"/>
              <a:t>/</a:t>
            </a:r>
            <a:r>
              <a:rPr lang="zh-CN" altLang="en-US" dirty="0" smtClean="0"/>
              <a:t>业务实体</a:t>
            </a:r>
            <a:endParaRPr lang="en-US" altLang="zh-CN" dirty="0" smtClean="0"/>
          </a:p>
          <a:p>
            <a:pPr marL="285750" indent="-285750">
              <a:buFont typeface="Arial" panose="020B0604020202020204" pitchFamily="34" charset="0"/>
              <a:buChar char="•"/>
            </a:pPr>
            <a:r>
              <a:rPr lang="zh-CN" altLang="en-US" dirty="0" smtClean="0"/>
              <a:t>业务用例实现</a:t>
            </a:r>
            <a:endParaRPr lang="en-US" altLang="zh-CN" dirty="0" smtClean="0"/>
          </a:p>
          <a:p>
            <a:pPr marL="971550" lvl="1" indent="-285750"/>
            <a:r>
              <a:rPr lang="zh-CN" altLang="en-US" dirty="0" smtClean="0"/>
              <a:t>活动图和时序图</a:t>
            </a:r>
            <a:endParaRPr lang="en-US" altLang="zh-CN" dirty="0" smtClean="0"/>
          </a:p>
          <a:p>
            <a:pPr marL="285750" indent="-285750">
              <a:buFont typeface="Arial" panose="020B0604020202020204" pitchFamily="34" charset="0"/>
              <a:buChar char="•"/>
            </a:pPr>
            <a:endParaRPr lang="zh-CN" altLang="en-US" dirty="0"/>
          </a:p>
        </p:txBody>
      </p:sp>
      <p:pic>
        <p:nvPicPr>
          <p:cNvPr id="4" name="图片 3"/>
          <p:cNvPicPr>
            <a:picLocks noChangeAspect="1"/>
          </p:cNvPicPr>
          <p:nvPr/>
        </p:nvPicPr>
        <p:blipFill>
          <a:blip r:embed="rId2"/>
          <a:stretch>
            <a:fillRect/>
          </a:stretch>
        </p:blipFill>
        <p:spPr>
          <a:xfrm>
            <a:off x="7939234" y="1726394"/>
            <a:ext cx="4690648" cy="2100328"/>
          </a:xfrm>
          <a:prstGeom prst="rect">
            <a:avLst/>
          </a:prstGeom>
        </p:spPr>
      </p:pic>
      <p:pic>
        <p:nvPicPr>
          <p:cNvPr id="6" name="图片 5"/>
          <p:cNvPicPr>
            <a:picLocks noChangeAspect="1"/>
          </p:cNvPicPr>
          <p:nvPr/>
        </p:nvPicPr>
        <p:blipFill>
          <a:blip r:embed="rId3"/>
          <a:stretch>
            <a:fillRect/>
          </a:stretch>
        </p:blipFill>
        <p:spPr>
          <a:xfrm>
            <a:off x="5461375" y="1993050"/>
            <a:ext cx="3123809" cy="4685714"/>
          </a:xfrm>
          <a:prstGeom prst="rect">
            <a:avLst/>
          </a:prstGeom>
        </p:spPr>
      </p:pic>
      <p:pic>
        <p:nvPicPr>
          <p:cNvPr id="7" name="图片 6"/>
          <p:cNvPicPr>
            <a:picLocks noChangeAspect="1"/>
          </p:cNvPicPr>
          <p:nvPr/>
        </p:nvPicPr>
        <p:blipFill>
          <a:blip r:embed="rId4"/>
          <a:stretch>
            <a:fillRect/>
          </a:stretch>
        </p:blipFill>
        <p:spPr>
          <a:xfrm>
            <a:off x="8518964" y="4001294"/>
            <a:ext cx="3531188" cy="2535138"/>
          </a:xfrm>
          <a:prstGeom prst="rect">
            <a:avLst/>
          </a:prstGeom>
        </p:spPr>
      </p:pic>
    </p:spTree>
    <p:extLst>
      <p:ext uri="{BB962C8B-B14F-4D97-AF65-F5344CB8AC3E}">
        <p14:creationId xmlns:p14="http://schemas.microsoft.com/office/powerpoint/2010/main" val="553284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业务建模中使用的概念</a:t>
            </a:r>
            <a:r>
              <a:rPr lang="en-US" altLang="zh-CN" dirty="0" smtClean="0"/>
              <a:t>-</a:t>
            </a:r>
            <a:r>
              <a:rPr lang="zh-CN" altLang="en-US" dirty="0"/>
              <a:t>待</a:t>
            </a:r>
            <a:r>
              <a:rPr lang="zh-CN" altLang="en-US" dirty="0" smtClean="0"/>
              <a:t>建软件系统</a:t>
            </a:r>
            <a:endParaRPr lang="zh-CN" altLang="en-US" dirty="0"/>
          </a:p>
        </p:txBody>
      </p:sp>
      <p:sp>
        <p:nvSpPr>
          <p:cNvPr id="3" name="内容占位符 2"/>
          <p:cNvSpPr>
            <a:spLocks noGrp="1"/>
          </p:cNvSpPr>
          <p:nvPr>
            <p:ph idx="1"/>
          </p:nvPr>
        </p:nvSpPr>
        <p:spPr/>
        <p:txBody>
          <a:bodyPr/>
          <a:lstStyle/>
          <a:p>
            <a:r>
              <a:rPr lang="zh-CN" altLang="en-US" dirty="0" smtClean="0"/>
              <a:t>用于收集软件系统职责的建模元素</a:t>
            </a:r>
            <a:endParaRPr lang="zh-CN" altLang="en-US" dirty="0"/>
          </a:p>
        </p:txBody>
      </p:sp>
      <p:pic>
        <p:nvPicPr>
          <p:cNvPr id="4" name="图片 3"/>
          <p:cNvPicPr>
            <a:picLocks noChangeAspect="1"/>
          </p:cNvPicPr>
          <p:nvPr/>
        </p:nvPicPr>
        <p:blipFill>
          <a:blip r:embed="rId2"/>
          <a:stretch>
            <a:fillRect/>
          </a:stretch>
        </p:blipFill>
        <p:spPr>
          <a:xfrm>
            <a:off x="6685662" y="2784304"/>
            <a:ext cx="3321222" cy="1764639"/>
          </a:xfrm>
          <a:prstGeom prst="rect">
            <a:avLst/>
          </a:prstGeom>
        </p:spPr>
      </p:pic>
      <p:pic>
        <p:nvPicPr>
          <p:cNvPr id="5" name="图片 4"/>
          <p:cNvPicPr>
            <a:picLocks noChangeAspect="1"/>
          </p:cNvPicPr>
          <p:nvPr/>
        </p:nvPicPr>
        <p:blipFill>
          <a:blip r:embed="rId3"/>
          <a:stretch>
            <a:fillRect/>
          </a:stretch>
        </p:blipFill>
        <p:spPr>
          <a:xfrm>
            <a:off x="7550890" y="4700764"/>
            <a:ext cx="2885714" cy="676190"/>
          </a:xfrm>
          <a:prstGeom prst="rect">
            <a:avLst/>
          </a:prstGeom>
        </p:spPr>
      </p:pic>
    </p:spTree>
    <p:extLst>
      <p:ext uri="{BB962C8B-B14F-4D97-AF65-F5344CB8AC3E}">
        <p14:creationId xmlns:p14="http://schemas.microsoft.com/office/powerpoint/2010/main" val="262419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业务建模的一般过程</a:t>
            </a:r>
            <a:endParaRPr lang="zh-CN" altLang="en-US" dirty="0"/>
          </a:p>
        </p:txBody>
      </p:sp>
      <p:sp>
        <p:nvSpPr>
          <p:cNvPr id="3" name="内容占位符 2"/>
          <p:cNvSpPr>
            <a:spLocks noGrp="1"/>
          </p:cNvSpPr>
          <p:nvPr>
            <p:ph idx="1"/>
          </p:nvPr>
        </p:nvSpPr>
        <p:spPr/>
        <p:txBody>
          <a:bodyPr/>
          <a:lstStyle/>
          <a:p>
            <a:r>
              <a:rPr lang="zh-CN" altLang="en-US" dirty="0" smtClean="0"/>
              <a:t>描述现有业务</a:t>
            </a:r>
            <a:endParaRPr lang="en-US" altLang="zh-CN" dirty="0" smtClean="0"/>
          </a:p>
          <a:p>
            <a:r>
              <a:rPr lang="zh-CN" altLang="en-US" dirty="0" smtClean="0"/>
              <a:t>评估业务状态</a:t>
            </a:r>
            <a:endParaRPr lang="en-US" altLang="zh-CN" dirty="0" smtClean="0"/>
          </a:p>
          <a:p>
            <a:r>
              <a:rPr lang="zh-CN" altLang="en-US" dirty="0" smtClean="0"/>
              <a:t>定义业务</a:t>
            </a:r>
            <a:endParaRPr lang="en-US" altLang="zh-CN" dirty="0" smtClean="0"/>
          </a:p>
          <a:p>
            <a:r>
              <a:rPr lang="zh-CN" altLang="en-US" dirty="0" smtClean="0"/>
              <a:t>探索过程自动化</a:t>
            </a:r>
            <a:endParaRPr lang="en-US" altLang="zh-CN" dirty="0" smtClean="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884" y="1825625"/>
            <a:ext cx="39147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5792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案例分享</a:t>
            </a:r>
            <a:endParaRPr lang="zh-CN" altLang="en-US" dirty="0"/>
          </a:p>
        </p:txBody>
      </p:sp>
      <p:sp>
        <p:nvSpPr>
          <p:cNvPr id="3" name="内容占位符 2"/>
          <p:cNvSpPr>
            <a:spLocks noGrp="1"/>
          </p:cNvSpPr>
          <p:nvPr>
            <p:ph idx="1"/>
          </p:nvPr>
        </p:nvSpPr>
        <p:spPr/>
        <p:txBody>
          <a:bodyPr/>
          <a:lstStyle/>
          <a:p>
            <a:r>
              <a:rPr lang="zh-CN" altLang="en-US" dirty="0" smtClean="0"/>
              <a:t>汽车</a:t>
            </a:r>
            <a:r>
              <a:rPr lang="en-US" altLang="zh-CN" dirty="0" smtClean="0"/>
              <a:t>4S</a:t>
            </a:r>
            <a:r>
              <a:rPr lang="zh-CN" altLang="en-US" dirty="0" smtClean="0"/>
              <a:t>店</a:t>
            </a:r>
            <a:endParaRPr lang="en-US" altLang="zh-CN" dirty="0" smtClean="0"/>
          </a:p>
          <a:p>
            <a:r>
              <a:rPr lang="zh-CN" altLang="en-US" dirty="0"/>
              <a:t>政府</a:t>
            </a:r>
            <a:r>
              <a:rPr lang="zh-CN" altLang="en-US" dirty="0" smtClean="0"/>
              <a:t>绩效</a:t>
            </a:r>
            <a:endParaRPr lang="en-US" altLang="zh-CN" dirty="0" smtClean="0"/>
          </a:p>
          <a:p>
            <a:r>
              <a:rPr lang="zh-CN" altLang="en-US" dirty="0" smtClean="0"/>
              <a:t>医院诊疗业务</a:t>
            </a:r>
            <a:endParaRPr lang="zh-CN" altLang="en-US" dirty="0"/>
          </a:p>
        </p:txBody>
      </p:sp>
    </p:spTree>
    <p:extLst>
      <p:ext uri="{BB962C8B-B14F-4D97-AF65-F5344CB8AC3E}">
        <p14:creationId xmlns:p14="http://schemas.microsoft.com/office/powerpoint/2010/main" val="1008902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经验总结</a:t>
            </a:r>
            <a:endParaRPr lang="zh-CN" altLang="en-US" dirty="0"/>
          </a:p>
        </p:txBody>
      </p:sp>
      <p:sp>
        <p:nvSpPr>
          <p:cNvPr id="3" name="内容占位符 2"/>
          <p:cNvSpPr>
            <a:spLocks noGrp="1"/>
          </p:cNvSpPr>
          <p:nvPr>
            <p:ph idx="1"/>
          </p:nvPr>
        </p:nvSpPr>
        <p:spPr>
          <a:xfrm>
            <a:off x="838201" y="1825625"/>
            <a:ext cx="8975500" cy="4351338"/>
          </a:xfrm>
        </p:spPr>
        <p:txBody>
          <a:bodyPr/>
          <a:lstStyle/>
          <a:p>
            <a:pPr marL="285750" indent="-285750">
              <a:buFont typeface="Arial" panose="020B0604020202020204" pitchFamily="34" charset="0"/>
              <a:buChar char="•"/>
            </a:pPr>
            <a:r>
              <a:rPr lang="zh-CN" altLang="zh-CN" dirty="0"/>
              <a:t>业务流程的识别线索来自于业务流程的服务对象（业务参与者</a:t>
            </a:r>
            <a:r>
              <a:rPr lang="zh-CN" altLang="zh-CN" dirty="0" smtClean="0"/>
              <a:t>）</a:t>
            </a:r>
            <a:endParaRPr lang="en-US" altLang="zh-CN" dirty="0" smtClean="0"/>
          </a:p>
          <a:p>
            <a:pPr marL="285750" indent="-285750">
              <a:buFont typeface="Arial" panose="020B0604020202020204" pitchFamily="34" charset="0"/>
              <a:buChar char="•"/>
            </a:pPr>
            <a:r>
              <a:rPr lang="zh-CN" altLang="zh-CN" dirty="0"/>
              <a:t>一般来说，一个业务流程会对应一个核心的业务实体，描述出该业务实体的状态图是重要</a:t>
            </a:r>
            <a:r>
              <a:rPr lang="zh-CN" altLang="zh-CN" dirty="0" smtClean="0"/>
              <a:t>的</a:t>
            </a:r>
            <a:endParaRPr lang="en-US" altLang="zh-CN" dirty="0" smtClean="0"/>
          </a:p>
          <a:p>
            <a:pPr marL="285750" indent="-285750">
              <a:buFont typeface="Arial" panose="020B0604020202020204" pitchFamily="34" charset="0"/>
              <a:buChar char="•"/>
            </a:pPr>
            <a:r>
              <a:rPr lang="zh-CN" altLang="zh-CN" dirty="0"/>
              <a:t>通过实体关系及其核心业务实体的属性变化应该可以解释业务流程执行的</a:t>
            </a:r>
            <a:r>
              <a:rPr lang="zh-CN" altLang="zh-CN" dirty="0" smtClean="0"/>
              <a:t>效果</a:t>
            </a:r>
            <a:endParaRPr lang="en-US" altLang="zh-CN" dirty="0" smtClean="0"/>
          </a:p>
          <a:p>
            <a:pPr marL="285750" indent="-285750">
              <a:buFont typeface="Arial" panose="020B0604020202020204" pitchFamily="34" charset="0"/>
              <a:buChar char="•"/>
            </a:pPr>
            <a:r>
              <a:rPr lang="zh-CN" altLang="zh-CN" dirty="0"/>
              <a:t>对数量渐渐增多的业务实体的进一步组织是构建领域模型中一个很关键的</a:t>
            </a:r>
            <a:r>
              <a:rPr lang="zh-CN" altLang="zh-CN" dirty="0" smtClean="0"/>
              <a:t>工作</a:t>
            </a:r>
            <a:endParaRPr lang="en-US" altLang="zh-CN" dirty="0" smtClean="0"/>
          </a:p>
          <a:p>
            <a:pPr marL="285750" indent="-285750">
              <a:buFont typeface="Arial" panose="020B0604020202020204" pitchFamily="34" charset="0"/>
              <a:buChar char="•"/>
            </a:pPr>
            <a:r>
              <a:rPr lang="zh-CN" altLang="zh-CN" dirty="0"/>
              <a:t>领域模型是统领整个团队对业务产生一致性理解的</a:t>
            </a:r>
            <a:r>
              <a:rPr lang="zh-CN" altLang="zh-CN" dirty="0" smtClean="0"/>
              <a:t>核心</a:t>
            </a:r>
            <a:endParaRPr lang="en-US" altLang="zh-CN" dirty="0" smtClean="0"/>
          </a:p>
          <a:p>
            <a:pPr marL="285750" indent="-285750">
              <a:buFont typeface="Arial" panose="020B0604020202020204" pitchFamily="34" charset="0"/>
              <a:buChar char="•"/>
            </a:pPr>
            <a:r>
              <a:rPr lang="zh-CN" altLang="en-US" dirty="0" smtClean="0"/>
              <a:t>可以</a:t>
            </a:r>
            <a:r>
              <a:rPr lang="zh-CN" altLang="zh-CN" dirty="0" smtClean="0"/>
              <a:t>通过</a:t>
            </a:r>
            <a:r>
              <a:rPr lang="zh-CN" altLang="zh-CN" dirty="0"/>
              <a:t>创建抽象</a:t>
            </a:r>
            <a:r>
              <a:rPr lang="zh-CN" altLang="zh-CN" dirty="0" smtClean="0"/>
              <a:t>的</a:t>
            </a:r>
            <a:r>
              <a:rPr lang="zh-CN" altLang="en-US" dirty="0" smtClean="0"/>
              <a:t>业务实体</a:t>
            </a:r>
            <a:r>
              <a:rPr lang="zh-CN" altLang="zh-CN" dirty="0" smtClean="0"/>
              <a:t>来</a:t>
            </a:r>
            <a:r>
              <a:rPr lang="zh-CN" altLang="zh-CN" dirty="0"/>
              <a:t>容纳</a:t>
            </a:r>
            <a:r>
              <a:rPr lang="zh-CN" altLang="zh-CN" dirty="0" smtClean="0"/>
              <a:t>变化</a:t>
            </a:r>
            <a:endParaRPr lang="zh-CN" altLang="en-US" dirty="0"/>
          </a:p>
        </p:txBody>
      </p:sp>
    </p:spTree>
    <p:extLst>
      <p:ext uri="{BB962C8B-B14F-4D97-AF65-F5344CB8AC3E}">
        <p14:creationId xmlns:p14="http://schemas.microsoft.com/office/powerpoint/2010/main" val="1584463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提纲</a:t>
            </a:r>
            <a:endParaRPr lang="zh-CN"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a:xfrm>
            <a:off x="838200" y="1825624"/>
            <a:ext cx="4876800" cy="4447761"/>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业务建模的作用</a:t>
            </a:r>
            <a:endParaRPr lang="en-US" altLang="zh-CN" dirty="0" smtClean="0">
              <a:latin typeface="Microsoft YaHei UI" panose="020B0503020204020204" pitchFamily="34" charset="-122"/>
              <a:ea typeface="Microsoft YaHei UI" panose="020B0503020204020204" pitchFamily="34" charset="-122"/>
            </a:endParaRPr>
          </a:p>
          <a:p>
            <a:r>
              <a:rPr lang="zh-CN" altLang="en-US" dirty="0"/>
              <a:t>业务</a:t>
            </a:r>
            <a:r>
              <a:rPr lang="zh-CN" altLang="en-US" dirty="0" smtClean="0"/>
              <a:t>建模中使用的概念和符号</a:t>
            </a:r>
            <a:endParaRPr lang="en-US" altLang="zh-CN" dirty="0" smtClean="0"/>
          </a:p>
          <a:p>
            <a:r>
              <a:rPr lang="zh-CN" altLang="en-US" dirty="0" smtClean="0"/>
              <a:t>案例分享</a:t>
            </a:r>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业务建模的作用</a:t>
            </a:r>
            <a:endParaRPr lang="zh-CN" altLang="en-US" dirty="0"/>
          </a:p>
        </p:txBody>
      </p:sp>
      <p:sp>
        <p:nvSpPr>
          <p:cNvPr id="3" name="内容占位符 2"/>
          <p:cNvSpPr>
            <a:spLocks noGrp="1"/>
          </p:cNvSpPr>
          <p:nvPr>
            <p:ph idx="1"/>
          </p:nvPr>
        </p:nvSpPr>
        <p:spPr>
          <a:xfrm>
            <a:off x="838201" y="1825625"/>
            <a:ext cx="10121720" cy="4351338"/>
          </a:xfrm>
        </p:spPr>
        <p:txBody>
          <a:bodyPr>
            <a:normAutofit/>
          </a:bodyPr>
          <a:lstStyle/>
          <a:p>
            <a:r>
              <a:rPr lang="zh-CN" altLang="en-US" dirty="0" smtClean="0"/>
              <a:t>业务建模是</a:t>
            </a:r>
            <a:r>
              <a:rPr lang="en-US" altLang="zh-CN" dirty="0" smtClean="0"/>
              <a:t>RUP</a:t>
            </a:r>
            <a:r>
              <a:rPr lang="zh-CN" altLang="en-US" dirty="0" smtClean="0"/>
              <a:t>下的一个规程，目的是：</a:t>
            </a:r>
            <a:endParaRPr lang="en-US" altLang="zh-CN" dirty="0" smtClean="0"/>
          </a:p>
          <a:p>
            <a:pPr marL="285750" indent="-285750">
              <a:buFont typeface="Arial" panose="020B0604020202020204" pitchFamily="34" charset="0"/>
              <a:buChar char="•"/>
            </a:pPr>
            <a:r>
              <a:rPr lang="zh-CN" altLang="en-US" dirty="0"/>
              <a:t>了解目标组织（将要在其中部署系统的组织）的结构及机制。</a:t>
            </a:r>
          </a:p>
          <a:p>
            <a:pPr marL="285750" indent="-285750">
              <a:buFont typeface="Arial" panose="020B0604020202020204" pitchFamily="34" charset="0"/>
              <a:buChar char="•"/>
            </a:pPr>
            <a:r>
              <a:rPr lang="zh-CN" altLang="en-US" dirty="0"/>
              <a:t>了解目标组织中当前存在的问题并确定改进的可能性。</a:t>
            </a:r>
          </a:p>
          <a:p>
            <a:pPr marL="285750" indent="-285750">
              <a:buFont typeface="Arial" panose="020B0604020202020204" pitchFamily="34" charset="0"/>
              <a:buChar char="•"/>
            </a:pPr>
            <a:r>
              <a:rPr lang="zh-CN" altLang="en-US" dirty="0"/>
              <a:t>确保客户、最终用户和开发人员就目标组织达成共识。</a:t>
            </a:r>
          </a:p>
          <a:p>
            <a:pPr marL="285750" indent="-285750">
              <a:buFont typeface="Arial" panose="020B0604020202020204" pitchFamily="34" charset="0"/>
              <a:buChar char="•"/>
            </a:pPr>
            <a:r>
              <a:rPr lang="zh-CN" altLang="en-US" dirty="0"/>
              <a:t>导出支持目标组织所需的系统需求。</a:t>
            </a:r>
            <a:endParaRPr lang="en-US" altLang="zh-CN" dirty="0" smtClean="0"/>
          </a:p>
          <a:p>
            <a:r>
              <a:rPr lang="en-US" altLang="zh-CN" dirty="0"/>
              <a:t>	</a:t>
            </a:r>
            <a:endParaRPr lang="zh-CN" altLang="en-US" dirty="0"/>
          </a:p>
        </p:txBody>
      </p:sp>
    </p:spTree>
    <p:extLst>
      <p:ext uri="{BB962C8B-B14F-4D97-AF65-F5344CB8AC3E}">
        <p14:creationId xmlns:p14="http://schemas.microsoft.com/office/powerpoint/2010/main" val="1380192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业务建模中使用的概念</a:t>
            </a:r>
            <a:r>
              <a:rPr lang="en-US" altLang="zh-CN" dirty="0" smtClean="0"/>
              <a:t>-</a:t>
            </a:r>
            <a:r>
              <a:rPr lang="zh-CN" altLang="en-US" dirty="0" smtClean="0"/>
              <a:t>目标组织</a:t>
            </a:r>
            <a:endParaRPr lang="zh-CN" altLang="en-US" dirty="0"/>
          </a:p>
        </p:txBody>
      </p:sp>
      <p:sp>
        <p:nvSpPr>
          <p:cNvPr id="3" name="内容占位符 2"/>
          <p:cNvSpPr>
            <a:spLocks noGrp="1"/>
          </p:cNvSpPr>
          <p:nvPr>
            <p:ph idx="1"/>
          </p:nvPr>
        </p:nvSpPr>
        <p:spPr>
          <a:xfrm>
            <a:off x="838201" y="1825625"/>
            <a:ext cx="9851264" cy="4351338"/>
          </a:xfrm>
        </p:spPr>
        <p:txBody>
          <a:bodyPr>
            <a:normAutofit lnSpcReduction="10000"/>
          </a:bodyPr>
          <a:lstStyle/>
          <a:p>
            <a:r>
              <a:rPr lang="zh-CN" altLang="en-US" dirty="0" smtClean="0"/>
              <a:t>一次业务建模工作中研究的对象</a:t>
            </a:r>
            <a:endParaRPr lang="en-US" altLang="zh-CN" dirty="0" smtClean="0"/>
          </a:p>
          <a:p>
            <a:pPr marL="285750" indent="-285750">
              <a:buFont typeface="Arial" panose="020B0604020202020204" pitchFamily="34" charset="0"/>
              <a:buChar char="•"/>
            </a:pPr>
            <a:r>
              <a:rPr lang="zh-CN" altLang="en-US" dirty="0" smtClean="0"/>
              <a:t>物理组织</a:t>
            </a:r>
            <a:endParaRPr lang="en-US" altLang="zh-CN" dirty="0" smtClean="0"/>
          </a:p>
          <a:p>
            <a:pPr marL="971550" lvl="1" indent="-285750"/>
            <a:r>
              <a:rPr lang="zh-CN" altLang="en-US" dirty="0" smtClean="0"/>
              <a:t>汽车</a:t>
            </a:r>
            <a:r>
              <a:rPr lang="en-US" altLang="zh-CN" dirty="0" smtClean="0"/>
              <a:t>4S</a:t>
            </a:r>
            <a:r>
              <a:rPr lang="zh-CN" altLang="en-US" dirty="0" smtClean="0"/>
              <a:t>店</a:t>
            </a:r>
            <a:endParaRPr lang="en-US" altLang="zh-CN" dirty="0" smtClean="0"/>
          </a:p>
          <a:p>
            <a:pPr marL="971550" lvl="1" indent="-285750"/>
            <a:r>
              <a:rPr lang="zh-CN" altLang="en-US" dirty="0" smtClean="0"/>
              <a:t>一大二院</a:t>
            </a:r>
            <a:endParaRPr lang="en-US" altLang="zh-CN" dirty="0" smtClean="0"/>
          </a:p>
          <a:p>
            <a:pPr marL="285750" indent="-285750">
              <a:buFont typeface="Arial" panose="020B0604020202020204" pitchFamily="34" charset="0"/>
              <a:buChar char="•"/>
            </a:pPr>
            <a:r>
              <a:rPr lang="zh-CN" altLang="en-US" dirty="0" smtClean="0"/>
              <a:t>一个组织下的特定业务</a:t>
            </a:r>
            <a:endParaRPr lang="en-US" altLang="zh-CN" dirty="0" smtClean="0"/>
          </a:p>
          <a:p>
            <a:pPr marL="971550" lvl="1" indent="-285750"/>
            <a:r>
              <a:rPr lang="zh-CN" altLang="en-US" dirty="0" smtClean="0"/>
              <a:t>（东软）人力资源业务</a:t>
            </a:r>
            <a:endParaRPr lang="en-US" altLang="zh-CN" dirty="0" smtClean="0"/>
          </a:p>
          <a:p>
            <a:pPr marL="285750" indent="-285750">
              <a:buFont typeface="Arial" panose="020B0604020202020204" pitchFamily="34" charset="0"/>
              <a:buChar char="•"/>
            </a:pPr>
            <a:r>
              <a:rPr lang="zh-CN" altLang="en-US" dirty="0" smtClean="0"/>
              <a:t>跨组织的业务或新型业务</a:t>
            </a:r>
            <a:endParaRPr lang="en-US" altLang="zh-CN" dirty="0" smtClean="0"/>
          </a:p>
          <a:p>
            <a:pPr marL="971550" lvl="1" indent="-285750"/>
            <a:r>
              <a:rPr lang="zh-CN" altLang="en-US" dirty="0" smtClean="0"/>
              <a:t>分级诊疗服务网络（医联体）</a:t>
            </a:r>
            <a:endParaRPr lang="zh-CN" altLang="en-US" dirty="0"/>
          </a:p>
        </p:txBody>
      </p:sp>
      <p:pic>
        <p:nvPicPr>
          <p:cNvPr id="4" name="图片 3"/>
          <p:cNvPicPr>
            <a:picLocks noChangeAspect="1"/>
          </p:cNvPicPr>
          <p:nvPr/>
        </p:nvPicPr>
        <p:blipFill>
          <a:blip r:embed="rId2"/>
          <a:stretch>
            <a:fillRect/>
          </a:stretch>
        </p:blipFill>
        <p:spPr>
          <a:xfrm>
            <a:off x="6829123" y="2035568"/>
            <a:ext cx="3396701" cy="4589906"/>
          </a:xfrm>
          <a:prstGeom prst="rect">
            <a:avLst/>
          </a:prstGeom>
        </p:spPr>
      </p:pic>
    </p:spTree>
    <p:extLst>
      <p:ext uri="{BB962C8B-B14F-4D97-AF65-F5344CB8AC3E}">
        <p14:creationId xmlns:p14="http://schemas.microsoft.com/office/powerpoint/2010/main" val="425790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业务建模中使用的概念</a:t>
            </a:r>
            <a:r>
              <a:rPr lang="en-US" altLang="zh-CN" dirty="0" smtClean="0"/>
              <a:t>-</a:t>
            </a:r>
            <a:r>
              <a:rPr lang="zh-CN" altLang="en-US" dirty="0" smtClean="0"/>
              <a:t>业务参与者</a:t>
            </a:r>
            <a:endParaRPr lang="zh-CN" altLang="en-US" dirty="0"/>
          </a:p>
        </p:txBody>
      </p:sp>
      <p:sp>
        <p:nvSpPr>
          <p:cNvPr id="3" name="内容占位符 2"/>
          <p:cNvSpPr>
            <a:spLocks noGrp="1"/>
          </p:cNvSpPr>
          <p:nvPr>
            <p:ph idx="1"/>
          </p:nvPr>
        </p:nvSpPr>
        <p:spPr>
          <a:xfrm>
            <a:off x="838201" y="1825625"/>
            <a:ext cx="9851264" cy="4351338"/>
          </a:xfrm>
        </p:spPr>
        <p:txBody>
          <a:bodyPr>
            <a:normAutofit/>
          </a:bodyPr>
          <a:lstStyle/>
          <a:p>
            <a:r>
              <a:rPr lang="zh-CN" altLang="en-US" dirty="0" smtClean="0"/>
              <a:t>目标组织的服务对象</a:t>
            </a:r>
            <a:endParaRPr lang="en-US" altLang="zh-CN" dirty="0" smtClean="0"/>
          </a:p>
          <a:p>
            <a:pPr marL="971550" lvl="1" indent="-285750"/>
            <a:r>
              <a:rPr lang="zh-CN" altLang="en-US" dirty="0" smtClean="0"/>
              <a:t>汽车</a:t>
            </a:r>
            <a:r>
              <a:rPr lang="en-US" altLang="zh-CN" dirty="0" smtClean="0"/>
              <a:t>4S</a:t>
            </a:r>
            <a:r>
              <a:rPr lang="zh-CN" altLang="en-US" dirty="0" smtClean="0"/>
              <a:t>店（车主）</a:t>
            </a:r>
            <a:endParaRPr lang="en-US" altLang="zh-CN" dirty="0" smtClean="0"/>
          </a:p>
          <a:p>
            <a:pPr marL="971550" lvl="1" indent="-285750"/>
            <a:r>
              <a:rPr lang="zh-CN" altLang="en-US" dirty="0" smtClean="0"/>
              <a:t>一大二院（病人）</a:t>
            </a:r>
            <a:endParaRPr lang="en-US" altLang="zh-CN" dirty="0" smtClean="0"/>
          </a:p>
          <a:p>
            <a:pPr marL="971550" lvl="1" indent="-285750"/>
            <a:r>
              <a:rPr lang="zh-CN" altLang="en-US" dirty="0" smtClean="0"/>
              <a:t>（东软）人力资源业务（全体员工）</a:t>
            </a:r>
            <a:endParaRPr lang="en-US" altLang="zh-CN" dirty="0" smtClean="0"/>
          </a:p>
          <a:p>
            <a:pPr marL="971550" lvl="1" indent="-285750"/>
            <a:r>
              <a:rPr lang="zh-CN" altLang="en-US" smtClean="0"/>
              <a:t>分级</a:t>
            </a:r>
            <a:r>
              <a:rPr lang="zh-CN" altLang="en-US" dirty="0" smtClean="0"/>
              <a:t>诊疗服务网络（医联体）（病人）</a:t>
            </a:r>
            <a:endParaRPr lang="zh-CN" altLang="en-US" dirty="0"/>
          </a:p>
        </p:txBody>
      </p:sp>
      <p:pic>
        <p:nvPicPr>
          <p:cNvPr id="4" name="图片 3"/>
          <p:cNvPicPr>
            <a:picLocks noChangeAspect="1"/>
          </p:cNvPicPr>
          <p:nvPr/>
        </p:nvPicPr>
        <p:blipFill>
          <a:blip r:embed="rId2"/>
          <a:stretch>
            <a:fillRect/>
          </a:stretch>
        </p:blipFill>
        <p:spPr>
          <a:xfrm>
            <a:off x="7424281" y="2847270"/>
            <a:ext cx="2457425" cy="1853520"/>
          </a:xfrm>
          <a:prstGeom prst="rect">
            <a:avLst/>
          </a:prstGeom>
        </p:spPr>
      </p:pic>
    </p:spTree>
    <p:extLst>
      <p:ext uri="{BB962C8B-B14F-4D97-AF65-F5344CB8AC3E}">
        <p14:creationId xmlns:p14="http://schemas.microsoft.com/office/powerpoint/2010/main" val="3223613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业务建模中使用的概念</a:t>
            </a:r>
            <a:r>
              <a:rPr lang="en-US" altLang="zh-CN" dirty="0"/>
              <a:t>-</a:t>
            </a:r>
            <a:r>
              <a:rPr lang="zh-CN" altLang="en-US" dirty="0" smtClean="0"/>
              <a:t>业务</a:t>
            </a:r>
            <a:r>
              <a:rPr lang="zh-CN" altLang="en-US" dirty="0"/>
              <a:t>用例</a:t>
            </a:r>
          </a:p>
        </p:txBody>
      </p:sp>
      <p:sp>
        <p:nvSpPr>
          <p:cNvPr id="3" name="内容占位符 2"/>
          <p:cNvSpPr>
            <a:spLocks noGrp="1"/>
          </p:cNvSpPr>
          <p:nvPr>
            <p:ph idx="1"/>
          </p:nvPr>
        </p:nvSpPr>
        <p:spPr>
          <a:xfrm>
            <a:off x="838201" y="1825625"/>
            <a:ext cx="4880019" cy="4351338"/>
          </a:xfrm>
        </p:spPr>
        <p:txBody>
          <a:bodyPr/>
          <a:lstStyle/>
          <a:p>
            <a:r>
              <a:rPr lang="zh-CN" altLang="en-US" dirty="0" smtClean="0"/>
              <a:t>目标组织内为服务业务参与者而存在的业务流程</a:t>
            </a:r>
            <a:endParaRPr lang="en-US" altLang="zh-CN" dirty="0" smtClean="0"/>
          </a:p>
          <a:p>
            <a:pPr marL="971550" lvl="1" indent="-285750"/>
            <a:r>
              <a:rPr lang="zh-CN" altLang="en-US" dirty="0"/>
              <a:t>买</a:t>
            </a:r>
            <a:r>
              <a:rPr lang="zh-CN" altLang="en-US" dirty="0" smtClean="0"/>
              <a:t>车</a:t>
            </a:r>
            <a:r>
              <a:rPr lang="en-US" altLang="zh-CN" dirty="0" smtClean="0"/>
              <a:t>/</a:t>
            </a:r>
            <a:r>
              <a:rPr lang="zh-CN" altLang="en-US" dirty="0" smtClean="0"/>
              <a:t>修车流程</a:t>
            </a:r>
            <a:endParaRPr lang="en-US" altLang="zh-CN" dirty="0" smtClean="0"/>
          </a:p>
          <a:p>
            <a:pPr marL="971550" lvl="1" indent="-285750"/>
            <a:r>
              <a:rPr lang="zh-CN" altLang="en-US" dirty="0" smtClean="0"/>
              <a:t>看病</a:t>
            </a:r>
            <a:endParaRPr lang="en-US" altLang="zh-CN" dirty="0" smtClean="0"/>
          </a:p>
          <a:p>
            <a:pPr marL="971550" lvl="1" indent="-285750"/>
            <a:r>
              <a:rPr lang="zh-CN" altLang="en-US" dirty="0" smtClean="0"/>
              <a:t>绩效评估</a:t>
            </a:r>
            <a:endParaRPr lang="en-US" altLang="zh-CN" dirty="0" smtClean="0"/>
          </a:p>
          <a:p>
            <a:pPr marL="971550" lvl="1" indent="-285750"/>
            <a:r>
              <a:rPr lang="zh-CN" altLang="en-US" dirty="0" smtClean="0"/>
              <a:t>采购配件</a:t>
            </a:r>
            <a:endParaRPr lang="zh-CN" altLang="en-US" dirty="0"/>
          </a:p>
        </p:txBody>
      </p:sp>
      <p:pic>
        <p:nvPicPr>
          <p:cNvPr id="4" name="图片 3"/>
          <p:cNvPicPr>
            <a:picLocks noChangeAspect="1"/>
          </p:cNvPicPr>
          <p:nvPr/>
        </p:nvPicPr>
        <p:blipFill>
          <a:blip r:embed="rId2"/>
          <a:stretch>
            <a:fillRect/>
          </a:stretch>
        </p:blipFill>
        <p:spPr>
          <a:xfrm>
            <a:off x="7031975" y="3258924"/>
            <a:ext cx="3740825" cy="1377469"/>
          </a:xfrm>
          <a:prstGeom prst="rect">
            <a:avLst/>
          </a:prstGeom>
        </p:spPr>
      </p:pic>
    </p:spTree>
    <p:extLst>
      <p:ext uri="{BB962C8B-B14F-4D97-AF65-F5344CB8AC3E}">
        <p14:creationId xmlns:p14="http://schemas.microsoft.com/office/powerpoint/2010/main" val="3480991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业务建模中使用的概念</a:t>
            </a:r>
            <a:r>
              <a:rPr lang="en-US" altLang="zh-CN" dirty="0"/>
              <a:t>-</a:t>
            </a:r>
            <a:r>
              <a:rPr lang="zh-CN" altLang="en-US" dirty="0" smtClean="0"/>
              <a:t>业务目标</a:t>
            </a:r>
            <a:endParaRPr lang="zh-CN" altLang="en-US" dirty="0"/>
          </a:p>
        </p:txBody>
      </p:sp>
      <p:sp>
        <p:nvSpPr>
          <p:cNvPr id="3" name="内容占位符 2"/>
          <p:cNvSpPr>
            <a:spLocks noGrp="1"/>
          </p:cNvSpPr>
          <p:nvPr>
            <p:ph idx="1"/>
          </p:nvPr>
        </p:nvSpPr>
        <p:spPr>
          <a:xfrm>
            <a:off x="838201" y="1825625"/>
            <a:ext cx="4880019" cy="4351338"/>
          </a:xfrm>
        </p:spPr>
        <p:txBody>
          <a:bodyPr/>
          <a:lstStyle/>
          <a:p>
            <a:r>
              <a:rPr lang="zh-CN" altLang="en-US" dirty="0" smtClean="0"/>
              <a:t>目标组织内为提高竞争力而确立的组织目标</a:t>
            </a:r>
            <a:endParaRPr lang="en-US" altLang="zh-CN" dirty="0" smtClean="0"/>
          </a:p>
          <a:p>
            <a:pPr marL="971550" lvl="1" indent="-285750"/>
            <a:r>
              <a:rPr lang="zh-CN" altLang="en-US" dirty="0"/>
              <a:t>增加内部资金使用</a:t>
            </a:r>
            <a:r>
              <a:rPr lang="zh-CN" altLang="en-US" dirty="0" smtClean="0"/>
              <a:t>效率</a:t>
            </a:r>
            <a:endParaRPr lang="en-US" altLang="zh-CN" dirty="0" smtClean="0"/>
          </a:p>
          <a:p>
            <a:pPr marL="971550" lvl="1" indent="-285750"/>
            <a:r>
              <a:rPr lang="zh-CN" altLang="en-US" dirty="0"/>
              <a:t>提高客户对</a:t>
            </a:r>
            <a:r>
              <a:rPr lang="en-US" altLang="zh-CN" dirty="0"/>
              <a:t>4S</a:t>
            </a:r>
            <a:r>
              <a:rPr lang="zh-CN" altLang="en-US" dirty="0"/>
              <a:t>店的忠诚度</a:t>
            </a:r>
            <a:endParaRPr lang="en-US" altLang="zh-CN" dirty="0" smtClean="0"/>
          </a:p>
          <a:p>
            <a:pPr marL="971550" lvl="1" indent="-285750"/>
            <a:r>
              <a:rPr lang="zh-CN" altLang="en-US" dirty="0" smtClean="0"/>
              <a:t>。。。</a:t>
            </a:r>
            <a:endParaRPr lang="zh-CN" altLang="en-US" dirty="0"/>
          </a:p>
        </p:txBody>
      </p:sp>
      <p:pic>
        <p:nvPicPr>
          <p:cNvPr id="5" name="图片 4"/>
          <p:cNvPicPr>
            <a:picLocks noChangeAspect="1"/>
          </p:cNvPicPr>
          <p:nvPr/>
        </p:nvPicPr>
        <p:blipFill>
          <a:blip r:embed="rId2"/>
          <a:stretch>
            <a:fillRect/>
          </a:stretch>
        </p:blipFill>
        <p:spPr>
          <a:xfrm>
            <a:off x="6903276" y="3124405"/>
            <a:ext cx="3318087" cy="1640778"/>
          </a:xfrm>
          <a:prstGeom prst="rect">
            <a:avLst/>
          </a:prstGeom>
        </p:spPr>
      </p:pic>
    </p:spTree>
    <p:extLst>
      <p:ext uri="{BB962C8B-B14F-4D97-AF65-F5344CB8AC3E}">
        <p14:creationId xmlns:p14="http://schemas.microsoft.com/office/powerpoint/2010/main" val="2588356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业务建模中使用的概念</a:t>
            </a:r>
            <a:r>
              <a:rPr lang="en-US" altLang="zh-CN" dirty="0" smtClean="0"/>
              <a:t>-</a:t>
            </a:r>
            <a:r>
              <a:rPr lang="zh-CN" altLang="en-US" dirty="0" smtClean="0"/>
              <a:t>业务用例模型</a:t>
            </a:r>
            <a:endParaRPr lang="zh-CN" altLang="en-US" dirty="0"/>
          </a:p>
        </p:txBody>
      </p:sp>
      <p:sp>
        <p:nvSpPr>
          <p:cNvPr id="3" name="内容占位符 2"/>
          <p:cNvSpPr>
            <a:spLocks noGrp="1"/>
          </p:cNvSpPr>
          <p:nvPr>
            <p:ph idx="1"/>
          </p:nvPr>
        </p:nvSpPr>
        <p:spPr/>
        <p:txBody>
          <a:bodyPr/>
          <a:lstStyle/>
          <a:p>
            <a:r>
              <a:rPr lang="zh-CN" altLang="en-US" dirty="0" smtClean="0"/>
              <a:t>描绘目标组织提供的总体业务服务及其服务对象的模型</a:t>
            </a:r>
            <a:endParaRPr lang="en-US" altLang="zh-CN" dirty="0" smtClean="0"/>
          </a:p>
          <a:p>
            <a:pPr marL="285750" indent="-285750">
              <a:buFont typeface="Arial" panose="020B0604020202020204" pitchFamily="34" charset="0"/>
              <a:buChar char="•"/>
            </a:pPr>
            <a:r>
              <a:rPr lang="zh-CN" altLang="en-US" dirty="0"/>
              <a:t>业务</a:t>
            </a:r>
            <a:r>
              <a:rPr lang="zh-CN" altLang="en-US" dirty="0" smtClean="0"/>
              <a:t>组织边界</a:t>
            </a:r>
            <a:endParaRPr lang="en-US" altLang="zh-CN" dirty="0" smtClean="0"/>
          </a:p>
          <a:p>
            <a:pPr marL="285750" indent="-285750">
              <a:buFont typeface="Arial" panose="020B0604020202020204" pitchFamily="34" charset="0"/>
              <a:buChar char="•"/>
            </a:pPr>
            <a:r>
              <a:rPr lang="zh-CN" altLang="en-US" dirty="0" smtClean="0"/>
              <a:t>业务流程</a:t>
            </a:r>
            <a:endParaRPr lang="en-US" altLang="zh-CN" dirty="0" smtClean="0"/>
          </a:p>
          <a:p>
            <a:pPr marL="285750" indent="-285750">
              <a:buFont typeface="Arial" panose="020B0604020202020204" pitchFamily="34" charset="0"/>
              <a:buChar char="•"/>
            </a:pPr>
            <a:r>
              <a:rPr lang="zh-CN" altLang="en-US" dirty="0" smtClean="0"/>
              <a:t>服务对象</a:t>
            </a:r>
            <a:endParaRPr lang="en-US" altLang="zh-CN" dirty="0" smtClean="0"/>
          </a:p>
          <a:p>
            <a:pPr marL="285750" indent="-285750">
              <a:buFont typeface="Arial" panose="020B0604020202020204" pitchFamily="34" charset="0"/>
              <a:buChar char="•"/>
            </a:pPr>
            <a:r>
              <a:rPr lang="zh-CN" altLang="en-US" dirty="0"/>
              <a:t>业务</a:t>
            </a:r>
            <a:r>
              <a:rPr lang="zh-CN" altLang="en-US" dirty="0" smtClean="0"/>
              <a:t>目标</a:t>
            </a:r>
            <a:endParaRPr lang="en-US" altLang="zh-CN" dirty="0" smtClean="0"/>
          </a:p>
          <a:p>
            <a:pPr marL="285750" indent="-285750">
              <a:buFont typeface="Arial" panose="020B0604020202020204" pitchFamily="34" charset="0"/>
              <a:buChar char="•"/>
            </a:pPr>
            <a:r>
              <a:rPr lang="zh-CN" altLang="en-US" dirty="0" smtClean="0"/>
              <a:t>简要的业务流程步骤描述</a:t>
            </a:r>
            <a:endParaRPr lang="zh-CN" altLang="en-US" dirty="0"/>
          </a:p>
        </p:txBody>
      </p:sp>
      <p:pic>
        <p:nvPicPr>
          <p:cNvPr id="4" name="图片 3"/>
          <p:cNvPicPr>
            <a:picLocks noChangeAspect="1"/>
          </p:cNvPicPr>
          <p:nvPr/>
        </p:nvPicPr>
        <p:blipFill>
          <a:blip r:embed="rId2"/>
          <a:stretch>
            <a:fillRect/>
          </a:stretch>
        </p:blipFill>
        <p:spPr>
          <a:xfrm>
            <a:off x="4615834" y="1958295"/>
            <a:ext cx="7777029" cy="4589906"/>
          </a:xfrm>
          <a:prstGeom prst="rect">
            <a:avLst/>
          </a:prstGeom>
        </p:spPr>
      </p:pic>
    </p:spTree>
    <p:extLst>
      <p:ext uri="{BB962C8B-B14F-4D97-AF65-F5344CB8AC3E}">
        <p14:creationId xmlns:p14="http://schemas.microsoft.com/office/powerpoint/2010/main" val="1091954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业务建模中使用的概念</a:t>
            </a:r>
            <a:r>
              <a:rPr lang="en-US" altLang="zh-CN" dirty="0" smtClean="0"/>
              <a:t>-</a:t>
            </a:r>
            <a:r>
              <a:rPr lang="zh-CN" altLang="en-US" dirty="0" smtClean="0"/>
              <a:t>业务用例实现</a:t>
            </a:r>
            <a:endParaRPr lang="zh-CN" altLang="en-US" dirty="0"/>
          </a:p>
        </p:txBody>
      </p:sp>
      <p:sp>
        <p:nvSpPr>
          <p:cNvPr id="3" name="内容占位符 2"/>
          <p:cNvSpPr>
            <a:spLocks noGrp="1"/>
          </p:cNvSpPr>
          <p:nvPr>
            <p:ph idx="1"/>
          </p:nvPr>
        </p:nvSpPr>
        <p:spPr/>
        <p:txBody>
          <a:bodyPr/>
          <a:lstStyle/>
          <a:p>
            <a:r>
              <a:rPr lang="zh-CN" altLang="en-US" dirty="0" smtClean="0"/>
              <a:t>描绘目标组织内业务流程的执行过程</a:t>
            </a:r>
            <a:endParaRPr lang="en-US" altLang="zh-CN" dirty="0" smtClean="0"/>
          </a:p>
          <a:p>
            <a:pPr marL="285750" indent="-285750">
              <a:buFont typeface="Arial" panose="020B0604020202020204" pitchFamily="34" charset="0"/>
              <a:buChar char="•"/>
            </a:pPr>
            <a:r>
              <a:rPr lang="zh-CN" altLang="en-US" dirty="0" smtClean="0"/>
              <a:t>有先后顺序的业务步骤</a:t>
            </a:r>
            <a:endParaRPr lang="en-US" altLang="zh-CN" dirty="0" smtClean="0"/>
          </a:p>
          <a:p>
            <a:pPr marL="285750" indent="-285750">
              <a:buFont typeface="Arial" panose="020B0604020202020204" pitchFamily="34" charset="0"/>
              <a:buChar char="•"/>
            </a:pPr>
            <a:r>
              <a:rPr lang="zh-CN" altLang="en-US" dirty="0" smtClean="0"/>
              <a:t>负责完成业务步骤的岗位（业务工作者）</a:t>
            </a:r>
            <a:endParaRPr lang="en-US" altLang="zh-CN" dirty="0" smtClean="0"/>
          </a:p>
          <a:p>
            <a:pPr marL="285750" indent="-285750">
              <a:buFont typeface="Arial" panose="020B0604020202020204" pitchFamily="34" charset="0"/>
              <a:buChar char="•"/>
            </a:pPr>
            <a:r>
              <a:rPr lang="zh-CN" altLang="en-US" dirty="0" smtClean="0"/>
              <a:t>在流程中涉及的业务实体</a:t>
            </a:r>
            <a:endParaRPr lang="zh-CN" altLang="en-US" dirty="0"/>
          </a:p>
        </p:txBody>
      </p:sp>
      <p:pic>
        <p:nvPicPr>
          <p:cNvPr id="5" name="图片 4"/>
          <p:cNvPicPr>
            <a:picLocks noChangeAspect="1"/>
          </p:cNvPicPr>
          <p:nvPr/>
        </p:nvPicPr>
        <p:blipFill>
          <a:blip r:embed="rId2"/>
          <a:stretch>
            <a:fillRect/>
          </a:stretch>
        </p:blipFill>
        <p:spPr>
          <a:xfrm>
            <a:off x="5627673" y="1924291"/>
            <a:ext cx="4568496" cy="948797"/>
          </a:xfrm>
          <a:prstGeom prst="rect">
            <a:avLst/>
          </a:prstGeom>
        </p:spPr>
      </p:pic>
      <p:pic>
        <p:nvPicPr>
          <p:cNvPr id="6" name="图片 5"/>
          <p:cNvPicPr>
            <a:picLocks noChangeAspect="1"/>
          </p:cNvPicPr>
          <p:nvPr/>
        </p:nvPicPr>
        <p:blipFill>
          <a:blip r:embed="rId3"/>
          <a:stretch>
            <a:fillRect/>
          </a:stretch>
        </p:blipFill>
        <p:spPr>
          <a:xfrm>
            <a:off x="6245767" y="3253289"/>
            <a:ext cx="3538370" cy="3143124"/>
          </a:xfrm>
          <a:prstGeom prst="rect">
            <a:avLst/>
          </a:prstGeom>
        </p:spPr>
      </p:pic>
    </p:spTree>
    <p:extLst>
      <p:ext uri="{BB962C8B-B14F-4D97-AF65-F5344CB8AC3E}">
        <p14:creationId xmlns:p14="http://schemas.microsoft.com/office/powerpoint/2010/main" val="3223336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699</Words>
  <Application>Microsoft Office PowerPoint</Application>
  <PresentationFormat>宽屏</PresentationFormat>
  <Paragraphs>98</Paragraphs>
  <Slides>19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Microsoft YaHei UI</vt:lpstr>
      <vt:lpstr>宋体</vt:lpstr>
      <vt:lpstr>Arial</vt:lpstr>
      <vt:lpstr>Calibri</vt:lpstr>
      <vt:lpstr>Segoe UI</vt:lpstr>
      <vt:lpstr>Segoe UI Light</vt:lpstr>
      <vt:lpstr>WelcomeDoc</vt:lpstr>
      <vt:lpstr>业务建模简介</vt:lpstr>
      <vt:lpstr>提纲</vt:lpstr>
      <vt:lpstr>业务建模的作用</vt:lpstr>
      <vt:lpstr>业务建模中使用的概念-目标组织</vt:lpstr>
      <vt:lpstr>业务建模中使用的概念-业务参与者</vt:lpstr>
      <vt:lpstr>业务建模中使用的概念-业务用例</vt:lpstr>
      <vt:lpstr>业务建模中使用的概念-业务目标</vt:lpstr>
      <vt:lpstr>业务建模中使用的概念-业务用例模型</vt:lpstr>
      <vt:lpstr>业务建模中使用的概念-业务用例实现</vt:lpstr>
      <vt:lpstr>业务建模中使用的概念-业务工作者</vt:lpstr>
      <vt:lpstr>业务建模中使用的概念-业务实体</vt:lpstr>
      <vt:lpstr>业务建模中使用的概念-领域模型</vt:lpstr>
      <vt:lpstr>业务建模中使用的概念-业务系统</vt:lpstr>
      <vt:lpstr>业务建模中使用的概念-业务分析模型</vt:lpstr>
      <vt:lpstr>业务建模中使用的概念-待建软件系统</vt:lpstr>
      <vt:lpstr>业务建模的一般过程</vt:lpstr>
      <vt:lpstr>案例分享</vt:lpstr>
      <vt:lpstr>经验总结</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2016-09-05T05:34:44Z</dcterms:created>
  <dcterms:modified xsi:type="dcterms:W3CDTF">2017-03-03T05:17:31Z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