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32"/>
  </p:notesMasterIdLst>
  <p:sldIdLst>
    <p:sldId id="256" r:id="rId3"/>
    <p:sldId id="262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6" r:id="rId26"/>
    <p:sldId id="287" r:id="rId27"/>
    <p:sldId id="288" r:id="rId28"/>
    <p:sldId id="285" r:id="rId29"/>
    <p:sldId id="289" r:id="rId30"/>
    <p:sldId id="263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欢迎" id="{E75E278A-FF0E-49A4-B170-79828D63BBAD}">
          <p14:sldIdLst>
            <p14:sldId id="256"/>
            <p14:sldId id="262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6"/>
            <p14:sldId id="287"/>
            <p14:sldId id="288"/>
            <p14:sldId id="285"/>
            <p14:sldId id="289"/>
          </p14:sldIdLst>
        </p14:section>
        <p14:section name="了解更多" id="{2CC34DB2-6590-42C0-AD4B-A04C6060184E}">
          <p14:sldIdLst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B4A6"/>
    <a:srgbClr val="734F29"/>
    <a:srgbClr val="D24726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280" autoAdjust="0"/>
  </p:normalViewPr>
  <p:slideViewPr>
    <p:cSldViewPr snapToGrid="0">
      <p:cViewPr varScale="1">
        <p:scale>
          <a:sx n="74" d="100"/>
          <a:sy n="74" d="100"/>
        </p:scale>
        <p:origin x="576" y="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commentAuthors" Target="commentAuthor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EC13577B-6902-467D-A26C-08A0DD5E4E03}" type="datetimeFigureOut">
              <a:t>2016/10/14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DF61EA0F-A667-4B49-8422-0062BC55E249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zh-CN" smtClean="0"/>
              <a:t>1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dirty="0" smtClean="0"/>
              <a:t>在 </a:t>
            </a:r>
            <a:r>
              <a:rPr lang="zh-CN" baseline="0" dirty="0" smtClean="0"/>
              <a:t>“幻灯片放映”模式，单击箭头进入 PowerPoint 入门中心。</a:t>
            </a:r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t>29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851196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 latinLnBrk="0">
              <a:defRPr lang="zh-CN" sz="54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 latinLnBrk="0">
              <a:lnSpc>
                <a:spcPct val="150000"/>
              </a:lnSpc>
              <a:spcBef>
                <a:spcPts val="600"/>
              </a:spcBef>
              <a:buNone/>
              <a:defRPr lang="zh-CN" sz="2800">
                <a:solidFill>
                  <a:srgbClr val="D24726"/>
                </a:solidFill>
                <a:latin typeface="+mj-lt"/>
              </a:defRPr>
            </a:lvl1pPr>
            <a:lvl2pPr marL="457200" indent="0" algn="ctr" latinLnBrk="0">
              <a:buNone/>
              <a:defRPr lang="zh-CN" sz="2000"/>
            </a:lvl2pPr>
            <a:lvl3pPr marL="914400" indent="0" algn="ctr" latinLnBrk="0">
              <a:buNone/>
              <a:defRPr lang="zh-CN" sz="1800"/>
            </a:lvl3pPr>
            <a:lvl4pPr marL="1371600" indent="0" algn="ctr" latinLnBrk="0">
              <a:buNone/>
              <a:defRPr lang="zh-CN" sz="1600"/>
            </a:lvl4pPr>
            <a:lvl5pPr marL="1828800" indent="0" algn="ctr" latinLnBrk="0">
              <a:buNone/>
              <a:defRPr lang="zh-CN" sz="1600"/>
            </a:lvl5pPr>
            <a:lvl6pPr marL="2286000" indent="0" algn="ctr" latinLnBrk="0">
              <a:buNone/>
              <a:defRPr lang="zh-CN" sz="1600"/>
            </a:lvl6pPr>
            <a:lvl7pPr marL="2743200" indent="0" algn="ctr" latinLnBrk="0">
              <a:buNone/>
              <a:defRPr lang="zh-CN" sz="1600"/>
            </a:lvl7pPr>
            <a:lvl8pPr marL="3200400" indent="0" algn="ctr" latinLnBrk="0">
              <a:buNone/>
              <a:defRPr lang="zh-CN" sz="1600"/>
            </a:lvl8pPr>
            <a:lvl9pPr marL="3657600" indent="0" algn="ctr" latinLnBrk="0">
              <a:buNone/>
              <a:defRPr lang="zh-CN"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2016/10/14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2016/10/14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2016/10/14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 latinLnBrk="0">
              <a:lnSpc>
                <a:spcPct val="150000"/>
              </a:lnSpc>
              <a:spcAft>
                <a:spcPts val="1200"/>
              </a:spcAft>
              <a:buNone/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lnSpc>
                <a:spcPct val="150000"/>
              </a:lnSpc>
              <a:spcAft>
                <a:spcPts val="1200"/>
              </a:spcAft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lnSpc>
                <a:spcPct val="150000"/>
              </a:lnSpc>
              <a:spcAft>
                <a:spcPts val="1200"/>
              </a:spcAft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lnSpc>
                <a:spcPct val="150000"/>
              </a:lnSpc>
              <a:spcAft>
                <a:spcPts val="1200"/>
              </a:spcAft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lnSpc>
                <a:spcPct val="150000"/>
              </a:lnSpc>
              <a:spcAft>
                <a:spcPts val="1200"/>
              </a:spcAft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2016/10/14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 latinLnBrk="0">
              <a:defRPr lang="zh-CN" sz="4800">
                <a:solidFill>
                  <a:srgbClr val="D24726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 latinLnBrk="0">
              <a:lnSpc>
                <a:spcPct val="150000"/>
              </a:lnSpc>
              <a:buNone/>
              <a:defRPr lang="zh-CN" sz="2800">
                <a:solidFill>
                  <a:schemeClr val="bg1"/>
                </a:solidFill>
                <a:latin typeface="+mj-lt"/>
              </a:defRPr>
            </a:lvl1pPr>
            <a:lvl2pPr marL="457200" indent="0" latinLnBrk="0">
              <a:buNone/>
              <a:defRPr lang="zh-CN" sz="2000"/>
            </a:lvl2pPr>
            <a:lvl3pPr marL="914400" indent="0" latinLnBrk="0">
              <a:buNone/>
              <a:defRPr lang="zh-CN" sz="1800"/>
            </a:lvl3pPr>
            <a:lvl4pPr marL="1371600" indent="0" latinLnBrk="0">
              <a:buNone/>
              <a:defRPr lang="zh-CN" sz="1600"/>
            </a:lvl4pPr>
            <a:lvl5pPr marL="1828800" indent="0" latinLnBrk="0">
              <a:buNone/>
              <a:defRPr lang="zh-CN" sz="1600"/>
            </a:lvl5pPr>
            <a:lvl6pPr marL="2286000" indent="0" latinLnBrk="0">
              <a:buNone/>
              <a:defRPr lang="zh-CN" sz="1600"/>
            </a:lvl6pPr>
            <a:lvl7pPr marL="2743200" indent="0" latinLnBrk="0">
              <a:buNone/>
              <a:defRPr lang="zh-CN" sz="1600"/>
            </a:lvl7pPr>
            <a:lvl8pPr marL="3200400" indent="0" latinLnBrk="0">
              <a:buNone/>
              <a:defRPr lang="zh-CN" sz="1600"/>
            </a:lvl8pPr>
            <a:lvl9pPr marL="3657600" indent="0" latinLnBrk="0">
              <a:buNone/>
              <a:defRPr lang="zh-CN"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2016/10/14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2016/10/14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9" name="矩形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 latinLnBrk="0">
              <a:buNone/>
              <a:defRPr lang="zh-CN" sz="24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 latinLnBrk="0">
              <a:buNone/>
              <a:defRPr lang="zh-CN" sz="24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2016/10/14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11" name="矩形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2016/10/14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2016/10/14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atinLnBrk="0">
              <a:defRPr lang="zh-CN"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 latinLnBrk="0">
              <a:buNone/>
              <a:defRPr lang="zh-CN" sz="16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2016/10/14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atinLnBrk="0">
              <a:defRPr lang="zh-CN"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 latinLnBrk="0">
              <a:buNone/>
              <a:defRPr lang="zh-CN" sz="32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 latinLnBrk="0">
              <a:buNone/>
              <a:defRPr lang="zh-CN" sz="16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2016/10/14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BEEBAAA-29B5-4AF5-BC5F-7E580C29002D}" type="datetimeFigureOut">
              <a:rPr lang="en-US" altLang="zh-CN" smtClean="0"/>
              <a:pPr/>
              <a:t>10/14/2016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lang="zh-CN" sz="4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o15.officeredir.microsoft.com/r/rlid2013GettingStartedCntrPPT?clid=2052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由业务到代码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王德刚 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2016-8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通过场景分析构建系统的概念性</a:t>
            </a:r>
            <a:r>
              <a:rPr lang="zh-CN" altLang="en-US" dirty="0" smtClean="0"/>
              <a:t>组成（续）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884" y="1916753"/>
            <a:ext cx="4782156" cy="423639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0944" y="1688153"/>
            <a:ext cx="7610464" cy="5267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02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加入设计考虑将概念性组成推进到设计模型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9715499" cy="4351338"/>
          </a:xfrm>
        </p:spPr>
        <p:txBody>
          <a:bodyPr/>
          <a:lstStyle/>
          <a:p>
            <a:r>
              <a:rPr lang="zh-CN" altLang="en-US" dirty="0" smtClean="0"/>
              <a:t>业务模块间采用接口相互访问；</a:t>
            </a:r>
            <a:endParaRPr lang="en-US" altLang="zh-CN" dirty="0" smtClean="0"/>
          </a:p>
          <a:p>
            <a:r>
              <a:rPr lang="zh-CN" altLang="en-US" dirty="0" smtClean="0"/>
              <a:t>模块内采用</a:t>
            </a:r>
            <a:r>
              <a:rPr lang="en-US" altLang="zh-CN" dirty="0" smtClean="0"/>
              <a:t>DDD</a:t>
            </a:r>
            <a:r>
              <a:rPr lang="zh-CN" altLang="en-US" dirty="0" smtClean="0"/>
              <a:t>中的</a:t>
            </a:r>
            <a:r>
              <a:rPr lang="en-US" altLang="zh-CN" dirty="0" err="1"/>
              <a:t>A</a:t>
            </a:r>
            <a:r>
              <a:rPr lang="en-US" altLang="zh-CN" dirty="0" err="1" smtClean="0"/>
              <a:t>ppService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DomainService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Entity</a:t>
            </a:r>
            <a:r>
              <a:rPr lang="zh-CN" altLang="en-US" dirty="0" smtClean="0"/>
              <a:t>构建；</a:t>
            </a:r>
            <a:endParaRPr lang="en-US" altLang="zh-CN" dirty="0" smtClean="0"/>
          </a:p>
          <a:p>
            <a:r>
              <a:rPr lang="zh-CN" altLang="en-US" dirty="0" smtClean="0"/>
              <a:t>考虑引入</a:t>
            </a:r>
            <a:r>
              <a:rPr lang="en-US" altLang="zh-CN" dirty="0" smtClean="0"/>
              <a:t>Event</a:t>
            </a:r>
            <a:r>
              <a:rPr lang="zh-CN" altLang="en-US" dirty="0" smtClean="0"/>
              <a:t>完成下层模块对上层模块的调用；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359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加入设计考虑将概念性组成推进到设计</a:t>
            </a:r>
            <a:r>
              <a:rPr lang="zh-CN" altLang="en-US" dirty="0" smtClean="0"/>
              <a:t>模型</a:t>
            </a:r>
            <a:r>
              <a:rPr lang="zh-CN" altLang="en-US" dirty="0"/>
              <a:t>（续）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34" y="1150785"/>
            <a:ext cx="5834465" cy="587349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599" y="1443092"/>
            <a:ext cx="5435601" cy="548097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324600" y="3317415"/>
            <a:ext cx="4937760" cy="341104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239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加入设计考虑将概念性组成推进到设计</a:t>
            </a:r>
            <a:r>
              <a:rPr lang="zh-CN" altLang="en-US" dirty="0" smtClean="0"/>
              <a:t>模型（续）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9697" y="1208868"/>
            <a:ext cx="4527206" cy="583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90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导出代码骨架完善场景调用编写单元测试</a:t>
            </a: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9753599" cy="435133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推荐采用</a:t>
            </a:r>
            <a:r>
              <a:rPr lang="en-US" altLang="zh-CN" dirty="0" smtClean="0"/>
              <a:t>Spring Boot</a:t>
            </a:r>
            <a:r>
              <a:rPr lang="zh-CN" altLang="en-US" dirty="0" smtClean="0"/>
              <a:t>创建基础环境（前端控制、</a:t>
            </a:r>
            <a:r>
              <a:rPr lang="en-US" altLang="zh-CN" dirty="0" smtClean="0"/>
              <a:t>Bean</a:t>
            </a:r>
            <a:r>
              <a:rPr lang="zh-CN" altLang="en-US" dirty="0" smtClean="0"/>
              <a:t>管理、持久化、缓存、定时任务、发布订阅等等）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推荐使用</a:t>
            </a:r>
            <a:r>
              <a:rPr lang="en-US" altLang="zh-CN" dirty="0" smtClean="0"/>
              <a:t>maven</a:t>
            </a:r>
            <a:r>
              <a:rPr lang="zh-CN" altLang="en-US" dirty="0" smtClean="0"/>
              <a:t>将工程代码按着发布要求创建多个</a:t>
            </a:r>
            <a:r>
              <a:rPr lang="en-US" altLang="zh-CN" dirty="0" smtClean="0"/>
              <a:t>module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对于</a:t>
            </a:r>
            <a:r>
              <a:rPr lang="en-US" altLang="zh-CN" dirty="0" smtClean="0"/>
              <a:t>infrastructure</a:t>
            </a:r>
            <a:r>
              <a:rPr lang="zh-CN" altLang="en-US" dirty="0" smtClean="0"/>
              <a:t>中包含的代码尽量从简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通过</a:t>
            </a:r>
            <a:r>
              <a:rPr lang="en-US" altLang="zh-CN" dirty="0" smtClean="0"/>
              <a:t>Entity</a:t>
            </a:r>
            <a:r>
              <a:rPr lang="zh-CN" altLang="en-US" dirty="0" smtClean="0"/>
              <a:t>创建数据库表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以场景为线索完善代码，编写单元测试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0923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导出代码骨架完善场景调用编写</a:t>
            </a:r>
            <a:r>
              <a:rPr lang="zh-CN" altLang="en-US" dirty="0" smtClean="0"/>
              <a:t>单元测试（</a:t>
            </a:r>
            <a:r>
              <a:rPr lang="zh-CN" altLang="en-US" dirty="0"/>
              <a:t>续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95" y="1450728"/>
            <a:ext cx="2759300" cy="540727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6183" y="-23775571"/>
            <a:ext cx="2494376" cy="924677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0868" y="1450727"/>
            <a:ext cx="5098511" cy="227944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3371" y="3382256"/>
            <a:ext cx="4933796" cy="223434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84956" y="5173411"/>
            <a:ext cx="4207044" cy="1488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62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导出代码骨架完善场景调用编写单元测试（续）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6027" y="1533097"/>
            <a:ext cx="3515973" cy="306368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2282" y="2805289"/>
            <a:ext cx="4227309" cy="164473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2842" y="5289694"/>
            <a:ext cx="3171608" cy="102532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769" y="1533097"/>
            <a:ext cx="4454323" cy="254438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02697" y="4956694"/>
            <a:ext cx="3710145" cy="834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83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50342" y="3159125"/>
            <a:ext cx="3257549" cy="898525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另一个例子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54457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政府绩效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9240" y="1208868"/>
            <a:ext cx="5942151" cy="5598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84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说明业务流程的步骤及参与业务流程的岗位和系统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208869"/>
            <a:ext cx="3648888" cy="418228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8889" y="1200541"/>
            <a:ext cx="3952061" cy="419061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0572" y="1200541"/>
            <a:ext cx="3327261" cy="5047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5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流程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4876800" cy="4447761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由业务分析导出软件需求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通过分析设计产生设计模型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通过编码落地设计模型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777025" y="1644034"/>
            <a:ext cx="3017173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dirty="0" smtClean="0"/>
              <a:t>明确业务服务的对象和边界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（业务参与者和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目标组织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）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480936" y="1644034"/>
            <a:ext cx="2492990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dirty="0" smtClean="0"/>
              <a:t>识别边界内的业务流程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    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（业务用例模型）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 flipV="1">
            <a:off x="8018262" y="1963250"/>
            <a:ext cx="343659" cy="51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4364413" y="2771160"/>
            <a:ext cx="7109639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dirty="0" smtClean="0"/>
              <a:t>说明业务流程的步骤及参与业务流程的岗位和系统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（业务分析模型）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" name="直接箭头连接符 15"/>
          <p:cNvCxnSpPr>
            <a:stCxn id="13" idx="2"/>
            <a:endCxn id="15" idx="0"/>
          </p:cNvCxnSpPr>
          <p:nvPr/>
        </p:nvCxnSpPr>
        <p:spPr>
          <a:xfrm flipH="1">
            <a:off x="7919233" y="2290365"/>
            <a:ext cx="1808198" cy="480795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6009792" y="3587813"/>
            <a:ext cx="4108817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dirty="0" smtClean="0"/>
              <a:t>确定待建软件系统的职责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（用例模型）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>
            <a:off x="7999872" y="3217733"/>
            <a:ext cx="0" cy="30333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5558603" y="4344812"/>
            <a:ext cx="5262979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dirty="0" smtClean="0"/>
              <a:t>通过场景分析构建系统的概念性组成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（分析模型）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6" name="直接箭头连接符 25"/>
          <p:cNvCxnSpPr/>
          <p:nvPr/>
        </p:nvCxnSpPr>
        <p:spPr>
          <a:xfrm>
            <a:off x="7999871" y="4049504"/>
            <a:ext cx="0" cy="30333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5086462" y="5125345"/>
            <a:ext cx="5955476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dirty="0" smtClean="0"/>
              <a:t>加入设计考虑将概念性组成推进到设计模型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（设计模型）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8" name="直接箭头连接符 27"/>
          <p:cNvCxnSpPr/>
          <p:nvPr/>
        </p:nvCxnSpPr>
        <p:spPr>
          <a:xfrm>
            <a:off x="7999871" y="4814072"/>
            <a:ext cx="0" cy="30333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5201878" y="5937544"/>
            <a:ext cx="5724644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dirty="0" smtClean="0"/>
              <a:t>导出代码骨架完善场景调用编写单元测试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（实现模型）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0" name="直接箭头连接符 29"/>
          <p:cNvCxnSpPr/>
          <p:nvPr/>
        </p:nvCxnSpPr>
        <p:spPr>
          <a:xfrm>
            <a:off x="7999815" y="5603875"/>
            <a:ext cx="0" cy="30333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flipH="1">
            <a:off x="3797322" y="1614486"/>
            <a:ext cx="431800" cy="0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H="1" flipV="1">
            <a:off x="3780773" y="4050860"/>
            <a:ext cx="434548" cy="3591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flipH="1">
            <a:off x="3819714" y="5617042"/>
            <a:ext cx="431800" cy="0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V="1">
            <a:off x="4013222" y="1614486"/>
            <a:ext cx="0" cy="422275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4008236" y="3597273"/>
            <a:ext cx="2130" cy="45223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134"/>
          <p:cNvSpPr txBox="1">
            <a:spLocks noChangeArrowheads="1"/>
          </p:cNvSpPr>
          <p:nvPr/>
        </p:nvSpPr>
        <p:spPr bwMode="auto">
          <a:xfrm>
            <a:off x="3799823" y="2059732"/>
            <a:ext cx="415498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rgbClr val="777777"/>
              </a:buClr>
              <a:buSzPct val="85000"/>
              <a:buChar char="•"/>
              <a:defRPr sz="2200">
                <a:solidFill>
                  <a:schemeClr val="tx1"/>
                </a:solidFill>
                <a:latin typeface="Frutiger LT 55 Roman" pitchFamily="34" charset="0"/>
                <a:ea typeface="黑体" panose="02010609060101010101" pitchFamily="49" charset="-122"/>
              </a:defRPr>
            </a:lvl1pPr>
            <a:lvl2pPr marL="742950" indent="-285750">
              <a:buClr>
                <a:srgbClr val="777777"/>
              </a:buClr>
              <a:buSzPct val="85000"/>
              <a:buChar char="–"/>
              <a:defRPr sz="2200">
                <a:solidFill>
                  <a:schemeClr val="tx1"/>
                </a:solidFill>
                <a:latin typeface="Frutiger LT 55 Roman" pitchFamily="34" charset="0"/>
                <a:ea typeface="黑体" panose="02010609060101010101" pitchFamily="49" charset="-122"/>
              </a:defRPr>
            </a:lvl2pPr>
            <a:lvl3pPr marL="1143000" indent="-228600">
              <a:buClr>
                <a:srgbClr val="777777"/>
              </a:buClr>
              <a:buSzPct val="85000"/>
              <a:buChar char="•"/>
              <a:defRPr sz="2200">
                <a:solidFill>
                  <a:schemeClr val="tx1"/>
                </a:solidFill>
                <a:latin typeface="Frutiger LT 55 Roman" pitchFamily="34" charset="0"/>
                <a:ea typeface="黑体" panose="02010609060101010101" pitchFamily="49" charset="-122"/>
              </a:defRPr>
            </a:lvl3pPr>
            <a:lvl4pPr marL="1600200" indent="-228600">
              <a:buClr>
                <a:srgbClr val="777777"/>
              </a:buClr>
              <a:buSzPct val="85000"/>
              <a:buChar char="–"/>
              <a:defRPr sz="2200">
                <a:solidFill>
                  <a:schemeClr val="tx1"/>
                </a:solidFill>
                <a:latin typeface="Frutiger LT 55 Roman" pitchFamily="34" charset="0"/>
                <a:ea typeface="黑体" panose="02010609060101010101" pitchFamily="49" charset="-122"/>
              </a:defRPr>
            </a:lvl4pPr>
            <a:lvl5pPr marL="2057400" indent="-228600"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Frutiger LT 55 Roman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Frutiger LT 55 Roman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Frutiger LT 55 Roman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Frutiger LT 55 Roman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Frutiger LT 55 Roman" pitchFamily="34" charset="0"/>
                <a:ea typeface="黑体" panose="02010609060101010101" pitchFamily="49" charset="-122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zh-CN" altLang="en-US" sz="1800" dirty="0" smtClean="0">
                <a:latin typeface="Arial" panose="020B0604020202020204" pitchFamily="34" charset="0"/>
                <a:ea typeface="宋体" panose="02010600030101010101" pitchFamily="2" charset="-122"/>
              </a:rPr>
              <a:t>业</a:t>
            </a:r>
            <a:endParaRPr lang="en-US" altLang="zh-CN" sz="1800" dirty="0" smtClean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ClrTx/>
              <a:buSzTx/>
              <a:buFontTx/>
              <a:buNone/>
            </a:pPr>
            <a:r>
              <a:rPr lang="zh-CN" altLang="en-US" sz="1800" dirty="0" smtClean="0">
                <a:latin typeface="Arial" panose="020B0604020202020204" pitchFamily="34" charset="0"/>
                <a:ea typeface="宋体" panose="02010600030101010101" pitchFamily="2" charset="-122"/>
              </a:rPr>
              <a:t>务</a:t>
            </a:r>
            <a:endParaRPr lang="en-US" altLang="zh-CN" sz="1800" dirty="0" smtClean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ClrTx/>
              <a:buSzTx/>
              <a:buFontTx/>
              <a:buNone/>
            </a:pPr>
            <a:r>
              <a:rPr lang="zh-CN" altLang="en-US" sz="1800" dirty="0" smtClean="0">
                <a:latin typeface="Arial" panose="020B0604020202020204" pitchFamily="34" charset="0"/>
                <a:ea typeface="宋体" panose="02010600030101010101" pitchFamily="2" charset="-122"/>
              </a:rPr>
              <a:t>和</a:t>
            </a:r>
            <a:endParaRPr lang="en-US" altLang="zh-CN" sz="1800" dirty="0" smtClean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ClrTx/>
              <a:buSzTx/>
              <a:buFontTx/>
              <a:buNone/>
            </a:pPr>
            <a:r>
              <a:rPr lang="zh-CN" altLang="en-US" sz="1800" dirty="0" smtClean="0">
                <a:latin typeface="Arial" panose="020B0604020202020204" pitchFamily="34" charset="0"/>
                <a:ea typeface="宋体" panose="02010600030101010101" pitchFamily="2" charset="-122"/>
              </a:rPr>
              <a:t>需</a:t>
            </a:r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ClrTx/>
              <a:buSzTx/>
              <a:buFontTx/>
              <a:buNone/>
            </a:pP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求</a:t>
            </a:r>
          </a:p>
        </p:txBody>
      </p:sp>
      <p:cxnSp>
        <p:nvCxnSpPr>
          <p:cNvPr id="37" name="直接箭头连接符 36"/>
          <p:cNvCxnSpPr/>
          <p:nvPr/>
        </p:nvCxnSpPr>
        <p:spPr>
          <a:xfrm flipV="1">
            <a:off x="4009740" y="4073488"/>
            <a:ext cx="0" cy="28754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39" idx="2"/>
          </p:cNvCxnSpPr>
          <p:nvPr/>
        </p:nvCxnSpPr>
        <p:spPr>
          <a:xfrm flipH="1">
            <a:off x="4035614" y="5080894"/>
            <a:ext cx="1" cy="498964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137"/>
          <p:cNvSpPr txBox="1">
            <a:spLocks noChangeArrowheads="1"/>
          </p:cNvSpPr>
          <p:nvPr/>
        </p:nvSpPr>
        <p:spPr bwMode="auto">
          <a:xfrm>
            <a:off x="3712449" y="4434563"/>
            <a:ext cx="64633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rgbClr val="777777"/>
              </a:buClr>
              <a:buSzPct val="85000"/>
              <a:buChar char="•"/>
              <a:defRPr sz="2200">
                <a:solidFill>
                  <a:schemeClr val="tx1"/>
                </a:solidFill>
                <a:latin typeface="Frutiger LT 55 Roman" pitchFamily="34" charset="0"/>
                <a:ea typeface="黑体" panose="02010609060101010101" pitchFamily="49" charset="-122"/>
              </a:defRPr>
            </a:lvl1pPr>
            <a:lvl2pPr marL="742950" indent="-285750">
              <a:buClr>
                <a:srgbClr val="777777"/>
              </a:buClr>
              <a:buSzPct val="85000"/>
              <a:buChar char="–"/>
              <a:defRPr sz="2200">
                <a:solidFill>
                  <a:schemeClr val="tx1"/>
                </a:solidFill>
                <a:latin typeface="Frutiger LT 55 Roman" pitchFamily="34" charset="0"/>
                <a:ea typeface="黑体" panose="02010609060101010101" pitchFamily="49" charset="-122"/>
              </a:defRPr>
            </a:lvl2pPr>
            <a:lvl3pPr marL="1143000" indent="-228600">
              <a:buClr>
                <a:srgbClr val="777777"/>
              </a:buClr>
              <a:buSzPct val="85000"/>
              <a:buChar char="•"/>
              <a:defRPr sz="2200">
                <a:solidFill>
                  <a:schemeClr val="tx1"/>
                </a:solidFill>
                <a:latin typeface="Frutiger LT 55 Roman" pitchFamily="34" charset="0"/>
                <a:ea typeface="黑体" panose="02010609060101010101" pitchFamily="49" charset="-122"/>
              </a:defRPr>
            </a:lvl3pPr>
            <a:lvl4pPr marL="1600200" indent="-228600">
              <a:buClr>
                <a:srgbClr val="777777"/>
              </a:buClr>
              <a:buSzPct val="85000"/>
              <a:buChar char="–"/>
              <a:defRPr sz="2200">
                <a:solidFill>
                  <a:schemeClr val="tx1"/>
                </a:solidFill>
                <a:latin typeface="Frutiger LT 55 Roman" pitchFamily="34" charset="0"/>
                <a:ea typeface="黑体" panose="02010609060101010101" pitchFamily="49" charset="-122"/>
              </a:defRPr>
            </a:lvl4pPr>
            <a:lvl5pPr marL="2057400" indent="-228600"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Frutiger LT 55 Roman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Frutiger LT 55 Roman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Frutiger LT 55 Roman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Frutiger LT 55 Roman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Frutiger LT 55 Roman" pitchFamily="34" charset="0"/>
                <a:ea typeface="黑体" panose="02010609060101010101" pitchFamily="49" charset="-122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zh-CN" altLang="en-US" sz="1800" dirty="0" smtClean="0">
                <a:latin typeface="Arial" panose="020B0604020202020204" pitchFamily="34" charset="0"/>
                <a:ea typeface="宋体" panose="02010600030101010101" pitchFamily="2" charset="-122"/>
              </a:rPr>
              <a:t>分析</a:t>
            </a:r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ClrTx/>
              <a:buSzTx/>
              <a:buFontTx/>
              <a:buNone/>
            </a:pPr>
            <a:r>
              <a:rPr lang="zh-CN" altLang="en-US" sz="1800" dirty="0" smtClean="0">
                <a:latin typeface="Arial" panose="020B0604020202020204" pitchFamily="34" charset="0"/>
                <a:ea typeface="宋体" panose="02010600030101010101" pitchFamily="2" charset="-122"/>
              </a:rPr>
              <a:t>设计</a:t>
            </a:r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44" name="直接箭头连接符 43"/>
          <p:cNvCxnSpPr/>
          <p:nvPr/>
        </p:nvCxnSpPr>
        <p:spPr>
          <a:xfrm flipV="1">
            <a:off x="4014430" y="5682536"/>
            <a:ext cx="0" cy="28754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46" idx="2"/>
          </p:cNvCxnSpPr>
          <p:nvPr/>
        </p:nvCxnSpPr>
        <p:spPr>
          <a:xfrm flipH="1">
            <a:off x="4007610" y="6337857"/>
            <a:ext cx="6820" cy="285989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137"/>
          <p:cNvSpPr txBox="1">
            <a:spLocks noChangeArrowheads="1"/>
          </p:cNvSpPr>
          <p:nvPr/>
        </p:nvSpPr>
        <p:spPr bwMode="auto">
          <a:xfrm>
            <a:off x="3691264" y="5968525"/>
            <a:ext cx="6463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rgbClr val="777777"/>
              </a:buClr>
              <a:buSzPct val="85000"/>
              <a:buChar char="•"/>
              <a:defRPr sz="2200">
                <a:solidFill>
                  <a:schemeClr val="tx1"/>
                </a:solidFill>
                <a:latin typeface="Frutiger LT 55 Roman" pitchFamily="34" charset="0"/>
                <a:ea typeface="黑体" panose="02010609060101010101" pitchFamily="49" charset="-122"/>
              </a:defRPr>
            </a:lvl1pPr>
            <a:lvl2pPr marL="742950" indent="-285750">
              <a:buClr>
                <a:srgbClr val="777777"/>
              </a:buClr>
              <a:buSzPct val="85000"/>
              <a:buChar char="–"/>
              <a:defRPr sz="2200">
                <a:solidFill>
                  <a:schemeClr val="tx1"/>
                </a:solidFill>
                <a:latin typeface="Frutiger LT 55 Roman" pitchFamily="34" charset="0"/>
                <a:ea typeface="黑体" panose="02010609060101010101" pitchFamily="49" charset="-122"/>
              </a:defRPr>
            </a:lvl2pPr>
            <a:lvl3pPr marL="1143000" indent="-228600">
              <a:buClr>
                <a:srgbClr val="777777"/>
              </a:buClr>
              <a:buSzPct val="85000"/>
              <a:buChar char="•"/>
              <a:defRPr sz="2200">
                <a:solidFill>
                  <a:schemeClr val="tx1"/>
                </a:solidFill>
                <a:latin typeface="Frutiger LT 55 Roman" pitchFamily="34" charset="0"/>
                <a:ea typeface="黑体" panose="02010609060101010101" pitchFamily="49" charset="-122"/>
              </a:defRPr>
            </a:lvl3pPr>
            <a:lvl4pPr marL="1600200" indent="-228600">
              <a:buClr>
                <a:srgbClr val="777777"/>
              </a:buClr>
              <a:buSzPct val="85000"/>
              <a:buChar char="–"/>
              <a:defRPr sz="2200">
                <a:solidFill>
                  <a:schemeClr val="tx1"/>
                </a:solidFill>
                <a:latin typeface="Frutiger LT 55 Roman" pitchFamily="34" charset="0"/>
                <a:ea typeface="黑体" panose="02010609060101010101" pitchFamily="49" charset="-122"/>
              </a:defRPr>
            </a:lvl4pPr>
            <a:lvl5pPr marL="2057400" indent="-228600"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Frutiger LT 55 Roman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Frutiger LT 55 Roman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Frutiger LT 55 Roman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Frutiger LT 55 Roman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Frutiger LT 55 Roman" pitchFamily="34" charset="0"/>
                <a:ea typeface="黑体" panose="02010609060101010101" pitchFamily="49" charset="-122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zh-CN" altLang="en-US" sz="1800" dirty="0" smtClean="0">
                <a:latin typeface="Arial" panose="020B0604020202020204" pitchFamily="34" charset="0"/>
                <a:ea typeface="宋体" panose="02010600030101010101" pitchFamily="2" charset="-122"/>
              </a:rPr>
              <a:t>编码</a:t>
            </a:r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48" name="直接连接符 47"/>
          <p:cNvCxnSpPr/>
          <p:nvPr/>
        </p:nvCxnSpPr>
        <p:spPr>
          <a:xfrm flipH="1">
            <a:off x="3791710" y="6623846"/>
            <a:ext cx="431800" cy="0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图片 5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4289" y="974432"/>
            <a:ext cx="543953" cy="542813"/>
          </a:xfrm>
          <a:prstGeom prst="rect">
            <a:avLst/>
          </a:prstGeom>
        </p:spPr>
      </p:pic>
      <p:pic>
        <p:nvPicPr>
          <p:cNvPr id="54" name="图片 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2545" y="6460113"/>
            <a:ext cx="598349" cy="597094"/>
          </a:xfrm>
          <a:prstGeom prst="rect">
            <a:avLst/>
          </a:prstGeom>
        </p:spPr>
      </p:pic>
      <p:cxnSp>
        <p:nvCxnSpPr>
          <p:cNvPr id="55" name="直接箭头连接符 54"/>
          <p:cNvCxnSpPr/>
          <p:nvPr/>
        </p:nvCxnSpPr>
        <p:spPr>
          <a:xfrm>
            <a:off x="6081503" y="1338263"/>
            <a:ext cx="0" cy="28605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>
            <a:off x="7999815" y="6337857"/>
            <a:ext cx="0" cy="285989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0733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4434" y="0"/>
            <a:ext cx="11720916" cy="1208868"/>
          </a:xfrm>
        </p:spPr>
        <p:txBody>
          <a:bodyPr/>
          <a:lstStyle/>
          <a:p>
            <a:r>
              <a:rPr lang="zh-CN" altLang="en-US" dirty="0"/>
              <a:t>说明业务流程的步骤及参与业务流程的岗位和系统（续）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6337" y="1510545"/>
            <a:ext cx="6520313" cy="317387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6337" y="4589173"/>
            <a:ext cx="6029904" cy="246716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445" y="1905248"/>
            <a:ext cx="3022852" cy="3917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68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确定待建软件系统的职责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1040" y="1208867"/>
            <a:ext cx="3860620" cy="5649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70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通过场景分析构建系统的概念性组成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815" y="1208868"/>
            <a:ext cx="6688017" cy="5649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75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通过场景分析构建系统的概念性</a:t>
            </a:r>
            <a:r>
              <a:rPr lang="zh-CN" altLang="en-US" dirty="0" smtClean="0"/>
              <a:t>组成（续）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1994" y="1208868"/>
            <a:ext cx="7522885" cy="544206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87203"/>
            <a:ext cx="5112220" cy="3909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36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加入设计考虑将概念性组成推进到设计模型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9192" y="1217754"/>
            <a:ext cx="6313808" cy="5640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02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加入设计考虑将概念性组成推进到设计</a:t>
            </a:r>
            <a:r>
              <a:rPr lang="zh-CN" altLang="en-US" dirty="0" smtClean="0"/>
              <a:t>模型（续）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434" y="1654520"/>
            <a:ext cx="3924300" cy="485024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8734" y="1833628"/>
            <a:ext cx="6927173" cy="4671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74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加入设计考虑将概念性组成推进到设计模型（续）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434" y="1090880"/>
            <a:ext cx="10540695" cy="5934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92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导出代码骨架完善场景调用编写单元测试</a:t>
            </a:r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604434" y="1834843"/>
            <a:ext cx="5274310" cy="1949450"/>
          </a:xfrm>
          <a:prstGeom prst="rect">
            <a:avLst/>
          </a:prstGeom>
        </p:spPr>
      </p:pic>
      <p:pic>
        <p:nvPicPr>
          <p:cNvPr id="5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3241589" y="3652058"/>
            <a:ext cx="5274310" cy="974090"/>
          </a:xfrm>
          <a:prstGeom prst="rect">
            <a:avLst/>
          </a:prstGeom>
        </p:spPr>
      </p:pic>
      <p:pic>
        <p:nvPicPr>
          <p:cNvPr id="6" name="图片 5"/>
          <p:cNvPicPr/>
          <p:nvPr/>
        </p:nvPicPr>
        <p:blipFill>
          <a:blip r:embed="rId4"/>
          <a:stretch>
            <a:fillRect/>
          </a:stretch>
        </p:blipFill>
        <p:spPr>
          <a:xfrm>
            <a:off x="6917690" y="4881245"/>
            <a:ext cx="5274310" cy="197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05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导出代码骨架完善场景调用编写</a:t>
            </a:r>
            <a:r>
              <a:rPr lang="zh-CN" altLang="en-US" dirty="0" smtClean="0"/>
              <a:t>单元测试（续）</a:t>
            </a: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704807" y="1869440"/>
            <a:ext cx="5274310" cy="1290320"/>
          </a:xfrm>
          <a:prstGeom prst="rect">
            <a:avLst/>
          </a:prstGeom>
        </p:spPr>
      </p:pic>
      <p:pic>
        <p:nvPicPr>
          <p:cNvPr id="5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704807" y="3415030"/>
            <a:ext cx="5274310" cy="3442970"/>
          </a:xfrm>
          <a:prstGeom prst="rect">
            <a:avLst/>
          </a:prstGeom>
        </p:spPr>
      </p:pic>
      <p:pic>
        <p:nvPicPr>
          <p:cNvPr id="6" name="图片 5"/>
          <p:cNvPicPr/>
          <p:nvPr/>
        </p:nvPicPr>
        <p:blipFill>
          <a:blip r:embed="rId4"/>
          <a:stretch>
            <a:fillRect/>
          </a:stretch>
        </p:blipFill>
        <p:spPr>
          <a:xfrm>
            <a:off x="6644497" y="1599247"/>
            <a:ext cx="5274310" cy="1830705"/>
          </a:xfrm>
          <a:prstGeom prst="rect">
            <a:avLst/>
          </a:prstGeom>
        </p:spPr>
      </p:pic>
      <p:pic>
        <p:nvPicPr>
          <p:cNvPr id="7" name="图片 6"/>
          <p:cNvPicPr/>
          <p:nvPr/>
        </p:nvPicPr>
        <p:blipFill>
          <a:blip r:embed="rId5"/>
          <a:stretch>
            <a:fillRect/>
          </a:stretch>
        </p:blipFill>
        <p:spPr>
          <a:xfrm>
            <a:off x="6917690" y="4758372"/>
            <a:ext cx="5274310" cy="756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39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sz="4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PowerPoint 2013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28267" y="2402237"/>
            <a:ext cx="5859506" cy="2187226"/>
          </a:xfrm>
        </p:spPr>
        <p:txBody>
          <a:bodyPr>
            <a:noAutofit/>
          </a:bodyPr>
          <a:lstStyle/>
          <a:p>
            <a:r>
              <a:rPr 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使用先进的演示工具直观地设计精美的演示文稿、轻松与其他人共享和协作、提供展现专业素质的演示。</a:t>
            </a:r>
          </a:p>
        </p:txBody>
      </p:sp>
      <p:sp>
        <p:nvSpPr>
          <p:cNvPr id="8" name="任意多边形 7">
            <a:hlinkClick r:id="rId3" tooltip="了解详细信息"/>
          </p:cNvPr>
          <p:cNvSpPr/>
          <p:nvPr/>
        </p:nvSpPr>
        <p:spPr>
          <a:xfrm>
            <a:off x="11557038" y="6134153"/>
            <a:ext cx="431763" cy="431763"/>
          </a:xfrm>
          <a:custGeom>
            <a:avLst/>
            <a:gdLst>
              <a:gd name="connsiteX0" fmla="*/ 283692 w 643468"/>
              <a:gd name="connsiteY0" fmla="*/ 156886 h 643468"/>
              <a:gd name="connsiteX1" fmla="*/ 315574 w 643468"/>
              <a:gd name="connsiteY1" fmla="*/ 156886 h 643468"/>
              <a:gd name="connsiteX2" fmla="*/ 486582 w 643468"/>
              <a:gd name="connsiteY2" fmla="*/ 321734 h 643468"/>
              <a:gd name="connsiteX3" fmla="*/ 315574 w 643468"/>
              <a:gd name="connsiteY3" fmla="*/ 486582 h 643468"/>
              <a:gd name="connsiteX4" fmla="*/ 283692 w 643468"/>
              <a:gd name="connsiteY4" fmla="*/ 486582 h 643468"/>
              <a:gd name="connsiteX5" fmla="*/ 441545 w 643468"/>
              <a:gd name="connsiteY5" fmla="*/ 334415 h 643468"/>
              <a:gd name="connsiteX6" fmla="*/ 156887 w 643468"/>
              <a:gd name="connsiteY6" fmla="*/ 334415 h 643468"/>
              <a:gd name="connsiteX7" fmla="*/ 156887 w 643468"/>
              <a:gd name="connsiteY7" fmla="*/ 309054 h 643468"/>
              <a:gd name="connsiteX8" fmla="*/ 441545 w 643468"/>
              <a:gd name="connsiteY8" fmla="*/ 309054 h 643468"/>
              <a:gd name="connsiteX9" fmla="*/ 321733 w 643468"/>
              <a:gd name="connsiteY9" fmla="*/ 16937 h 643468"/>
              <a:gd name="connsiteX10" fmla="*/ 16936 w 643468"/>
              <a:gd name="connsiteY10" fmla="*/ 321734 h 643468"/>
              <a:gd name="connsiteX11" fmla="*/ 321733 w 643468"/>
              <a:gd name="connsiteY11" fmla="*/ 626531 h 643468"/>
              <a:gd name="connsiteX12" fmla="*/ 626530 w 643468"/>
              <a:gd name="connsiteY12" fmla="*/ 321734 h 643468"/>
              <a:gd name="connsiteX13" fmla="*/ 321733 w 643468"/>
              <a:gd name="connsiteY13" fmla="*/ 16937 h 643468"/>
              <a:gd name="connsiteX14" fmla="*/ 321734 w 643468"/>
              <a:gd name="connsiteY14" fmla="*/ 0 h 643468"/>
              <a:gd name="connsiteX15" fmla="*/ 643468 w 643468"/>
              <a:gd name="connsiteY15" fmla="*/ 321734 h 643468"/>
              <a:gd name="connsiteX16" fmla="*/ 321734 w 643468"/>
              <a:gd name="connsiteY16" fmla="*/ 643468 h 643468"/>
              <a:gd name="connsiteX17" fmla="*/ 0 w 643468"/>
              <a:gd name="connsiteY17" fmla="*/ 321734 h 643468"/>
              <a:gd name="connsiteX18" fmla="*/ 321734 w 643468"/>
              <a:gd name="connsiteY18" fmla="*/ 0 h 643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43468" h="643468">
                <a:moveTo>
                  <a:pt x="283692" y="156886"/>
                </a:moveTo>
                <a:lnTo>
                  <a:pt x="315574" y="156886"/>
                </a:lnTo>
                <a:lnTo>
                  <a:pt x="486582" y="321734"/>
                </a:lnTo>
                <a:lnTo>
                  <a:pt x="315574" y="486582"/>
                </a:lnTo>
                <a:lnTo>
                  <a:pt x="283692" y="486582"/>
                </a:lnTo>
                <a:lnTo>
                  <a:pt x="441545" y="334415"/>
                </a:lnTo>
                <a:lnTo>
                  <a:pt x="156887" y="334415"/>
                </a:lnTo>
                <a:lnTo>
                  <a:pt x="156887" y="309054"/>
                </a:lnTo>
                <a:lnTo>
                  <a:pt x="441545" y="309054"/>
                </a:lnTo>
                <a:close/>
                <a:moveTo>
                  <a:pt x="321733" y="16937"/>
                </a:moveTo>
                <a:cubicBezTo>
                  <a:pt x="153398" y="16937"/>
                  <a:pt x="16936" y="153399"/>
                  <a:pt x="16936" y="321734"/>
                </a:cubicBezTo>
                <a:cubicBezTo>
                  <a:pt x="16936" y="490069"/>
                  <a:pt x="153398" y="626531"/>
                  <a:pt x="321733" y="626531"/>
                </a:cubicBezTo>
                <a:cubicBezTo>
                  <a:pt x="490068" y="626531"/>
                  <a:pt x="626530" y="490069"/>
                  <a:pt x="626530" y="321734"/>
                </a:cubicBezTo>
                <a:cubicBezTo>
                  <a:pt x="626530" y="153399"/>
                  <a:pt x="490068" y="16937"/>
                  <a:pt x="321733" y="16937"/>
                </a:cubicBezTo>
                <a:close/>
                <a:moveTo>
                  <a:pt x="321734" y="0"/>
                </a:moveTo>
                <a:cubicBezTo>
                  <a:pt x="499423" y="0"/>
                  <a:pt x="643468" y="144045"/>
                  <a:pt x="643468" y="321734"/>
                </a:cubicBezTo>
                <a:cubicBezTo>
                  <a:pt x="643468" y="499423"/>
                  <a:pt x="499423" y="643468"/>
                  <a:pt x="321734" y="643468"/>
                </a:cubicBezTo>
                <a:cubicBezTo>
                  <a:pt x="144045" y="643468"/>
                  <a:pt x="0" y="499423"/>
                  <a:pt x="0" y="321734"/>
                </a:cubicBezTo>
                <a:cubicBezTo>
                  <a:pt x="0" y="144045"/>
                  <a:pt x="144045" y="0"/>
                  <a:pt x="321734" y="0"/>
                </a:cubicBezTo>
                <a:close/>
              </a:path>
            </a:pathLst>
          </a:custGeom>
          <a:solidFill>
            <a:srgbClr val="DD4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>
              <a:solidFill>
                <a:schemeClr val="tx1"/>
              </a:solidFill>
            </a:endParaRPr>
          </a:p>
        </p:txBody>
      </p:sp>
      <p:sp>
        <p:nvSpPr>
          <p:cNvPr id="9" name="文本占位符 2">
            <a:hlinkClick r:id="rId3" tooltip="了解详细信息"/>
          </p:cNvPr>
          <p:cNvSpPr txBox="1">
            <a:spLocks/>
          </p:cNvSpPr>
          <p:nvPr/>
        </p:nvSpPr>
        <p:spPr>
          <a:xfrm>
            <a:off x="2897188" y="5844663"/>
            <a:ext cx="8659850" cy="9313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buFont typeface="Arial" panose="020B0604020202020204" pitchFamily="34" charset="0"/>
              <a:buNone/>
              <a:defRPr lang="zh-CN" sz="2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sz="1800" dirty="0">
                <a:solidFill>
                  <a:srgbClr val="DD462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在 PowerPoint 入门中心查找更多内容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466022" y="6477369"/>
            <a:ext cx="2963979" cy="29866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zh-CN" sz="1200" dirty="0">
                <a:solidFill>
                  <a:srgbClr val="D24726">
                    <a:alpha val="37000"/>
                  </a:srgb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（在“幻灯片放映”模式中时单击该箭头）</a:t>
            </a:r>
          </a:p>
          <a:p>
            <a:endParaRPr lang="zh-CN" sz="1200" dirty="0">
              <a:solidFill>
                <a:srgbClr val="D24726">
                  <a:alpha val="37000"/>
                </a:srgb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75021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明确业务服务的对象和边界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8833833" cy="435133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税务局服务的对象是纳税人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医院服务的对象是患者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国家电网服务的对象是用电户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汽车</a:t>
            </a:r>
            <a:r>
              <a:rPr lang="en-US" altLang="zh-CN" dirty="0" smtClean="0"/>
              <a:t>4S</a:t>
            </a:r>
            <a:r>
              <a:rPr lang="zh-CN" altLang="en-US" dirty="0" smtClean="0"/>
              <a:t>店服务的对象是车主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人力资源业务服务的对象是公司内的全体员工（也包括做人力资源工作的员工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淘宝服务的对象是网购消费者和网店店主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39483" y="3699802"/>
            <a:ext cx="2705356" cy="365761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1454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识别边界内的业务流程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6944" y="1917700"/>
            <a:ext cx="7945187" cy="4699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346859" y="4895557"/>
            <a:ext cx="1125473" cy="1139483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789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说明业务流程的步骤及参与业务流程的岗位和系统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40669"/>
            <a:ext cx="5128020" cy="5318932"/>
          </a:xfrm>
          <a:prstGeom prst="rect">
            <a:avLst/>
          </a:prstGeom>
        </p:spPr>
      </p:pic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431801" y="1381125"/>
            <a:ext cx="3619499" cy="62547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无软件系统参与：</a:t>
            </a:r>
            <a:endParaRPr lang="zh-CN" altLang="en-US" dirty="0"/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5664201" y="1381124"/>
            <a:ext cx="3619499" cy="625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zh-CN" sz="16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zh-CN" sz="14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zh-CN" sz="12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zh-CN" sz="11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zh-CN" sz="11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有软件系统参与：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8320" y="1640669"/>
            <a:ext cx="5355481" cy="535311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7837034" y="1696402"/>
            <a:ext cx="315294" cy="5052128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2261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4434" y="0"/>
            <a:ext cx="11244129" cy="1208868"/>
          </a:xfrm>
        </p:spPr>
        <p:txBody>
          <a:bodyPr/>
          <a:lstStyle/>
          <a:p>
            <a:r>
              <a:rPr lang="zh-CN" altLang="en-US" dirty="0"/>
              <a:t>说明业务流程的步骤及参与业务流程的岗位和</a:t>
            </a:r>
            <a:r>
              <a:rPr lang="zh-CN" altLang="en-US" dirty="0" smtClean="0"/>
              <a:t>系统（续）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0123" y="1137139"/>
            <a:ext cx="8129179" cy="596851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819" y="1628995"/>
            <a:ext cx="1904762" cy="352380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0723090" y="2074398"/>
            <a:ext cx="1125473" cy="1139483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649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确定待建软件系统的职责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3331" y="1208868"/>
            <a:ext cx="5094956" cy="572057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308073" y="2357295"/>
            <a:ext cx="635528" cy="63736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544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通过场景分析构建系统的概念性组成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0145" y="1208868"/>
            <a:ext cx="8257943" cy="593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98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通过场景分析构建系统的概念性</a:t>
            </a:r>
            <a:r>
              <a:rPr lang="zh-CN" altLang="en-US" dirty="0" smtClean="0"/>
              <a:t>组成（续）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265" y="1364592"/>
            <a:ext cx="3875267" cy="515050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3393" y="1208868"/>
            <a:ext cx="5540232" cy="569843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786352" y="3939846"/>
            <a:ext cx="4034047" cy="2796234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447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Doc" id="{E1E7EDF9-8B79-4E5D-B508-2301E35CD219}" vid="{4342E303-0389-44F2-B6F0-C13C203CC59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8DBC0A1-66E1-4B9D-88C2-9B3A32A214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欢迎使用 PowerPoint</Template>
  <TotalTime>0</TotalTime>
  <Words>611</Words>
  <Application>Microsoft Office PowerPoint</Application>
  <PresentationFormat>宽屏</PresentationFormat>
  <Paragraphs>77</Paragraphs>
  <Slides>29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6" baseType="lpstr">
      <vt:lpstr>Microsoft YaHei UI</vt:lpstr>
      <vt:lpstr>宋体</vt:lpstr>
      <vt:lpstr>Arial</vt:lpstr>
      <vt:lpstr>Calibri</vt:lpstr>
      <vt:lpstr>Segoe UI</vt:lpstr>
      <vt:lpstr>Segoe UI Light</vt:lpstr>
      <vt:lpstr>WelcomeDoc</vt:lpstr>
      <vt:lpstr>由业务到代码</vt:lpstr>
      <vt:lpstr>流程</vt:lpstr>
      <vt:lpstr>明确业务服务的对象和边界</vt:lpstr>
      <vt:lpstr>识别边界内的业务流程</vt:lpstr>
      <vt:lpstr>说明业务流程的步骤及参与业务流程的岗位和系统</vt:lpstr>
      <vt:lpstr>说明业务流程的步骤及参与业务流程的岗位和系统（续）</vt:lpstr>
      <vt:lpstr>确定待建软件系统的职责</vt:lpstr>
      <vt:lpstr>通过场景分析构建系统的概念性组成</vt:lpstr>
      <vt:lpstr>通过场景分析构建系统的概念性组成（续）</vt:lpstr>
      <vt:lpstr>通过场景分析构建系统的概念性组成（续）</vt:lpstr>
      <vt:lpstr>加入设计考虑将概念性组成推进到设计模型</vt:lpstr>
      <vt:lpstr>加入设计考虑将概念性组成推进到设计模型（续）</vt:lpstr>
      <vt:lpstr>加入设计考虑将概念性组成推进到设计模型（续）</vt:lpstr>
      <vt:lpstr>导出代码骨架完善场景调用编写单元测试</vt:lpstr>
      <vt:lpstr>导出代码骨架完善场景调用编写单元测试（续）</vt:lpstr>
      <vt:lpstr>导出代码骨架完善场景调用编写单元测试（续）</vt:lpstr>
      <vt:lpstr>PowerPoint 演示文稿</vt:lpstr>
      <vt:lpstr>政府绩效</vt:lpstr>
      <vt:lpstr>说明业务流程的步骤及参与业务流程的岗位和系统</vt:lpstr>
      <vt:lpstr>说明业务流程的步骤及参与业务流程的岗位和系统（续）</vt:lpstr>
      <vt:lpstr>确定待建软件系统的职责</vt:lpstr>
      <vt:lpstr>通过场景分析构建系统的概念性组成</vt:lpstr>
      <vt:lpstr>通过场景分析构建系统的概念性组成（续）</vt:lpstr>
      <vt:lpstr>加入设计考虑将概念性组成推进到设计模型</vt:lpstr>
      <vt:lpstr>加入设计考虑将概念性组成推进到设计模型（续）</vt:lpstr>
      <vt:lpstr>加入设计考虑将概念性组成推进到设计模型（续）</vt:lpstr>
      <vt:lpstr>导出代码骨架完善场景调用编写单元测试</vt:lpstr>
      <vt:lpstr>导出代码骨架完善场景调用编写单元测试（续）</vt:lpstr>
      <vt:lpstr>PowerPoint 2013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2016-08-11T00:37:28Z</dcterms:created>
  <dcterms:modified xsi:type="dcterms:W3CDTF">2016-10-14T04:32:26Z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</Properties>
</file>