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9"/>
  </p:notesMasterIdLst>
  <p:sldIdLst>
    <p:sldId id="256" r:id="rId2"/>
    <p:sldId id="257" r:id="rId3"/>
    <p:sldId id="263" r:id="rId4"/>
    <p:sldId id="290" r:id="rId5"/>
    <p:sldId id="284" r:id="rId6"/>
    <p:sldId id="285" r:id="rId7"/>
    <p:sldId id="296" r:id="rId8"/>
    <p:sldId id="309" r:id="rId9"/>
    <p:sldId id="261" r:id="rId10"/>
    <p:sldId id="282" r:id="rId11"/>
    <p:sldId id="276" r:id="rId12"/>
    <p:sldId id="277" r:id="rId13"/>
    <p:sldId id="278" r:id="rId14"/>
    <p:sldId id="279" r:id="rId15"/>
    <p:sldId id="280" r:id="rId16"/>
    <p:sldId id="267" r:id="rId17"/>
    <p:sldId id="268" r:id="rId18"/>
    <p:sldId id="269" r:id="rId19"/>
    <p:sldId id="270" r:id="rId20"/>
    <p:sldId id="271" r:id="rId21"/>
    <p:sldId id="273" r:id="rId22"/>
    <p:sldId id="274" r:id="rId23"/>
    <p:sldId id="275" r:id="rId24"/>
    <p:sldId id="294" r:id="rId25"/>
    <p:sldId id="286" r:id="rId26"/>
    <p:sldId id="310" r:id="rId27"/>
    <p:sldId id="311" r:id="rId28"/>
    <p:sldId id="312" r:id="rId29"/>
    <p:sldId id="313" r:id="rId30"/>
    <p:sldId id="314" r:id="rId31"/>
    <p:sldId id="292" r:id="rId32"/>
    <p:sldId id="297" r:id="rId33"/>
    <p:sldId id="289" r:id="rId34"/>
    <p:sldId id="298" r:id="rId35"/>
    <p:sldId id="299" r:id="rId36"/>
    <p:sldId id="300" r:id="rId37"/>
    <p:sldId id="301" r:id="rId38"/>
    <p:sldId id="302" r:id="rId39"/>
    <p:sldId id="303" r:id="rId40"/>
    <p:sldId id="304" r:id="rId41"/>
    <p:sldId id="306" r:id="rId42"/>
    <p:sldId id="305" r:id="rId43"/>
    <p:sldId id="307" r:id="rId44"/>
    <p:sldId id="308" r:id="rId45"/>
    <p:sldId id="293" r:id="rId46"/>
    <p:sldId id="287" r:id="rId47"/>
    <p:sldId id="266"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88288" autoAdjust="0"/>
  </p:normalViewPr>
  <p:slideViewPr>
    <p:cSldViewPr>
      <p:cViewPr varScale="1">
        <p:scale>
          <a:sx n="74" d="100"/>
          <a:sy n="74" d="100"/>
        </p:scale>
        <p:origin x="12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50F00-F7C8-4DF1-944F-774CA3AB7A80}" type="datetimeFigureOut">
              <a:rPr lang="zh-CN" altLang="en-US" smtClean="0"/>
              <a:pPr/>
              <a:t>2016/8/19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8A8F5A-E207-4581-B258-79E25EB62342}" type="slidenum">
              <a:rPr lang="zh-CN" altLang="en-US" smtClean="0"/>
              <a:pPr/>
              <a:t>‹#›</a:t>
            </a:fld>
            <a:endParaRPr lang="zh-CN" altLang="en-US"/>
          </a:p>
        </p:txBody>
      </p:sp>
    </p:spTree>
    <p:extLst>
      <p:ext uri="{BB962C8B-B14F-4D97-AF65-F5344CB8AC3E}">
        <p14:creationId xmlns:p14="http://schemas.microsoft.com/office/powerpoint/2010/main" val="240333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27942E0-74DC-463C-9D66-B39839807988}" type="slidenum">
              <a:rPr lang="en-US" altLang="zh-CN" smtClean="0">
                <a:latin typeface="Arial" charset="0"/>
                <a:ea typeface="宋体" charset="-122"/>
              </a:rPr>
              <a:pPr/>
              <a:t>16</a:t>
            </a:fld>
            <a:endParaRPr lang="en-US" altLang="zh-CN" smtClean="0">
              <a:latin typeface="Arial" charset="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385160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A492092-DEC4-4EA7-A558-CF6CB08B637D}" type="slidenum">
              <a:rPr lang="en-US" altLang="zh-CN" smtClean="0">
                <a:latin typeface="Arial" charset="0"/>
                <a:ea typeface="宋体" charset="-122"/>
              </a:rPr>
              <a:pPr/>
              <a:t>17</a:t>
            </a:fld>
            <a:endParaRPr lang="en-US" altLang="zh-CN" smtClean="0">
              <a:latin typeface="Arial" charset="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3811313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BAACA27-94E6-4540-A318-A7F5EFBE3E2A}" type="slidenum">
              <a:rPr lang="en-US" altLang="zh-CN" smtClean="0">
                <a:latin typeface="Arial" charset="0"/>
                <a:ea typeface="宋体" charset="-122"/>
              </a:rPr>
              <a:pPr/>
              <a:t>18</a:t>
            </a:fld>
            <a:endParaRPr lang="en-US" altLang="zh-CN" smtClean="0">
              <a:latin typeface="Arial" charset="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r>
              <a:rPr lang="zh-CN" altLang="en-US" dirty="0" smtClean="0">
                <a:latin typeface="Arial" charset="0"/>
                <a:ea typeface="宋体" charset="-122"/>
              </a:rPr>
              <a:t>关系方向与表关系相反</a:t>
            </a:r>
            <a:endParaRPr lang="en-US" altLang="zh-CN" dirty="0" smtClean="0">
              <a:latin typeface="Arial" charset="0"/>
              <a:ea typeface="宋体" charset="-122"/>
            </a:endParaRPr>
          </a:p>
        </p:txBody>
      </p:sp>
    </p:spTree>
    <p:extLst>
      <p:ext uri="{BB962C8B-B14F-4D97-AF65-F5344CB8AC3E}">
        <p14:creationId xmlns:p14="http://schemas.microsoft.com/office/powerpoint/2010/main" val="753055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4A862F85-7EF4-4075-8F25-43DD244E5899}" type="slidenum">
              <a:rPr lang="en-US" altLang="zh-CN" smtClean="0">
                <a:latin typeface="Arial" charset="0"/>
                <a:ea typeface="宋体" charset="-122"/>
              </a:rPr>
              <a:pPr/>
              <a:t>19</a:t>
            </a:fld>
            <a:endParaRPr lang="en-US" altLang="zh-CN" smtClean="0">
              <a:latin typeface="Arial" charset="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1436610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31CF258B-F346-482B-958C-E933A37591BD}" type="slidenum">
              <a:rPr lang="en-US" altLang="zh-CN" smtClean="0">
                <a:latin typeface="Arial" charset="0"/>
                <a:ea typeface="宋体" charset="-122"/>
              </a:rPr>
              <a:pPr/>
              <a:t>20</a:t>
            </a:fld>
            <a:endParaRPr lang="en-US" altLang="zh-CN" smtClean="0">
              <a:latin typeface="Arial" charset="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697587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CE1F82D-055A-4104-A0D9-173A589B0719}" type="slidenum">
              <a:rPr lang="en-US" altLang="zh-CN" smtClean="0">
                <a:latin typeface="Arial" charset="0"/>
                <a:ea typeface="宋体" charset="-122"/>
              </a:rPr>
              <a:pPr/>
              <a:t>21</a:t>
            </a:fld>
            <a:endParaRPr lang="en-US" altLang="zh-CN" smtClean="0">
              <a:latin typeface="Arial" charset="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12642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D1A8162-754C-4B36-A939-AC1F2A64E16D}" type="slidenum">
              <a:rPr lang="en-US" altLang="zh-CN" smtClean="0">
                <a:latin typeface="Arial" charset="0"/>
                <a:ea typeface="宋体" charset="-122"/>
              </a:rPr>
              <a:pPr/>
              <a:t>22</a:t>
            </a:fld>
            <a:endParaRPr lang="en-US" altLang="zh-CN" smtClean="0">
              <a:latin typeface="Arial" charset="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1817292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762F2E0-8FCA-43A6-8FC6-0D0B68D86F2E}" type="slidenum">
              <a:rPr lang="en-US" altLang="zh-CN" smtClean="0">
                <a:latin typeface="Arial" charset="0"/>
                <a:ea typeface="宋体" charset="-122"/>
              </a:rPr>
              <a:pPr/>
              <a:t>23</a:t>
            </a:fld>
            <a:endParaRPr lang="en-US" altLang="zh-CN" smtClean="0">
              <a:latin typeface="Arial" charset="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119075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73157"/>
            <a:ext cx="7772400" cy="1470025"/>
          </a:xfrm>
        </p:spPr>
        <p:txBody>
          <a:bodyPr anchor="b"/>
          <a:lstStyle>
            <a:lvl1pPr algn="l">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7716" y="2643182"/>
            <a:ext cx="6670366"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43768" y="274639"/>
            <a:ext cx="1543032"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9"/>
            <a:ext cx="661513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2924181"/>
            <a:ext cx="7772400" cy="1362075"/>
          </a:xfrm>
        </p:spPr>
        <p:txBody>
          <a:bodyPr anchor="t"/>
          <a:lstStyle>
            <a:lvl1pPr algn="l">
              <a:defRPr sz="44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685800" y="1428747"/>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60382" y="1071546"/>
            <a:ext cx="5111750" cy="50497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3" y="1071546"/>
            <a:ext cx="3008313" cy="34290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
        <p:nvSpPr>
          <p:cNvPr id="2" name="标题 1"/>
          <p:cNvSpPr>
            <a:spLocks noGrp="1"/>
          </p:cNvSpPr>
          <p:nvPr>
            <p:ph type="title"/>
          </p:nvPr>
        </p:nvSpPr>
        <p:spPr>
          <a:xfrm>
            <a:off x="457205" y="285728"/>
            <a:ext cx="8230993" cy="696626"/>
          </a:xfrm>
        </p:spPr>
        <p:txBody>
          <a:bodyPr anchor="ctr"/>
          <a:lstStyle>
            <a:lvl1pPr algn="ctr">
              <a:defRPr sz="3600" b="0"/>
            </a:lvl1pPr>
          </a:lstStyle>
          <a:p>
            <a:r>
              <a:rPr kumimoji="0" lang="zh-CN" altLang="en-US" smtClean="0"/>
              <a:t>单击此处编辑母版标题样式</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001024" y="642918"/>
            <a:ext cx="785818" cy="4572032"/>
          </a:xfrm>
        </p:spPr>
        <p:txBody>
          <a:bodyPr vert="eaVert"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42922" y="541340"/>
            <a:ext cx="6415094"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7072330" y="1000108"/>
            <a:ext cx="914368"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579CB14-BA1E-4BDE-8029-7ADB5B1DAB9B}" type="datetimeFigureOut">
              <a:rPr lang="zh-CN" altLang="en-US" smtClean="0"/>
              <a:pPr/>
              <a:t>2016/8/19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421DB12-EFC6-4B91-8B1A-56DBBD1648A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3">
            <a:duotone>
              <a:schemeClr val="accent1"/>
              <a:srgbClr val="FFFFFF"/>
            </a:duotone>
            <a:lum bright="12000" contrast="40000"/>
          </a:blip>
          <a:stretch>
            <a:fillRect/>
          </a:stretch>
        </p:blipFill>
        <p:spPr>
          <a:xfrm>
            <a:off x="6667809" y="4915143"/>
            <a:ext cx="2476191" cy="1942857"/>
          </a:xfrm>
          <a:prstGeom prst="rect">
            <a:avLst/>
          </a:prstGeom>
          <a:noFill/>
          <a:ln>
            <a:noFill/>
          </a:ln>
        </p:spPr>
      </p:pic>
      <p:sp>
        <p:nvSpPr>
          <p:cNvPr id="10" name="矩形 9"/>
          <p:cNvSpPr/>
          <p:nvPr/>
        </p:nvSpPr>
        <p:spPr>
          <a:xfrm>
            <a:off x="0" y="0"/>
            <a:ext cx="9144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sp>
        <p:nvSpPr>
          <p:cNvPr id="11" name="矩形 10"/>
          <p:cNvSpPr/>
          <p:nvPr/>
        </p:nvSpPr>
        <p:spPr>
          <a:xfrm>
            <a:off x="0" y="40951"/>
            <a:ext cx="457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rtlCol="0" anchor="ctr"/>
          <a:lstStyle/>
          <a:p>
            <a:pPr algn="ctr" eaLnBrk="1" latinLnBrk="0" hangingPunct="1"/>
            <a:endParaRPr kumimoji="0" lang="zh-CN" altLang="en-US"/>
          </a:p>
        </p:txBody>
      </p:sp>
      <p:pic>
        <p:nvPicPr>
          <p:cNvPr id="9" name="图片 8"/>
          <p:cNvPicPr>
            <a:picLocks noChangeAspect="1"/>
          </p:cNvPicPr>
          <p:nvPr/>
        </p:nvPicPr>
        <p:blipFill>
          <a:blip r:embed="rId14">
            <a:duotone>
              <a:schemeClr val="accent1"/>
              <a:srgbClr val="FFFFFF"/>
            </a:duotone>
            <a:lum bright="35000" contrast="40000"/>
          </a:blip>
          <a:stretch>
            <a:fillRect/>
          </a:stretch>
        </p:blipFill>
        <p:spPr>
          <a:xfrm>
            <a:off x="0" y="6420445"/>
            <a:ext cx="9144000" cy="437555"/>
          </a:xfrm>
          <a:prstGeom prst="rect">
            <a:avLst/>
          </a:prstGeom>
          <a:noFill/>
          <a:ln>
            <a:noFill/>
          </a:ln>
          <a:effectLst/>
        </p:spPr>
      </p:pic>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B579CB14-BA1E-4BDE-8029-7ADB5B1DAB9B}" type="datetimeFigureOut">
              <a:rPr lang="zh-CN" altLang="en-US" smtClean="0"/>
              <a:pPr/>
              <a:t>2016/8/19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D421DB12-EFC6-4B91-8B1A-56DBBD1648A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accent1"/>
        </a:buClr>
        <a:buSzPct val="5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accent2"/>
        </a:buClr>
        <a:buSzPct val="50000"/>
        <a:buFont typeface="Wingdings 2"/>
        <a:buChar char="³"/>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accent3"/>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accent5"/>
        </a:buClr>
        <a:buSzPct val="45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accent6"/>
        </a:buClr>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www.umlchina.com/Tools/Newindex1.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UML</a:t>
            </a:r>
            <a:r>
              <a:rPr lang="zh-CN" altLang="en-US" dirty="0" smtClean="0"/>
              <a:t>介绍</a:t>
            </a:r>
            <a:endParaRPr lang="zh-CN" altLang="en-US" dirty="0"/>
          </a:p>
        </p:txBody>
      </p:sp>
      <p:sp>
        <p:nvSpPr>
          <p:cNvPr id="3" name="副标题 2"/>
          <p:cNvSpPr>
            <a:spLocks noGrp="1"/>
          </p:cNvSpPr>
          <p:nvPr>
            <p:ph type="subTitle" idx="1"/>
          </p:nvPr>
        </p:nvSpPr>
        <p:spPr/>
        <p:txBody>
          <a:bodyPr/>
          <a:lstStyle/>
          <a:p>
            <a:r>
              <a:rPr lang="zh-CN" altLang="en-US" dirty="0" smtClean="0"/>
              <a:t>一种有效记录软件研发中成果物的手段</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一个形象的例子</a:t>
            </a:r>
            <a:endParaRPr lang="zh-CN" altLang="en-US" dirty="0"/>
          </a:p>
        </p:txBody>
      </p:sp>
      <p:sp>
        <p:nvSpPr>
          <p:cNvPr id="4" name="文本占位符 3"/>
          <p:cNvSpPr>
            <a:spLocks noGrp="1"/>
          </p:cNvSpPr>
          <p:nvPr>
            <p:ph type="body"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类图</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1000100" y="1928802"/>
            <a:ext cx="7097648" cy="43386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状态图</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1643042" y="2143116"/>
            <a:ext cx="5991225" cy="4010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活动图</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1428728" y="1928802"/>
            <a:ext cx="6457950" cy="4181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时序图</a:t>
            </a:r>
            <a:endParaRPr lang="zh-CN" altLang="en-US" dirty="0"/>
          </a:p>
        </p:txBody>
      </p:sp>
      <p:pic>
        <p:nvPicPr>
          <p:cNvPr id="4098" name="Picture 2"/>
          <p:cNvPicPr>
            <a:picLocks noChangeAspect="1" noChangeArrowheads="1"/>
          </p:cNvPicPr>
          <p:nvPr/>
        </p:nvPicPr>
        <p:blipFill>
          <a:blip r:embed="rId2"/>
          <a:srcRect/>
          <a:stretch>
            <a:fillRect/>
          </a:stretch>
        </p:blipFill>
        <p:spPr bwMode="auto">
          <a:xfrm>
            <a:off x="1071538" y="1928802"/>
            <a:ext cx="6833110" cy="4352944"/>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协作图</a:t>
            </a:r>
            <a:endParaRPr lang="zh-CN" altLang="en-US" dirty="0"/>
          </a:p>
        </p:txBody>
      </p:sp>
      <p:pic>
        <p:nvPicPr>
          <p:cNvPr id="5122" name="Picture 2"/>
          <p:cNvPicPr>
            <a:picLocks noChangeAspect="1" noChangeArrowheads="1"/>
          </p:cNvPicPr>
          <p:nvPr/>
        </p:nvPicPr>
        <p:blipFill>
          <a:blip r:embed="rId2"/>
          <a:srcRect/>
          <a:stretch>
            <a:fillRect/>
          </a:stretch>
        </p:blipFill>
        <p:spPr bwMode="auto">
          <a:xfrm>
            <a:off x="1214414" y="1928802"/>
            <a:ext cx="7000172" cy="414340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r>
              <a:rPr lang="zh-CN" altLang="en-US" sz="2000" dirty="0" smtClean="0"/>
              <a:t>类之间的关系（</a:t>
            </a:r>
            <a:r>
              <a:rPr lang="en-US" altLang="zh-CN" sz="2000" dirty="0" smtClean="0"/>
              <a:t>Relationship</a:t>
            </a:r>
            <a:r>
              <a:rPr lang="zh-CN" altLang="en-US" sz="2000" dirty="0" smtClean="0"/>
              <a:t>）具体是指类的实例之间有意义和值得关注的连接关系。</a:t>
            </a:r>
            <a:endParaRPr lang="en-US" altLang="zh-CN" sz="2000" dirty="0" smtClean="0"/>
          </a:p>
          <a:p>
            <a:r>
              <a:rPr lang="zh-CN" altLang="en-US" sz="2000" dirty="0" smtClean="0"/>
              <a:t>类之间的关系包括：</a:t>
            </a:r>
            <a:endParaRPr lang="en-US" altLang="zh-CN" sz="2000" dirty="0" smtClean="0"/>
          </a:p>
          <a:p>
            <a:pPr lvl="1"/>
            <a:r>
              <a:rPr lang="zh-CN" altLang="en-US" sz="2000" dirty="0" smtClean="0"/>
              <a:t>关联</a:t>
            </a:r>
            <a:endParaRPr lang="en-US" altLang="zh-CN" sz="2000" dirty="0" smtClean="0"/>
          </a:p>
          <a:p>
            <a:pPr lvl="1"/>
            <a:r>
              <a:rPr lang="zh-CN" altLang="en-US" sz="2000" dirty="0" smtClean="0"/>
              <a:t>聚合</a:t>
            </a:r>
            <a:endParaRPr lang="en-US" altLang="zh-CN" sz="2000" dirty="0" smtClean="0"/>
          </a:p>
          <a:p>
            <a:pPr lvl="1"/>
            <a:r>
              <a:rPr lang="zh-CN" altLang="en-US" sz="2000" dirty="0" smtClean="0"/>
              <a:t>组合</a:t>
            </a:r>
            <a:endParaRPr lang="en-US" altLang="zh-CN" sz="2000" dirty="0" smtClean="0"/>
          </a:p>
          <a:p>
            <a:pPr lvl="1"/>
            <a:r>
              <a:rPr lang="zh-CN" altLang="en-US" sz="2000" dirty="0" smtClean="0"/>
              <a:t>泛化</a:t>
            </a:r>
            <a:endParaRPr lang="en-US" altLang="zh-CN" sz="2000" dirty="0" smtClean="0"/>
          </a:p>
          <a:p>
            <a:pPr lvl="1"/>
            <a:r>
              <a:rPr lang="zh-CN" altLang="en-US" sz="2000" dirty="0" smtClean="0"/>
              <a:t>依赖</a:t>
            </a:r>
            <a:endParaRPr lang="en-US" altLang="zh-CN" sz="2000" dirty="0" smtClean="0"/>
          </a:p>
          <a:p>
            <a:pPr lvl="1"/>
            <a:r>
              <a:rPr lang="zh-CN" altLang="en-US" sz="2000" dirty="0" smtClean="0"/>
              <a:t>实现</a:t>
            </a:r>
            <a:endParaRPr lang="en-US" altLang="zh-CN" sz="2000" dirty="0" smtClean="0"/>
          </a:p>
          <a:p>
            <a:r>
              <a:rPr lang="zh-CN" altLang="en-US" sz="2000" dirty="0" smtClean="0"/>
              <a:t>建模类之间的关系要针对问题领域。不同的问题域或问题域范围，类之间的关系是不同的。</a:t>
            </a:r>
          </a:p>
          <a:p>
            <a:pPr eaLnBrk="1" hangingPunct="1"/>
            <a:endParaRPr lang="zh-CN" altLang="en-US" sz="2000" dirty="0" smtClean="0"/>
          </a:p>
        </p:txBody>
      </p:sp>
      <p:pic>
        <p:nvPicPr>
          <p:cNvPr id="44034" name="图片 3" descr="类关系.bmp"/>
          <p:cNvPicPr>
            <a:picLocks noChangeAspect="1"/>
          </p:cNvPicPr>
          <p:nvPr/>
        </p:nvPicPr>
        <p:blipFill>
          <a:blip r:embed="rId3"/>
          <a:srcRect/>
          <a:stretch>
            <a:fillRect/>
          </a:stretch>
        </p:blipFill>
        <p:spPr bwMode="auto">
          <a:xfrm>
            <a:off x="2000232" y="2745100"/>
            <a:ext cx="3562350" cy="1928812"/>
          </a:xfrm>
          <a:prstGeom prst="rect">
            <a:avLst/>
          </a:prstGeom>
          <a:noFill/>
          <a:ln w="9525">
            <a:noFill/>
            <a:miter lim="800000"/>
            <a:headEnd/>
            <a:tailEnd/>
          </a:ln>
        </p:spPr>
      </p:pic>
      <p:sp>
        <p:nvSpPr>
          <p:cNvPr id="44036" name="Rectangle 2"/>
          <p:cNvSpPr>
            <a:spLocks noGrp="1" noChangeArrowheads="1"/>
          </p:cNvSpPr>
          <p:nvPr>
            <p:ph type="title"/>
          </p:nvPr>
        </p:nvSpPr>
        <p:spPr/>
        <p:txBody>
          <a:bodyPr/>
          <a:lstStyle/>
          <a:p>
            <a:pPr algn="l" eaLnBrk="1" hangingPunct="1"/>
            <a:r>
              <a:rPr lang="zh-CN" altLang="en-US" dirty="0" smtClean="0"/>
              <a:t>类之间的关系</a:t>
            </a:r>
            <a:br>
              <a:rPr lang="zh-CN" altLang="en-US" dirty="0" smtClean="0"/>
            </a:br>
            <a:r>
              <a:rPr lang="zh-CN" altLang="en-US" sz="2400" dirty="0" smtClean="0"/>
              <a:t>关系的种类</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定义</a:t>
            </a:r>
          </a:p>
        </p:txBody>
      </p:sp>
      <p:sp>
        <p:nvSpPr>
          <p:cNvPr id="45059" name="Rectangle 3"/>
          <p:cNvSpPr>
            <a:spLocks noGrp="1" noChangeArrowheads="1"/>
          </p:cNvSpPr>
          <p:nvPr>
            <p:ph type="body" idx="1"/>
          </p:nvPr>
        </p:nvSpPr>
        <p:spPr/>
        <p:txBody>
          <a:bodyPr/>
          <a:lstStyle/>
          <a:p>
            <a:r>
              <a:rPr lang="zh-CN" altLang="en-US" sz="2000" smtClean="0"/>
              <a:t>关联关系是一种结构关系，它指明一个事物的对象与另一个事物的对象之间的联系。</a:t>
            </a:r>
          </a:p>
          <a:p>
            <a:pPr eaLnBrk="1" hangingPunct="1"/>
            <a:r>
              <a:rPr lang="zh-CN" altLang="en-US" sz="2000" smtClean="0"/>
              <a:t>关联关系包括：</a:t>
            </a:r>
            <a:endParaRPr lang="en-US" altLang="zh-CN" sz="2000" smtClean="0"/>
          </a:p>
          <a:p>
            <a:pPr lvl="1" eaLnBrk="1" hangingPunct="1"/>
            <a:r>
              <a:rPr lang="zh-CN" altLang="en-US" sz="2000" smtClean="0"/>
              <a:t>普通关联关系</a:t>
            </a:r>
            <a:endParaRPr lang="en-US" altLang="zh-CN" sz="2000" smtClean="0"/>
          </a:p>
          <a:p>
            <a:pPr lvl="1" eaLnBrk="1" hangingPunct="1"/>
            <a:r>
              <a:rPr lang="zh-CN" altLang="en-US" sz="2000" smtClean="0"/>
              <a:t>聚合关联关系</a:t>
            </a:r>
            <a:endParaRPr lang="en-US" altLang="zh-CN" sz="2000" smtClean="0"/>
          </a:p>
          <a:p>
            <a:pPr lvl="1" eaLnBrk="1" hangingPunct="1"/>
            <a:r>
              <a:rPr lang="zh-CN" altLang="en-US" sz="2000" smtClean="0"/>
              <a:t>组合关联关系</a:t>
            </a:r>
          </a:p>
        </p:txBody>
      </p:sp>
      <p:pic>
        <p:nvPicPr>
          <p:cNvPr id="45060" name="Picture 2"/>
          <p:cNvPicPr>
            <a:picLocks noChangeAspect="1" noChangeArrowheads="1"/>
          </p:cNvPicPr>
          <p:nvPr/>
        </p:nvPicPr>
        <p:blipFill>
          <a:blip r:embed="rId3"/>
          <a:srcRect/>
          <a:stretch>
            <a:fillRect/>
          </a:stretch>
        </p:blipFill>
        <p:spPr bwMode="auto">
          <a:xfrm>
            <a:off x="2428860" y="4214818"/>
            <a:ext cx="3228975" cy="971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名称、角色、导航</a:t>
            </a:r>
          </a:p>
        </p:txBody>
      </p:sp>
      <p:sp>
        <p:nvSpPr>
          <p:cNvPr id="46083" name="Rectangle 3"/>
          <p:cNvSpPr>
            <a:spLocks noGrp="1" noChangeArrowheads="1"/>
          </p:cNvSpPr>
          <p:nvPr>
            <p:ph type="body" idx="1"/>
          </p:nvPr>
        </p:nvSpPr>
        <p:spPr/>
        <p:txBody>
          <a:bodyPr/>
          <a:lstStyle/>
          <a:p>
            <a:r>
              <a:rPr lang="zh-CN" altLang="en-US" sz="1800" dirty="0" smtClean="0"/>
              <a:t>名称</a:t>
            </a:r>
            <a:endParaRPr lang="en-US" altLang="zh-CN" sz="1800" dirty="0" smtClean="0"/>
          </a:p>
          <a:p>
            <a:pPr lvl="1"/>
            <a:r>
              <a:rPr lang="zh-CN" altLang="en-US" sz="1800" dirty="0" smtClean="0"/>
              <a:t>关联可以有一个名称，用以描述该关系的性质</a:t>
            </a:r>
            <a:endParaRPr lang="en-US" altLang="zh-CN" sz="1800" dirty="0" smtClean="0"/>
          </a:p>
          <a:p>
            <a:r>
              <a:rPr lang="zh-CN" altLang="en-US" sz="1800" dirty="0" smtClean="0"/>
              <a:t>角色</a:t>
            </a:r>
            <a:endParaRPr lang="en-US" altLang="zh-CN" sz="1800" dirty="0" smtClean="0"/>
          </a:p>
          <a:p>
            <a:pPr lvl="1"/>
            <a:r>
              <a:rPr lang="zh-CN" altLang="en-US" sz="1800" dirty="0" smtClean="0"/>
              <a:t>当一个类参与了一个关联时，它就在这个关系中扮演了一个特定的角色。</a:t>
            </a:r>
            <a:endParaRPr lang="en-US" altLang="zh-CN" sz="1800" dirty="0" smtClean="0"/>
          </a:p>
          <a:p>
            <a:r>
              <a:rPr lang="zh-CN" altLang="en-US" sz="1800" dirty="0" smtClean="0"/>
              <a:t>导航</a:t>
            </a:r>
            <a:endParaRPr lang="en-US" altLang="zh-CN" sz="1800" dirty="0" smtClean="0"/>
          </a:p>
          <a:p>
            <a:pPr lvl="1"/>
            <a:r>
              <a:rPr lang="zh-CN" altLang="en-US" sz="1800" dirty="0" smtClean="0"/>
              <a:t>表示可能存在从一个关联类到另一个目标关联类的导航</a:t>
            </a:r>
            <a:endParaRPr lang="en-US" altLang="zh-CN" sz="1800" dirty="0" smtClean="0"/>
          </a:p>
          <a:p>
            <a:pPr lvl="1"/>
            <a:r>
              <a:rPr lang="zh-CN" altLang="en-US" sz="1800" dirty="0" smtClean="0"/>
              <a:t>不特别指定时导航是双向的</a:t>
            </a:r>
          </a:p>
          <a:p>
            <a:pPr eaLnBrk="1" hangingPunct="1"/>
            <a:endParaRPr lang="zh-CN" altLang="en-US" sz="2000" dirty="0" smtClean="0"/>
          </a:p>
        </p:txBody>
      </p:sp>
      <p:pic>
        <p:nvPicPr>
          <p:cNvPr id="46084" name="Picture 2"/>
          <p:cNvPicPr>
            <a:picLocks noChangeAspect="1" noChangeArrowheads="1"/>
          </p:cNvPicPr>
          <p:nvPr/>
        </p:nvPicPr>
        <p:blipFill>
          <a:blip r:embed="rId3"/>
          <a:srcRect/>
          <a:stretch>
            <a:fillRect/>
          </a:stretch>
        </p:blipFill>
        <p:spPr bwMode="auto">
          <a:xfrm>
            <a:off x="2714612" y="4429132"/>
            <a:ext cx="4067175"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多重性</a:t>
            </a:r>
          </a:p>
        </p:txBody>
      </p:sp>
      <p:sp>
        <p:nvSpPr>
          <p:cNvPr id="47107" name="Rectangle 3"/>
          <p:cNvSpPr>
            <a:spLocks noGrp="1" noChangeArrowheads="1"/>
          </p:cNvSpPr>
          <p:nvPr>
            <p:ph type="body" idx="1"/>
          </p:nvPr>
        </p:nvSpPr>
        <p:spPr/>
        <p:txBody>
          <a:bodyPr/>
          <a:lstStyle/>
          <a:p>
            <a:r>
              <a:rPr lang="zh-CN" altLang="en-US" sz="2000" dirty="0" smtClean="0"/>
              <a:t>多重性是指一个类与另一个类的一个实例相对应的该类的实例的个数。</a:t>
            </a:r>
            <a:endParaRPr lang="en-US" altLang="zh-CN" sz="2000" dirty="0" smtClean="0"/>
          </a:p>
          <a:p>
            <a:r>
              <a:rPr lang="zh-CN" altLang="en-US" sz="2000" dirty="0" smtClean="0"/>
              <a:t>一个关联存在两个多重性需要确定。如：</a:t>
            </a:r>
            <a:endParaRPr lang="en-US" altLang="zh-CN" sz="2000" dirty="0" smtClean="0"/>
          </a:p>
          <a:p>
            <a:pPr lvl="1"/>
            <a:r>
              <a:rPr lang="zh-CN" altLang="en-US" sz="2000" dirty="0" smtClean="0"/>
              <a:t>一个人可以在</a:t>
            </a:r>
            <a:r>
              <a:rPr lang="en-US" altLang="zh-CN" sz="2000" dirty="0" smtClean="0"/>
              <a:t>0到多家公司工作，而一个公司有1到多个人。</a:t>
            </a:r>
          </a:p>
          <a:p>
            <a:pPr lvl="1"/>
            <a:r>
              <a:rPr lang="zh-CN" altLang="en-US" sz="2000" dirty="0" smtClean="0"/>
              <a:t>一个公司有</a:t>
            </a:r>
            <a:r>
              <a:rPr lang="en-US" altLang="zh-CN" sz="2000" dirty="0" smtClean="0"/>
              <a:t>0到1个母公司，一个母公司可以有1到多个子公司。</a:t>
            </a:r>
            <a:endParaRPr lang="zh-CN" altLang="en-US" sz="2000" dirty="0" smtClean="0"/>
          </a:p>
          <a:p>
            <a:pPr eaLnBrk="1" hangingPunct="1"/>
            <a:endParaRPr lang="zh-CN" altLang="en-US" sz="2000" dirty="0" smtClean="0"/>
          </a:p>
        </p:txBody>
      </p:sp>
      <p:pic>
        <p:nvPicPr>
          <p:cNvPr id="47108" name="Picture 2"/>
          <p:cNvPicPr>
            <a:picLocks noChangeAspect="1" noChangeArrowheads="1"/>
          </p:cNvPicPr>
          <p:nvPr/>
        </p:nvPicPr>
        <p:blipFill>
          <a:blip r:embed="rId3"/>
          <a:srcRect/>
          <a:stretch>
            <a:fillRect/>
          </a:stretch>
        </p:blipFill>
        <p:spPr bwMode="auto">
          <a:xfrm>
            <a:off x="2571750" y="3852863"/>
            <a:ext cx="4143375" cy="1647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提纲</a:t>
            </a:r>
            <a:endParaRPr lang="zh-CN" altLang="en-US" dirty="0"/>
          </a:p>
        </p:txBody>
      </p:sp>
      <p:sp>
        <p:nvSpPr>
          <p:cNvPr id="3" name="内容占位符 2"/>
          <p:cNvSpPr>
            <a:spLocks noGrp="1"/>
          </p:cNvSpPr>
          <p:nvPr>
            <p:ph idx="1"/>
          </p:nvPr>
        </p:nvSpPr>
        <p:spPr/>
        <p:txBody>
          <a:bodyPr/>
          <a:lstStyle/>
          <a:p>
            <a:r>
              <a:rPr lang="en-US" altLang="zh-CN" dirty="0" smtClean="0"/>
              <a:t>UML</a:t>
            </a:r>
            <a:r>
              <a:rPr lang="zh-CN" altLang="en-US" dirty="0" smtClean="0"/>
              <a:t>简介</a:t>
            </a:r>
            <a:endParaRPr lang="en-US" altLang="zh-CN" dirty="0" smtClean="0"/>
          </a:p>
          <a:p>
            <a:r>
              <a:rPr lang="zh-CN" altLang="en-US" dirty="0" smtClean="0"/>
              <a:t>建模与抽象</a:t>
            </a:r>
            <a:endParaRPr lang="en-US" altLang="zh-CN" dirty="0" smtClean="0"/>
          </a:p>
          <a:p>
            <a:r>
              <a:rPr lang="en-US" altLang="zh-CN" dirty="0" smtClean="0"/>
              <a:t>UML</a:t>
            </a:r>
            <a:r>
              <a:rPr lang="zh-CN" altLang="en-US" dirty="0" smtClean="0"/>
              <a:t>包含的图</a:t>
            </a:r>
            <a:endParaRPr lang="en-US" altLang="zh-CN" dirty="0" smtClean="0"/>
          </a:p>
          <a:p>
            <a:r>
              <a:rPr lang="zh-CN" altLang="en-US" dirty="0" smtClean="0"/>
              <a:t>在项目中使用</a:t>
            </a:r>
            <a:r>
              <a:rPr lang="en-US" altLang="zh-CN" dirty="0" smtClean="0"/>
              <a:t>UML</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l" eaLnBrk="1" hangingPunct="1"/>
            <a:r>
              <a:rPr lang="zh-CN" altLang="en-US" dirty="0" smtClean="0"/>
              <a:t>关联关系</a:t>
            </a:r>
            <a:br>
              <a:rPr lang="zh-CN" altLang="en-US" dirty="0" smtClean="0"/>
            </a:br>
            <a:r>
              <a:rPr lang="zh-CN" altLang="en-US" sz="2400" dirty="0" smtClean="0"/>
              <a:t>聚合和组合</a:t>
            </a:r>
          </a:p>
        </p:txBody>
      </p:sp>
      <p:sp>
        <p:nvSpPr>
          <p:cNvPr id="48131" name="Rectangle 3"/>
          <p:cNvSpPr>
            <a:spLocks noGrp="1" noChangeArrowheads="1"/>
          </p:cNvSpPr>
          <p:nvPr>
            <p:ph type="body" idx="1"/>
          </p:nvPr>
        </p:nvSpPr>
        <p:spPr/>
        <p:txBody>
          <a:bodyPr/>
          <a:lstStyle/>
          <a:p>
            <a:r>
              <a:rPr lang="zh-CN" altLang="en-US" sz="2000" dirty="0" smtClean="0"/>
              <a:t>聚合</a:t>
            </a:r>
            <a:endParaRPr lang="en-US" altLang="zh-CN" sz="2000" dirty="0" smtClean="0"/>
          </a:p>
          <a:p>
            <a:pPr lvl="1"/>
            <a:r>
              <a:rPr lang="zh-CN" altLang="en-US" sz="2000" dirty="0" smtClean="0"/>
              <a:t>聚合是关联关系的一种特殊形式，用以建模类之间的</a:t>
            </a:r>
            <a:r>
              <a:rPr lang="en-US" altLang="zh-CN" sz="2000" dirty="0" smtClean="0"/>
              <a:t>“</a:t>
            </a:r>
            <a:r>
              <a:rPr lang="zh-CN" altLang="en-US" sz="2000" dirty="0" smtClean="0"/>
              <a:t>部分</a:t>
            </a:r>
            <a:r>
              <a:rPr lang="en-US" altLang="zh-CN" sz="2000" dirty="0" smtClean="0"/>
              <a:t>/</a:t>
            </a:r>
            <a:r>
              <a:rPr lang="en-US" altLang="zh-CN" sz="2000" dirty="0" err="1" smtClean="0"/>
              <a:t>整体”关系</a:t>
            </a:r>
            <a:r>
              <a:rPr lang="en-US" altLang="zh-CN" sz="2000" dirty="0" smtClean="0"/>
              <a:t>。</a:t>
            </a:r>
          </a:p>
          <a:p>
            <a:pPr lvl="1"/>
            <a:r>
              <a:rPr lang="zh-CN" altLang="en-US" sz="2000" dirty="0" smtClean="0"/>
              <a:t>聚合关系中的</a:t>
            </a:r>
            <a:r>
              <a:rPr lang="en-US" altLang="zh-CN" sz="2000" dirty="0" smtClean="0"/>
              <a:t>“</a:t>
            </a:r>
            <a:r>
              <a:rPr lang="en-US" altLang="zh-CN" sz="2000" dirty="0" err="1" smtClean="0"/>
              <a:t>整体”端有一个空心菱形</a:t>
            </a:r>
            <a:r>
              <a:rPr lang="en-US" altLang="zh-CN" sz="2000" dirty="0" smtClean="0"/>
              <a:t>。</a:t>
            </a:r>
          </a:p>
          <a:p>
            <a:r>
              <a:rPr lang="zh-CN" altLang="en-US" sz="2000" dirty="0" smtClean="0"/>
              <a:t>组合</a:t>
            </a:r>
            <a:endParaRPr lang="en-US" altLang="zh-CN" sz="2000" dirty="0" smtClean="0"/>
          </a:p>
          <a:p>
            <a:pPr lvl="1"/>
            <a:r>
              <a:rPr lang="zh-CN" altLang="en-US" sz="2000" dirty="0" smtClean="0"/>
              <a:t>组合是聚合的一种形式，它具有很强拥有关系。</a:t>
            </a:r>
            <a:endParaRPr lang="en-US" altLang="zh-CN" sz="2000" dirty="0" smtClean="0"/>
          </a:p>
          <a:p>
            <a:pPr lvl="1"/>
            <a:r>
              <a:rPr lang="zh-CN" altLang="en-US" sz="2000" dirty="0" smtClean="0"/>
              <a:t>整体与部分具有一致的生命周期。但部分可以晚于整体存在，早于整体消亡。</a:t>
            </a:r>
            <a:endParaRPr lang="en-US" altLang="zh-CN" sz="2000" dirty="0" smtClean="0"/>
          </a:p>
          <a:p>
            <a:pPr lvl="1"/>
            <a:r>
              <a:rPr lang="zh-CN" altLang="en-US" sz="2000" dirty="0" smtClean="0"/>
              <a:t>部分必须且只能属于一个整体。</a:t>
            </a:r>
          </a:p>
          <a:p>
            <a:pPr eaLnBrk="1" hangingPunct="1"/>
            <a:endParaRPr lang="zh-CN" altLang="en-US" sz="2000" dirty="0" smtClean="0"/>
          </a:p>
        </p:txBody>
      </p:sp>
      <p:pic>
        <p:nvPicPr>
          <p:cNvPr id="1026" name="Picture 2"/>
          <p:cNvPicPr>
            <a:picLocks noChangeAspect="1" noChangeArrowheads="1"/>
          </p:cNvPicPr>
          <p:nvPr/>
        </p:nvPicPr>
        <p:blipFill>
          <a:blip r:embed="rId3"/>
          <a:srcRect/>
          <a:stretch>
            <a:fillRect/>
          </a:stretch>
        </p:blipFill>
        <p:spPr bwMode="auto">
          <a:xfrm>
            <a:off x="4929190" y="5429264"/>
            <a:ext cx="2735263" cy="6477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357290" y="5429264"/>
            <a:ext cx="2971800" cy="6477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l" eaLnBrk="1" hangingPunct="1"/>
            <a:r>
              <a:rPr lang="zh-CN" altLang="en-US" dirty="0" smtClean="0"/>
              <a:t>泛化关系</a:t>
            </a:r>
            <a:br>
              <a:rPr lang="zh-CN" altLang="en-US" dirty="0" smtClean="0"/>
            </a:br>
            <a:r>
              <a:rPr lang="zh-CN" altLang="en-US" sz="2400" dirty="0" smtClean="0"/>
              <a:t>介绍</a:t>
            </a:r>
          </a:p>
        </p:txBody>
      </p:sp>
      <p:sp>
        <p:nvSpPr>
          <p:cNvPr id="50179" name="Rectangle 3"/>
          <p:cNvSpPr>
            <a:spLocks noGrp="1" noChangeArrowheads="1"/>
          </p:cNvSpPr>
          <p:nvPr>
            <p:ph type="body" idx="1"/>
          </p:nvPr>
        </p:nvSpPr>
        <p:spPr/>
        <p:txBody>
          <a:bodyPr/>
          <a:lstStyle/>
          <a:p>
            <a:r>
              <a:rPr lang="zh-CN" altLang="en-US" sz="2000" dirty="0" smtClean="0"/>
              <a:t>泛化关系是类之间的一种关系，在这种关系中一个类共享一个或多个其他类的结构和</a:t>
            </a:r>
            <a:r>
              <a:rPr lang="en-US" altLang="zh-CN" sz="2000" dirty="0" smtClean="0"/>
              <a:t>/或</a:t>
            </a:r>
            <a:r>
              <a:rPr lang="zh-CN" altLang="en-US" sz="2000" dirty="0" smtClean="0"/>
              <a:t>行为</a:t>
            </a:r>
            <a:endParaRPr lang="en-US" altLang="zh-CN" sz="2000" dirty="0" smtClean="0"/>
          </a:p>
          <a:p>
            <a:r>
              <a:rPr lang="zh-CN" altLang="en-US" sz="2000" dirty="0" smtClean="0"/>
              <a:t>泛化关系定义了抽象层次，在这个层次中一个类从一个或多个超类继承</a:t>
            </a:r>
            <a:endParaRPr lang="en-US" altLang="zh-CN" sz="2000" dirty="0" smtClean="0"/>
          </a:p>
          <a:p>
            <a:pPr lvl="1"/>
            <a:r>
              <a:rPr lang="zh-CN" altLang="en-US" sz="2000" dirty="0" smtClean="0"/>
              <a:t>单继承</a:t>
            </a:r>
            <a:endParaRPr lang="en-US" altLang="zh-CN" sz="2000" dirty="0" smtClean="0"/>
          </a:p>
          <a:p>
            <a:pPr lvl="1"/>
            <a:r>
              <a:rPr lang="zh-CN" altLang="en-US" sz="2000" dirty="0" smtClean="0"/>
              <a:t>多继承</a:t>
            </a:r>
            <a:endParaRPr lang="en-US" altLang="zh-CN" sz="2000" dirty="0" smtClean="0"/>
          </a:p>
          <a:p>
            <a:r>
              <a:rPr lang="zh-CN" altLang="en-US" sz="2000" dirty="0" smtClean="0"/>
              <a:t>是一种 </a:t>
            </a:r>
            <a:r>
              <a:rPr lang="en-US" altLang="zh-CN" sz="2000" dirty="0" smtClean="0"/>
              <a:t>“is a” </a:t>
            </a:r>
            <a:r>
              <a:rPr lang="en-US" altLang="zh-CN" sz="2000" dirty="0" err="1" smtClean="0"/>
              <a:t>关系</a:t>
            </a:r>
            <a:endParaRPr lang="en-US" altLang="zh-CN" sz="2000" dirty="0" smtClean="0"/>
          </a:p>
          <a:p>
            <a:r>
              <a:rPr lang="zh-CN" altLang="en-US" sz="2000" dirty="0" smtClean="0"/>
              <a:t>泛化表示一般特殊关系，继承表示共享其他元素结构和行为的机制。一般可以互换使用。</a:t>
            </a:r>
          </a:p>
          <a:p>
            <a:pPr eaLnBrk="1" hangingPunct="1"/>
            <a:endParaRPr lang="zh-CN" altLang="en-US" sz="2000"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eaLnBrk="1" hangingPunct="1"/>
            <a:r>
              <a:rPr lang="zh-CN" altLang="en-US" dirty="0" smtClean="0"/>
              <a:t>依赖关系</a:t>
            </a:r>
            <a:br>
              <a:rPr lang="zh-CN" altLang="en-US" dirty="0" smtClean="0"/>
            </a:br>
            <a:r>
              <a:rPr lang="zh-CN" altLang="en-US" sz="2400" dirty="0" smtClean="0"/>
              <a:t>介绍</a:t>
            </a:r>
          </a:p>
        </p:txBody>
      </p:sp>
      <p:sp>
        <p:nvSpPr>
          <p:cNvPr id="51203" name="Rectangle 3"/>
          <p:cNvSpPr>
            <a:spLocks noGrp="1" noChangeArrowheads="1"/>
          </p:cNvSpPr>
          <p:nvPr>
            <p:ph type="body" idx="1"/>
          </p:nvPr>
        </p:nvSpPr>
        <p:spPr/>
        <p:txBody>
          <a:bodyPr/>
          <a:lstStyle/>
          <a:p>
            <a:r>
              <a:rPr lang="zh-CN" altLang="en-US" sz="2000" dirty="0" smtClean="0"/>
              <a:t>依赖关系是两个模型元素之间的关系，在这种关系中一个元素的变化会引起另一个元素的变化</a:t>
            </a:r>
            <a:endParaRPr lang="en-US" altLang="zh-CN" sz="2000" dirty="0" smtClean="0"/>
          </a:p>
          <a:p>
            <a:r>
              <a:rPr lang="zh-CN" altLang="en-US" sz="2000" dirty="0" smtClean="0"/>
              <a:t>非结构性，</a:t>
            </a:r>
            <a:r>
              <a:rPr lang="en-US" altLang="zh-CN" sz="2000" dirty="0" smtClean="0"/>
              <a:t>“</a:t>
            </a:r>
            <a:r>
              <a:rPr lang="en-US" altLang="zh-CN" sz="2000" dirty="0" err="1" smtClean="0"/>
              <a:t>使用</a:t>
            </a:r>
            <a:r>
              <a:rPr lang="en-US" altLang="zh-CN" sz="2000" dirty="0" smtClean="0"/>
              <a:t>” </a:t>
            </a:r>
            <a:r>
              <a:rPr lang="en-US" altLang="zh-CN" sz="2000" dirty="0" err="1" smtClean="0"/>
              <a:t>关系，可以出现在</a:t>
            </a:r>
            <a:endParaRPr lang="zh-CN" altLang="en-US" sz="2000" dirty="0" smtClean="0"/>
          </a:p>
          <a:p>
            <a:pPr lvl="1" eaLnBrk="1" hangingPunct="1"/>
            <a:r>
              <a:rPr lang="zh-CN" altLang="en-US" sz="2000" dirty="0" smtClean="0"/>
              <a:t>类与类之间</a:t>
            </a:r>
            <a:endParaRPr lang="en-US" altLang="zh-CN" sz="2000" dirty="0" smtClean="0"/>
          </a:p>
          <a:p>
            <a:pPr lvl="1" eaLnBrk="1" hangingPunct="1"/>
            <a:r>
              <a:rPr lang="zh-CN" altLang="en-US" sz="2000" dirty="0" smtClean="0"/>
              <a:t>组件与组件之间</a:t>
            </a:r>
            <a:endParaRPr lang="en-US" altLang="zh-CN" sz="2000" dirty="0" smtClean="0"/>
          </a:p>
          <a:p>
            <a:pPr lvl="1" eaLnBrk="1" hangingPunct="1"/>
            <a:r>
              <a:rPr lang="zh-CN" altLang="en-US" sz="2000" dirty="0" smtClean="0"/>
              <a:t>包与包之间</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lgn="l" eaLnBrk="1" hangingPunct="1"/>
            <a:r>
              <a:rPr lang="zh-CN" altLang="en-US" dirty="0" smtClean="0"/>
              <a:t>实现关系</a:t>
            </a:r>
            <a:br>
              <a:rPr lang="zh-CN" altLang="en-US" dirty="0" smtClean="0"/>
            </a:br>
            <a:r>
              <a:rPr lang="zh-CN" altLang="en-US" sz="2400" dirty="0" smtClean="0"/>
              <a:t>介绍</a:t>
            </a:r>
          </a:p>
        </p:txBody>
      </p:sp>
      <p:sp>
        <p:nvSpPr>
          <p:cNvPr id="52227" name="Rectangle 3"/>
          <p:cNvSpPr>
            <a:spLocks noGrp="1" noChangeArrowheads="1"/>
          </p:cNvSpPr>
          <p:nvPr>
            <p:ph type="body" idx="1"/>
          </p:nvPr>
        </p:nvSpPr>
        <p:spPr/>
        <p:txBody>
          <a:bodyPr/>
          <a:lstStyle/>
          <a:p>
            <a:r>
              <a:rPr lang="zh-CN" altLang="en-US" sz="2000" dirty="0" smtClean="0"/>
              <a:t>实现关系是类目之间的语义关系，在该关系中一个类目描述了另一个类目保证实现的合约。可以在以下关系中发现：</a:t>
            </a:r>
            <a:endParaRPr lang="en-US" altLang="zh-CN" sz="2000" dirty="0" smtClean="0"/>
          </a:p>
          <a:p>
            <a:pPr lvl="1"/>
            <a:r>
              <a:rPr lang="zh-CN" altLang="en-US" sz="2000" dirty="0" smtClean="0"/>
              <a:t>接口和实现它的类目</a:t>
            </a:r>
            <a:endParaRPr lang="en-US" altLang="zh-CN" sz="2000" dirty="0" smtClean="0"/>
          </a:p>
          <a:p>
            <a:pPr lvl="2"/>
            <a:r>
              <a:rPr lang="zh-CN" altLang="en-US" sz="2000" dirty="0" smtClean="0"/>
              <a:t>类与接口</a:t>
            </a:r>
            <a:endParaRPr lang="en-US" altLang="zh-CN" sz="2000" dirty="0" smtClean="0"/>
          </a:p>
          <a:p>
            <a:pPr lvl="2"/>
            <a:r>
              <a:rPr lang="zh-CN" altLang="en-US" sz="2000" dirty="0" smtClean="0"/>
              <a:t>子系统与接口</a:t>
            </a:r>
            <a:endParaRPr lang="en-US" altLang="zh-CN" sz="2000" dirty="0" smtClean="0"/>
          </a:p>
          <a:p>
            <a:pPr lvl="2"/>
            <a:r>
              <a:rPr lang="zh-CN" altLang="en-US" sz="2000" dirty="0" smtClean="0"/>
              <a:t>组件与接口</a:t>
            </a:r>
            <a:endParaRPr lang="en-US" altLang="zh-CN" sz="2000" dirty="0" smtClean="0"/>
          </a:p>
          <a:p>
            <a:pPr lvl="1"/>
            <a:r>
              <a:rPr lang="zh-CN" altLang="en-US" sz="2000" dirty="0" smtClean="0"/>
              <a:t>用例和实现它的协作</a:t>
            </a:r>
          </a:p>
          <a:p>
            <a:pPr eaLnBrk="1" hangingPunct="1"/>
            <a:endParaRPr lang="zh-CN" altLang="en-US" sz="20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一个例子</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196752"/>
            <a:ext cx="5976664" cy="5473603"/>
          </a:xfrm>
          <a:prstGeom prst="rect">
            <a:avLst/>
          </a:prstGeom>
        </p:spPr>
      </p:pic>
    </p:spTree>
    <p:extLst>
      <p:ext uri="{BB962C8B-B14F-4D97-AF65-F5344CB8AC3E}">
        <p14:creationId xmlns:p14="http://schemas.microsoft.com/office/powerpoint/2010/main" val="28921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以下实体之间是什么样的关系呢</a:t>
            </a:r>
            <a:endParaRPr lang="zh-CN" altLang="en-US" dirty="0"/>
          </a:p>
        </p:txBody>
      </p:sp>
      <p:sp>
        <p:nvSpPr>
          <p:cNvPr id="3" name="内容占位符 2"/>
          <p:cNvSpPr>
            <a:spLocks noGrp="1"/>
          </p:cNvSpPr>
          <p:nvPr>
            <p:ph idx="1"/>
          </p:nvPr>
        </p:nvSpPr>
        <p:spPr/>
        <p:txBody>
          <a:bodyPr/>
          <a:lstStyle/>
          <a:p>
            <a:r>
              <a:rPr lang="zh-CN" altLang="en-US" dirty="0" smtClean="0"/>
              <a:t>教室和课桌</a:t>
            </a:r>
            <a:endParaRPr lang="en-US" altLang="zh-CN" dirty="0" smtClean="0"/>
          </a:p>
          <a:p>
            <a:r>
              <a:rPr lang="zh-CN" altLang="en-US" dirty="0" smtClean="0"/>
              <a:t>公司与员工</a:t>
            </a:r>
            <a:endParaRPr lang="en-US" altLang="zh-CN" dirty="0" smtClean="0"/>
          </a:p>
          <a:p>
            <a:r>
              <a:rPr lang="zh-CN" altLang="en-US" dirty="0" smtClean="0"/>
              <a:t>汽车和轮胎</a:t>
            </a:r>
            <a:endParaRPr lang="en-US" altLang="zh-CN" dirty="0" smtClean="0"/>
          </a:p>
          <a:p>
            <a:endParaRPr lang="zh-CN" altLang="en-US" dirty="0"/>
          </a:p>
        </p:txBody>
      </p:sp>
    </p:spTree>
    <p:extLst>
      <p:ext uri="{BB962C8B-B14F-4D97-AF65-F5344CB8AC3E}">
        <p14:creationId xmlns:p14="http://schemas.microsoft.com/office/powerpoint/2010/main" val="4102322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dirty="0" smtClean="0"/>
              <a:t>个建模过程（</a:t>
            </a:r>
            <a:r>
              <a:rPr lang="en-US" altLang="zh-CN" dirty="0" err="1" smtClean="0"/>
              <a:t>Init</a:t>
            </a:r>
            <a:r>
              <a:rPr lang="zh-CN" altLang="en-US" dirty="0" smtClean="0"/>
              <a:t>）</a:t>
            </a:r>
            <a:endParaRPr lang="zh-CN" altLang="en-US" dirty="0"/>
          </a:p>
        </p:txBody>
      </p:sp>
      <p:pic>
        <p:nvPicPr>
          <p:cNvPr id="1026" name="Picture 2" descr="http://www.infoq.com/resource/articles/ddd-evolving-architecture/zh/resources/imag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14" y="2204864"/>
            <a:ext cx="6279771"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55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（超越文章）</a:t>
            </a:r>
            <a:endParaRPr lang="zh-CN" altLang="en-US" dirty="0"/>
          </a:p>
        </p:txBody>
      </p:sp>
      <p:pic>
        <p:nvPicPr>
          <p:cNvPr id="2050" name="Picture 2" descr="http://www.infoq.com/resource/articles/ddd-evolving-architecture/zh/resources/image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644" y="1700809"/>
            <a:ext cx="6156684" cy="469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42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a:t>
            </a:r>
            <a:r>
              <a:rPr lang="zh-CN" altLang="en-US" dirty="0"/>
              <a:t>分类</a:t>
            </a:r>
            <a:r>
              <a:rPr lang="zh-CN" altLang="en-US" dirty="0" smtClean="0"/>
              <a:t>）</a:t>
            </a:r>
            <a:endParaRPr lang="zh-CN" altLang="en-US" dirty="0"/>
          </a:p>
        </p:txBody>
      </p:sp>
      <p:pic>
        <p:nvPicPr>
          <p:cNvPr id="3074" name="Picture 2" descr="http://www.infoq.com/resource/articles/ddd-evolving-architecture/zh/resources/image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46" y="2132856"/>
            <a:ext cx="7281708"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972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一个建模过程（</a:t>
            </a:r>
            <a:r>
              <a:rPr lang="zh-CN" altLang="en-US" dirty="0" smtClean="0"/>
              <a:t>分类</a:t>
            </a:r>
            <a:r>
              <a:rPr lang="en-US" altLang="zh-CN" dirty="0" smtClean="0"/>
              <a:t>II</a:t>
            </a:r>
            <a:r>
              <a:rPr lang="zh-CN" altLang="en-US" dirty="0" smtClean="0"/>
              <a:t>）</a:t>
            </a:r>
            <a:endParaRPr lang="zh-CN" altLang="en-US" dirty="0"/>
          </a:p>
        </p:txBody>
      </p:sp>
      <p:pic>
        <p:nvPicPr>
          <p:cNvPr id="4098" name="Picture 2" descr="http://www.infoq.com/resource/articles/ddd-evolving-architecture/zh/resources/image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28800"/>
            <a:ext cx="7223027" cy="4718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34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简介</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UML</a:t>
            </a:r>
            <a:r>
              <a:rPr lang="zh-CN" altLang="en-US" dirty="0" smtClean="0"/>
              <a:t>（</a:t>
            </a:r>
            <a:r>
              <a:rPr lang="en-US" altLang="zh-CN" dirty="0" smtClean="0"/>
              <a:t>Unified Modeling Language</a:t>
            </a:r>
            <a:r>
              <a:rPr lang="zh-CN" altLang="en-US" dirty="0" smtClean="0"/>
              <a:t>）统一建模语言</a:t>
            </a:r>
            <a:endParaRPr lang="en-US" altLang="zh-CN" dirty="0" smtClean="0"/>
          </a:p>
          <a:p>
            <a:r>
              <a:rPr lang="zh-CN" altLang="en-US" dirty="0" smtClean="0"/>
              <a:t>为</a:t>
            </a:r>
            <a:r>
              <a:rPr lang="zh-CN" altLang="en-US" i="1" dirty="0" smtClean="0">
                <a:solidFill>
                  <a:srgbClr val="FF0000"/>
                </a:solidFill>
              </a:rPr>
              <a:t>面向对象</a:t>
            </a:r>
            <a:r>
              <a:rPr lang="zh-CN" altLang="en-US" i="1" dirty="0" smtClean="0"/>
              <a:t>开发系统</a:t>
            </a:r>
            <a:r>
              <a:rPr lang="zh-CN" altLang="en-US" dirty="0" smtClean="0"/>
              <a:t>的产品进行说明、可视化、和编制文档的一种标准语言</a:t>
            </a:r>
            <a:endParaRPr lang="en-US" altLang="zh-CN" dirty="0" smtClean="0"/>
          </a:p>
          <a:p>
            <a:r>
              <a:rPr lang="zh-CN" altLang="en-US" dirty="0" smtClean="0">
                <a:solidFill>
                  <a:schemeClr val="accent1"/>
                </a:solidFill>
              </a:rPr>
              <a:t>可以贯穿软件开发周期中的每一个阶段</a:t>
            </a:r>
            <a:r>
              <a:rPr lang="zh-CN" altLang="en-US" dirty="0" smtClean="0"/>
              <a:t>。被</a:t>
            </a:r>
            <a:r>
              <a:rPr lang="en-US" altLang="zh-CN" dirty="0" smtClean="0"/>
              <a:t>OMG</a:t>
            </a:r>
            <a:r>
              <a:rPr lang="zh-CN" altLang="en-US" dirty="0" smtClean="0"/>
              <a:t>（对象管理组织）采纳作为业界的标准。</a:t>
            </a:r>
            <a:endParaRPr lang="en-US" altLang="zh-CN" dirty="0" smtClean="0"/>
          </a:p>
          <a:p>
            <a:r>
              <a:rPr lang="en-US" altLang="zh-CN" dirty="0" smtClean="0"/>
              <a:t>UML</a:t>
            </a:r>
            <a:r>
              <a:rPr lang="zh-CN" altLang="en-US" dirty="0" smtClean="0"/>
              <a:t>最适于数据建模，业务建模，对象建模，组件建模</a:t>
            </a:r>
            <a:endParaRPr lang="en-US" altLang="zh-CN" dirty="0" smtClean="0"/>
          </a:p>
          <a:p>
            <a:endParaRPr lang="en-US" altLang="zh-CN"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579296" cy="1143000"/>
          </a:xfrm>
        </p:spPr>
        <p:txBody>
          <a:bodyPr>
            <a:normAutofit/>
          </a:bodyPr>
          <a:lstStyle/>
          <a:p>
            <a:r>
              <a:rPr lang="zh-CN" altLang="en-US" dirty="0"/>
              <a:t>一个建模过程</a:t>
            </a:r>
            <a:r>
              <a:rPr lang="zh-CN" altLang="en-US" dirty="0" smtClean="0"/>
              <a:t>（</a:t>
            </a:r>
            <a:r>
              <a:rPr lang="zh-CN" altLang="en-US" b="1" dirty="0"/>
              <a:t>重构</a:t>
            </a:r>
            <a:r>
              <a:rPr lang="zh-CN" altLang="en-US" b="1" dirty="0" smtClean="0"/>
              <a:t>元数据</a:t>
            </a:r>
            <a:r>
              <a:rPr lang="zh-CN" altLang="en-US" dirty="0" smtClean="0"/>
              <a:t>）</a:t>
            </a:r>
            <a:endParaRPr lang="zh-CN" altLang="en-US" dirty="0"/>
          </a:p>
        </p:txBody>
      </p:sp>
      <p:pic>
        <p:nvPicPr>
          <p:cNvPr id="5122" name="Picture 2" descr="http://www.infoq.com/resource/articles/ddd-evolving-architecture/zh/resources/image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00808"/>
            <a:ext cx="6984776" cy="4749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在项目中使用</a:t>
            </a:r>
            <a:r>
              <a:rPr lang="en-US" altLang="zh-CN" dirty="0"/>
              <a:t>UML</a:t>
            </a:r>
            <a:endParaRPr lang="zh-CN" altLang="en-US" dirty="0"/>
          </a:p>
        </p:txBody>
      </p:sp>
      <p:sp>
        <p:nvSpPr>
          <p:cNvPr id="3" name="内容占位符 2"/>
          <p:cNvSpPr>
            <a:spLocks noGrp="1"/>
          </p:cNvSpPr>
          <p:nvPr>
            <p:ph idx="1"/>
          </p:nvPr>
        </p:nvSpPr>
        <p:spPr/>
        <p:txBody>
          <a:bodyPr/>
          <a:lstStyle/>
          <a:p>
            <a:r>
              <a:rPr lang="zh-CN" altLang="en-US" dirty="0"/>
              <a:t>在项目早期阶段用于核心人员间达成对业务的一致性理解</a:t>
            </a:r>
            <a:endParaRPr lang="en-US" altLang="zh-CN" dirty="0"/>
          </a:p>
          <a:p>
            <a:r>
              <a:rPr lang="zh-CN" altLang="en-US" dirty="0"/>
              <a:t>在项目的需求工作中总结使用软件的角色和主要的使用场景</a:t>
            </a:r>
            <a:endParaRPr lang="en-US" altLang="zh-CN" dirty="0"/>
          </a:p>
          <a:p>
            <a:r>
              <a:rPr lang="zh-CN" altLang="en-US" dirty="0"/>
              <a:t>在项目的架构设计工作中驱动架构设计并描述其成果</a:t>
            </a:r>
            <a:endParaRPr lang="en-US" altLang="zh-CN" dirty="0"/>
          </a:p>
          <a:p>
            <a:r>
              <a:rPr lang="zh-CN" altLang="en-US" dirty="0"/>
              <a:t>在项目的模块设计工作中驱动模块设计并描述其成果</a:t>
            </a:r>
            <a:endParaRPr lang="en-US" altLang="zh-CN" dirty="0"/>
          </a:p>
          <a:p>
            <a:endParaRPr lang="zh-CN" altLang="en-US" dirty="0"/>
          </a:p>
        </p:txBody>
      </p:sp>
    </p:spTree>
    <p:extLst>
      <p:ext uri="{BB962C8B-B14F-4D97-AF65-F5344CB8AC3E}">
        <p14:creationId xmlns:p14="http://schemas.microsoft.com/office/powerpoint/2010/main" val="396970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工具</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56883212"/>
              </p:ext>
            </p:extLst>
          </p:nvPr>
        </p:nvGraphicFramePr>
        <p:xfrm>
          <a:off x="1691680" y="1916832"/>
          <a:ext cx="6096000" cy="1854200"/>
        </p:xfrm>
        <a:graphic>
          <a:graphicData uri="http://schemas.openxmlformats.org/drawingml/2006/table">
            <a:tbl>
              <a:tblPr firstRow="1" bandRow="1">
                <a:tableStyleId>{5C22544A-7EE6-4342-B048-85BDC9FD1C3A}</a:tableStyleId>
              </a:tblPr>
              <a:tblGrid>
                <a:gridCol w="2399928"/>
                <a:gridCol w="1664072"/>
                <a:gridCol w="2032000"/>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Rose</a:t>
                      </a:r>
                      <a:endParaRPr lang="zh-CN" altLang="en-US" dirty="0"/>
                    </a:p>
                  </a:txBody>
                  <a:tcPr/>
                </a:tc>
                <a:tc>
                  <a:txBody>
                    <a:bodyPr/>
                    <a:lstStyle/>
                    <a:p>
                      <a:endParaRPr lang="zh-CN" altLang="en-US" dirty="0"/>
                    </a:p>
                  </a:txBody>
                  <a:tcPr/>
                </a:tc>
                <a:tc>
                  <a:txBody>
                    <a:bodyPr/>
                    <a:lstStyle/>
                    <a:p>
                      <a:endParaRPr lang="zh-CN" altLang="en-US"/>
                    </a:p>
                  </a:txBody>
                  <a:tcPr/>
                </a:tc>
              </a:tr>
              <a:tr h="370840">
                <a:tc>
                  <a:txBody>
                    <a:bodyPr/>
                    <a:lstStyle/>
                    <a:p>
                      <a:r>
                        <a:rPr lang="en-US" altLang="zh-CN" dirty="0" err="1" smtClean="0"/>
                        <a:t>StarUML</a:t>
                      </a:r>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r>
                        <a:rPr lang="en-US" altLang="zh-CN" dirty="0" smtClean="0"/>
                        <a:t>Enterprise Architect</a:t>
                      </a:r>
                      <a:endParaRPr lang="zh-CN" altLang="en-US" dirty="0"/>
                    </a:p>
                  </a:txBody>
                  <a:tcPr/>
                </a:tc>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3" name="文本框 2"/>
          <p:cNvSpPr txBox="1"/>
          <p:nvPr/>
        </p:nvSpPr>
        <p:spPr>
          <a:xfrm>
            <a:off x="2771800" y="4509120"/>
            <a:ext cx="5149295" cy="646331"/>
          </a:xfrm>
          <a:prstGeom prst="rect">
            <a:avLst/>
          </a:prstGeom>
          <a:noFill/>
        </p:spPr>
        <p:txBody>
          <a:bodyPr wrap="none" rtlCol="0">
            <a:spAutoFit/>
          </a:bodyPr>
          <a:lstStyle/>
          <a:p>
            <a:r>
              <a:rPr lang="en-US" altLang="zh-CN" dirty="0">
                <a:hlinkClick r:id="rId2"/>
              </a:rPr>
              <a:t>http://</a:t>
            </a:r>
            <a:r>
              <a:rPr lang="en-US" altLang="zh-CN" dirty="0" smtClean="0">
                <a:hlinkClick r:id="rId2"/>
              </a:rPr>
              <a:t>www.umlchina.com/Tools/Newindex1.htm</a:t>
            </a:r>
            <a:endParaRPr lang="en-US" altLang="zh-CN" dirty="0" smtClean="0"/>
          </a:p>
          <a:p>
            <a:endParaRPr lang="en-US" altLang="zh-CN" dirty="0" smtClean="0"/>
          </a:p>
        </p:txBody>
      </p:sp>
    </p:spTree>
    <p:extLst>
      <p:ext uri="{BB962C8B-B14F-4D97-AF65-F5344CB8AC3E}">
        <p14:creationId xmlns:p14="http://schemas.microsoft.com/office/powerpoint/2010/main" val="3013062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在项目中使用</a:t>
            </a:r>
            <a:r>
              <a:rPr lang="en-US" altLang="zh-CN" dirty="0" smtClean="0"/>
              <a:t>UML</a:t>
            </a:r>
            <a:r>
              <a:rPr lang="zh-CN" altLang="en-US" dirty="0" smtClean="0"/>
              <a:t>（二）</a:t>
            </a:r>
            <a:endParaRPr lang="zh-CN" altLang="en-US" dirty="0"/>
          </a:p>
        </p:txBody>
      </p:sp>
      <p:sp>
        <p:nvSpPr>
          <p:cNvPr id="3" name="内容占位符 2"/>
          <p:cNvSpPr>
            <a:spLocks noGrp="1"/>
          </p:cNvSpPr>
          <p:nvPr>
            <p:ph idx="1"/>
          </p:nvPr>
        </p:nvSpPr>
        <p:spPr/>
        <p:txBody>
          <a:bodyPr/>
          <a:lstStyle/>
          <a:p>
            <a:r>
              <a:rPr lang="zh-CN" altLang="en-US" dirty="0" smtClean="0"/>
              <a:t>描述业务流程</a:t>
            </a:r>
            <a:endParaRPr lang="en-US" altLang="zh-CN" dirty="0" smtClean="0"/>
          </a:p>
          <a:p>
            <a:r>
              <a:rPr lang="zh-CN" altLang="en-US" dirty="0" smtClean="0"/>
              <a:t>表现软件系统提供的服务</a:t>
            </a:r>
            <a:endParaRPr lang="en-US" altLang="zh-CN" dirty="0" smtClean="0"/>
          </a:p>
          <a:p>
            <a:r>
              <a:rPr lang="zh-CN" altLang="en-US" dirty="0"/>
              <a:t>做概念分析</a:t>
            </a:r>
            <a:endParaRPr lang="en-US" altLang="zh-CN" dirty="0"/>
          </a:p>
          <a:p>
            <a:r>
              <a:rPr lang="zh-CN" altLang="en-US" dirty="0" smtClean="0"/>
              <a:t>做</a:t>
            </a:r>
            <a:r>
              <a:rPr lang="zh-CN" altLang="en-US" dirty="0"/>
              <a:t>架构视图</a:t>
            </a:r>
          </a:p>
          <a:p>
            <a:r>
              <a:rPr lang="zh-CN" altLang="en-US" dirty="0" smtClean="0"/>
              <a:t>做模块级别的设计</a:t>
            </a:r>
            <a:endParaRPr lang="en-US" altLang="zh-CN" dirty="0" smtClean="0"/>
          </a:p>
        </p:txBody>
      </p:sp>
    </p:spTree>
    <p:extLst>
      <p:ext uri="{BB962C8B-B14F-4D97-AF65-F5344CB8AC3E}">
        <p14:creationId xmlns:p14="http://schemas.microsoft.com/office/powerpoint/2010/main" val="404223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描述业务流程</a:t>
            </a:r>
            <a:endParaRPr lang="zh-CN" altLang="en-US" dirty="0"/>
          </a:p>
        </p:txBody>
      </p:sp>
      <p:pic>
        <p:nvPicPr>
          <p:cNvPr id="4" name="图片 3"/>
          <p:cNvPicPr>
            <a:picLocks noChangeAspect="1"/>
          </p:cNvPicPr>
          <p:nvPr/>
        </p:nvPicPr>
        <p:blipFill>
          <a:blip r:embed="rId2"/>
          <a:stretch>
            <a:fillRect/>
          </a:stretch>
        </p:blipFill>
        <p:spPr>
          <a:xfrm>
            <a:off x="863588" y="1628800"/>
            <a:ext cx="7416824" cy="5151235"/>
          </a:xfrm>
          <a:prstGeom prst="rect">
            <a:avLst/>
          </a:prstGeom>
        </p:spPr>
      </p:pic>
    </p:spTree>
    <p:extLst>
      <p:ext uri="{BB962C8B-B14F-4D97-AF65-F5344CB8AC3E}">
        <p14:creationId xmlns:p14="http://schemas.microsoft.com/office/powerpoint/2010/main" val="339572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表现软件系统提供的</a:t>
            </a:r>
            <a:r>
              <a:rPr lang="zh-CN" altLang="en-US" dirty="0" smtClean="0"/>
              <a:t>服务</a:t>
            </a:r>
            <a:endParaRPr lang="zh-CN" altLang="en-US" dirty="0"/>
          </a:p>
        </p:txBody>
      </p:sp>
      <p:pic>
        <p:nvPicPr>
          <p:cNvPr id="4" name="图片 3"/>
          <p:cNvPicPr>
            <a:picLocks noChangeAspect="1"/>
          </p:cNvPicPr>
          <p:nvPr/>
        </p:nvPicPr>
        <p:blipFill>
          <a:blip r:embed="rId2"/>
          <a:stretch>
            <a:fillRect/>
          </a:stretch>
        </p:blipFill>
        <p:spPr>
          <a:xfrm>
            <a:off x="2339752" y="1772816"/>
            <a:ext cx="5148572" cy="4891921"/>
          </a:xfrm>
          <a:prstGeom prst="rect">
            <a:avLst/>
          </a:prstGeom>
        </p:spPr>
      </p:pic>
    </p:spTree>
    <p:extLst>
      <p:ext uri="{BB962C8B-B14F-4D97-AF65-F5344CB8AC3E}">
        <p14:creationId xmlns:p14="http://schemas.microsoft.com/office/powerpoint/2010/main" val="3350175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概念分析</a:t>
            </a:r>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91755"/>
            <a:ext cx="8001000"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6780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架构</a:t>
            </a:r>
            <a:r>
              <a:rPr lang="zh-CN" altLang="en-US" dirty="0" smtClean="0"/>
              <a:t>视图</a:t>
            </a:r>
            <a:endParaRPr lang="zh-CN" altLang="en-US" dirty="0"/>
          </a:p>
        </p:txBody>
      </p:sp>
      <p:pic>
        <p:nvPicPr>
          <p:cNvPr id="4" name="图片 3"/>
          <p:cNvPicPr>
            <a:picLocks noChangeAspect="1"/>
          </p:cNvPicPr>
          <p:nvPr/>
        </p:nvPicPr>
        <p:blipFill>
          <a:blip r:embed="rId2"/>
          <a:stretch>
            <a:fillRect/>
          </a:stretch>
        </p:blipFill>
        <p:spPr>
          <a:xfrm>
            <a:off x="1907704" y="1556792"/>
            <a:ext cx="5688632" cy="5003160"/>
          </a:xfrm>
          <a:prstGeom prst="rect">
            <a:avLst/>
          </a:prstGeom>
        </p:spPr>
      </p:pic>
    </p:spTree>
    <p:extLst>
      <p:ext uri="{BB962C8B-B14F-4D97-AF65-F5344CB8AC3E}">
        <p14:creationId xmlns:p14="http://schemas.microsoft.com/office/powerpoint/2010/main" val="13295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模块级别的设计</a:t>
            </a:r>
          </a:p>
        </p:txBody>
      </p:sp>
      <p:pic>
        <p:nvPicPr>
          <p:cNvPr id="4" name="图片 3"/>
          <p:cNvPicPr>
            <a:picLocks noChangeAspect="1"/>
          </p:cNvPicPr>
          <p:nvPr/>
        </p:nvPicPr>
        <p:blipFill>
          <a:blip r:embed="rId2"/>
          <a:stretch>
            <a:fillRect/>
          </a:stretch>
        </p:blipFill>
        <p:spPr>
          <a:xfrm>
            <a:off x="1835697" y="1161954"/>
            <a:ext cx="5237248" cy="5689550"/>
          </a:xfrm>
          <a:prstGeom prst="rect">
            <a:avLst/>
          </a:prstGeom>
        </p:spPr>
      </p:pic>
    </p:spTree>
    <p:extLst>
      <p:ext uri="{BB962C8B-B14F-4D97-AF65-F5344CB8AC3E}">
        <p14:creationId xmlns:p14="http://schemas.microsoft.com/office/powerpoint/2010/main" val="2087696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在项目中使用</a:t>
            </a:r>
            <a:r>
              <a:rPr lang="en-US" altLang="zh-CN" dirty="0" smtClean="0"/>
              <a:t>UML</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理解业务</a:t>
            </a:r>
            <a:endParaRPr lang="en-US" altLang="zh-CN" dirty="0" smtClean="0"/>
          </a:p>
          <a:p>
            <a:pPr lvl="1"/>
            <a:r>
              <a:rPr lang="zh-CN" altLang="en-US" dirty="0" smtClean="0"/>
              <a:t>构造业务用例模型</a:t>
            </a:r>
            <a:endParaRPr lang="en-US" altLang="zh-CN" dirty="0" smtClean="0"/>
          </a:p>
          <a:p>
            <a:pPr lvl="1"/>
            <a:r>
              <a:rPr lang="zh-CN" altLang="en-US" dirty="0" smtClean="0"/>
              <a:t>构造业务分析模型</a:t>
            </a:r>
            <a:endParaRPr lang="en-US" altLang="zh-CN" dirty="0" smtClean="0"/>
          </a:p>
          <a:p>
            <a:r>
              <a:rPr lang="zh-CN" altLang="en-US" dirty="0" smtClean="0"/>
              <a:t>分析需求</a:t>
            </a:r>
            <a:endParaRPr lang="en-US" altLang="zh-CN" dirty="0" smtClean="0"/>
          </a:p>
          <a:p>
            <a:pPr lvl="1"/>
            <a:r>
              <a:rPr lang="zh-CN" altLang="en-US" dirty="0" smtClean="0"/>
              <a:t>用例模型</a:t>
            </a:r>
            <a:endParaRPr lang="en-US" altLang="zh-CN" dirty="0" smtClean="0"/>
          </a:p>
          <a:p>
            <a:r>
              <a:rPr lang="zh-CN" altLang="en-US" dirty="0" smtClean="0"/>
              <a:t>设计架构</a:t>
            </a:r>
            <a:endParaRPr lang="en-US" altLang="zh-CN" dirty="0" smtClean="0"/>
          </a:p>
          <a:p>
            <a:pPr lvl="1"/>
            <a:r>
              <a:rPr lang="zh-CN" altLang="en-US" dirty="0" smtClean="0"/>
              <a:t>分析模型</a:t>
            </a:r>
            <a:endParaRPr lang="en-US" altLang="zh-CN" dirty="0" smtClean="0"/>
          </a:p>
          <a:p>
            <a:pPr lvl="1"/>
            <a:r>
              <a:rPr lang="zh-CN" altLang="en-US" dirty="0" smtClean="0"/>
              <a:t>设计模型</a:t>
            </a:r>
            <a:endParaRPr lang="en-US" altLang="zh-CN" dirty="0" smtClean="0"/>
          </a:p>
          <a:p>
            <a:pPr lvl="1"/>
            <a:r>
              <a:rPr lang="zh-CN" altLang="en-US" dirty="0" smtClean="0"/>
              <a:t>部署模型</a:t>
            </a:r>
            <a:endParaRPr lang="zh-CN" altLang="en-US" dirty="0"/>
          </a:p>
        </p:txBody>
      </p:sp>
      <p:sp>
        <p:nvSpPr>
          <p:cNvPr id="4" name="TextBox 3"/>
          <p:cNvSpPr txBox="1"/>
          <p:nvPr/>
        </p:nvSpPr>
        <p:spPr>
          <a:xfrm>
            <a:off x="6000760" y="5500702"/>
            <a:ext cx="2720617" cy="954107"/>
          </a:xfrm>
          <a:prstGeom prst="rect">
            <a:avLst/>
          </a:prstGeom>
          <a:noFill/>
        </p:spPr>
        <p:txBody>
          <a:bodyPr wrap="none" rtlCol="0">
            <a:spAutoFit/>
          </a:bodyPr>
          <a:lstStyle/>
          <a:p>
            <a:r>
              <a:rPr lang="zh-CN" altLang="en-US" sz="2800" dirty="0" smtClean="0"/>
              <a:t>示例：汽车</a:t>
            </a:r>
            <a:r>
              <a:rPr lang="en-US" altLang="zh-CN" sz="2800" dirty="0" smtClean="0"/>
              <a:t>4S</a:t>
            </a:r>
            <a:r>
              <a:rPr lang="zh-CN" altLang="en-US" sz="2800" dirty="0" smtClean="0"/>
              <a:t>店</a:t>
            </a:r>
            <a:endParaRPr lang="en-US" altLang="zh-CN" sz="2800" dirty="0" smtClean="0"/>
          </a:p>
          <a:p>
            <a:r>
              <a:rPr lang="en-US" altLang="zh-CN" sz="2800" dirty="0"/>
              <a:t> </a:t>
            </a:r>
            <a:r>
              <a:rPr lang="en-US" altLang="zh-CN" sz="2800" dirty="0" smtClean="0"/>
              <a:t>             </a:t>
            </a:r>
            <a:r>
              <a:rPr lang="zh-CN" altLang="en-US" sz="2800" dirty="0" smtClean="0"/>
              <a:t>政府绩效</a:t>
            </a:r>
            <a:endParaRPr lang="zh-CN" altLang="en-US" sz="2800" dirty="0"/>
          </a:p>
        </p:txBody>
      </p:sp>
      <p:sp>
        <p:nvSpPr>
          <p:cNvPr id="5" name="TextBox 4"/>
          <p:cNvSpPr txBox="1"/>
          <p:nvPr/>
        </p:nvSpPr>
        <p:spPr>
          <a:xfrm>
            <a:off x="6215074" y="3857628"/>
            <a:ext cx="2209259" cy="1384995"/>
          </a:xfrm>
          <a:prstGeom prst="rect">
            <a:avLst/>
          </a:prstGeom>
          <a:noFill/>
        </p:spPr>
        <p:txBody>
          <a:bodyPr wrap="none" rtlCol="0">
            <a:spAutoFit/>
          </a:bodyPr>
          <a:lstStyle/>
          <a:p>
            <a:r>
              <a:rPr lang="zh-CN" altLang="en-US" sz="2800" dirty="0" smtClean="0"/>
              <a:t>工具：</a:t>
            </a:r>
            <a:endParaRPr lang="en-US" altLang="zh-CN" sz="2800" dirty="0" smtClean="0"/>
          </a:p>
          <a:p>
            <a:r>
              <a:rPr lang="en-US" altLang="zh-CN" sz="2800" dirty="0" smtClean="0"/>
              <a:t>        Rose</a:t>
            </a:r>
          </a:p>
          <a:p>
            <a:r>
              <a:rPr lang="en-US" altLang="zh-CN" sz="2800" dirty="0" smtClean="0"/>
              <a:t>        </a:t>
            </a:r>
            <a:r>
              <a:rPr lang="en-US" altLang="zh-CN" sz="2800" dirty="0" err="1" smtClean="0"/>
              <a:t>starUML</a:t>
            </a:r>
            <a:endParaRPr lang="zh-CN" altLang="en-US" sz="2800" dirty="0"/>
          </a:p>
        </p:txBody>
      </p:sp>
    </p:spTree>
    <p:extLst>
      <p:ext uri="{BB962C8B-B14F-4D97-AF65-F5344CB8AC3E}">
        <p14:creationId xmlns:p14="http://schemas.microsoft.com/office/powerpoint/2010/main" val="286150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UML</a:t>
            </a:r>
            <a:r>
              <a:rPr lang="zh-CN" altLang="en-US" dirty="0"/>
              <a:t>适合的项目形态</a:t>
            </a:r>
          </a:p>
        </p:txBody>
      </p:sp>
      <p:sp>
        <p:nvSpPr>
          <p:cNvPr id="3" name="内容占位符 2"/>
          <p:cNvSpPr>
            <a:spLocks noGrp="1"/>
          </p:cNvSpPr>
          <p:nvPr>
            <p:ph idx="1"/>
          </p:nvPr>
        </p:nvSpPr>
        <p:spPr/>
        <p:txBody>
          <a:bodyPr/>
          <a:lstStyle/>
          <a:p>
            <a:r>
              <a:rPr lang="zh-CN" altLang="en-US" sz="3000" dirty="0"/>
              <a:t>适合</a:t>
            </a:r>
            <a:r>
              <a:rPr lang="en-US" altLang="zh-CN" sz="3000" dirty="0"/>
              <a:t>——</a:t>
            </a:r>
          </a:p>
          <a:p>
            <a:pPr lvl="1"/>
            <a:r>
              <a:rPr lang="zh-CN" altLang="en-US" sz="2600" dirty="0"/>
              <a:t>平台或产品型项目的全阶段</a:t>
            </a:r>
            <a:endParaRPr lang="en-US" altLang="zh-CN" sz="2600" dirty="0"/>
          </a:p>
          <a:p>
            <a:pPr lvl="1"/>
            <a:r>
              <a:rPr lang="zh-CN" altLang="en-US" sz="2600" dirty="0"/>
              <a:t>普通合同项目的架构设计及之前的阶段</a:t>
            </a:r>
            <a:endParaRPr lang="en-US" altLang="zh-CN" sz="2600" dirty="0"/>
          </a:p>
          <a:p>
            <a:pPr lvl="1"/>
            <a:r>
              <a:rPr lang="zh-CN" altLang="en-US" sz="2600" dirty="0"/>
              <a:t>重点合同项目的全阶段</a:t>
            </a:r>
            <a:endParaRPr lang="en-US" altLang="zh-CN" sz="2600" dirty="0"/>
          </a:p>
          <a:p>
            <a:r>
              <a:rPr lang="zh-CN" altLang="en-US" sz="3000" dirty="0"/>
              <a:t>不适合</a:t>
            </a:r>
            <a:r>
              <a:rPr lang="en-US" altLang="zh-CN" sz="3000" dirty="0"/>
              <a:t>——</a:t>
            </a:r>
          </a:p>
          <a:p>
            <a:pPr lvl="1"/>
            <a:r>
              <a:rPr lang="zh-CN" altLang="en-US" sz="2600" dirty="0"/>
              <a:t>有稳定原型的简单二次开发</a:t>
            </a:r>
            <a:endParaRPr lang="en-US" altLang="zh-CN" sz="2600" dirty="0"/>
          </a:p>
          <a:p>
            <a:pPr lvl="1"/>
            <a:r>
              <a:rPr lang="zh-CN" altLang="en-US" sz="2600" dirty="0"/>
              <a:t>缺少抽象和设计能力的团队</a:t>
            </a:r>
            <a:endParaRPr lang="zh-CN" altLang="zh-CN" sz="2600" dirty="0"/>
          </a:p>
          <a:p>
            <a:endParaRPr lang="zh-CN" altLang="en-US" dirty="0"/>
          </a:p>
        </p:txBody>
      </p:sp>
    </p:spTree>
    <p:extLst>
      <p:ext uri="{BB962C8B-B14F-4D97-AF65-F5344CB8AC3E}">
        <p14:creationId xmlns:p14="http://schemas.microsoft.com/office/powerpoint/2010/main" val="401465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在描述业务用例实现时引入待建软件系统来建模其职责</a:t>
            </a:r>
            <a:endParaRPr lang="zh-CN" altLang="en-US" dirty="0"/>
          </a:p>
        </p:txBody>
      </p:sp>
      <p:pic>
        <p:nvPicPr>
          <p:cNvPr id="4" name="图片 3"/>
          <p:cNvPicPr>
            <a:picLocks noChangeAspect="1"/>
          </p:cNvPicPr>
          <p:nvPr/>
        </p:nvPicPr>
        <p:blipFill>
          <a:blip r:embed="rId2"/>
          <a:stretch>
            <a:fillRect/>
          </a:stretch>
        </p:blipFill>
        <p:spPr>
          <a:xfrm>
            <a:off x="544550" y="1844824"/>
            <a:ext cx="8054900" cy="4561379"/>
          </a:xfrm>
          <a:prstGeom prst="rect">
            <a:avLst/>
          </a:prstGeom>
        </p:spPr>
      </p:pic>
      <p:sp>
        <p:nvSpPr>
          <p:cNvPr id="5" name="矩形 4"/>
          <p:cNvSpPr/>
          <p:nvPr/>
        </p:nvSpPr>
        <p:spPr>
          <a:xfrm>
            <a:off x="4427984" y="1844824"/>
            <a:ext cx="1080120" cy="45613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3041880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从业务流程到系统用例</a:t>
            </a:r>
            <a:endParaRPr lang="zh-CN" altLang="en-US" dirty="0"/>
          </a:p>
        </p:txBody>
      </p:sp>
      <p:pic>
        <p:nvPicPr>
          <p:cNvPr id="4" name="Picture 5" descr="附带文本中描述的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442" y="2060848"/>
            <a:ext cx="6542647"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374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描述流程的核心业务实体及其状态图</a:t>
            </a:r>
            <a:endParaRPr lang="zh-CN" altLang="en-US" dirty="0"/>
          </a:p>
        </p:txBody>
      </p:sp>
      <p:pic>
        <p:nvPicPr>
          <p:cNvPr id="6" name="图片 5"/>
          <p:cNvPicPr>
            <a:picLocks noChangeAspect="1"/>
          </p:cNvPicPr>
          <p:nvPr/>
        </p:nvPicPr>
        <p:blipFill>
          <a:blip r:embed="rId2"/>
          <a:stretch>
            <a:fillRect/>
          </a:stretch>
        </p:blipFill>
        <p:spPr>
          <a:xfrm>
            <a:off x="0" y="998812"/>
            <a:ext cx="4822088" cy="5889123"/>
          </a:xfrm>
          <a:prstGeom prst="rect">
            <a:avLst/>
          </a:prstGeom>
        </p:spPr>
      </p:pic>
      <p:pic>
        <p:nvPicPr>
          <p:cNvPr id="7" name="图片 6"/>
          <p:cNvPicPr>
            <a:picLocks noChangeAspect="1"/>
          </p:cNvPicPr>
          <p:nvPr/>
        </p:nvPicPr>
        <p:blipFill>
          <a:blip r:embed="rId3"/>
          <a:stretch>
            <a:fillRect/>
          </a:stretch>
        </p:blipFill>
        <p:spPr>
          <a:xfrm>
            <a:off x="4780186" y="846138"/>
            <a:ext cx="4363814" cy="6276577"/>
          </a:xfrm>
          <a:prstGeom prst="rect">
            <a:avLst/>
          </a:prstGeom>
        </p:spPr>
      </p:pic>
    </p:spTree>
    <p:extLst>
      <p:ext uri="{BB962C8B-B14F-4D97-AF65-F5344CB8AC3E}">
        <p14:creationId xmlns:p14="http://schemas.microsoft.com/office/powerpoint/2010/main" val="3455234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通过创建抽象的分析类来容纳变化</a:t>
            </a:r>
            <a:endParaRPr lang="zh-CN" altLang="en-US" dirty="0"/>
          </a:p>
        </p:txBody>
      </p:sp>
      <p:pic>
        <p:nvPicPr>
          <p:cNvPr id="4" name="图片 3"/>
          <p:cNvPicPr>
            <a:picLocks noChangeAspect="1"/>
          </p:cNvPicPr>
          <p:nvPr/>
        </p:nvPicPr>
        <p:blipFill>
          <a:blip r:embed="rId2"/>
          <a:stretch>
            <a:fillRect/>
          </a:stretch>
        </p:blipFill>
        <p:spPr>
          <a:xfrm>
            <a:off x="457200" y="958948"/>
            <a:ext cx="8184606" cy="5920756"/>
          </a:xfrm>
          <a:prstGeom prst="rect">
            <a:avLst/>
          </a:prstGeom>
        </p:spPr>
      </p:pic>
      <p:sp>
        <p:nvSpPr>
          <p:cNvPr id="5" name="矩形 4"/>
          <p:cNvSpPr/>
          <p:nvPr/>
        </p:nvSpPr>
        <p:spPr>
          <a:xfrm>
            <a:off x="1907704" y="5373215"/>
            <a:ext cx="1800200" cy="1434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307603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描述领域实体的设计类图</a:t>
            </a:r>
            <a:endParaRPr lang="zh-CN" altLang="en-US" dirty="0"/>
          </a:p>
        </p:txBody>
      </p:sp>
      <p:pic>
        <p:nvPicPr>
          <p:cNvPr id="4" name="图片 3"/>
          <p:cNvPicPr>
            <a:picLocks noChangeAspect="1"/>
          </p:cNvPicPr>
          <p:nvPr/>
        </p:nvPicPr>
        <p:blipFill>
          <a:blip r:embed="rId2"/>
          <a:stretch>
            <a:fillRect/>
          </a:stretch>
        </p:blipFill>
        <p:spPr>
          <a:xfrm>
            <a:off x="-190500" y="1417638"/>
            <a:ext cx="9662485" cy="5440362"/>
          </a:xfrm>
          <a:prstGeom prst="rect">
            <a:avLst/>
          </a:prstGeom>
        </p:spPr>
      </p:pic>
    </p:spTree>
    <p:extLst>
      <p:ext uri="{BB962C8B-B14F-4D97-AF65-F5344CB8AC3E}">
        <p14:creationId xmlns:p14="http://schemas.microsoft.com/office/powerpoint/2010/main" val="627660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类设计原则</a:t>
            </a:r>
            <a:endParaRPr lang="zh-CN" altLang="en-US" dirty="0"/>
          </a:p>
        </p:txBody>
      </p:sp>
      <p:sp>
        <p:nvSpPr>
          <p:cNvPr id="3" name="内容占位符 2"/>
          <p:cNvSpPr>
            <a:spLocks noGrp="1"/>
          </p:cNvSpPr>
          <p:nvPr>
            <p:ph idx="1"/>
          </p:nvPr>
        </p:nvSpPr>
        <p:spPr/>
        <p:txBody>
          <a:bodyPr/>
          <a:lstStyle/>
          <a:p>
            <a:r>
              <a:rPr lang="zh-CN" altLang="en-US" dirty="0" smtClean="0"/>
              <a:t>单一职责原则</a:t>
            </a:r>
            <a:endParaRPr lang="en-US" altLang="zh-CN" dirty="0" smtClean="0"/>
          </a:p>
          <a:p>
            <a:r>
              <a:rPr lang="zh-CN" altLang="en-US" dirty="0" smtClean="0"/>
              <a:t>避免重复原则</a:t>
            </a:r>
            <a:endParaRPr lang="en-US" altLang="zh-CN" dirty="0" smtClean="0"/>
          </a:p>
          <a:p>
            <a:r>
              <a:rPr lang="zh-CN" altLang="en-US" dirty="0"/>
              <a:t>开闭原则</a:t>
            </a:r>
            <a:endParaRPr lang="en-US" altLang="zh-CN" dirty="0" smtClean="0"/>
          </a:p>
          <a:p>
            <a:r>
              <a:rPr lang="zh-CN" altLang="en-US" dirty="0" smtClean="0"/>
              <a:t>李氏替换原则</a:t>
            </a:r>
            <a:endParaRPr lang="en-US" altLang="zh-CN" dirty="0" smtClean="0"/>
          </a:p>
          <a:p>
            <a:r>
              <a:rPr lang="zh-CN" altLang="en-US" dirty="0" smtClean="0"/>
              <a:t>依赖倒置原则</a:t>
            </a:r>
            <a:endParaRPr lang="en-US" altLang="zh-CN" dirty="0" smtClean="0"/>
          </a:p>
          <a:p>
            <a:r>
              <a:rPr lang="zh-CN" altLang="en-US" dirty="0" smtClean="0"/>
              <a:t>接口隔离原则</a:t>
            </a:r>
            <a:endParaRPr lang="zh-CN" altLang="en-US" dirty="0"/>
          </a:p>
        </p:txBody>
      </p:sp>
    </p:spTree>
    <p:extLst>
      <p:ext uri="{BB962C8B-B14F-4D97-AF65-F5344CB8AC3E}">
        <p14:creationId xmlns:p14="http://schemas.microsoft.com/office/powerpoint/2010/main" val="29935032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其他建模方面的话题</a:t>
            </a:r>
            <a:endParaRPr lang="zh-CN" altLang="en-US" dirty="0"/>
          </a:p>
        </p:txBody>
      </p:sp>
      <p:sp>
        <p:nvSpPr>
          <p:cNvPr id="3" name="内容占位符 2"/>
          <p:cNvSpPr>
            <a:spLocks noGrp="1"/>
          </p:cNvSpPr>
          <p:nvPr>
            <p:ph idx="1"/>
          </p:nvPr>
        </p:nvSpPr>
        <p:spPr/>
        <p:txBody>
          <a:bodyPr/>
          <a:lstStyle/>
          <a:p>
            <a:r>
              <a:rPr lang="zh-CN" altLang="en-US" dirty="0" smtClean="0"/>
              <a:t>接口和抽象类的区别</a:t>
            </a:r>
            <a:endParaRPr lang="en-US" altLang="zh-CN" dirty="0" smtClean="0"/>
          </a:p>
          <a:p>
            <a:r>
              <a:rPr lang="zh-CN" altLang="en-US" dirty="0" smtClean="0"/>
              <a:t>识别用例</a:t>
            </a:r>
            <a:endParaRPr lang="en-US" altLang="zh-CN" smtClean="0"/>
          </a:p>
          <a:p>
            <a:endParaRPr lang="zh-CN" altLang="en-US" dirty="0"/>
          </a:p>
        </p:txBody>
      </p:sp>
    </p:spTree>
    <p:extLst>
      <p:ext uri="{BB962C8B-B14F-4D97-AF65-F5344CB8AC3E}">
        <p14:creationId xmlns:p14="http://schemas.microsoft.com/office/powerpoint/2010/main" val="37771067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868" y="2571744"/>
            <a:ext cx="1614545" cy="1107996"/>
          </a:xfrm>
          <a:prstGeom prst="rect">
            <a:avLst/>
          </a:prstGeom>
          <a:noFill/>
        </p:spPr>
        <p:txBody>
          <a:bodyPr wrap="none" rtlCol="0">
            <a:spAutoFit/>
          </a:bodyPr>
          <a:lstStyle/>
          <a:p>
            <a:r>
              <a:rPr lang="en-US" altLang="zh-CN" sz="6600" dirty="0" smtClean="0"/>
              <a:t>End</a:t>
            </a:r>
            <a:endParaRPr lang="zh-CN" altLang="en-US" sz="6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zh-CN" altLang="en-US" dirty="0" smtClean="0"/>
              <a:t>建模与抽象</a:t>
            </a:r>
          </a:p>
        </p:txBody>
      </p:sp>
      <p:sp>
        <p:nvSpPr>
          <p:cNvPr id="141315" name="内容占位符 2"/>
          <p:cNvSpPr>
            <a:spLocks noGrp="1"/>
          </p:cNvSpPr>
          <p:nvPr>
            <p:ph idx="1"/>
          </p:nvPr>
        </p:nvSpPr>
        <p:spPr>
          <a:xfrm>
            <a:off x="457200" y="1600200"/>
            <a:ext cx="5114932" cy="4525963"/>
          </a:xfrm>
        </p:spPr>
        <p:txBody>
          <a:bodyPr>
            <a:normAutofit fontScale="92500" lnSpcReduction="10000"/>
          </a:bodyPr>
          <a:lstStyle/>
          <a:p>
            <a:r>
              <a:rPr lang="zh-CN" altLang="en-US" dirty="0" smtClean="0"/>
              <a:t>模型通过过虑掉非本质的细节信息，成为描述复杂问题或结构的本质的抽象（</a:t>
            </a:r>
            <a:r>
              <a:rPr lang="en-US" altLang="zh-CN" dirty="0" smtClean="0"/>
              <a:t>abstraction</a:t>
            </a:r>
            <a:r>
              <a:rPr lang="zh-CN" altLang="en-US" dirty="0" smtClean="0"/>
              <a:t>），它使问题更容易理解</a:t>
            </a:r>
            <a:endParaRPr lang="en-US" altLang="zh-CN" dirty="0" smtClean="0"/>
          </a:p>
          <a:p>
            <a:r>
              <a:rPr lang="zh-CN" altLang="en-US" dirty="0" smtClean="0"/>
              <a:t>抽象是一种允许我们处理复杂问题的基本能力，是从众多的事物中抽取出共同的、本质性的特征，而舍弃其非本质的特征</a:t>
            </a:r>
            <a:endParaRPr lang="en-US" altLang="zh-CN" dirty="0" smtClean="0"/>
          </a:p>
        </p:txBody>
      </p:sp>
      <p:pic>
        <p:nvPicPr>
          <p:cNvPr id="1026" name="Picture 2" descr="http://ooopic.assetsdelivery.com/168nwm/ragnarocks/ragnarocks0901/ragnarocks090100010.jpg"/>
          <p:cNvPicPr>
            <a:picLocks noChangeAspect="1" noChangeArrowheads="1"/>
          </p:cNvPicPr>
          <p:nvPr/>
        </p:nvPicPr>
        <p:blipFill>
          <a:blip r:embed="rId2"/>
          <a:srcRect/>
          <a:stretch>
            <a:fillRect/>
          </a:stretch>
        </p:blipFill>
        <p:spPr bwMode="auto">
          <a:xfrm>
            <a:off x="6500826" y="4286256"/>
            <a:ext cx="1495425" cy="1600200"/>
          </a:xfrm>
          <a:prstGeom prst="rect">
            <a:avLst/>
          </a:prstGeom>
          <a:noFill/>
        </p:spPr>
      </p:pic>
      <p:pic>
        <p:nvPicPr>
          <p:cNvPr id="1029" name="Picture 5"/>
          <p:cNvPicPr>
            <a:picLocks noChangeAspect="1" noChangeArrowheads="1"/>
          </p:cNvPicPr>
          <p:nvPr/>
        </p:nvPicPr>
        <p:blipFill>
          <a:blip r:embed="rId3"/>
          <a:srcRect/>
          <a:stretch>
            <a:fillRect/>
          </a:stretch>
        </p:blipFill>
        <p:spPr bwMode="auto">
          <a:xfrm>
            <a:off x="6286512" y="1500174"/>
            <a:ext cx="1828800" cy="2209800"/>
          </a:xfrm>
          <a:prstGeom prst="rect">
            <a:avLst/>
          </a:prstGeom>
          <a:noFill/>
          <a:ln w="9525">
            <a:noFill/>
            <a:miter lim="800000"/>
            <a:headEnd/>
            <a:tailEnd/>
          </a:ln>
          <a:effectLst/>
        </p:spPr>
      </p:pic>
      <p:sp>
        <p:nvSpPr>
          <p:cNvPr id="2" name="文本框 1"/>
          <p:cNvSpPr txBox="1"/>
          <p:nvPr/>
        </p:nvSpPr>
        <p:spPr>
          <a:xfrm>
            <a:off x="6286512" y="6278072"/>
            <a:ext cx="2029723" cy="369332"/>
          </a:xfrm>
          <a:prstGeom prst="rect">
            <a:avLst/>
          </a:prstGeom>
          <a:noFill/>
        </p:spPr>
        <p:txBody>
          <a:bodyPr wrap="none" rtlCol="0">
            <a:spAutoFit/>
          </a:bodyPr>
          <a:lstStyle/>
          <a:p>
            <a:r>
              <a:rPr lang="en-US" altLang="zh-CN" dirty="0" smtClean="0">
                <a:solidFill>
                  <a:srgbClr val="FF0000"/>
                </a:solidFill>
              </a:rPr>
              <a:t>UML</a:t>
            </a:r>
            <a:r>
              <a:rPr lang="zh-CN" altLang="en-US" dirty="0" smtClean="0">
                <a:solidFill>
                  <a:srgbClr val="FF0000"/>
                </a:solidFill>
              </a:rPr>
              <a:t>不等用于建模</a:t>
            </a:r>
            <a:endParaRPr lang="zh-CN" altLang="en-US" dirty="0">
              <a:solidFill>
                <a:srgbClr val="FF0000"/>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15816" y="3140968"/>
            <a:ext cx="3647152" cy="553998"/>
          </a:xfrm>
          <a:prstGeom prst="rect">
            <a:avLst/>
          </a:prstGeom>
          <a:noFill/>
        </p:spPr>
        <p:txBody>
          <a:bodyPr wrap="none" rtlCol="0">
            <a:spAutoFit/>
          </a:bodyPr>
          <a:lstStyle/>
          <a:p>
            <a:r>
              <a:rPr lang="zh-CN" altLang="en-US" sz="3000" dirty="0"/>
              <a:t>学校里都有什么人？</a:t>
            </a:r>
          </a:p>
        </p:txBody>
      </p:sp>
      <p:sp>
        <p:nvSpPr>
          <p:cNvPr id="5" name="文本框 4"/>
          <p:cNvSpPr txBox="1"/>
          <p:nvPr/>
        </p:nvSpPr>
        <p:spPr>
          <a:xfrm>
            <a:off x="6562968" y="5733256"/>
            <a:ext cx="1800493" cy="369332"/>
          </a:xfrm>
          <a:prstGeom prst="rect">
            <a:avLst/>
          </a:prstGeom>
          <a:noFill/>
        </p:spPr>
        <p:txBody>
          <a:bodyPr wrap="none" rtlCol="0">
            <a:spAutoFit/>
          </a:bodyPr>
          <a:lstStyle/>
          <a:p>
            <a:r>
              <a:rPr lang="zh-CN" altLang="en-US" dirty="0" smtClean="0">
                <a:solidFill>
                  <a:srgbClr val="FF0000"/>
                </a:solidFill>
              </a:rPr>
              <a:t>建模要源于场景</a:t>
            </a:r>
            <a:endParaRPr lang="zh-CN" altLang="en-US" dirty="0">
              <a:solidFill>
                <a:srgbClr val="FF0000"/>
              </a:solidFill>
            </a:endParaRPr>
          </a:p>
        </p:txBody>
      </p:sp>
    </p:spTree>
    <p:extLst>
      <p:ext uri="{BB962C8B-B14F-4D97-AF65-F5344CB8AC3E}">
        <p14:creationId xmlns:p14="http://schemas.microsoft.com/office/powerpoint/2010/main" val="22268853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9632" y="2996952"/>
            <a:ext cx="6853158" cy="584775"/>
          </a:xfrm>
          <a:prstGeom prst="rect">
            <a:avLst/>
          </a:prstGeom>
          <a:noFill/>
        </p:spPr>
        <p:txBody>
          <a:bodyPr wrap="none" rtlCol="0">
            <a:spAutoFit/>
          </a:bodyPr>
          <a:lstStyle/>
          <a:p>
            <a:r>
              <a:rPr lang="zh-CN" altLang="en-US" sz="3200" dirty="0" smtClean="0"/>
              <a:t>“表层”的</a:t>
            </a:r>
            <a:r>
              <a:rPr lang="zh-CN" altLang="en-US" sz="3200" dirty="0"/>
              <a:t>领域</a:t>
            </a:r>
            <a:r>
              <a:rPr lang="zh-CN" altLang="en-US" sz="3200" dirty="0" smtClean="0"/>
              <a:t>概念就是“实体”</a:t>
            </a:r>
            <a:r>
              <a:rPr lang="zh-CN" altLang="en-US" sz="3000" dirty="0" smtClean="0"/>
              <a:t>？</a:t>
            </a:r>
            <a:endParaRPr lang="zh-CN" altLang="en-US" sz="3000" dirty="0"/>
          </a:p>
        </p:txBody>
      </p:sp>
      <p:sp>
        <p:nvSpPr>
          <p:cNvPr id="5" name="文本框 4"/>
          <p:cNvSpPr txBox="1"/>
          <p:nvPr/>
        </p:nvSpPr>
        <p:spPr>
          <a:xfrm>
            <a:off x="6562968" y="5733256"/>
            <a:ext cx="1800493" cy="369332"/>
          </a:xfrm>
          <a:prstGeom prst="rect">
            <a:avLst/>
          </a:prstGeom>
          <a:noFill/>
        </p:spPr>
        <p:txBody>
          <a:bodyPr wrap="none" rtlCol="0">
            <a:spAutoFit/>
          </a:bodyPr>
          <a:lstStyle/>
          <a:p>
            <a:r>
              <a:rPr lang="zh-CN" altLang="en-US" dirty="0" smtClean="0">
                <a:solidFill>
                  <a:srgbClr val="FF0000"/>
                </a:solidFill>
              </a:rPr>
              <a:t>建模要求其稳定</a:t>
            </a:r>
            <a:endParaRPr lang="zh-CN" altLang="en-US" dirty="0">
              <a:solidFill>
                <a:srgbClr val="FF0000"/>
              </a:solidFill>
            </a:endParaRPr>
          </a:p>
        </p:txBody>
      </p:sp>
    </p:spTree>
    <p:extLst>
      <p:ext uri="{BB962C8B-B14F-4D97-AF65-F5344CB8AC3E}">
        <p14:creationId xmlns:p14="http://schemas.microsoft.com/office/powerpoint/2010/main" val="269487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16832"/>
            <a:ext cx="7308304" cy="2318926"/>
          </a:xfrm>
          <a:prstGeom prst="rect">
            <a:avLst/>
          </a:prstGeom>
        </p:spPr>
      </p:pic>
    </p:spTree>
    <p:extLst>
      <p:ext uri="{BB962C8B-B14F-4D97-AF65-F5344CB8AC3E}">
        <p14:creationId xmlns:p14="http://schemas.microsoft.com/office/powerpoint/2010/main" val="181015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smtClean="0"/>
              <a:t>UML</a:t>
            </a:r>
            <a:r>
              <a:rPr lang="zh-CN" altLang="en-US" smtClean="0"/>
              <a:t>图</a:t>
            </a:r>
          </a:p>
        </p:txBody>
      </p:sp>
      <p:sp>
        <p:nvSpPr>
          <p:cNvPr id="142339" name="内容占位符 2"/>
          <p:cNvSpPr>
            <a:spLocks noGrp="1"/>
          </p:cNvSpPr>
          <p:nvPr>
            <p:ph idx="1"/>
          </p:nvPr>
        </p:nvSpPr>
        <p:spPr/>
        <p:txBody>
          <a:bodyPr/>
          <a:lstStyle/>
          <a:p>
            <a:r>
              <a:rPr lang="zh-CN" altLang="en-US" smtClean="0"/>
              <a:t>用例图</a:t>
            </a:r>
            <a:endParaRPr lang="en-US" altLang="zh-CN" smtClean="0"/>
          </a:p>
          <a:p>
            <a:r>
              <a:rPr lang="zh-CN" altLang="en-US" smtClean="0"/>
              <a:t>类图</a:t>
            </a:r>
            <a:endParaRPr lang="en-US" altLang="zh-CN" smtClean="0"/>
          </a:p>
          <a:p>
            <a:r>
              <a:rPr lang="zh-CN" altLang="en-US" smtClean="0"/>
              <a:t>序列图</a:t>
            </a:r>
            <a:endParaRPr lang="en-US" altLang="zh-CN" smtClean="0"/>
          </a:p>
          <a:p>
            <a:r>
              <a:rPr lang="zh-CN" altLang="en-US" smtClean="0"/>
              <a:t>状态图</a:t>
            </a:r>
            <a:endParaRPr lang="en-US" altLang="zh-CN" smtClean="0"/>
          </a:p>
          <a:p>
            <a:r>
              <a:rPr lang="zh-CN" altLang="en-US" smtClean="0"/>
              <a:t>活动图</a:t>
            </a:r>
            <a:endParaRPr lang="en-US" altLang="zh-CN" smtClean="0"/>
          </a:p>
          <a:p>
            <a:r>
              <a:rPr lang="zh-CN" altLang="en-US" smtClean="0"/>
              <a:t>组件图</a:t>
            </a:r>
            <a:endParaRPr lang="en-US" altLang="zh-CN" smtClean="0"/>
          </a:p>
          <a:p>
            <a:r>
              <a:rPr lang="zh-CN" altLang="en-US" smtClean="0"/>
              <a:t>部署图</a:t>
            </a:r>
          </a:p>
        </p:txBody>
      </p:sp>
      <p:grpSp>
        <p:nvGrpSpPr>
          <p:cNvPr id="2" name="Group 4"/>
          <p:cNvGrpSpPr>
            <a:grpSpLocks/>
          </p:cNvGrpSpPr>
          <p:nvPr/>
        </p:nvGrpSpPr>
        <p:grpSpPr bwMode="auto">
          <a:xfrm>
            <a:off x="1763713" y="1700213"/>
            <a:ext cx="6916737" cy="3600450"/>
            <a:chOff x="0" y="528"/>
            <a:chExt cx="5472" cy="3501"/>
          </a:xfrm>
        </p:grpSpPr>
        <p:sp>
          <p:nvSpPr>
            <p:cNvPr id="5" name="Rectangle 5"/>
            <p:cNvSpPr>
              <a:spLocks noChangeArrowheads="1"/>
            </p:cNvSpPr>
            <p:nvPr/>
          </p:nvSpPr>
          <p:spPr bwMode="auto">
            <a:xfrm>
              <a:off x="2974" y="865"/>
              <a:ext cx="919" cy="571"/>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42" name="Text Box 6"/>
            <p:cNvSpPr txBox="1">
              <a:spLocks noChangeArrowheads="1"/>
            </p:cNvSpPr>
            <p:nvPr/>
          </p:nvSpPr>
          <p:spPr bwMode="auto">
            <a:xfrm>
              <a:off x="144" y="3504"/>
              <a:ext cx="1152" cy="452"/>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altLang="zh-CN" sz="2000" b="1">
                  <a:solidFill>
                    <a:srgbClr val="99CCCC"/>
                  </a:solidFill>
                </a:rPr>
                <a:t>Dynamic Diagrams</a:t>
              </a:r>
            </a:p>
          </p:txBody>
        </p:sp>
        <p:sp>
          <p:nvSpPr>
            <p:cNvPr id="142343" name="Text Box 7"/>
            <p:cNvSpPr txBox="1">
              <a:spLocks noChangeArrowheads="1"/>
            </p:cNvSpPr>
            <p:nvPr/>
          </p:nvSpPr>
          <p:spPr bwMode="auto">
            <a:xfrm>
              <a:off x="4560" y="672"/>
              <a:ext cx="912" cy="525"/>
            </a:xfrm>
            <a:prstGeom prst="rect">
              <a:avLst/>
            </a:prstGeom>
            <a:noFill/>
            <a:ln w="9525">
              <a:noFill/>
              <a:miter lim="800000"/>
              <a:headEnd/>
              <a:tailEnd/>
            </a:ln>
          </p:spPr>
          <p:txBody>
            <a:bodyPr lIns="107950" tIns="53975" rIns="107950" bIns="53975">
              <a:spAutoFit/>
            </a:bodyPr>
            <a:lstStyle/>
            <a:p>
              <a:pPr eaLnBrk="0" hangingPunct="0">
                <a:spcBef>
                  <a:spcPct val="50000"/>
                </a:spcBef>
              </a:pPr>
              <a:r>
                <a:rPr lang="en-US" altLang="zh-CN" sz="1400" b="1">
                  <a:solidFill>
                    <a:srgbClr val="FF9900"/>
                  </a:solidFill>
                </a:rPr>
                <a:t>Static Diagrams</a:t>
              </a:r>
              <a:endParaRPr lang="en-US" altLang="zh-CN" sz="1400" b="1">
                <a:solidFill>
                  <a:srgbClr val="FF9900"/>
                </a:solidFill>
                <a:latin typeface="ZapfHumnst BT"/>
              </a:endParaRPr>
            </a:p>
          </p:txBody>
        </p:sp>
        <p:sp>
          <p:nvSpPr>
            <p:cNvPr id="142344" name="Line 8"/>
            <p:cNvSpPr>
              <a:spLocks noChangeShapeType="1"/>
            </p:cNvSpPr>
            <p:nvPr/>
          </p:nvSpPr>
          <p:spPr bwMode="auto">
            <a:xfrm flipV="1">
              <a:off x="3171" y="1648"/>
              <a:ext cx="1373" cy="792"/>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5" name="Line 9"/>
            <p:cNvSpPr>
              <a:spLocks noChangeShapeType="1"/>
            </p:cNvSpPr>
            <p:nvPr/>
          </p:nvSpPr>
          <p:spPr bwMode="auto">
            <a:xfrm>
              <a:off x="3262" y="2565"/>
              <a:ext cx="1282" cy="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6" name="Line 10"/>
            <p:cNvSpPr>
              <a:spLocks noChangeShapeType="1"/>
            </p:cNvSpPr>
            <p:nvPr/>
          </p:nvSpPr>
          <p:spPr bwMode="auto">
            <a:xfrm>
              <a:off x="1490" y="1827"/>
              <a:ext cx="1372" cy="613"/>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7" name="Line 11"/>
            <p:cNvSpPr>
              <a:spLocks noChangeShapeType="1"/>
            </p:cNvSpPr>
            <p:nvPr/>
          </p:nvSpPr>
          <p:spPr bwMode="auto">
            <a:xfrm flipV="1">
              <a:off x="2001" y="2881"/>
              <a:ext cx="725" cy="36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8" name="Line 12"/>
            <p:cNvSpPr>
              <a:spLocks noChangeShapeType="1"/>
            </p:cNvSpPr>
            <p:nvPr/>
          </p:nvSpPr>
          <p:spPr bwMode="auto">
            <a:xfrm>
              <a:off x="2516" y="1545"/>
              <a:ext cx="334" cy="801"/>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49" name="Line 13"/>
            <p:cNvSpPr>
              <a:spLocks noChangeShapeType="1"/>
            </p:cNvSpPr>
            <p:nvPr/>
          </p:nvSpPr>
          <p:spPr bwMode="auto">
            <a:xfrm>
              <a:off x="1489" y="2565"/>
              <a:ext cx="1282" cy="0"/>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50" name="Line 14"/>
            <p:cNvSpPr>
              <a:spLocks noChangeShapeType="1"/>
            </p:cNvSpPr>
            <p:nvPr/>
          </p:nvSpPr>
          <p:spPr bwMode="auto">
            <a:xfrm flipH="1">
              <a:off x="3077" y="1527"/>
              <a:ext cx="334" cy="801"/>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42351" name="Line 15"/>
            <p:cNvSpPr>
              <a:spLocks noChangeShapeType="1"/>
            </p:cNvSpPr>
            <p:nvPr/>
          </p:nvSpPr>
          <p:spPr bwMode="auto">
            <a:xfrm flipH="1" flipV="1">
              <a:off x="3134" y="2565"/>
              <a:ext cx="1014" cy="586"/>
            </a:xfrm>
            <a:prstGeom prst="line">
              <a:avLst/>
            </a:prstGeom>
            <a:noFill/>
            <a:ln w="9525">
              <a:solidFill>
                <a:schemeClr val="tx1"/>
              </a:solidFill>
              <a:round/>
              <a:headEnd type="none" w="sm" len="sm"/>
              <a:tailEnd type="none" w="sm" len="sm"/>
            </a:ln>
          </p:spPr>
          <p:txBody>
            <a:bodyPr wrap="none" anchor="ctr"/>
            <a:lstStyle/>
            <a:p>
              <a:endParaRPr lang="zh-CN" altLang="en-US"/>
            </a:p>
          </p:txBody>
        </p:sp>
        <p:sp>
          <p:nvSpPr>
            <p:cNvPr id="16" name="Rectangle 16"/>
            <p:cNvSpPr>
              <a:spLocks noChangeArrowheads="1"/>
            </p:cNvSpPr>
            <p:nvPr/>
          </p:nvSpPr>
          <p:spPr bwMode="auto">
            <a:xfrm>
              <a:off x="2350" y="3263"/>
              <a:ext cx="919" cy="574"/>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7" name="Rectangle 17"/>
            <p:cNvSpPr>
              <a:spLocks noChangeArrowheads="1"/>
            </p:cNvSpPr>
            <p:nvPr/>
          </p:nvSpPr>
          <p:spPr bwMode="auto">
            <a:xfrm>
              <a:off x="1857" y="1159"/>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8" name="Rectangle 18"/>
            <p:cNvSpPr>
              <a:spLocks noChangeArrowheads="1"/>
            </p:cNvSpPr>
            <p:nvPr/>
          </p:nvSpPr>
          <p:spPr bwMode="auto">
            <a:xfrm>
              <a:off x="480" y="2207"/>
              <a:ext cx="919" cy="574"/>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9" name="Rectangle 19"/>
            <p:cNvSpPr>
              <a:spLocks noChangeArrowheads="1"/>
            </p:cNvSpPr>
            <p:nvPr/>
          </p:nvSpPr>
          <p:spPr bwMode="auto">
            <a:xfrm>
              <a:off x="571" y="2294"/>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0" name="Rectangle 20"/>
            <p:cNvSpPr>
              <a:spLocks noChangeArrowheads="1"/>
            </p:cNvSpPr>
            <p:nvPr/>
          </p:nvSpPr>
          <p:spPr bwMode="auto">
            <a:xfrm>
              <a:off x="4362" y="2204"/>
              <a:ext cx="919" cy="571"/>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1" name="Rectangle 21"/>
            <p:cNvSpPr>
              <a:spLocks noChangeArrowheads="1"/>
            </p:cNvSpPr>
            <p:nvPr/>
          </p:nvSpPr>
          <p:spPr bwMode="auto">
            <a:xfrm>
              <a:off x="3653" y="3030"/>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2300">
                <a:effectLst>
                  <a:outerShdw blurRad="38100" dist="38100" dir="2700000" algn="tl">
                    <a:srgbClr val="FFFFFF"/>
                  </a:outerShdw>
                </a:effectLst>
                <a:latin typeface="Arial Narrow" pitchFamily="34" charset="0"/>
              </a:endParaRPr>
            </a:p>
          </p:txBody>
        </p:sp>
        <p:sp>
          <p:nvSpPr>
            <p:cNvPr id="22" name="Rectangle 22"/>
            <p:cNvSpPr>
              <a:spLocks noChangeArrowheads="1"/>
            </p:cNvSpPr>
            <p:nvPr/>
          </p:nvSpPr>
          <p:spPr bwMode="auto">
            <a:xfrm>
              <a:off x="4362" y="1255"/>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3" name="Rectangle 23"/>
            <p:cNvSpPr>
              <a:spLocks noChangeArrowheads="1"/>
            </p:cNvSpPr>
            <p:nvPr/>
          </p:nvSpPr>
          <p:spPr bwMode="auto">
            <a:xfrm>
              <a:off x="900" y="3060"/>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4" name="Rectangle 24"/>
            <p:cNvSpPr>
              <a:spLocks noChangeArrowheads="1"/>
            </p:cNvSpPr>
            <p:nvPr/>
          </p:nvSpPr>
          <p:spPr bwMode="auto">
            <a:xfrm>
              <a:off x="708" y="1369"/>
              <a:ext cx="918" cy="573"/>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61" name="Line 25"/>
            <p:cNvSpPr>
              <a:spLocks noChangeShapeType="1"/>
            </p:cNvSpPr>
            <p:nvPr/>
          </p:nvSpPr>
          <p:spPr bwMode="auto">
            <a:xfrm>
              <a:off x="2974" y="2957"/>
              <a:ext cx="0" cy="284"/>
            </a:xfrm>
            <a:prstGeom prst="line">
              <a:avLst/>
            </a:prstGeom>
            <a:noFill/>
            <a:ln w="12700">
              <a:solidFill>
                <a:schemeClr val="tx1"/>
              </a:solidFill>
              <a:round/>
              <a:headEnd type="none" w="sm" len="sm"/>
              <a:tailEnd type="none" w="lg" len="lg"/>
            </a:ln>
          </p:spPr>
          <p:txBody>
            <a:bodyPr wrap="none" anchor="ctr"/>
            <a:lstStyle/>
            <a:p>
              <a:endParaRPr lang="zh-CN" altLang="en-US"/>
            </a:p>
          </p:txBody>
        </p:sp>
        <p:sp>
          <p:nvSpPr>
            <p:cNvPr id="26" name="Rectangle 26"/>
            <p:cNvSpPr>
              <a:spLocks noChangeArrowheads="1"/>
            </p:cNvSpPr>
            <p:nvPr/>
          </p:nvSpPr>
          <p:spPr bwMode="auto">
            <a:xfrm>
              <a:off x="2447" y="3361"/>
              <a:ext cx="918"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27" name="Rectangle 27"/>
            <p:cNvSpPr>
              <a:spLocks noChangeArrowheads="1"/>
            </p:cNvSpPr>
            <p:nvPr/>
          </p:nvSpPr>
          <p:spPr bwMode="auto">
            <a:xfrm>
              <a:off x="2542" y="3456"/>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Activity</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142364" name="AutoShape 28"/>
            <p:cNvSpPr>
              <a:spLocks noChangeArrowheads="1"/>
            </p:cNvSpPr>
            <p:nvPr/>
          </p:nvSpPr>
          <p:spPr bwMode="auto">
            <a:xfrm>
              <a:off x="2598" y="2193"/>
              <a:ext cx="807" cy="753"/>
            </a:xfrm>
            <a:prstGeom prst="can">
              <a:avLst>
                <a:gd name="adj" fmla="val 39255"/>
              </a:avLst>
            </a:prstGeom>
            <a:solidFill>
              <a:schemeClr val="tx1"/>
            </a:solidFill>
            <a:ln w="9525">
              <a:solidFill>
                <a:schemeClr val="bg2"/>
              </a:solidFill>
              <a:round/>
              <a:headEnd/>
              <a:tailEnd/>
            </a:ln>
          </p:spPr>
          <p:txBody>
            <a:bodyPr wrap="none" lIns="107950" tIns="53975" rIns="107950" bIns="53975" anchor="ctr"/>
            <a:lstStyle/>
            <a:p>
              <a:endParaRPr lang="zh-CN" altLang="en-US"/>
            </a:p>
          </p:txBody>
        </p:sp>
        <p:sp>
          <p:nvSpPr>
            <p:cNvPr id="142365" name="Rectangle 29"/>
            <p:cNvSpPr>
              <a:spLocks noChangeArrowheads="1"/>
            </p:cNvSpPr>
            <p:nvPr/>
          </p:nvSpPr>
          <p:spPr bwMode="auto">
            <a:xfrm>
              <a:off x="2734" y="2549"/>
              <a:ext cx="520" cy="215"/>
            </a:xfrm>
            <a:prstGeom prst="rect">
              <a:avLst/>
            </a:prstGeom>
            <a:noFill/>
            <a:ln w="9525">
              <a:noFill/>
              <a:miter lim="800000"/>
              <a:headEnd/>
              <a:tailEnd/>
            </a:ln>
          </p:spPr>
          <p:txBody>
            <a:bodyPr wrap="none" lIns="107950" tIns="53975" rIns="107950" bIns="53975">
              <a:spAutoFit/>
            </a:bodyPr>
            <a:lstStyle/>
            <a:p>
              <a:pPr eaLnBrk="0" hangingPunct="0">
                <a:lnSpc>
                  <a:spcPct val="90000"/>
                </a:lnSpc>
                <a:buClr>
                  <a:srgbClr val="F6BF69"/>
                </a:buClr>
                <a:buFont typeface="Monotype Sorts"/>
                <a:buNone/>
              </a:pPr>
              <a:r>
                <a:rPr lang="en-US" altLang="zh-CN" sz="1700" b="1">
                  <a:solidFill>
                    <a:schemeClr val="bg2"/>
                  </a:solidFill>
                  <a:latin typeface="Arial Narrow" pitchFamily="34" charset="0"/>
                </a:rPr>
                <a:t>Models</a:t>
              </a:r>
            </a:p>
          </p:txBody>
        </p:sp>
        <p:sp>
          <p:nvSpPr>
            <p:cNvPr id="30" name="Rectangle 30"/>
            <p:cNvSpPr>
              <a:spLocks noChangeArrowheads="1"/>
            </p:cNvSpPr>
            <p:nvPr/>
          </p:nvSpPr>
          <p:spPr bwMode="auto">
            <a:xfrm>
              <a:off x="799" y="1459"/>
              <a:ext cx="918" cy="573"/>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31" name="Rectangle 31"/>
            <p:cNvSpPr>
              <a:spLocks noChangeArrowheads="1"/>
            </p:cNvSpPr>
            <p:nvPr/>
          </p:nvSpPr>
          <p:spPr bwMode="auto">
            <a:xfrm>
              <a:off x="889" y="1548"/>
              <a:ext cx="919" cy="574"/>
            </a:xfrm>
            <a:prstGeom prst="rect">
              <a:avLst/>
            </a:prstGeom>
            <a:solidFill>
              <a:srgbClr val="99CCCC"/>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Sequence</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32" name="Rectangle 32"/>
            <p:cNvSpPr>
              <a:spLocks noChangeArrowheads="1"/>
            </p:cNvSpPr>
            <p:nvPr/>
          </p:nvSpPr>
          <p:spPr bwMode="auto">
            <a:xfrm>
              <a:off x="662" y="2385"/>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Collaboration</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3" name="Rectangle 33"/>
            <p:cNvSpPr>
              <a:spLocks noChangeArrowheads="1"/>
            </p:cNvSpPr>
            <p:nvPr/>
          </p:nvSpPr>
          <p:spPr bwMode="auto">
            <a:xfrm>
              <a:off x="991" y="3151"/>
              <a:ext cx="919" cy="573"/>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34" name="Rectangle 34"/>
            <p:cNvSpPr>
              <a:spLocks noChangeArrowheads="1"/>
            </p:cNvSpPr>
            <p:nvPr/>
          </p:nvSpPr>
          <p:spPr bwMode="auto">
            <a:xfrm>
              <a:off x="1083" y="3242"/>
              <a:ext cx="918" cy="571"/>
            </a:xfrm>
            <a:prstGeom prst="rect">
              <a:avLst/>
            </a:prstGeom>
            <a:solidFill>
              <a:srgbClr val="99CCCC"/>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Statechart</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5" name="Rectangle 35"/>
            <p:cNvSpPr>
              <a:spLocks noChangeArrowheads="1"/>
            </p:cNvSpPr>
            <p:nvPr/>
          </p:nvSpPr>
          <p:spPr bwMode="auto">
            <a:xfrm>
              <a:off x="3745" y="3121"/>
              <a:ext cx="918" cy="571"/>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2300">
                <a:effectLst>
                  <a:outerShdw blurRad="38100" dist="38100" dir="2700000" algn="tl">
                    <a:srgbClr val="FFFFFF"/>
                  </a:outerShdw>
                </a:effectLst>
                <a:latin typeface="Arial Narrow" pitchFamily="34" charset="0"/>
              </a:endParaRPr>
            </a:p>
          </p:txBody>
        </p:sp>
        <p:sp>
          <p:nvSpPr>
            <p:cNvPr id="36" name="Rectangle 36"/>
            <p:cNvSpPr>
              <a:spLocks noChangeArrowheads="1"/>
            </p:cNvSpPr>
            <p:nvPr/>
          </p:nvSpPr>
          <p:spPr bwMode="auto">
            <a:xfrm>
              <a:off x="3836" y="3211"/>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Deployment</a:t>
              </a:r>
            </a:p>
            <a:p>
              <a:pPr marL="384175" indent="-384175" algn="ctr" defTabSz="903288" eaLnBrk="0" hangingPunct="0">
                <a:lnSpc>
                  <a:spcPct val="90000"/>
                </a:lnSpc>
                <a:buClr>
                  <a:srgbClr val="F6BF69"/>
                </a:buClr>
                <a:buFont typeface="Monotype Sorts" pitchFamily="2" charset="2"/>
                <a:buNone/>
                <a:defRPr/>
              </a:pPr>
              <a:r>
                <a:rPr lang="en-US" altLang="zh-CN" sz="1400" b="1">
                  <a:solidFill>
                    <a:schemeClr val="bg2"/>
                  </a:solidFill>
                  <a:latin typeface="Arial Narrow" pitchFamily="34" charset="0"/>
                </a:rPr>
                <a:t>Diagrams</a:t>
              </a:r>
              <a:endParaRPr lang="en-US" altLang="zh-CN" sz="1400">
                <a:effectLst>
                  <a:outerShdw blurRad="38100" dist="38100" dir="2700000" algn="tl">
                    <a:srgbClr val="FFFFFF"/>
                  </a:outerShdw>
                </a:effectLst>
                <a:latin typeface="Arial Narrow" pitchFamily="34" charset="0"/>
              </a:endParaRPr>
            </a:p>
          </p:txBody>
        </p:sp>
        <p:sp>
          <p:nvSpPr>
            <p:cNvPr id="37" name="Rectangle 37"/>
            <p:cNvSpPr>
              <a:spLocks noChangeArrowheads="1"/>
            </p:cNvSpPr>
            <p:nvPr/>
          </p:nvSpPr>
          <p:spPr bwMode="auto">
            <a:xfrm>
              <a:off x="4453" y="2294"/>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142374" name="Rectangle 38"/>
            <p:cNvSpPr>
              <a:spLocks noChangeArrowheads="1"/>
            </p:cNvSpPr>
            <p:nvPr/>
          </p:nvSpPr>
          <p:spPr bwMode="auto">
            <a:xfrm>
              <a:off x="4544" y="2384"/>
              <a:ext cx="919" cy="573"/>
            </a:xfrm>
            <a:prstGeom prst="rect">
              <a:avLst/>
            </a:prstGeom>
            <a:solidFill>
              <a:srgbClr val="CC6600"/>
            </a:solidFill>
            <a:ln w="9525">
              <a:solidFill>
                <a:schemeClr val="bg2"/>
              </a:solidFill>
              <a:miter lim="800000"/>
              <a:headEnd type="none" w="sm" len="sm"/>
              <a:tailEnd type="none" w="sm" len="sm"/>
            </a:ln>
          </p:spPr>
          <p:txBody>
            <a:bodyPr wrap="none" lIns="86173" tIns="43087" rIns="86173" bIns="43087" anchor="ctr"/>
            <a:lstStyle/>
            <a:p>
              <a:pPr marL="384175" indent="-384175" algn="ctr" defTabSz="903288" eaLnBrk="0" hangingPunct="0">
                <a:lnSpc>
                  <a:spcPct val="90000"/>
                </a:lnSpc>
                <a:buClr>
                  <a:srgbClr val="F6BF69"/>
                </a:buClr>
                <a:buFont typeface="Monotype Sorts"/>
                <a:buNone/>
              </a:pPr>
              <a:r>
                <a:rPr lang="en-US" altLang="zh-CN" sz="1400" b="1">
                  <a:solidFill>
                    <a:schemeClr val="bg2"/>
                  </a:solidFill>
                  <a:latin typeface="Arial Narrow" pitchFamily="34" charset="0"/>
                </a:rPr>
                <a:t>Component</a:t>
              </a:r>
            </a:p>
            <a:p>
              <a:pPr marL="384175" indent="-384175" algn="ctr" defTabSz="903288" eaLnBrk="0" hangingPunct="0">
                <a:lnSpc>
                  <a:spcPct val="90000"/>
                </a:lnSpc>
                <a:buClr>
                  <a:srgbClr val="F6BF69"/>
                </a:buClr>
                <a:buFont typeface="Monotype Sorts"/>
                <a:buNone/>
              </a:pPr>
              <a:r>
                <a:rPr lang="en-US" altLang="zh-CN" sz="1400" b="1">
                  <a:solidFill>
                    <a:schemeClr val="bg2"/>
                  </a:solidFill>
                  <a:latin typeface="Arial Narrow" pitchFamily="34" charset="0"/>
                </a:rPr>
                <a:t>Diagrams</a:t>
              </a:r>
            </a:p>
          </p:txBody>
        </p:sp>
        <p:sp>
          <p:nvSpPr>
            <p:cNvPr id="39" name="Rectangle 39"/>
            <p:cNvSpPr>
              <a:spLocks noChangeArrowheads="1"/>
            </p:cNvSpPr>
            <p:nvPr/>
          </p:nvSpPr>
          <p:spPr bwMode="auto">
            <a:xfrm>
              <a:off x="4453" y="1345"/>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0" name="Rectangle 40"/>
            <p:cNvSpPr>
              <a:spLocks noChangeArrowheads="1"/>
            </p:cNvSpPr>
            <p:nvPr/>
          </p:nvSpPr>
          <p:spPr bwMode="auto">
            <a:xfrm>
              <a:off x="4544" y="1436"/>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Object</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41" name="Rectangle 41"/>
            <p:cNvSpPr>
              <a:spLocks noChangeArrowheads="1"/>
            </p:cNvSpPr>
            <p:nvPr/>
          </p:nvSpPr>
          <p:spPr bwMode="auto">
            <a:xfrm>
              <a:off x="3064" y="954"/>
              <a:ext cx="918"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2" name="Rectangle 42"/>
            <p:cNvSpPr>
              <a:spLocks noChangeArrowheads="1"/>
            </p:cNvSpPr>
            <p:nvPr/>
          </p:nvSpPr>
          <p:spPr bwMode="auto">
            <a:xfrm>
              <a:off x="3156" y="1044"/>
              <a:ext cx="919" cy="573"/>
            </a:xfrm>
            <a:prstGeom prst="rect">
              <a:avLst/>
            </a:prstGeom>
            <a:solidFill>
              <a:srgbClr val="CC6600"/>
            </a:solidFill>
            <a:ln w="9525">
              <a:solidFill>
                <a:schemeClr val="bg2"/>
              </a:solidFill>
              <a:miter lim="800000"/>
              <a:headEnd type="none" w="sm" len="sm"/>
              <a:tailEnd type="none" w="sm" len="sm"/>
            </a:ln>
            <a:effectLst/>
          </p:spPr>
          <p:txBody>
            <a:bodyPr wrap="none" lIns="86173" tIns="43087" rIns="86173" bIns="43087"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Class</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43" name="Rectangle 43"/>
            <p:cNvSpPr>
              <a:spLocks noChangeArrowheads="1"/>
            </p:cNvSpPr>
            <p:nvPr/>
          </p:nvSpPr>
          <p:spPr bwMode="auto">
            <a:xfrm>
              <a:off x="1948" y="1249"/>
              <a:ext cx="918" cy="573"/>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endParaRPr lang="zh-CN" altLang="en-US" sz="1700">
                <a:effectLst>
                  <a:outerShdw blurRad="38100" dist="38100" dir="2700000" algn="tl">
                    <a:srgbClr val="FFFFFF"/>
                  </a:outerShdw>
                </a:effectLst>
                <a:latin typeface="Arial Narrow" pitchFamily="34" charset="0"/>
              </a:endParaRPr>
            </a:p>
          </p:txBody>
        </p:sp>
        <p:sp>
          <p:nvSpPr>
            <p:cNvPr id="44" name="Rectangle 44"/>
            <p:cNvSpPr>
              <a:spLocks noChangeArrowheads="1"/>
            </p:cNvSpPr>
            <p:nvPr/>
          </p:nvSpPr>
          <p:spPr bwMode="auto">
            <a:xfrm>
              <a:off x="2038" y="1338"/>
              <a:ext cx="918" cy="574"/>
            </a:xfrm>
            <a:prstGeom prst="rect">
              <a:avLst/>
            </a:prstGeom>
            <a:solidFill>
              <a:srgbClr val="CC6600"/>
            </a:solidFill>
            <a:ln w="9525">
              <a:solidFill>
                <a:schemeClr val="bg2"/>
              </a:solidFill>
              <a:miter lim="800000"/>
              <a:headEnd type="none" w="sm" len="sm"/>
              <a:tailEnd type="none" w="sm" len="sm"/>
            </a:ln>
            <a:effectLst/>
          </p:spPr>
          <p:txBody>
            <a:bodyPr wrap="none" lIns="76531" tIns="38266" rIns="76531" bIns="38266" anchor="ctr"/>
            <a:lstStyle/>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Use-Case</a:t>
              </a:r>
            </a:p>
            <a:p>
              <a:pPr marL="384175" indent="-384175" algn="ctr" defTabSz="903288" eaLnBrk="0" hangingPunct="0">
                <a:lnSpc>
                  <a:spcPct val="90000"/>
                </a:lnSpc>
                <a:buClr>
                  <a:srgbClr val="F6BF69"/>
                </a:buClr>
                <a:buFont typeface="Monotype Sorts" pitchFamily="2" charset="2"/>
                <a:buNone/>
                <a:defRPr/>
              </a:pPr>
              <a:r>
                <a:rPr lang="en-US" altLang="zh-CN" sz="1400" b="1" dirty="0">
                  <a:solidFill>
                    <a:schemeClr val="bg2"/>
                  </a:solidFill>
                  <a:latin typeface="Arial Narrow" pitchFamily="34" charset="0"/>
                </a:rPr>
                <a:t>Diagrams</a:t>
              </a:r>
              <a:endParaRPr lang="en-US" altLang="zh-CN" sz="1400" dirty="0">
                <a:effectLst>
                  <a:outerShdw blurRad="38100" dist="38100" dir="2700000" algn="tl">
                    <a:srgbClr val="FFFFFF"/>
                  </a:outerShdw>
                </a:effectLst>
                <a:latin typeface="Arial Narrow" pitchFamily="34" charset="0"/>
              </a:endParaRPr>
            </a:p>
          </p:txBody>
        </p:sp>
        <p:sp>
          <p:nvSpPr>
            <p:cNvPr id="142381" name="Rectangle 45"/>
            <p:cNvSpPr>
              <a:spLocks noChangeArrowheads="1"/>
            </p:cNvSpPr>
            <p:nvPr/>
          </p:nvSpPr>
          <p:spPr bwMode="auto">
            <a:xfrm>
              <a:off x="0" y="528"/>
              <a:ext cx="2976" cy="480"/>
            </a:xfrm>
            <a:prstGeom prst="rect">
              <a:avLst/>
            </a:prstGeom>
            <a:noFill/>
            <a:ln w="9525">
              <a:noFill/>
              <a:miter lim="800000"/>
              <a:headEnd/>
              <a:tailEnd/>
            </a:ln>
          </p:spPr>
          <p:txBody>
            <a:bodyPr lIns="107950" tIns="53975" rIns="107950" bIns="53975"/>
            <a:lstStyle/>
            <a:p>
              <a:pPr marL="339725" indent="-339725">
                <a:lnSpc>
                  <a:spcPct val="80000"/>
                </a:lnSpc>
                <a:spcBef>
                  <a:spcPct val="30000"/>
                </a:spcBef>
                <a:buClr>
                  <a:schemeClr val="tx1"/>
                </a:buClr>
                <a:buFont typeface="Wingdings" pitchFamily="2" charset="2"/>
                <a:buChar char="§"/>
              </a:pPr>
              <a:endParaRPr lang="en-US" altLang="zh-CN" sz="2400">
                <a:solidFill>
                  <a:srgbClr val="DDDDDD"/>
                </a:solidFill>
              </a:endParaRPr>
            </a:p>
          </p:txBody>
        </p:sp>
      </p:gr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Dragon</Template>
  <TotalTime>644</TotalTime>
  <Words>1113</Words>
  <Application>Microsoft Office PowerPoint</Application>
  <PresentationFormat>全屏显示(4:3)</PresentationFormat>
  <Paragraphs>191</Paragraphs>
  <Slides>47</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Monotype Sorts</vt:lpstr>
      <vt:lpstr>ZapfHumnst BT</vt:lpstr>
      <vt:lpstr>华文楷体</vt:lpstr>
      <vt:lpstr>隶书</vt:lpstr>
      <vt:lpstr>宋体</vt:lpstr>
      <vt:lpstr>Arial</vt:lpstr>
      <vt:lpstr>Arial Narrow</vt:lpstr>
      <vt:lpstr>Calibri</vt:lpstr>
      <vt:lpstr>Cambria</vt:lpstr>
      <vt:lpstr>Maiandra GD</vt:lpstr>
      <vt:lpstr>Wingdings</vt:lpstr>
      <vt:lpstr>Wingdings 2</vt:lpstr>
      <vt:lpstr>龙腾四海</vt:lpstr>
      <vt:lpstr>UML介绍</vt:lpstr>
      <vt:lpstr>提纲</vt:lpstr>
      <vt:lpstr>UML简介</vt:lpstr>
      <vt:lpstr>UML适合的项目形态</vt:lpstr>
      <vt:lpstr>建模与抽象</vt:lpstr>
      <vt:lpstr>PowerPoint 演示文稿</vt:lpstr>
      <vt:lpstr>PowerPoint 演示文稿</vt:lpstr>
      <vt:lpstr>PowerPoint 演示文稿</vt:lpstr>
      <vt:lpstr>UML图</vt:lpstr>
      <vt:lpstr>一个形象的例子</vt:lpstr>
      <vt:lpstr>类图</vt:lpstr>
      <vt:lpstr>状态图</vt:lpstr>
      <vt:lpstr>活动图</vt:lpstr>
      <vt:lpstr>时序图</vt:lpstr>
      <vt:lpstr>协作图</vt:lpstr>
      <vt:lpstr>类之间的关系 关系的种类</vt:lpstr>
      <vt:lpstr>关联关系 定义</vt:lpstr>
      <vt:lpstr>关联关系 名称、角色、导航</vt:lpstr>
      <vt:lpstr>关联关系 多重性</vt:lpstr>
      <vt:lpstr>关联关系 聚合和组合</vt:lpstr>
      <vt:lpstr>泛化关系 介绍</vt:lpstr>
      <vt:lpstr>依赖关系 介绍</vt:lpstr>
      <vt:lpstr>实现关系 介绍</vt:lpstr>
      <vt:lpstr>一个例子</vt:lpstr>
      <vt:lpstr>以下实体之间是什么样的关系呢</vt:lpstr>
      <vt:lpstr>一个建模过程（Init）</vt:lpstr>
      <vt:lpstr>一个建模过程（超越文章）</vt:lpstr>
      <vt:lpstr>一个建模过程（分类）</vt:lpstr>
      <vt:lpstr>一个建模过程（分类II）</vt:lpstr>
      <vt:lpstr>一个建模过程（重构元数据）</vt:lpstr>
      <vt:lpstr>在项目中使用UML</vt:lpstr>
      <vt:lpstr>UML工具</vt:lpstr>
      <vt:lpstr>在项目中使用UML（二）</vt:lpstr>
      <vt:lpstr>描述业务流程</vt:lpstr>
      <vt:lpstr>表现软件系统提供的服务</vt:lpstr>
      <vt:lpstr>概念分析</vt:lpstr>
      <vt:lpstr>架构视图</vt:lpstr>
      <vt:lpstr>模块级别的设计</vt:lpstr>
      <vt:lpstr>在项目中使用UML</vt:lpstr>
      <vt:lpstr>在描述业务用例实现时引入待建软件系统来建模其职责</vt:lpstr>
      <vt:lpstr>从业务流程到系统用例</vt:lpstr>
      <vt:lpstr>描述流程的核心业务实体及其状态图</vt:lpstr>
      <vt:lpstr>通过创建抽象的分析类来容纳变化</vt:lpstr>
      <vt:lpstr>描述领域实体的设计类图</vt:lpstr>
      <vt:lpstr>类设计原则</vt:lpstr>
      <vt:lpstr>其他建模方面的话题</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UML介绍</dc:title>
  <dc:creator>user</dc:creator>
  <cp:lastModifiedBy>kingbox</cp:lastModifiedBy>
  <cp:revision>79</cp:revision>
  <dcterms:created xsi:type="dcterms:W3CDTF">2013-06-28T07:07:46Z</dcterms:created>
  <dcterms:modified xsi:type="dcterms:W3CDTF">2016-08-19T03:01:44Z</dcterms:modified>
</cp:coreProperties>
</file>