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5" r:id="rId9"/>
    <p:sldMasterId id="2147483661" r:id="rId10"/>
    <p:sldMasterId id="2147483667" r:id="rId11"/>
    <p:sldMasterId id="2147483655" r:id="rId12"/>
    <p:sldMasterId id="2147483669" r:id="rId13"/>
    <p:sldMasterId id="2147483663" r:id="rId14"/>
  </p:sldMasterIdLst>
  <p:notesMasterIdLst>
    <p:notesMasterId r:id="rId16"/>
  </p:notesMasterIdLst>
  <p:sldIdLst>
    <p:sldId id="256" r:id="rId15"/>
  </p:sldIdLst>
  <p:sldSz cx="15122525" cy="10693400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1F7"/>
    <a:srgbClr val="C8E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howGuides="1">
      <p:cViewPr>
        <p:scale>
          <a:sx n="100" d="100"/>
          <a:sy n="100" d="100"/>
        </p:scale>
        <p:origin x="-348" y="1566"/>
      </p:cViewPr>
      <p:guideLst>
        <p:guide orient="horz" pos="261"/>
        <p:guide orient="horz" pos="2030"/>
        <p:guide orient="horz" pos="760"/>
        <p:guide orient="horz" pos="1894"/>
        <p:guide orient="horz" pos="6022"/>
        <p:guide pos="4650"/>
        <p:guide pos="9276"/>
        <p:guide pos="4876"/>
        <p:guide pos="250"/>
        <p:guide pos="3107"/>
        <p:guide pos="3334"/>
        <p:guide pos="6192"/>
        <p:guide pos="6419"/>
        <p:guide pos="2336"/>
        <p:guide pos="2563"/>
        <p:guide pos="6963"/>
        <p:guide pos="71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972" y="-90"/>
      </p:cViewPr>
      <p:guideLst>
        <p:guide orient="horz" pos="4618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F:\Master%20Thesis\msc_jan\acl-paper\experiments\Experimen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aster%20Thesis\msc_jan\acl-paper\experiments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Layer 1</c:v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4M</c:v>
                </c:pt>
                <c:pt idx="4">
                  <c:v>10M</c:v>
                </c:pt>
                <c:pt idx="5">
                  <c:v>50M</c:v>
                </c:pt>
                <c:pt idx="6">
                  <c:v>90M</c:v>
                </c:pt>
              </c:strCache>
            </c:strRef>
          </c:cat>
          <c:val>
            <c:numRef>
              <c:f>'Rep 1 5 samples'!$B$2:$B$8</c:f>
              <c:numCache>
                <c:formatCode>General</c:formatCode>
                <c:ptCount val="7"/>
                <c:pt idx="0">
                  <c:v>59.79</c:v>
                </c:pt>
                <c:pt idx="1">
                  <c:v>60.46</c:v>
                </c:pt>
                <c:pt idx="2">
                  <c:v>60.72</c:v>
                </c:pt>
                <c:pt idx="3">
                  <c:v>61</c:v>
                </c:pt>
                <c:pt idx="4">
                  <c:v>61.43</c:v>
                </c:pt>
                <c:pt idx="5">
                  <c:v>62.68</c:v>
                </c:pt>
                <c:pt idx="6">
                  <c:v>62.93</c:v>
                </c:pt>
              </c:numCache>
            </c:numRef>
          </c:val>
          <c:smooth val="0"/>
        </c:ser>
        <c:ser>
          <c:idx val="3"/>
          <c:order val="1"/>
          <c:tx>
            <c:v>Layer 2A</c:v>
          </c:tx>
          <c:spPr>
            <a:ln>
              <a:solidFill>
                <a:srgbClr val="F79646">
                  <a:lumMod val="50000"/>
                </a:srgbClr>
              </a:solidFill>
            </a:ln>
          </c:spPr>
          <c:marker>
            <c:spPr>
              <a:solidFill>
                <a:srgbClr val="F79646">
                  <a:lumMod val="50000"/>
                </a:srgbClr>
              </a:solidFill>
              <a:ln>
                <a:solidFill>
                  <a:srgbClr val="F79646">
                    <a:lumMod val="50000"/>
                  </a:srgbClr>
                </a:solidFill>
              </a:ln>
            </c:spPr>
          </c:marker>
          <c:val>
            <c:numRef>
              <c:f>'Rep 1 5 samples'!$B$16:$B$22</c:f>
              <c:numCache>
                <c:formatCode>General</c:formatCode>
                <c:ptCount val="7"/>
                <c:pt idx="0">
                  <c:v>60.06</c:v>
                </c:pt>
                <c:pt idx="1">
                  <c:v>60.36</c:v>
                </c:pt>
                <c:pt idx="2">
                  <c:v>60.71</c:v>
                </c:pt>
                <c:pt idx="3">
                  <c:v>61.4</c:v>
                </c:pt>
                <c:pt idx="4">
                  <c:v>61.08</c:v>
                </c:pt>
                <c:pt idx="5">
                  <c:v>62.22</c:v>
                </c:pt>
                <c:pt idx="6">
                  <c:v>63.58</c:v>
                </c:pt>
              </c:numCache>
            </c:numRef>
          </c:val>
          <c:smooth val="0"/>
        </c:ser>
        <c:ser>
          <c:idx val="2"/>
          <c:order val="2"/>
          <c:tx>
            <c:v>Layer3 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4M</c:v>
                </c:pt>
                <c:pt idx="4">
                  <c:v>10M</c:v>
                </c:pt>
                <c:pt idx="5">
                  <c:v>50M</c:v>
                </c:pt>
                <c:pt idx="6">
                  <c:v>90M</c:v>
                </c:pt>
              </c:strCache>
            </c:strRef>
          </c:cat>
          <c:val>
            <c:numRef>
              <c:f>'Rep 1 5 samples'!$B$30:$B$36</c:f>
              <c:numCache>
                <c:formatCode>General</c:formatCode>
                <c:ptCount val="7"/>
                <c:pt idx="0">
                  <c:v>59.87</c:v>
                </c:pt>
                <c:pt idx="1">
                  <c:v>59.61</c:v>
                </c:pt>
                <c:pt idx="2">
                  <c:v>60.27</c:v>
                </c:pt>
                <c:pt idx="3">
                  <c:v>60.97</c:v>
                </c:pt>
                <c:pt idx="4">
                  <c:v>60.72</c:v>
                </c:pt>
                <c:pt idx="5">
                  <c:v>62.39</c:v>
                </c:pt>
                <c:pt idx="6">
                  <c:v>63.61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221312"/>
        <c:axId val="122223232"/>
      </c:lineChart>
      <c:catAx>
        <c:axId val="122221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223232"/>
        <c:crosses val="autoZero"/>
        <c:auto val="1"/>
        <c:lblAlgn val="ctr"/>
        <c:lblOffset val="100"/>
        <c:noMultiLvlLbl val="0"/>
      </c:catAx>
      <c:valAx>
        <c:axId val="122223232"/>
        <c:scaling>
          <c:orientation val="minMax"/>
          <c:min val="5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F1 Score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2221312"/>
        <c:crosses val="autoZero"/>
        <c:crossBetween val="between"/>
      </c:valAx>
      <c:spPr>
        <a:solidFill>
          <a:sysClr val="window" lastClr="FFFFFF"/>
        </a:solidFill>
        <a:ln w="25400" cap="flat" cmpd="sng" algn="ctr">
          <a:noFill/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rgbClr val="FFFFFF">
        <a:lumMod val="95000"/>
      </a:srgbClr>
    </a:solidFill>
    <a:ln w="3175" cap="flat" cmpd="sng" algn="ctr">
      <a:noFill/>
      <a:prstDash val="solid"/>
    </a:ln>
    <a:effectLst/>
  </c:spPr>
  <c:txPr>
    <a:bodyPr/>
    <a:lstStyle/>
    <a:p>
      <a:pPr>
        <a:defRPr>
          <a:solidFill>
            <a:schemeClr val="accent5">
              <a:lumMod val="25000"/>
            </a:schemeClr>
          </a:solidFill>
          <a:latin typeface="+mn-lt"/>
          <a:ea typeface="+mn-ea"/>
          <a:cs typeface="+mn-cs"/>
        </a:defRPr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L3A</c:v>
          </c:tx>
          <c:spPr>
            <a:solidFill>
              <a:schemeClr val="accent5">
                <a:lumMod val="25000"/>
              </a:schemeClr>
            </a:solidFill>
          </c:spPr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samples'!$B$59:$B$61</c:f>
              <c:numCache>
                <c:formatCode>General</c:formatCode>
                <c:ptCount val="3"/>
                <c:pt idx="0">
                  <c:v>63.61</c:v>
                </c:pt>
                <c:pt idx="1">
                  <c:v>62.19</c:v>
                </c:pt>
                <c:pt idx="2">
                  <c:v>55.26</c:v>
                </c:pt>
              </c:numCache>
            </c:numRef>
          </c:val>
        </c:ser>
        <c:ser>
          <c:idx val="2"/>
          <c:order val="1"/>
          <c:tx>
            <c:v>L2B</c:v>
          </c:tx>
          <c:spPr>
            <a:solidFill>
              <a:schemeClr val="tx2">
                <a:lumMod val="75000"/>
              </a:schemeClr>
            </a:solidFill>
          </c:spPr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samples'!$B$54:$B$56</c:f>
              <c:numCache>
                <c:formatCode>General</c:formatCode>
                <c:ptCount val="3"/>
                <c:pt idx="0">
                  <c:v>62.95</c:v>
                </c:pt>
                <c:pt idx="1">
                  <c:v>62.09</c:v>
                </c:pt>
                <c:pt idx="2">
                  <c:v>53.91</c:v>
                </c:pt>
              </c:numCache>
            </c:numRef>
          </c:val>
        </c:ser>
        <c:ser>
          <c:idx val="3"/>
          <c:order val="2"/>
          <c:tx>
            <c:v>L1A</c:v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samples'!$B$64:$B$66</c:f>
              <c:numCache>
                <c:formatCode>General</c:formatCode>
                <c:ptCount val="3"/>
                <c:pt idx="0">
                  <c:v>62.93</c:v>
                </c:pt>
                <c:pt idx="1">
                  <c:v>61.22</c:v>
                </c:pt>
                <c:pt idx="2">
                  <c:v>51.05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458496"/>
        <c:axId val="122460032"/>
      </c:barChart>
      <c:catAx>
        <c:axId val="1224584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de-DE"/>
          </a:p>
        </c:txPr>
        <c:crossAx val="122460032"/>
        <c:crosses val="autoZero"/>
        <c:auto val="1"/>
        <c:lblAlgn val="ctr"/>
        <c:lblOffset val="100"/>
        <c:noMultiLvlLbl val="0"/>
      </c:catAx>
      <c:valAx>
        <c:axId val="122460032"/>
        <c:scaling>
          <c:orientation val="minMax"/>
          <c:min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458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A7806-015F-4A4D-96B3-6DA3B5330119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CH"/>
        </a:p>
      </dgm:t>
    </dgm:pt>
    <dgm:pt modelId="{CC53FDEF-EACF-4A29-868A-0E3A7860481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Word Embeddings</a:t>
          </a:r>
          <a:endParaRPr lang="de-CH" b="1" dirty="0"/>
        </a:p>
      </dgm:t>
    </dgm:pt>
    <dgm:pt modelId="{46F7725A-A170-4705-81B1-0A731FA81A2E}" type="parTrans" cxnId="{FCB64DE1-63BE-4449-87ED-531729D2D3E0}">
      <dgm:prSet/>
      <dgm:spPr/>
      <dgm:t>
        <a:bodyPr/>
        <a:lstStyle/>
        <a:p>
          <a:endParaRPr lang="de-CH"/>
        </a:p>
      </dgm:t>
    </dgm:pt>
    <dgm:pt modelId="{EDFACEE3-C296-4F9E-9B02-14517F379EAD}" type="sibTrans" cxnId="{FCB64DE1-63BE-4449-87ED-531729D2D3E0}">
      <dgm:prSet/>
      <dgm:spPr/>
      <dgm:t>
        <a:bodyPr/>
        <a:lstStyle/>
        <a:p>
          <a:endParaRPr lang="de-CH"/>
        </a:p>
      </dgm:t>
    </dgm:pt>
    <dgm:pt modelId="{CEC569C0-015E-46BD-A6F5-78A5F23A82F9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word2vec with 200M tweets</a:t>
          </a:r>
          <a:endParaRPr lang="de-CH" dirty="0"/>
        </a:p>
      </dgm:t>
    </dgm:pt>
    <dgm:pt modelId="{8FF862D3-DD48-4D89-A42A-9E47EC26DCB5}" type="parTrans" cxnId="{751B960E-6CA2-4595-8683-47984CBC4556}">
      <dgm:prSet/>
      <dgm:spPr/>
      <dgm:t>
        <a:bodyPr/>
        <a:lstStyle/>
        <a:p>
          <a:endParaRPr lang="de-CH"/>
        </a:p>
      </dgm:t>
    </dgm:pt>
    <dgm:pt modelId="{CF61592D-17A2-4A2B-9F0B-964190C89BAF}" type="sibTrans" cxnId="{751B960E-6CA2-4595-8683-47984CBC4556}">
      <dgm:prSet/>
      <dgm:spPr/>
      <dgm:t>
        <a:bodyPr/>
        <a:lstStyle/>
        <a:p>
          <a:endParaRPr lang="de-CH"/>
        </a:p>
      </dgm:t>
    </dgm:pt>
    <dgm:pt modelId="{1BAAE169-B716-4C6E-BA79-9EC5F9A875B3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GloVe with 90M tweets</a:t>
          </a:r>
          <a:endParaRPr lang="de-CH" dirty="0"/>
        </a:p>
      </dgm:t>
    </dgm:pt>
    <dgm:pt modelId="{52E1CA38-B8A1-440D-AE6C-7FEB80512EC1}" type="parTrans" cxnId="{EBF25E69-8F61-4974-8AD6-8F784B1B3598}">
      <dgm:prSet/>
      <dgm:spPr/>
      <dgm:t>
        <a:bodyPr/>
        <a:lstStyle/>
        <a:p>
          <a:endParaRPr lang="de-CH"/>
        </a:p>
      </dgm:t>
    </dgm:pt>
    <dgm:pt modelId="{57293A79-E24E-4AEB-B94F-22B981D1528C}" type="sibTrans" cxnId="{EBF25E69-8F61-4974-8AD6-8F784B1B3598}">
      <dgm:prSet/>
      <dgm:spPr/>
      <dgm:t>
        <a:bodyPr/>
        <a:lstStyle/>
        <a:p>
          <a:endParaRPr lang="de-CH"/>
        </a:p>
      </dgm:t>
    </dgm:pt>
    <dgm:pt modelId="{CC61A799-F208-4923-AC40-196EC84D35A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Distant Phase</a:t>
          </a:r>
          <a:endParaRPr lang="de-CH" b="1" dirty="0"/>
        </a:p>
      </dgm:t>
    </dgm:pt>
    <dgm:pt modelId="{C5B1B667-79BD-4805-BB1A-A92CD7C57644}" type="parTrans" cxnId="{204B139A-89D0-4047-AB70-9FF98BB8C181}">
      <dgm:prSet/>
      <dgm:spPr/>
      <dgm:t>
        <a:bodyPr/>
        <a:lstStyle/>
        <a:p>
          <a:endParaRPr lang="de-CH"/>
        </a:p>
      </dgm:t>
    </dgm:pt>
    <dgm:pt modelId="{7F358D26-FA36-4439-84FE-B6ECF6084F7C}" type="sibTrans" cxnId="{204B139A-89D0-4047-AB70-9FF98BB8C181}">
      <dgm:prSet/>
      <dgm:spPr/>
      <dgm:t>
        <a:bodyPr/>
        <a:lstStyle/>
        <a:p>
          <a:endParaRPr lang="de-CH"/>
        </a:p>
      </dgm:t>
    </dgm:pt>
    <dgm:pt modelId="{48D3B64D-0A06-49C2-8EBF-1DBA1544DD0A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90M tweets</a:t>
          </a:r>
          <a:endParaRPr lang="de-CH" dirty="0"/>
        </a:p>
      </dgm:t>
    </dgm:pt>
    <dgm:pt modelId="{F53DC900-D0D0-4A82-AAF6-3461523DDD4B}" type="parTrans" cxnId="{C45924D5-DC8F-4899-AB86-9BB75943AC05}">
      <dgm:prSet/>
      <dgm:spPr/>
      <dgm:t>
        <a:bodyPr/>
        <a:lstStyle/>
        <a:p>
          <a:endParaRPr lang="de-CH"/>
        </a:p>
      </dgm:t>
    </dgm:pt>
    <dgm:pt modelId="{C3A6AED2-23E2-482C-B594-52F8176B740F}" type="sibTrans" cxnId="{C45924D5-DC8F-4899-AB86-9BB75943AC05}">
      <dgm:prSet/>
      <dgm:spPr/>
      <dgm:t>
        <a:bodyPr/>
        <a:lstStyle/>
        <a:p>
          <a:endParaRPr lang="de-CH"/>
        </a:p>
      </dgm:t>
    </dgm:pt>
    <dgm:pt modelId="{5B02CC6E-62DD-428F-BFA4-2C7F77810E45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60M tweets</a:t>
          </a:r>
          <a:endParaRPr lang="de-CH" dirty="0"/>
        </a:p>
      </dgm:t>
    </dgm:pt>
    <dgm:pt modelId="{A13E3806-C45A-4CA6-BF7A-548A015230DE}" type="parTrans" cxnId="{2CE818EB-36A1-49CD-92F8-89D6D8F245F3}">
      <dgm:prSet/>
      <dgm:spPr/>
      <dgm:t>
        <a:bodyPr/>
        <a:lstStyle/>
        <a:p>
          <a:endParaRPr lang="de-CH"/>
        </a:p>
      </dgm:t>
    </dgm:pt>
    <dgm:pt modelId="{E0345DEB-2767-4151-8AA7-9016AD32D444}" type="sibTrans" cxnId="{2CE818EB-36A1-49CD-92F8-89D6D8F245F3}">
      <dgm:prSet/>
      <dgm:spPr/>
      <dgm:t>
        <a:bodyPr/>
        <a:lstStyle/>
        <a:p>
          <a:endParaRPr lang="de-CH"/>
        </a:p>
      </dgm:t>
    </dgm:pt>
    <dgm:pt modelId="{B986E098-3246-455F-B617-C9EF881AC851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Supervised Phase</a:t>
          </a:r>
          <a:endParaRPr lang="de-CH" b="1" dirty="0"/>
        </a:p>
      </dgm:t>
    </dgm:pt>
    <dgm:pt modelId="{3E25A0EC-48C4-4747-9635-BB6B0D170EEF}" type="parTrans" cxnId="{5FF57DDB-7D14-40E8-8254-D60327742119}">
      <dgm:prSet/>
      <dgm:spPr/>
      <dgm:t>
        <a:bodyPr/>
        <a:lstStyle/>
        <a:p>
          <a:endParaRPr lang="de-CH"/>
        </a:p>
      </dgm:t>
    </dgm:pt>
    <dgm:pt modelId="{94FA4D92-C0E9-48DE-9B7B-4E9A350EF88A}" type="sibTrans" cxnId="{5FF57DDB-7D14-40E8-8254-D60327742119}">
      <dgm:prSet/>
      <dgm:spPr/>
      <dgm:t>
        <a:bodyPr/>
        <a:lstStyle/>
        <a:p>
          <a:endParaRPr lang="de-CH"/>
        </a:p>
      </dgm:t>
    </dgm:pt>
    <dgm:pt modelId="{FF60AB10-B2E8-41BA-851E-D263555009CD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Both: 18K provided training data</a:t>
          </a:r>
          <a:endParaRPr lang="de-CH" dirty="0"/>
        </a:p>
      </dgm:t>
    </dgm:pt>
    <dgm:pt modelId="{76E8C8E8-EBEA-4F54-B2F7-33779C2B8C6E}" type="parTrans" cxnId="{200C75D4-02CB-4D73-B47B-40DD2AEB6C6C}">
      <dgm:prSet/>
      <dgm:spPr/>
      <dgm:t>
        <a:bodyPr/>
        <a:lstStyle/>
        <a:p>
          <a:endParaRPr lang="de-CH"/>
        </a:p>
      </dgm:t>
    </dgm:pt>
    <dgm:pt modelId="{DD471D99-9B82-4D35-8CBA-775E00FED566}" type="sibTrans" cxnId="{200C75D4-02CB-4D73-B47B-40DD2AEB6C6C}">
      <dgm:prSet/>
      <dgm:spPr/>
      <dgm:t>
        <a:bodyPr/>
        <a:lstStyle/>
        <a:p>
          <a:endParaRPr lang="de-CH"/>
        </a:p>
      </dgm:t>
    </dgm:pt>
    <dgm:pt modelId="{039494F0-4B03-4C73-AB39-8FE23CCB1898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Time: 3-4 days</a:t>
          </a:r>
          <a:endParaRPr lang="de-CH" dirty="0"/>
        </a:p>
      </dgm:t>
    </dgm:pt>
    <dgm:pt modelId="{7C4F5437-0780-4345-B87E-06C88ECE9AF9}" type="parTrans" cxnId="{B390EFA0-79A8-4994-A732-A1A85F97BA88}">
      <dgm:prSet/>
      <dgm:spPr/>
      <dgm:t>
        <a:bodyPr/>
        <a:lstStyle/>
        <a:p>
          <a:endParaRPr lang="de-CH"/>
        </a:p>
      </dgm:t>
    </dgm:pt>
    <dgm:pt modelId="{D049E04A-3955-4378-9142-FD07AB744735}" type="sibTrans" cxnId="{B390EFA0-79A8-4994-A732-A1A85F97BA88}">
      <dgm:prSet/>
      <dgm:spPr/>
      <dgm:t>
        <a:bodyPr/>
        <a:lstStyle/>
        <a:p>
          <a:endParaRPr lang="de-CH"/>
        </a:p>
      </dgm:t>
    </dgm:pt>
    <dgm:pt modelId="{D3ED2D9D-61DC-4FEA-999E-91EB747ECE21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Time: 10-15 hours</a:t>
          </a:r>
          <a:endParaRPr lang="de-CH" dirty="0"/>
        </a:p>
      </dgm:t>
    </dgm:pt>
    <dgm:pt modelId="{298392DB-5384-4DA9-A282-45099C298903}" type="parTrans" cxnId="{59DAD46A-F3B0-467E-A765-91D03F531F80}">
      <dgm:prSet/>
      <dgm:spPr/>
      <dgm:t>
        <a:bodyPr/>
        <a:lstStyle/>
        <a:p>
          <a:endParaRPr lang="de-CH"/>
        </a:p>
      </dgm:t>
    </dgm:pt>
    <dgm:pt modelId="{6E222093-3518-4D00-A83D-FC214CAEF0A4}" type="sibTrans" cxnId="{59DAD46A-F3B0-467E-A765-91D03F531F80}">
      <dgm:prSet/>
      <dgm:spPr/>
      <dgm:t>
        <a:bodyPr/>
        <a:lstStyle/>
        <a:p>
          <a:endParaRPr lang="de-CH"/>
        </a:p>
      </dgm:t>
    </dgm:pt>
    <dgm:pt modelId="{862BE82A-93BC-4CB1-800B-0E22E5B7DCA0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Time: up to 1h</a:t>
          </a:r>
          <a:endParaRPr lang="de-CH" dirty="0"/>
        </a:p>
      </dgm:t>
    </dgm:pt>
    <dgm:pt modelId="{D74CBDCA-B94C-4263-A7CE-E8A6E1D9192F}" type="parTrans" cxnId="{D9CD5783-7F35-43F0-A87F-D6B992BDB3A0}">
      <dgm:prSet/>
      <dgm:spPr/>
      <dgm:t>
        <a:bodyPr/>
        <a:lstStyle/>
        <a:p>
          <a:endParaRPr lang="de-CH"/>
        </a:p>
      </dgm:t>
    </dgm:pt>
    <dgm:pt modelId="{32727467-2F36-4361-9971-0514EC872B56}" type="sibTrans" cxnId="{D9CD5783-7F35-43F0-A87F-D6B992BDB3A0}">
      <dgm:prSet/>
      <dgm:spPr/>
      <dgm:t>
        <a:bodyPr/>
        <a:lstStyle/>
        <a:p>
          <a:endParaRPr lang="de-CH"/>
        </a:p>
      </dgm:t>
    </dgm:pt>
    <dgm:pt modelId="{E045DFE3-0AAA-42B3-988A-D3D7371A16D7}" type="pres">
      <dgm:prSet presAssocID="{6D3A7806-015F-4A4D-96B3-6DA3B53301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90702332-B24D-4B0C-BB5D-1E80DBC17390}" type="pres">
      <dgm:prSet presAssocID="{CC53FDEF-EACF-4A29-868A-0E3A78604810}" presName="composite" presStyleCnt="0"/>
      <dgm:spPr/>
    </dgm:pt>
    <dgm:pt modelId="{0447DB06-C132-42C5-BA0A-5E45F579841B}" type="pres">
      <dgm:prSet presAssocID="{CC53FDEF-EACF-4A29-868A-0E3A786048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C19CFB4-A4F7-43EF-B3C9-933C8FE55F26}" type="pres">
      <dgm:prSet presAssocID="{CC53FDEF-EACF-4A29-868A-0E3A78604810}" presName="descendantText" presStyleLbl="alignAcc1" presStyleIdx="0" presStyleCnt="3" custLinFactNeighborX="1762" custLinFactNeighborY="731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84FA59E-4849-41BE-B445-E7A59F5B68BB}" type="pres">
      <dgm:prSet presAssocID="{EDFACEE3-C296-4F9E-9B02-14517F379EAD}" presName="sp" presStyleCnt="0"/>
      <dgm:spPr/>
    </dgm:pt>
    <dgm:pt modelId="{16F8A56A-E6EF-4943-A020-DEB531DFE514}" type="pres">
      <dgm:prSet presAssocID="{CC61A799-F208-4923-AC40-196EC84D35A0}" presName="composite" presStyleCnt="0"/>
      <dgm:spPr/>
    </dgm:pt>
    <dgm:pt modelId="{1CD38CD1-B955-4AD2-BF22-930356B2D9B2}" type="pres">
      <dgm:prSet presAssocID="{CC61A799-F208-4923-AC40-196EC84D35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2383D6-8923-41FF-89BE-143E3CE6D42C}" type="pres">
      <dgm:prSet presAssocID="{CC61A799-F208-4923-AC40-196EC84D35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CBF40EE-CFF2-4D02-96E9-8600396CE2B5}" type="pres">
      <dgm:prSet presAssocID="{7F358D26-FA36-4439-84FE-B6ECF6084F7C}" presName="sp" presStyleCnt="0"/>
      <dgm:spPr/>
    </dgm:pt>
    <dgm:pt modelId="{E778A105-F51D-4A3B-B8EA-738CFBE160B4}" type="pres">
      <dgm:prSet presAssocID="{B986E098-3246-455F-B617-C9EF881AC851}" presName="composite" presStyleCnt="0"/>
      <dgm:spPr/>
    </dgm:pt>
    <dgm:pt modelId="{B0A7CF1C-EC4D-4C36-82C3-C77CF8F975B6}" type="pres">
      <dgm:prSet presAssocID="{B986E098-3246-455F-B617-C9EF881AC85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C634B0A-A01C-4553-ABB6-00D5180D2EB1}" type="pres">
      <dgm:prSet presAssocID="{B986E098-3246-455F-B617-C9EF881AC85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35438E1-F5E8-46B5-AA4D-8DFB18DC1650}" type="presOf" srcId="{CEC569C0-015E-46BD-A6F5-78A5F23A82F9}" destId="{0C19CFB4-A4F7-43EF-B3C9-933C8FE55F26}" srcOrd="0" destOrd="0" presId="urn:microsoft.com/office/officeart/2005/8/layout/chevron2"/>
    <dgm:cxn modelId="{CF7FD196-6F12-4095-A6AF-DE1AB0A7C34D}" type="presOf" srcId="{5B02CC6E-62DD-428F-BFA4-2C7F77810E45}" destId="{A62383D6-8923-41FF-89BE-143E3CE6D42C}" srcOrd="0" destOrd="1" presId="urn:microsoft.com/office/officeart/2005/8/layout/chevron2"/>
    <dgm:cxn modelId="{C45924D5-DC8F-4899-AB86-9BB75943AC05}" srcId="{CC61A799-F208-4923-AC40-196EC84D35A0}" destId="{48D3B64D-0A06-49C2-8EBF-1DBA1544DD0A}" srcOrd="0" destOrd="0" parTransId="{F53DC900-D0D0-4A82-AAF6-3461523DDD4B}" sibTransId="{C3A6AED2-23E2-482C-B594-52F8176B740F}"/>
    <dgm:cxn modelId="{A3AED506-F471-4E04-A8DC-52C8D8181E44}" type="presOf" srcId="{CC61A799-F208-4923-AC40-196EC84D35A0}" destId="{1CD38CD1-B955-4AD2-BF22-930356B2D9B2}" srcOrd="0" destOrd="0" presId="urn:microsoft.com/office/officeart/2005/8/layout/chevron2"/>
    <dgm:cxn modelId="{751B960E-6CA2-4595-8683-47984CBC4556}" srcId="{CC53FDEF-EACF-4A29-868A-0E3A78604810}" destId="{CEC569C0-015E-46BD-A6F5-78A5F23A82F9}" srcOrd="0" destOrd="0" parTransId="{8FF862D3-DD48-4D89-A42A-9E47EC26DCB5}" sibTransId="{CF61592D-17A2-4A2B-9F0B-964190C89BAF}"/>
    <dgm:cxn modelId="{7EA9FFFC-D68E-4309-9045-643B0A13AF92}" type="presOf" srcId="{D3ED2D9D-61DC-4FEA-999E-91EB747ECE21}" destId="{A62383D6-8923-41FF-89BE-143E3CE6D42C}" srcOrd="0" destOrd="2" presId="urn:microsoft.com/office/officeart/2005/8/layout/chevron2"/>
    <dgm:cxn modelId="{59DAD46A-F3B0-467E-A765-91D03F531F80}" srcId="{CC61A799-F208-4923-AC40-196EC84D35A0}" destId="{D3ED2D9D-61DC-4FEA-999E-91EB747ECE21}" srcOrd="2" destOrd="0" parTransId="{298392DB-5384-4DA9-A282-45099C298903}" sibTransId="{6E222093-3518-4D00-A83D-FC214CAEF0A4}"/>
    <dgm:cxn modelId="{70BED613-9215-41C0-9272-B4C3C6FD45D5}" type="presOf" srcId="{039494F0-4B03-4C73-AB39-8FE23CCB1898}" destId="{0C19CFB4-A4F7-43EF-B3C9-933C8FE55F26}" srcOrd="0" destOrd="2" presId="urn:microsoft.com/office/officeart/2005/8/layout/chevron2"/>
    <dgm:cxn modelId="{5FF57DDB-7D14-40E8-8254-D60327742119}" srcId="{6D3A7806-015F-4A4D-96B3-6DA3B5330119}" destId="{B986E098-3246-455F-B617-C9EF881AC851}" srcOrd="2" destOrd="0" parTransId="{3E25A0EC-48C4-4747-9635-BB6B0D170EEF}" sibTransId="{94FA4D92-C0E9-48DE-9B7B-4E9A350EF88A}"/>
    <dgm:cxn modelId="{B41867C4-E7AE-4207-B24C-38F28B616EC5}" type="presOf" srcId="{48D3B64D-0A06-49C2-8EBF-1DBA1544DD0A}" destId="{A62383D6-8923-41FF-89BE-143E3CE6D42C}" srcOrd="0" destOrd="0" presId="urn:microsoft.com/office/officeart/2005/8/layout/chevron2"/>
    <dgm:cxn modelId="{033C772E-3D7E-44C2-B7EB-6E0AD490FFFA}" type="presOf" srcId="{6D3A7806-015F-4A4D-96B3-6DA3B5330119}" destId="{E045DFE3-0AAA-42B3-988A-D3D7371A16D7}" srcOrd="0" destOrd="0" presId="urn:microsoft.com/office/officeart/2005/8/layout/chevron2"/>
    <dgm:cxn modelId="{D7F988CD-4F6A-4DE5-A698-9B6BF421EB76}" type="presOf" srcId="{CC53FDEF-EACF-4A29-868A-0E3A78604810}" destId="{0447DB06-C132-42C5-BA0A-5E45F579841B}" srcOrd="0" destOrd="0" presId="urn:microsoft.com/office/officeart/2005/8/layout/chevron2"/>
    <dgm:cxn modelId="{DC2AC5F9-7518-412C-BD95-BEC19339F106}" type="presOf" srcId="{FF60AB10-B2E8-41BA-851E-D263555009CD}" destId="{7C634B0A-A01C-4553-ABB6-00D5180D2EB1}" srcOrd="0" destOrd="0" presId="urn:microsoft.com/office/officeart/2005/8/layout/chevron2"/>
    <dgm:cxn modelId="{19057868-74DA-4EAF-8A28-BC64CFD83E62}" type="presOf" srcId="{B986E098-3246-455F-B617-C9EF881AC851}" destId="{B0A7CF1C-EC4D-4C36-82C3-C77CF8F975B6}" srcOrd="0" destOrd="0" presId="urn:microsoft.com/office/officeart/2005/8/layout/chevron2"/>
    <dgm:cxn modelId="{200C75D4-02CB-4D73-B47B-40DD2AEB6C6C}" srcId="{B986E098-3246-455F-B617-C9EF881AC851}" destId="{FF60AB10-B2E8-41BA-851E-D263555009CD}" srcOrd="0" destOrd="0" parTransId="{76E8C8E8-EBEA-4F54-B2F7-33779C2B8C6E}" sibTransId="{DD471D99-9B82-4D35-8CBA-775E00FED566}"/>
    <dgm:cxn modelId="{FCB64DE1-63BE-4449-87ED-531729D2D3E0}" srcId="{6D3A7806-015F-4A4D-96B3-6DA3B5330119}" destId="{CC53FDEF-EACF-4A29-868A-0E3A78604810}" srcOrd="0" destOrd="0" parTransId="{46F7725A-A170-4705-81B1-0A731FA81A2E}" sibTransId="{EDFACEE3-C296-4F9E-9B02-14517F379EAD}"/>
    <dgm:cxn modelId="{B390EFA0-79A8-4994-A732-A1A85F97BA88}" srcId="{CC53FDEF-EACF-4A29-868A-0E3A78604810}" destId="{039494F0-4B03-4C73-AB39-8FE23CCB1898}" srcOrd="2" destOrd="0" parTransId="{7C4F5437-0780-4345-B87E-06C88ECE9AF9}" sibTransId="{D049E04A-3955-4378-9142-FD07AB744735}"/>
    <dgm:cxn modelId="{D9CD5783-7F35-43F0-A87F-D6B992BDB3A0}" srcId="{B986E098-3246-455F-B617-C9EF881AC851}" destId="{862BE82A-93BC-4CB1-800B-0E22E5B7DCA0}" srcOrd="1" destOrd="0" parTransId="{D74CBDCA-B94C-4263-A7CE-E8A6E1D9192F}" sibTransId="{32727467-2F36-4361-9971-0514EC872B56}"/>
    <dgm:cxn modelId="{204B139A-89D0-4047-AB70-9FF98BB8C181}" srcId="{6D3A7806-015F-4A4D-96B3-6DA3B5330119}" destId="{CC61A799-F208-4923-AC40-196EC84D35A0}" srcOrd="1" destOrd="0" parTransId="{C5B1B667-79BD-4805-BB1A-A92CD7C57644}" sibTransId="{7F358D26-FA36-4439-84FE-B6ECF6084F7C}"/>
    <dgm:cxn modelId="{2CE818EB-36A1-49CD-92F8-89D6D8F245F3}" srcId="{CC61A799-F208-4923-AC40-196EC84D35A0}" destId="{5B02CC6E-62DD-428F-BFA4-2C7F77810E45}" srcOrd="1" destOrd="0" parTransId="{A13E3806-C45A-4CA6-BF7A-548A015230DE}" sibTransId="{E0345DEB-2767-4151-8AA7-9016AD32D444}"/>
    <dgm:cxn modelId="{CE0BF91F-7C8C-4009-9D55-E84C2924629B}" type="presOf" srcId="{1BAAE169-B716-4C6E-BA79-9EC5F9A875B3}" destId="{0C19CFB4-A4F7-43EF-B3C9-933C8FE55F26}" srcOrd="0" destOrd="1" presId="urn:microsoft.com/office/officeart/2005/8/layout/chevron2"/>
    <dgm:cxn modelId="{B1B43BF8-1A33-4D7F-9219-9A25459C0574}" type="presOf" srcId="{862BE82A-93BC-4CB1-800B-0E22E5B7DCA0}" destId="{7C634B0A-A01C-4553-ABB6-00D5180D2EB1}" srcOrd="0" destOrd="1" presId="urn:microsoft.com/office/officeart/2005/8/layout/chevron2"/>
    <dgm:cxn modelId="{EBF25E69-8F61-4974-8AD6-8F784B1B3598}" srcId="{CC53FDEF-EACF-4A29-868A-0E3A78604810}" destId="{1BAAE169-B716-4C6E-BA79-9EC5F9A875B3}" srcOrd="1" destOrd="0" parTransId="{52E1CA38-B8A1-440D-AE6C-7FEB80512EC1}" sibTransId="{57293A79-E24E-4AEB-B94F-22B981D1528C}"/>
    <dgm:cxn modelId="{FD837D76-4596-422E-A636-B81BEC0879A2}" type="presParOf" srcId="{E045DFE3-0AAA-42B3-988A-D3D7371A16D7}" destId="{90702332-B24D-4B0C-BB5D-1E80DBC17390}" srcOrd="0" destOrd="0" presId="urn:microsoft.com/office/officeart/2005/8/layout/chevron2"/>
    <dgm:cxn modelId="{8E2BD9A8-B55C-4AE6-8AC0-AFC3223359F4}" type="presParOf" srcId="{90702332-B24D-4B0C-BB5D-1E80DBC17390}" destId="{0447DB06-C132-42C5-BA0A-5E45F579841B}" srcOrd="0" destOrd="0" presId="urn:microsoft.com/office/officeart/2005/8/layout/chevron2"/>
    <dgm:cxn modelId="{6D9249E1-2562-4479-B3EF-E08576F1CE55}" type="presParOf" srcId="{90702332-B24D-4B0C-BB5D-1E80DBC17390}" destId="{0C19CFB4-A4F7-43EF-B3C9-933C8FE55F26}" srcOrd="1" destOrd="0" presId="urn:microsoft.com/office/officeart/2005/8/layout/chevron2"/>
    <dgm:cxn modelId="{7D18DC63-4770-4DB1-986E-0964D472B558}" type="presParOf" srcId="{E045DFE3-0AAA-42B3-988A-D3D7371A16D7}" destId="{F84FA59E-4849-41BE-B445-E7A59F5B68BB}" srcOrd="1" destOrd="0" presId="urn:microsoft.com/office/officeart/2005/8/layout/chevron2"/>
    <dgm:cxn modelId="{D142FEDA-55C2-41C3-BE68-86974F6034EC}" type="presParOf" srcId="{E045DFE3-0AAA-42B3-988A-D3D7371A16D7}" destId="{16F8A56A-E6EF-4943-A020-DEB531DFE514}" srcOrd="2" destOrd="0" presId="urn:microsoft.com/office/officeart/2005/8/layout/chevron2"/>
    <dgm:cxn modelId="{B65F1DFB-5248-4DC4-8966-F62BE1BF6E72}" type="presParOf" srcId="{16F8A56A-E6EF-4943-A020-DEB531DFE514}" destId="{1CD38CD1-B955-4AD2-BF22-930356B2D9B2}" srcOrd="0" destOrd="0" presId="urn:microsoft.com/office/officeart/2005/8/layout/chevron2"/>
    <dgm:cxn modelId="{CBA56DE4-99E5-40B0-958D-3AE3D6DDF529}" type="presParOf" srcId="{16F8A56A-E6EF-4943-A020-DEB531DFE514}" destId="{A62383D6-8923-41FF-89BE-143E3CE6D42C}" srcOrd="1" destOrd="0" presId="urn:microsoft.com/office/officeart/2005/8/layout/chevron2"/>
    <dgm:cxn modelId="{92DEC48B-382A-4AA6-BCBE-33398690B40F}" type="presParOf" srcId="{E045DFE3-0AAA-42B3-988A-D3D7371A16D7}" destId="{3CBF40EE-CFF2-4D02-96E9-8600396CE2B5}" srcOrd="3" destOrd="0" presId="urn:microsoft.com/office/officeart/2005/8/layout/chevron2"/>
    <dgm:cxn modelId="{64129F2F-6041-47DF-991D-0C90FB06F71E}" type="presParOf" srcId="{E045DFE3-0AAA-42B3-988A-D3D7371A16D7}" destId="{E778A105-F51D-4A3B-B8EA-738CFBE160B4}" srcOrd="4" destOrd="0" presId="urn:microsoft.com/office/officeart/2005/8/layout/chevron2"/>
    <dgm:cxn modelId="{1430D554-3801-4487-B47C-A19F5CA8CCE9}" type="presParOf" srcId="{E778A105-F51D-4A3B-B8EA-738CFBE160B4}" destId="{B0A7CF1C-EC4D-4C36-82C3-C77CF8F975B6}" srcOrd="0" destOrd="0" presId="urn:microsoft.com/office/officeart/2005/8/layout/chevron2"/>
    <dgm:cxn modelId="{5BA6438C-25F5-49A0-8445-9EA9143D0115}" type="presParOf" srcId="{E778A105-F51D-4A3B-B8EA-738CFBE160B4}" destId="{7C634B0A-A01C-4553-ABB6-00D5180D2EB1}" srcOrd="1" destOrd="0" presId="urn:microsoft.com/office/officeart/2005/8/layout/chevron2"/>
  </dgm:cxnLst>
  <dgm:bg>
    <a:solidFill>
      <a:schemeClr val="accent6">
        <a:lumMod val="90000"/>
      </a:schemeClr>
    </a:solidFill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7DB06-C132-42C5-BA0A-5E45F579841B}">
      <dsp:nvSpPr>
        <dsp:cNvPr id="0" name=""/>
        <dsp:cNvSpPr/>
      </dsp:nvSpPr>
      <dsp:spPr>
        <a:xfrm rot="5400000">
          <a:off x="-121528" y="121663"/>
          <a:ext cx="810191" cy="567133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dirty="0" smtClean="0"/>
            <a:t>Word Embeddings</a:t>
          </a:r>
          <a:endParaRPr lang="de-CH" sz="700" b="1" kern="1200" dirty="0"/>
        </a:p>
      </dsp:txBody>
      <dsp:txXfrm rot="-5400000">
        <a:off x="2" y="283701"/>
        <a:ext cx="567133" cy="243058"/>
      </dsp:txXfrm>
    </dsp:sp>
    <dsp:sp modelId="{0C19CFB4-A4F7-43EF-B3C9-933C8FE55F26}">
      <dsp:nvSpPr>
        <dsp:cNvPr id="0" name=""/>
        <dsp:cNvSpPr/>
      </dsp:nvSpPr>
      <dsp:spPr>
        <a:xfrm rot="5400000">
          <a:off x="1352402" y="-781284"/>
          <a:ext cx="526624" cy="209716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S1: word2vec with 200M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S2: GloVe with 90M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Time: 3-4 days</a:t>
          </a:r>
          <a:endParaRPr lang="de-CH" sz="1000" kern="1200" dirty="0"/>
        </a:p>
      </dsp:txBody>
      <dsp:txXfrm rot="-5400000">
        <a:off x="567133" y="29693"/>
        <a:ext cx="2071454" cy="475208"/>
      </dsp:txXfrm>
    </dsp:sp>
    <dsp:sp modelId="{1CD38CD1-B955-4AD2-BF22-930356B2D9B2}">
      <dsp:nvSpPr>
        <dsp:cNvPr id="0" name=""/>
        <dsp:cNvSpPr/>
      </dsp:nvSpPr>
      <dsp:spPr>
        <a:xfrm rot="5400000">
          <a:off x="-121528" y="813835"/>
          <a:ext cx="810191" cy="567133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dirty="0" smtClean="0"/>
            <a:t>Distant Phase</a:t>
          </a:r>
          <a:endParaRPr lang="de-CH" sz="700" b="1" kern="1200" dirty="0"/>
        </a:p>
      </dsp:txBody>
      <dsp:txXfrm rot="-5400000">
        <a:off x="2" y="975873"/>
        <a:ext cx="567133" cy="243058"/>
      </dsp:txXfrm>
    </dsp:sp>
    <dsp:sp modelId="{A62383D6-8923-41FF-89BE-143E3CE6D42C}">
      <dsp:nvSpPr>
        <dsp:cNvPr id="0" name=""/>
        <dsp:cNvSpPr/>
      </dsp:nvSpPr>
      <dsp:spPr>
        <a:xfrm rot="5400000">
          <a:off x="1352402" y="-92962"/>
          <a:ext cx="526624" cy="209716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S1: 90M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S2: 60M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Time: 10-15 hours</a:t>
          </a:r>
          <a:endParaRPr lang="de-CH" sz="1000" kern="1200" dirty="0"/>
        </a:p>
      </dsp:txBody>
      <dsp:txXfrm rot="-5400000">
        <a:off x="567133" y="718015"/>
        <a:ext cx="2071454" cy="475208"/>
      </dsp:txXfrm>
    </dsp:sp>
    <dsp:sp modelId="{B0A7CF1C-EC4D-4C36-82C3-C77CF8F975B6}">
      <dsp:nvSpPr>
        <dsp:cNvPr id="0" name=""/>
        <dsp:cNvSpPr/>
      </dsp:nvSpPr>
      <dsp:spPr>
        <a:xfrm rot="5400000">
          <a:off x="-121528" y="1506006"/>
          <a:ext cx="810191" cy="567133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dirty="0" smtClean="0"/>
            <a:t>Supervised Phase</a:t>
          </a:r>
          <a:endParaRPr lang="de-CH" sz="700" b="1" kern="1200" dirty="0"/>
        </a:p>
      </dsp:txBody>
      <dsp:txXfrm rot="-5400000">
        <a:off x="2" y="1668044"/>
        <a:ext cx="567133" cy="243058"/>
      </dsp:txXfrm>
    </dsp:sp>
    <dsp:sp modelId="{7C634B0A-A01C-4553-ABB6-00D5180D2EB1}">
      <dsp:nvSpPr>
        <dsp:cNvPr id="0" name=""/>
        <dsp:cNvSpPr/>
      </dsp:nvSpPr>
      <dsp:spPr>
        <a:xfrm rot="5400000">
          <a:off x="1352402" y="599208"/>
          <a:ext cx="526624" cy="209716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Both: 18K provided training data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Time: up to 1h</a:t>
          </a:r>
          <a:endParaRPr lang="de-CH" sz="1000" kern="1200" dirty="0"/>
        </a:p>
      </dsp:txBody>
      <dsp:txXfrm rot="-5400000">
        <a:off x="567133" y="1410185"/>
        <a:ext cx="2071454" cy="47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4338E-E534-4545-AC49-4E26FDF24ECE}" type="datetimeFigureOut">
              <a:rPr lang="de-CH" smtClean="0"/>
              <a:t>12.06.2016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1100138"/>
            <a:ext cx="7775575" cy="5499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8" y="6965950"/>
            <a:ext cx="8186737" cy="6597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6625-E93D-41B3-87B3-3A894D5586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0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3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8578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8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3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798263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763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31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27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86492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77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292938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973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4185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0872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85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3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2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9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8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8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78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0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hart" Target="../charts/chart2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chart" Target="../charts/chart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9386" y="6278627"/>
            <a:ext cx="3007050" cy="4175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3626047" y="6278627"/>
            <a:ext cx="2649005" cy="41754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ounded Rectangle 30"/>
          <p:cNvSpPr/>
          <p:nvPr/>
        </p:nvSpPr>
        <p:spPr>
          <a:xfrm>
            <a:off x="11881742" y="6278627"/>
            <a:ext cx="2808312" cy="42866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ounded Rectangle 23"/>
          <p:cNvSpPr/>
          <p:nvPr/>
        </p:nvSpPr>
        <p:spPr>
          <a:xfrm>
            <a:off x="409385" y="3369941"/>
            <a:ext cx="5894242" cy="2768848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  <a:effectLst>
            <a:glow>
              <a:schemeClr val="accent1">
                <a:alpha val="24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ounded Rectangle 21"/>
          <p:cNvSpPr/>
          <p:nvPr/>
        </p:nvSpPr>
        <p:spPr>
          <a:xfrm>
            <a:off x="6481142" y="3369942"/>
            <a:ext cx="3456383" cy="2768848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96875" y="1026220"/>
            <a:ext cx="14328775" cy="1980505"/>
          </a:xfrm>
          <a:solidFill>
            <a:schemeClr val="tx2">
              <a:lumMod val="7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SwissCheese: Sentiment Classification using an Ensemble of </a:t>
            </a:r>
            <a:r>
              <a:rPr lang="de-CH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Convolutional Neural Networks and </a:t>
            </a:r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Distant Supervision</a:t>
            </a:r>
          </a:p>
          <a:p>
            <a:pPr lvl="1"/>
            <a:r>
              <a:rPr lang="en-US" b="1" dirty="0" smtClean="0"/>
              <a:t>Jan Deriu</a:t>
            </a:r>
            <a:r>
              <a:rPr lang="en-US" b="1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Maurice Gonzenbach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err="1" smtClean="0"/>
              <a:t>Fatih</a:t>
            </a:r>
            <a:r>
              <a:rPr lang="en-US" b="1" dirty="0" smtClean="0"/>
              <a:t> Uzdilli</a:t>
            </a:r>
            <a:r>
              <a:rPr lang="en-US" baseline="30000" dirty="0" smtClean="0"/>
              <a:t>3</a:t>
            </a:r>
            <a:r>
              <a:rPr lang="en-US" dirty="0" smtClean="0"/>
              <a:t>,</a:t>
            </a:r>
            <a:r>
              <a:rPr lang="en-US" b="1" dirty="0"/>
              <a:t> </a:t>
            </a:r>
            <a:r>
              <a:rPr lang="de-CH" b="1" dirty="0"/>
              <a:t>Aurelien Lucchi </a:t>
            </a:r>
            <a:r>
              <a:rPr lang="en-US" b="1" baseline="30000" dirty="0" smtClean="0"/>
              <a:t>1,</a:t>
            </a:r>
            <a:r>
              <a:rPr lang="en-US" b="1" dirty="0"/>
              <a:t> </a:t>
            </a:r>
            <a:r>
              <a:rPr lang="de-CH" b="1" dirty="0"/>
              <a:t>Valeria De Luca </a:t>
            </a:r>
            <a:r>
              <a:rPr lang="en-US" b="1" baseline="30000" dirty="0"/>
              <a:t>2</a:t>
            </a:r>
            <a:r>
              <a:rPr lang="en-US" b="1" baseline="30000" dirty="0" smtClean="0"/>
              <a:t>,</a:t>
            </a:r>
            <a:r>
              <a:rPr lang="en-US" b="1" dirty="0" smtClean="0"/>
              <a:t> </a:t>
            </a:r>
            <a:r>
              <a:rPr lang="de-CH" b="1" dirty="0"/>
              <a:t>Martin Jaggi </a:t>
            </a:r>
            <a:r>
              <a:rPr lang="en-US" b="1" baseline="30000" dirty="0" smtClean="0"/>
              <a:t>1</a:t>
            </a:r>
            <a:endParaRPr lang="en-US" dirty="0"/>
          </a:p>
          <a:p>
            <a:pPr lvl="1"/>
            <a:r>
              <a:rPr lang="en-US" b="1" baseline="30000" dirty="0" smtClean="0"/>
              <a:t>1</a:t>
            </a:r>
            <a:r>
              <a:rPr lang="de-CH" dirty="0"/>
              <a:t> </a:t>
            </a:r>
            <a:r>
              <a:rPr lang="de-CH" b="1" dirty="0"/>
              <a:t>Data Analytics Laboratory</a:t>
            </a:r>
            <a:r>
              <a:rPr lang="de-CH" dirty="0"/>
              <a:t> </a:t>
            </a:r>
            <a:r>
              <a:rPr lang="en-US" b="1" dirty="0" smtClean="0"/>
              <a:t>, </a:t>
            </a:r>
            <a:r>
              <a:rPr lang="en-US" b="1" dirty="0"/>
              <a:t>ETH </a:t>
            </a:r>
            <a:r>
              <a:rPr lang="en-US" b="1" dirty="0" smtClean="0"/>
              <a:t>Zurich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de-CH" dirty="0"/>
              <a:t> </a:t>
            </a:r>
            <a:r>
              <a:rPr lang="de-CH" b="1" dirty="0"/>
              <a:t>Computer Vision Laboratory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/>
              <a:t>ETH Zurich</a:t>
            </a:r>
            <a:r>
              <a:rPr lang="en-US" dirty="0" smtClean="0"/>
              <a:t>; </a:t>
            </a:r>
            <a:r>
              <a:rPr lang="en-US" baseline="30000" dirty="0" smtClean="0"/>
              <a:t>3</a:t>
            </a:r>
            <a:r>
              <a:rPr lang="de-CH" dirty="0"/>
              <a:t> </a:t>
            </a:r>
            <a:r>
              <a:rPr lang="de-CH" b="1" dirty="0"/>
              <a:t>Institut für angewandte Informations­technologie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 smtClean="0"/>
              <a:t>ZHAW</a:t>
            </a:r>
            <a:endParaRPr lang="de-CH" b="1" dirty="0"/>
          </a:p>
        </p:txBody>
      </p:sp>
      <p:pic>
        <p:nvPicPr>
          <p:cNvPr id="15" name="Picture 14" descr="cnn1.pdf - Adobe Acrobat Reader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5948" r="2078" b="13235"/>
          <a:stretch/>
        </p:blipFill>
        <p:spPr>
          <a:xfrm>
            <a:off x="788817" y="3882219"/>
            <a:ext cx="5255238" cy="1801926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316464933"/>
              </p:ext>
            </p:extLst>
          </p:nvPr>
        </p:nvGraphicFramePr>
        <p:xfrm>
          <a:off x="6877185" y="3887763"/>
          <a:ext cx="2664296" cy="219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817" y="3472375"/>
            <a:ext cx="1718372" cy="3324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tx2">
                    <a:lumMod val="50000"/>
                  </a:schemeClr>
                </a:solidFill>
              </a:rPr>
              <a:t>CNN 2Layer Architecture</a:t>
            </a:r>
            <a:endParaRPr lang="de-CH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3189" y="3472374"/>
            <a:ext cx="1302642" cy="3084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tx2">
                    <a:lumMod val="50000"/>
                  </a:schemeClr>
                </a:solidFill>
              </a:rPr>
              <a:t>3 Step Training</a:t>
            </a:r>
            <a:endParaRPr lang="de-CH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14880" y="6389859"/>
            <a:ext cx="1715745" cy="3715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Results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81142" y="6278627"/>
            <a:ext cx="5120335" cy="19185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6" name="TextBox 55"/>
          <p:cNvSpPr txBox="1"/>
          <p:nvPr/>
        </p:nvSpPr>
        <p:spPr>
          <a:xfrm>
            <a:off x="6630892" y="6421712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Meta Classifier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0892" y="6859163"/>
            <a:ext cx="4972245" cy="1221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200" b="1" dirty="0" smtClean="0"/>
              <a:t>Supervised</a:t>
            </a:r>
            <a:r>
              <a:rPr lang="de-CH" sz="1200" i="1" dirty="0" smtClean="0"/>
              <a:t> </a:t>
            </a:r>
            <a:r>
              <a:rPr lang="de-CH" sz="1200" b="1" dirty="0" smtClean="0"/>
              <a:t>Phase</a:t>
            </a:r>
            <a:r>
              <a:rPr lang="de-CH" sz="1200" dirty="0" smtClean="0"/>
              <a:t>: High Variance in F1-score over # epochs</a:t>
            </a:r>
          </a:p>
          <a:p>
            <a:r>
              <a:rPr lang="de-CH" sz="1200" b="1" dirty="0" smtClean="0"/>
              <a:t>Goal</a:t>
            </a:r>
            <a:r>
              <a:rPr lang="de-CH" sz="1200" dirty="0" smtClean="0"/>
              <a:t>: Increase Robustness</a:t>
            </a:r>
            <a:endParaRPr lang="de-CH" sz="1200" dirty="0"/>
          </a:p>
          <a:p>
            <a:r>
              <a:rPr lang="de-CH" sz="1200" b="1" dirty="0" smtClean="0"/>
              <a:t>Solution</a:t>
            </a:r>
            <a:r>
              <a:rPr lang="de-CH" sz="1200" dirty="0" smtClean="0"/>
              <a:t>: Train a Random Forest on the outputs of the various systems</a:t>
            </a:r>
          </a:p>
          <a:p>
            <a:endParaRPr lang="de-CH" sz="1200" dirty="0"/>
          </a:p>
          <a:p>
            <a:r>
              <a:rPr lang="de-CH" sz="1200" b="1" dirty="0" smtClean="0"/>
              <a:t>S1</a:t>
            </a:r>
            <a:r>
              <a:rPr lang="de-CH" sz="1200" dirty="0" smtClean="0"/>
              <a:t>: Trained for different number of epochs (a-f)</a:t>
            </a:r>
          </a:p>
          <a:p>
            <a:r>
              <a:rPr lang="de-CH" sz="1200" b="1" dirty="0" smtClean="0"/>
              <a:t>S2</a:t>
            </a:r>
            <a:r>
              <a:rPr lang="de-CH" sz="1200" dirty="0" smtClean="0"/>
              <a:t>: Trained until it reached good average scores among validation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95" y="162124"/>
            <a:ext cx="674380" cy="674380"/>
          </a:xfrm>
          <a:prstGeom prst="rect">
            <a:avLst/>
          </a:prstGeom>
        </p:spPr>
      </p:pic>
      <p:pic>
        <p:nvPicPr>
          <p:cNvPr id="4" name="Picture 3" descr="wemb_beforev3.pdf - Adobe Acrobat Reader DC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21009" r="31011" b="7406"/>
          <a:stretch/>
        </p:blipFill>
        <p:spPr>
          <a:xfrm>
            <a:off x="3914049" y="6934477"/>
            <a:ext cx="2084546" cy="1515785"/>
          </a:xfrm>
          <a:prstGeom prst="rect">
            <a:avLst/>
          </a:prstGeom>
        </p:spPr>
      </p:pic>
      <p:pic>
        <p:nvPicPr>
          <p:cNvPr id="5" name="Picture 4" descr="wemb_afterv3.pdf - Adobe Acrobat Reader DC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9" t="20748" r="33424" b="7228"/>
          <a:stretch/>
        </p:blipFill>
        <p:spPr>
          <a:xfrm>
            <a:off x="3914049" y="8660491"/>
            <a:ext cx="2118338" cy="151578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208304" y="3369942"/>
            <a:ext cx="4675378" cy="2768848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Box 22"/>
          <p:cNvSpPr txBox="1"/>
          <p:nvPr/>
        </p:nvSpPr>
        <p:spPr>
          <a:xfrm>
            <a:off x="3915834" y="6389859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Word Embeddings</a:t>
            </a:r>
            <a:r>
              <a:rPr lang="de-CH" sz="18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de-CH" sz="18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Update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4049" y="8450262"/>
            <a:ext cx="2150737" cy="2021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100" i="1" dirty="0" smtClean="0">
                <a:solidFill>
                  <a:schemeClr val="accent5">
                    <a:lumMod val="10000"/>
                  </a:schemeClr>
                </a:solidFill>
              </a:rPr>
              <a:t>Before Distant Supervised Phase</a:t>
            </a:r>
            <a:endParaRPr lang="de-CH" sz="1100" i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6585" y="10176276"/>
            <a:ext cx="1989696" cy="2021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100" i="1" dirty="0" smtClean="0">
                <a:solidFill>
                  <a:schemeClr val="accent5">
                    <a:lumMod val="10000"/>
                  </a:schemeClr>
                </a:solidFill>
              </a:rPr>
              <a:t>After Distant Supervised Phase</a:t>
            </a:r>
            <a:endParaRPr lang="de-CH" sz="1100" i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26" name="Char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839803"/>
              </p:ext>
            </p:extLst>
          </p:nvPr>
        </p:nvGraphicFramePr>
        <p:xfrm>
          <a:off x="10336335" y="3802424"/>
          <a:ext cx="4299833" cy="219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8" name="Char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51270"/>
              </p:ext>
            </p:extLst>
          </p:nvPr>
        </p:nvGraphicFramePr>
        <p:xfrm>
          <a:off x="458638" y="7212292"/>
          <a:ext cx="2908545" cy="2880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478959" y="3489041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Number of Tweets in the Distant Phase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8817" y="6488869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600" b="1" dirty="0" smtClean="0">
                <a:solidFill>
                  <a:schemeClr val="accent5">
                    <a:lumMod val="10000"/>
                  </a:schemeClr>
                </a:solidFill>
              </a:rPr>
              <a:t>Importance of high-quality </a:t>
            </a:r>
          </a:p>
          <a:p>
            <a:r>
              <a:rPr lang="de-CH" sz="1600" b="1" dirty="0" smtClean="0">
                <a:solidFill>
                  <a:schemeClr val="accent5">
                    <a:lumMod val="10000"/>
                  </a:schemeClr>
                </a:solidFill>
              </a:rPr>
              <a:t>Word Embeddings</a:t>
            </a:r>
            <a:endParaRPr lang="de-CH" sz="18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98001"/>
              </p:ext>
            </p:extLst>
          </p:nvPr>
        </p:nvGraphicFramePr>
        <p:xfrm>
          <a:off x="12149682" y="6769534"/>
          <a:ext cx="2324350" cy="3340856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464870"/>
                <a:gridCol w="464870"/>
                <a:gridCol w="464870"/>
                <a:gridCol w="464870"/>
                <a:gridCol w="464870"/>
              </a:tblGrid>
              <a:tr h="540640">
                <a:tc>
                  <a:txBody>
                    <a:bodyPr/>
                    <a:lstStyle/>
                    <a:p>
                      <a:pPr algn="l" fontAlgn="ctr"/>
                      <a:r>
                        <a:rPr lang="de-CH" sz="3200" b="1" u="none" strike="noStrike" dirty="0">
                          <a:effectLst/>
                        </a:rPr>
                        <a:t> </a:t>
                      </a:r>
                      <a:endParaRPr lang="de-CH" sz="3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b="1" u="none" strike="noStrike" dirty="0" smtClean="0">
                          <a:effectLst/>
                        </a:rPr>
                        <a:t>Test</a:t>
                      </a:r>
                      <a:endParaRPr lang="de-CH" sz="1200" b="1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2016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Test</a:t>
                      </a: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2015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Test</a:t>
                      </a: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2014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Test</a:t>
                      </a: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2013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S1a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60.47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>
                          <a:effectLst/>
                        </a:rPr>
                        <a:t>64.26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73.98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71.52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S1b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>
                          <a:effectLst/>
                        </a:rPr>
                        <a:t>62.73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65.80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 smtClean="0">
                          <a:effectLst/>
                        </a:rPr>
                        <a:t>74.60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70.10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S1c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61.89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64.80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75.70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70.90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S1d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60.58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64.20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74.15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 smtClean="0">
                          <a:effectLst/>
                        </a:rPr>
                        <a:t>71.50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S1e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57.19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61.02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69.12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67.00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S1f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62.20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 smtClean="0">
                          <a:effectLst/>
                        </a:rPr>
                        <a:t>66.70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72.00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68.00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S2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62.36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66.63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72.45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70.05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FS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63.30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67.05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>
                          <a:effectLst/>
                        </a:rPr>
                        <a:t>71.55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>
                          <a:effectLst/>
                        </a:rPr>
                        <a:t>70.01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6482802" y="8551357"/>
            <a:ext cx="5120335" cy="1918574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8" name="TextBox 37"/>
          <p:cNvSpPr txBox="1"/>
          <p:nvPr/>
        </p:nvSpPr>
        <p:spPr>
          <a:xfrm>
            <a:off x="6632552" y="8694442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Technical Details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78633" y="9075206"/>
            <a:ext cx="4972245" cy="1221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200" b="1" dirty="0" smtClean="0"/>
              <a:t>Number of Kernels:  </a:t>
            </a:r>
            <a:r>
              <a:rPr lang="de-CH" sz="1200" i="1" u="sng" dirty="0" smtClean="0"/>
              <a:t>Both</a:t>
            </a:r>
            <a:r>
              <a:rPr lang="de-CH" sz="1200" dirty="0" smtClean="0"/>
              <a:t>:  200</a:t>
            </a:r>
          </a:p>
          <a:p>
            <a:r>
              <a:rPr lang="de-CH" sz="1200" b="1" dirty="0" smtClean="0"/>
              <a:t>Filter Lengths: 	</a:t>
            </a:r>
            <a:r>
              <a:rPr lang="de-CH" sz="1200" i="1" u="sng" dirty="0" smtClean="0"/>
              <a:t>S1</a:t>
            </a:r>
            <a:r>
              <a:rPr lang="de-CH" sz="1200" dirty="0" smtClean="0"/>
              <a:t>: h</a:t>
            </a:r>
            <a:r>
              <a:rPr lang="de-CH" sz="1200" baseline="-25000" dirty="0" smtClean="0"/>
              <a:t>1</a:t>
            </a:r>
            <a:r>
              <a:rPr lang="de-CH" sz="1200" dirty="0" smtClean="0"/>
              <a:t>=6, h</a:t>
            </a:r>
            <a:r>
              <a:rPr lang="de-CH" sz="1200" baseline="-25000" dirty="0" smtClean="0"/>
              <a:t>2</a:t>
            </a:r>
            <a:r>
              <a:rPr lang="de-CH" sz="1200" dirty="0" smtClean="0"/>
              <a:t>=3    	</a:t>
            </a:r>
            <a:r>
              <a:rPr lang="de-CH" sz="1200" i="1" u="sng" dirty="0" smtClean="0"/>
              <a:t>S2: </a:t>
            </a:r>
            <a:r>
              <a:rPr lang="de-CH" sz="1200" dirty="0"/>
              <a:t>h</a:t>
            </a:r>
            <a:r>
              <a:rPr lang="de-CH" sz="1200" baseline="-25000" dirty="0"/>
              <a:t>1</a:t>
            </a:r>
            <a:r>
              <a:rPr lang="de-CH" sz="1200" dirty="0"/>
              <a:t>=6, </a:t>
            </a:r>
            <a:r>
              <a:rPr lang="de-CH" sz="1200" dirty="0" smtClean="0"/>
              <a:t>h</a:t>
            </a:r>
            <a:r>
              <a:rPr lang="de-CH" sz="1200" baseline="-25000" dirty="0" smtClean="0"/>
              <a:t>2</a:t>
            </a:r>
            <a:r>
              <a:rPr lang="de-CH" sz="1200" dirty="0" smtClean="0"/>
              <a:t>=4</a:t>
            </a:r>
          </a:p>
          <a:p>
            <a:r>
              <a:rPr lang="de-CH" sz="1200" b="1" dirty="0" smtClean="0"/>
              <a:t>Pooling Length	</a:t>
            </a:r>
            <a:r>
              <a:rPr lang="de-CH" sz="1200" i="1" u="sng" dirty="0" smtClean="0"/>
              <a:t>S1</a:t>
            </a:r>
            <a:r>
              <a:rPr lang="de-CH" sz="1200" dirty="0"/>
              <a:t>: </a:t>
            </a:r>
            <a:r>
              <a:rPr lang="de-CH" sz="1200" dirty="0" smtClean="0"/>
              <a:t>w</a:t>
            </a:r>
            <a:r>
              <a:rPr lang="de-CH" sz="1200" baseline="-25000" dirty="0" smtClean="0"/>
              <a:t>1</a:t>
            </a:r>
            <a:r>
              <a:rPr lang="de-CH" sz="1200" dirty="0" smtClean="0"/>
              <a:t>=6</a:t>
            </a:r>
            <a:r>
              <a:rPr lang="de-CH" sz="1200" dirty="0"/>
              <a:t>, </a:t>
            </a:r>
            <a:r>
              <a:rPr lang="de-CH" sz="1200" dirty="0" smtClean="0"/>
              <a:t>st</a:t>
            </a:r>
            <a:r>
              <a:rPr lang="de-CH" sz="1200" baseline="-25000" dirty="0" smtClean="0"/>
              <a:t>2</a:t>
            </a:r>
            <a:r>
              <a:rPr lang="de-CH" sz="1200" dirty="0" smtClean="0"/>
              <a:t>=2    </a:t>
            </a:r>
            <a:r>
              <a:rPr lang="de-CH" sz="1200" dirty="0"/>
              <a:t>	</a:t>
            </a:r>
            <a:r>
              <a:rPr lang="de-CH" sz="1200" i="1" u="sng" dirty="0"/>
              <a:t>S2: </a:t>
            </a:r>
            <a:r>
              <a:rPr lang="de-CH" sz="1200" dirty="0" smtClean="0"/>
              <a:t>w</a:t>
            </a:r>
            <a:r>
              <a:rPr lang="de-CH" sz="1200" baseline="-25000" dirty="0" smtClean="0"/>
              <a:t>1</a:t>
            </a:r>
            <a:r>
              <a:rPr lang="de-CH" sz="1200" dirty="0" smtClean="0"/>
              <a:t>=3, st</a:t>
            </a:r>
            <a:r>
              <a:rPr lang="de-CH" sz="1200" baseline="-25000" dirty="0" smtClean="0"/>
              <a:t>2</a:t>
            </a:r>
            <a:r>
              <a:rPr lang="de-CH" sz="1200" dirty="0" smtClean="0"/>
              <a:t>=3</a:t>
            </a:r>
            <a:endParaRPr lang="de-CH" sz="1200" b="1" dirty="0" smtClean="0"/>
          </a:p>
          <a:p>
            <a:r>
              <a:rPr lang="de-CH" sz="1200" b="1" dirty="0"/>
              <a:t> </a:t>
            </a:r>
            <a:endParaRPr lang="de-CH" sz="1200" b="1" dirty="0" smtClean="0"/>
          </a:p>
          <a:p>
            <a:r>
              <a:rPr lang="de-CH" sz="1200" b="1" dirty="0" smtClean="0"/>
              <a:t>Optimization: </a:t>
            </a:r>
            <a:r>
              <a:rPr lang="de-CH" sz="1200" dirty="0" smtClean="0"/>
              <a:t>AdaDelta, </a:t>
            </a:r>
            <a:r>
              <a:rPr lang="de-CH" sz="1200" u="sng" dirty="0" smtClean="0"/>
              <a:t>S1</a:t>
            </a:r>
            <a:r>
              <a:rPr lang="de-CH" sz="1200" dirty="0" smtClean="0"/>
              <a:t>: no regularization </a:t>
            </a:r>
            <a:r>
              <a:rPr lang="de-CH" sz="1200" u="sng" dirty="0" smtClean="0"/>
              <a:t>S2</a:t>
            </a:r>
            <a:r>
              <a:rPr lang="de-CH" sz="1200" dirty="0" smtClean="0"/>
              <a:t>: </a:t>
            </a:r>
            <a:r>
              <a:rPr lang="de-CH" sz="1200" dirty="0" smtClean="0"/>
              <a:t>L2 regularization</a:t>
            </a:r>
          </a:p>
          <a:p>
            <a:endParaRPr lang="de-CH" sz="1200" dirty="0" smtClean="0"/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wissenschaftliches_plakat_quer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TH Grü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eth_wissenschaftliches_plakat_quer</Template>
  <TotalTime>0</TotalTime>
  <Words>228</Words>
  <Application>Microsoft Office PowerPoint</Application>
  <PresentationFormat>Custom</PresentationFormat>
  <Paragraphs>87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eth_wissenschaftliches_plakat_quer</vt:lpstr>
      <vt:lpstr>ETH Grün negativ</vt:lpstr>
      <vt:lpstr>ETH Violett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63</cp:revision>
  <cp:lastPrinted>2014-08-26T11:03:41Z</cp:lastPrinted>
  <dcterms:created xsi:type="dcterms:W3CDTF">2016-06-09T12:55:53Z</dcterms:created>
  <dcterms:modified xsi:type="dcterms:W3CDTF">2016-06-12T07:46:36Z</dcterms:modified>
</cp:coreProperties>
</file>