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7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8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5" r:id="rId2"/>
    <p:sldMasterId id="2147483777" r:id="rId3"/>
    <p:sldMasterId id="2147483789" r:id="rId4"/>
    <p:sldMasterId id="2147483801" r:id="rId5"/>
    <p:sldMasterId id="2147483813" r:id="rId6"/>
    <p:sldMasterId id="2147483825" r:id="rId7"/>
    <p:sldMasterId id="2147483837" r:id="rId8"/>
    <p:sldMasterId id="2147483849" r:id="rId9"/>
  </p:sldMasterIdLst>
  <p:notesMasterIdLst>
    <p:notesMasterId r:id="rId21"/>
  </p:notesMasterIdLst>
  <p:handoutMasterIdLst>
    <p:handoutMasterId r:id="rId22"/>
  </p:handoutMasterIdLst>
  <p:sldIdLst>
    <p:sldId id="268" r:id="rId10"/>
    <p:sldId id="278" r:id="rId11"/>
    <p:sldId id="270" r:id="rId12"/>
    <p:sldId id="272" r:id="rId13"/>
    <p:sldId id="273" r:id="rId14"/>
    <p:sldId id="274" r:id="rId15"/>
    <p:sldId id="275" r:id="rId16"/>
    <p:sldId id="267" r:id="rId17"/>
    <p:sldId id="276" r:id="rId18"/>
    <p:sldId id="277" r:id="rId19"/>
    <p:sldId id="266" r:id="rId20"/>
  </p:sldIdLst>
  <p:sldSz cx="12187238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97" userDrawn="1">
          <p15:clr>
            <a:srgbClr val="A4A3A4"/>
          </p15:clr>
        </p15:guide>
        <p15:guide id="8" pos="91">
          <p15:clr>
            <a:srgbClr val="A4A3A4"/>
          </p15:clr>
        </p15:guide>
        <p15:guide id="9" pos="7585">
          <p15:clr>
            <a:srgbClr val="A4A3A4"/>
          </p15:clr>
        </p15:guide>
        <p15:guide id="10" pos="3839">
          <p15:clr>
            <a:srgbClr val="A4A3A4"/>
          </p15:clr>
        </p15:guide>
        <p15:guide id="11" pos="204">
          <p15:clr>
            <a:srgbClr val="A4A3A4"/>
          </p15:clr>
        </p15:guide>
        <p15:guide id="12" pos="74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73" autoAdjust="0"/>
    <p:restoredTop sz="94660"/>
  </p:normalViewPr>
  <p:slideViewPr>
    <p:cSldViewPr snapToObjects="1">
      <p:cViewPr>
        <p:scale>
          <a:sx n="100" d="100"/>
          <a:sy n="100" d="100"/>
        </p:scale>
        <p:origin x="-1236" y="-462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997"/>
        <p:guide orient="horz" pos="482"/>
        <p:guide pos="91"/>
        <p:guide pos="7585"/>
        <p:guide pos="3839"/>
        <p:guide pos="204"/>
        <p:guide pos="747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79" d="100"/>
          <a:sy n="79" d="100"/>
        </p:scale>
        <p:origin x="-3930" y="-90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presProps" Target="pres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an\Documents\Experiments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Jan\Documents\Experiments.xlsx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CH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v>L3A</c:v>
          </c:tx>
          <c:invertIfNegative val="0"/>
          <c:cat>
            <c:strRef>
              <c:f>'Rep 1 5 samples'!$A$59:$A$61</c:f>
              <c:strCache>
                <c:ptCount val="3"/>
                <c:pt idx="0">
                  <c:v>Word Embeddings updated</c:v>
                </c:pt>
                <c:pt idx="1">
                  <c:v>Word Embeddings not updated</c:v>
                </c:pt>
                <c:pt idx="2">
                  <c:v>Random Word Embeddings updated</c:v>
                </c:pt>
              </c:strCache>
            </c:strRef>
          </c:cat>
          <c:val>
            <c:numRef>
              <c:f>'Rep 1 5 samples'!$B$59:$B$61</c:f>
              <c:numCache>
                <c:formatCode>General</c:formatCode>
                <c:ptCount val="3"/>
                <c:pt idx="0">
                  <c:v>63.61</c:v>
                </c:pt>
                <c:pt idx="1">
                  <c:v>62.19</c:v>
                </c:pt>
                <c:pt idx="2">
                  <c:v>55.26</c:v>
                </c:pt>
              </c:numCache>
            </c:numRef>
          </c:val>
        </c:ser>
        <c:ser>
          <c:idx val="2"/>
          <c:order val="1"/>
          <c:tx>
            <c:v>L2B</c:v>
          </c:tx>
          <c:invertIfNegative val="0"/>
          <c:cat>
            <c:strRef>
              <c:f>'Rep 1 5 samples'!$A$59:$A$61</c:f>
              <c:strCache>
                <c:ptCount val="3"/>
                <c:pt idx="0">
                  <c:v>Word Embeddings updated</c:v>
                </c:pt>
                <c:pt idx="1">
                  <c:v>Word Embeddings not updated</c:v>
                </c:pt>
                <c:pt idx="2">
                  <c:v>Random Word Embeddings updated</c:v>
                </c:pt>
              </c:strCache>
            </c:strRef>
          </c:cat>
          <c:val>
            <c:numRef>
              <c:f>'Rep 1 5 samples'!$B$54:$B$56</c:f>
              <c:numCache>
                <c:formatCode>General</c:formatCode>
                <c:ptCount val="3"/>
                <c:pt idx="0">
                  <c:v>63.58</c:v>
                </c:pt>
                <c:pt idx="1">
                  <c:v>62.09</c:v>
                </c:pt>
                <c:pt idx="2">
                  <c:v>53.91</c:v>
                </c:pt>
              </c:numCache>
            </c:numRef>
          </c:val>
        </c:ser>
        <c:ser>
          <c:idx val="3"/>
          <c:order val="2"/>
          <c:tx>
            <c:v>L1A</c:v>
          </c:tx>
          <c:invertIfNegative val="0"/>
          <c:cat>
            <c:strRef>
              <c:f>'Rep 1 5 samples'!$A$59:$A$61</c:f>
              <c:strCache>
                <c:ptCount val="3"/>
                <c:pt idx="0">
                  <c:v>Word Embeddings updated</c:v>
                </c:pt>
                <c:pt idx="1">
                  <c:v>Word Embeddings not updated</c:v>
                </c:pt>
                <c:pt idx="2">
                  <c:v>Random Word Embeddings updated</c:v>
                </c:pt>
              </c:strCache>
            </c:strRef>
          </c:cat>
          <c:val>
            <c:numRef>
              <c:f>'Rep 1 5 samples'!$B$64:$B$66</c:f>
              <c:numCache>
                <c:formatCode>General</c:formatCode>
                <c:ptCount val="3"/>
                <c:pt idx="0">
                  <c:v>62.93</c:v>
                </c:pt>
                <c:pt idx="1">
                  <c:v>61.22</c:v>
                </c:pt>
                <c:pt idx="2">
                  <c:v>51.05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1643520"/>
        <c:axId val="201645056"/>
      </c:barChart>
      <c:catAx>
        <c:axId val="201643520"/>
        <c:scaling>
          <c:orientation val="minMax"/>
        </c:scaling>
        <c:delete val="0"/>
        <c:axPos val="b"/>
        <c:majorTickMark val="out"/>
        <c:minorTickMark val="none"/>
        <c:tickLblPos val="nextTo"/>
        <c:crossAx val="201645056"/>
        <c:crosses val="autoZero"/>
        <c:auto val="1"/>
        <c:lblAlgn val="ctr"/>
        <c:lblOffset val="100"/>
        <c:noMultiLvlLbl val="0"/>
      </c:catAx>
      <c:valAx>
        <c:axId val="201645056"/>
        <c:scaling>
          <c:orientation val="minMax"/>
          <c:min val="5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164352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C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2016 Test Set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Layer 1</c:v>
          </c:tx>
          <c:spPr>
            <a:ln>
              <a:solidFill>
                <a:schemeClr val="accent1">
                  <a:lumMod val="50000"/>
                </a:schemeClr>
              </a:solidFill>
            </a:ln>
          </c:spPr>
          <c:marker>
            <c:spPr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c:spPr>
          </c:marker>
          <c:cat>
            <c:strRef>
              <c:f>'Rep 1 5 samples'!$I$2:$I$8</c:f>
              <c:strCache>
                <c:ptCount val="7"/>
                <c:pt idx="0">
                  <c:v>0M Tweets</c:v>
                </c:pt>
                <c:pt idx="1">
                  <c:v>1M Tweets</c:v>
                </c:pt>
                <c:pt idx="2">
                  <c:v>2M Tweets</c:v>
                </c:pt>
                <c:pt idx="3">
                  <c:v>4M Tweets</c:v>
                </c:pt>
                <c:pt idx="4">
                  <c:v>10M Tweets</c:v>
                </c:pt>
                <c:pt idx="5">
                  <c:v>50M Tweets</c:v>
                </c:pt>
                <c:pt idx="6">
                  <c:v>90M Tweets</c:v>
                </c:pt>
              </c:strCache>
            </c:strRef>
          </c:cat>
          <c:val>
            <c:numRef>
              <c:f>'Rep 1 5 samples'!$B$2:$B$8</c:f>
              <c:numCache>
                <c:formatCode>General</c:formatCode>
                <c:ptCount val="7"/>
                <c:pt idx="0">
                  <c:v>59.79</c:v>
                </c:pt>
                <c:pt idx="1">
                  <c:v>60.46</c:v>
                </c:pt>
                <c:pt idx="2">
                  <c:v>60.72</c:v>
                </c:pt>
                <c:pt idx="3">
                  <c:v>61</c:v>
                </c:pt>
                <c:pt idx="4">
                  <c:v>61.43</c:v>
                </c:pt>
                <c:pt idx="5">
                  <c:v>62.68</c:v>
                </c:pt>
                <c:pt idx="6">
                  <c:v>62.93</c:v>
                </c:pt>
              </c:numCache>
            </c:numRef>
          </c:val>
          <c:smooth val="0"/>
        </c:ser>
        <c:ser>
          <c:idx val="3"/>
          <c:order val="1"/>
          <c:tx>
            <c:v>Layer 2</c:v>
          </c:tx>
          <c:spPr>
            <a:ln>
              <a:solidFill>
                <a:srgbClr val="F79646">
                  <a:lumMod val="50000"/>
                </a:srgbClr>
              </a:solidFill>
            </a:ln>
          </c:spPr>
          <c:marker>
            <c:spPr>
              <a:solidFill>
                <a:srgbClr val="F79646">
                  <a:lumMod val="50000"/>
                </a:srgbClr>
              </a:solidFill>
              <a:ln>
                <a:solidFill>
                  <a:srgbClr val="F79646">
                    <a:lumMod val="50000"/>
                  </a:srgbClr>
                </a:solidFill>
              </a:ln>
            </c:spPr>
          </c:marker>
          <c:val>
            <c:numRef>
              <c:f>'Rep 1 5 samples'!$B$16:$B$22</c:f>
              <c:numCache>
                <c:formatCode>General</c:formatCode>
                <c:ptCount val="7"/>
                <c:pt idx="0">
                  <c:v>60.06</c:v>
                </c:pt>
                <c:pt idx="1">
                  <c:v>60.36</c:v>
                </c:pt>
                <c:pt idx="2">
                  <c:v>60.71</c:v>
                </c:pt>
                <c:pt idx="3">
                  <c:v>61.4</c:v>
                </c:pt>
                <c:pt idx="4">
                  <c:v>61.08</c:v>
                </c:pt>
                <c:pt idx="5">
                  <c:v>62.22</c:v>
                </c:pt>
                <c:pt idx="6">
                  <c:v>63.58</c:v>
                </c:pt>
              </c:numCache>
            </c:numRef>
          </c:val>
          <c:smooth val="0"/>
        </c:ser>
        <c:ser>
          <c:idx val="2"/>
          <c:order val="2"/>
          <c:tx>
            <c:v>Layer 3 </c:v>
          </c:tx>
          <c:spPr>
            <a:ln>
              <a:solidFill>
                <a:schemeClr val="accent4">
                  <a:lumMod val="50000"/>
                </a:schemeClr>
              </a:solidFill>
            </a:ln>
          </c:spPr>
          <c:marker>
            <c:spPr>
              <a:solidFill>
                <a:schemeClr val="accent4">
                  <a:lumMod val="5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c:spPr>
          </c:marker>
          <c:cat>
            <c:strRef>
              <c:f>'Rep 1 5 samples'!$I$2:$I$8</c:f>
              <c:strCache>
                <c:ptCount val="7"/>
                <c:pt idx="0">
                  <c:v>0M Tweets</c:v>
                </c:pt>
                <c:pt idx="1">
                  <c:v>1M Tweets</c:v>
                </c:pt>
                <c:pt idx="2">
                  <c:v>2M Tweets</c:v>
                </c:pt>
                <c:pt idx="3">
                  <c:v>4M Tweets</c:v>
                </c:pt>
                <c:pt idx="4">
                  <c:v>10M Tweets</c:v>
                </c:pt>
                <c:pt idx="5">
                  <c:v>50M Tweets</c:v>
                </c:pt>
                <c:pt idx="6">
                  <c:v>90M Tweets</c:v>
                </c:pt>
              </c:strCache>
            </c:strRef>
          </c:cat>
          <c:val>
            <c:numRef>
              <c:f>'Rep 1 5 samples'!$B$30:$B$36</c:f>
              <c:numCache>
                <c:formatCode>General</c:formatCode>
                <c:ptCount val="7"/>
                <c:pt idx="0">
                  <c:v>59.87</c:v>
                </c:pt>
                <c:pt idx="1">
                  <c:v>59.61</c:v>
                </c:pt>
                <c:pt idx="2">
                  <c:v>60.27</c:v>
                </c:pt>
                <c:pt idx="3">
                  <c:v>60.97</c:v>
                </c:pt>
                <c:pt idx="4">
                  <c:v>60.72</c:v>
                </c:pt>
                <c:pt idx="5">
                  <c:v>62.39</c:v>
                </c:pt>
                <c:pt idx="6">
                  <c:v>63.61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1574272"/>
        <c:axId val="201576448"/>
      </c:lineChart>
      <c:catAx>
        <c:axId val="201574272"/>
        <c:scaling>
          <c:orientation val="minMax"/>
        </c:scaling>
        <c:delete val="0"/>
        <c:axPos val="b"/>
        <c:majorTickMark val="none"/>
        <c:minorTickMark val="none"/>
        <c:tickLblPos val="nextTo"/>
        <c:crossAx val="201576448"/>
        <c:crosses val="autoZero"/>
        <c:auto val="1"/>
        <c:lblAlgn val="ctr"/>
        <c:lblOffset val="100"/>
        <c:noMultiLvlLbl val="0"/>
      </c:catAx>
      <c:valAx>
        <c:axId val="201576448"/>
        <c:scaling>
          <c:orientation val="minMax"/>
          <c:min val="59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F1</a:t>
                </a:r>
                <a:r>
                  <a:rPr lang="en-US" baseline="0"/>
                  <a:t> Score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201574272"/>
        <c:crosses val="autoZero"/>
        <c:crossBetween val="between"/>
      </c:valAx>
      <c:spPr>
        <a:solidFill>
          <a:sysClr val="window" lastClr="FFFFFF"/>
        </a:solidFill>
        <a:ln w="25400" cap="flat" cmpd="sng" algn="ctr">
          <a:solidFill>
            <a:schemeClr val="bg1"/>
          </a:solidFill>
          <a:prstDash val="solid"/>
        </a:ln>
        <a:effectLst/>
      </c:spPr>
    </c:plotArea>
    <c:legend>
      <c:legendPos val="r"/>
      <c:layout/>
      <c:overlay val="0"/>
    </c:legend>
    <c:plotVisOnly val="1"/>
    <c:dispBlanksAs val="gap"/>
    <c:showDLblsOverMax val="0"/>
  </c:chart>
  <c:spPr>
    <a:solidFill>
      <a:schemeClr val="lt1"/>
    </a:solidFill>
    <a:ln w="3175" cap="flat" cmpd="sng" algn="ctr">
      <a:solidFill>
        <a:schemeClr val="tx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de-DE"/>
    </a:p>
  </c:txPr>
  <c:externalData r:id="rId2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D4E185-BA31-4034-9935-DD80D2280751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754F5E66-E4DE-4A9C-BF5E-1A5E4B99F5D8}">
      <dgm:prSet phldrT="[Text]"/>
      <dgm:spPr/>
      <dgm:t>
        <a:bodyPr/>
        <a:lstStyle/>
        <a:p>
          <a:r>
            <a:rPr lang="de-CH" b="1" dirty="0" smtClean="0"/>
            <a:t>Word Embeddings</a:t>
          </a:r>
          <a:endParaRPr lang="de-CH" b="1" dirty="0"/>
        </a:p>
      </dgm:t>
    </dgm:pt>
    <dgm:pt modelId="{494F29CA-B38A-461E-A479-6E8DA08E6C69}" type="parTrans" cxnId="{7F79F107-B3C6-4DD9-AA5F-727D2EC0FC69}">
      <dgm:prSet/>
      <dgm:spPr/>
      <dgm:t>
        <a:bodyPr/>
        <a:lstStyle/>
        <a:p>
          <a:endParaRPr lang="de-CH"/>
        </a:p>
      </dgm:t>
    </dgm:pt>
    <dgm:pt modelId="{A0B89A44-185D-4DFB-BE27-E0FAC43AE245}" type="sibTrans" cxnId="{7F79F107-B3C6-4DD9-AA5F-727D2EC0FC69}">
      <dgm:prSet/>
      <dgm:spPr/>
      <dgm:t>
        <a:bodyPr/>
        <a:lstStyle/>
        <a:p>
          <a:endParaRPr lang="de-CH"/>
        </a:p>
      </dgm:t>
    </dgm:pt>
    <dgm:pt modelId="{F363C58D-A0C1-4517-BE32-F48A5E8AC9EB}">
      <dgm:prSet phldrT="[Text]"/>
      <dgm:spPr/>
      <dgm:t>
        <a:bodyPr/>
        <a:lstStyle/>
        <a:p>
          <a:r>
            <a:rPr lang="de-CH" i="0" u="sng" dirty="0" smtClean="0"/>
            <a:t>System 1:</a:t>
          </a:r>
          <a:r>
            <a:rPr lang="de-CH" i="0" u="none" dirty="0" smtClean="0"/>
            <a:t> Word2Vec on 200M tweets</a:t>
          </a:r>
          <a:endParaRPr lang="de-CH" i="0" u="sng" dirty="0"/>
        </a:p>
      </dgm:t>
    </dgm:pt>
    <dgm:pt modelId="{B4971AFF-C442-4B97-9EE9-0F27CEF56940}" type="parTrans" cxnId="{9CD71218-E4AF-4BC1-A5CD-7842E5F8ECB0}">
      <dgm:prSet/>
      <dgm:spPr/>
      <dgm:t>
        <a:bodyPr/>
        <a:lstStyle/>
        <a:p>
          <a:endParaRPr lang="de-CH"/>
        </a:p>
      </dgm:t>
    </dgm:pt>
    <dgm:pt modelId="{6275FA20-0DB1-4D2C-A1EB-43F38A8C1688}" type="sibTrans" cxnId="{9CD71218-E4AF-4BC1-A5CD-7842E5F8ECB0}">
      <dgm:prSet/>
      <dgm:spPr/>
      <dgm:t>
        <a:bodyPr/>
        <a:lstStyle/>
        <a:p>
          <a:endParaRPr lang="de-CH"/>
        </a:p>
      </dgm:t>
    </dgm:pt>
    <dgm:pt modelId="{B1F77A99-6D94-44B4-B30D-B51ADE348298}">
      <dgm:prSet phldrT="[Text]"/>
      <dgm:spPr/>
      <dgm:t>
        <a:bodyPr/>
        <a:lstStyle/>
        <a:p>
          <a:r>
            <a:rPr lang="de-CH" u="sng" dirty="0" smtClean="0"/>
            <a:t>System 2:</a:t>
          </a:r>
          <a:r>
            <a:rPr lang="de-CH" u="none" dirty="0" smtClean="0"/>
            <a:t> GloVe on 90M tweets</a:t>
          </a:r>
          <a:endParaRPr lang="de-CH" u="none" dirty="0"/>
        </a:p>
      </dgm:t>
    </dgm:pt>
    <dgm:pt modelId="{07383B4E-098E-4170-A50C-8CDFB4E75162}" type="parTrans" cxnId="{CFC34D33-5B9B-4934-BFE6-FEE5AF923F2B}">
      <dgm:prSet/>
      <dgm:spPr/>
      <dgm:t>
        <a:bodyPr/>
        <a:lstStyle/>
        <a:p>
          <a:endParaRPr lang="de-CH"/>
        </a:p>
      </dgm:t>
    </dgm:pt>
    <dgm:pt modelId="{687A8BD0-A308-4692-88B6-FA2CADA0EBE7}" type="sibTrans" cxnId="{CFC34D33-5B9B-4934-BFE6-FEE5AF923F2B}">
      <dgm:prSet/>
      <dgm:spPr/>
      <dgm:t>
        <a:bodyPr/>
        <a:lstStyle/>
        <a:p>
          <a:endParaRPr lang="de-CH"/>
        </a:p>
      </dgm:t>
    </dgm:pt>
    <dgm:pt modelId="{56C36CE5-0D39-460D-8610-733E95CA7F0A}">
      <dgm:prSet phldrT="[Text]"/>
      <dgm:spPr/>
      <dgm:t>
        <a:bodyPr/>
        <a:lstStyle/>
        <a:p>
          <a:r>
            <a:rPr lang="de-CH" b="1" dirty="0" smtClean="0"/>
            <a:t>Distant Phase</a:t>
          </a:r>
          <a:endParaRPr lang="de-CH" b="1" dirty="0"/>
        </a:p>
      </dgm:t>
    </dgm:pt>
    <dgm:pt modelId="{9DF890D8-57AC-4DAD-8513-1E5BF6E6897C}" type="parTrans" cxnId="{56033D22-7411-4BE3-9D89-D1F879E777CC}">
      <dgm:prSet/>
      <dgm:spPr/>
      <dgm:t>
        <a:bodyPr/>
        <a:lstStyle/>
        <a:p>
          <a:endParaRPr lang="de-CH"/>
        </a:p>
      </dgm:t>
    </dgm:pt>
    <dgm:pt modelId="{6474BB8C-FCE5-4121-BB64-F2058F994E7C}" type="sibTrans" cxnId="{56033D22-7411-4BE3-9D89-D1F879E777CC}">
      <dgm:prSet/>
      <dgm:spPr/>
      <dgm:t>
        <a:bodyPr/>
        <a:lstStyle/>
        <a:p>
          <a:endParaRPr lang="de-CH"/>
        </a:p>
      </dgm:t>
    </dgm:pt>
    <dgm:pt modelId="{D31BF0A7-5E4C-4D94-8DFB-032E3D66453A}">
      <dgm:prSet phldrT="[Text]"/>
      <dgm:spPr/>
      <dgm:t>
        <a:bodyPr/>
        <a:lstStyle/>
        <a:p>
          <a:r>
            <a:rPr lang="de-CH" i="0" u="sng" dirty="0" smtClean="0"/>
            <a:t>System 1:</a:t>
          </a:r>
          <a:r>
            <a:rPr lang="de-CH" i="0" u="none" dirty="0" smtClean="0"/>
            <a:t> 90M tweets</a:t>
          </a:r>
          <a:endParaRPr lang="de-CH" dirty="0"/>
        </a:p>
      </dgm:t>
    </dgm:pt>
    <dgm:pt modelId="{E21DCA37-582D-49D5-BA4D-88003C075A7D}" type="parTrans" cxnId="{1AC9D91D-25B6-4E18-B8F5-3FEB09D79BF3}">
      <dgm:prSet/>
      <dgm:spPr/>
      <dgm:t>
        <a:bodyPr/>
        <a:lstStyle/>
        <a:p>
          <a:endParaRPr lang="de-CH"/>
        </a:p>
      </dgm:t>
    </dgm:pt>
    <dgm:pt modelId="{6B304B23-6D2A-4657-8DB5-111F9461C239}" type="sibTrans" cxnId="{1AC9D91D-25B6-4E18-B8F5-3FEB09D79BF3}">
      <dgm:prSet/>
      <dgm:spPr/>
      <dgm:t>
        <a:bodyPr/>
        <a:lstStyle/>
        <a:p>
          <a:endParaRPr lang="de-CH"/>
        </a:p>
      </dgm:t>
    </dgm:pt>
    <dgm:pt modelId="{EA9E53E3-1EB4-4703-B447-EE6EF5F74F18}">
      <dgm:prSet phldrT="[Text]"/>
      <dgm:spPr/>
      <dgm:t>
        <a:bodyPr/>
        <a:lstStyle/>
        <a:p>
          <a:r>
            <a:rPr lang="de-CH" b="1" dirty="0" smtClean="0"/>
            <a:t>Supervised Phase</a:t>
          </a:r>
          <a:endParaRPr lang="de-CH" b="1" dirty="0"/>
        </a:p>
      </dgm:t>
    </dgm:pt>
    <dgm:pt modelId="{C9A61632-79F0-475B-BB62-3E0F8B0F6522}" type="parTrans" cxnId="{0A78C884-8595-4BB5-9A96-3F9362C404CE}">
      <dgm:prSet/>
      <dgm:spPr/>
      <dgm:t>
        <a:bodyPr/>
        <a:lstStyle/>
        <a:p>
          <a:endParaRPr lang="de-CH"/>
        </a:p>
      </dgm:t>
    </dgm:pt>
    <dgm:pt modelId="{FFBF061F-4D4A-4E6D-95B7-D251F3B99E86}" type="sibTrans" cxnId="{0A78C884-8595-4BB5-9A96-3F9362C404CE}">
      <dgm:prSet/>
      <dgm:spPr/>
      <dgm:t>
        <a:bodyPr/>
        <a:lstStyle/>
        <a:p>
          <a:endParaRPr lang="de-CH"/>
        </a:p>
      </dgm:t>
    </dgm:pt>
    <dgm:pt modelId="{BE0DBC9F-5FE7-40FB-8097-295446180BC3}">
      <dgm:prSet phldrT="[Text]"/>
      <dgm:spPr/>
      <dgm:t>
        <a:bodyPr/>
        <a:lstStyle/>
        <a:p>
          <a:r>
            <a:rPr lang="de-CH" u="sng" dirty="0" smtClean="0"/>
            <a:t>Both Systems:</a:t>
          </a:r>
          <a:r>
            <a:rPr lang="de-CH" u="none" dirty="0" smtClean="0"/>
            <a:t> 18K tweets provided by SemEval</a:t>
          </a:r>
          <a:endParaRPr lang="de-CH" u="sng" dirty="0"/>
        </a:p>
      </dgm:t>
    </dgm:pt>
    <dgm:pt modelId="{FF4CF3A2-2DE5-4806-B9F3-1029EEFACA23}" type="parTrans" cxnId="{C5891E89-511E-4BCC-9C1F-E4C33701DD17}">
      <dgm:prSet/>
      <dgm:spPr/>
      <dgm:t>
        <a:bodyPr/>
        <a:lstStyle/>
        <a:p>
          <a:endParaRPr lang="de-CH"/>
        </a:p>
      </dgm:t>
    </dgm:pt>
    <dgm:pt modelId="{19C2C942-281B-4526-BB77-0A16E9EBED15}" type="sibTrans" cxnId="{C5891E89-511E-4BCC-9C1F-E4C33701DD17}">
      <dgm:prSet/>
      <dgm:spPr/>
      <dgm:t>
        <a:bodyPr/>
        <a:lstStyle/>
        <a:p>
          <a:endParaRPr lang="de-CH"/>
        </a:p>
      </dgm:t>
    </dgm:pt>
    <dgm:pt modelId="{E3A18876-CA3D-4323-9DCF-C2B10569F091}">
      <dgm:prSet/>
      <dgm:spPr/>
      <dgm:t>
        <a:bodyPr/>
        <a:lstStyle/>
        <a:p>
          <a:r>
            <a:rPr lang="de-CH" u="sng" dirty="0" smtClean="0"/>
            <a:t>System 2:</a:t>
          </a:r>
          <a:r>
            <a:rPr lang="de-CH" u="none" dirty="0" smtClean="0"/>
            <a:t> 60M tweets</a:t>
          </a:r>
          <a:endParaRPr lang="de-CH" u="none" dirty="0"/>
        </a:p>
      </dgm:t>
    </dgm:pt>
    <dgm:pt modelId="{19C0E281-57B9-41C1-B691-DCEF0955D4EA}" type="parTrans" cxnId="{33002D36-3969-4C36-BB3C-A665AB7D0CC2}">
      <dgm:prSet/>
      <dgm:spPr/>
      <dgm:t>
        <a:bodyPr/>
        <a:lstStyle/>
        <a:p>
          <a:endParaRPr lang="de-CH"/>
        </a:p>
      </dgm:t>
    </dgm:pt>
    <dgm:pt modelId="{C4B79819-341D-459E-A21B-C2642DA6C429}" type="sibTrans" cxnId="{33002D36-3969-4C36-BB3C-A665AB7D0CC2}">
      <dgm:prSet/>
      <dgm:spPr/>
      <dgm:t>
        <a:bodyPr/>
        <a:lstStyle/>
        <a:p>
          <a:endParaRPr lang="de-CH"/>
        </a:p>
      </dgm:t>
    </dgm:pt>
    <dgm:pt modelId="{F27E1170-218F-4286-BA3E-445E65940EEB}">
      <dgm:prSet/>
      <dgm:spPr/>
      <dgm:t>
        <a:bodyPr/>
        <a:lstStyle/>
        <a:p>
          <a:r>
            <a:rPr lang="de-CH" u="none" dirty="0" smtClean="0"/>
            <a:t>Sentiment inferred by the smileys inside a tweet</a:t>
          </a:r>
          <a:endParaRPr lang="de-CH" u="none" dirty="0"/>
        </a:p>
      </dgm:t>
    </dgm:pt>
    <dgm:pt modelId="{72418974-FCF5-4CEB-8DB7-654618D55909}" type="parTrans" cxnId="{A2C50978-A375-4D23-8266-3ADC24C83256}">
      <dgm:prSet/>
      <dgm:spPr/>
      <dgm:t>
        <a:bodyPr/>
        <a:lstStyle/>
        <a:p>
          <a:endParaRPr lang="de-CH"/>
        </a:p>
      </dgm:t>
    </dgm:pt>
    <dgm:pt modelId="{B8865510-04E1-44D8-A90C-D812D512BFB6}" type="sibTrans" cxnId="{A2C50978-A375-4D23-8266-3ADC24C83256}">
      <dgm:prSet/>
      <dgm:spPr/>
      <dgm:t>
        <a:bodyPr/>
        <a:lstStyle/>
        <a:p>
          <a:endParaRPr lang="de-CH"/>
        </a:p>
      </dgm:t>
    </dgm:pt>
    <dgm:pt modelId="{8958F812-F13C-4429-B3DE-D730762FF1D6}" type="pres">
      <dgm:prSet presAssocID="{9AD4E185-BA31-4034-9935-DD80D2280751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CH"/>
        </a:p>
      </dgm:t>
    </dgm:pt>
    <dgm:pt modelId="{55CEFD13-34F2-4932-908F-87C72B0F0C94}" type="pres">
      <dgm:prSet presAssocID="{754F5E66-E4DE-4A9C-BF5E-1A5E4B99F5D8}" presName="composite" presStyleCnt="0"/>
      <dgm:spPr/>
    </dgm:pt>
    <dgm:pt modelId="{807A6F0A-7439-4FB4-A567-8C1889B40675}" type="pres">
      <dgm:prSet presAssocID="{754F5E66-E4DE-4A9C-BF5E-1A5E4B99F5D8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F504BE5E-B656-4CBA-9DD1-BA04FEDB37F0}" type="pres">
      <dgm:prSet presAssocID="{754F5E66-E4DE-4A9C-BF5E-1A5E4B99F5D8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769D40BE-3B1F-48CB-BC1E-DA4887A09753}" type="pres">
      <dgm:prSet presAssocID="{A0B89A44-185D-4DFB-BE27-E0FAC43AE245}" presName="sp" presStyleCnt="0"/>
      <dgm:spPr/>
    </dgm:pt>
    <dgm:pt modelId="{0CB2E155-4669-4014-83D9-3C83740A1579}" type="pres">
      <dgm:prSet presAssocID="{56C36CE5-0D39-460D-8610-733E95CA7F0A}" presName="composite" presStyleCnt="0"/>
      <dgm:spPr/>
    </dgm:pt>
    <dgm:pt modelId="{11BF48CF-A9C3-4278-9ABA-8ABE5FBCF066}" type="pres">
      <dgm:prSet presAssocID="{56C36CE5-0D39-460D-8610-733E95CA7F0A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FFE11DEC-94C9-4EB2-BF41-246B9D3A25E7}" type="pres">
      <dgm:prSet presAssocID="{56C36CE5-0D39-460D-8610-733E95CA7F0A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2E4D2A48-D393-4838-8ED2-F699350F07A4}" type="pres">
      <dgm:prSet presAssocID="{6474BB8C-FCE5-4121-BB64-F2058F994E7C}" presName="sp" presStyleCnt="0"/>
      <dgm:spPr/>
    </dgm:pt>
    <dgm:pt modelId="{CEC410BC-BFF6-4C1C-BBE2-4C0A34DFD190}" type="pres">
      <dgm:prSet presAssocID="{EA9E53E3-1EB4-4703-B447-EE6EF5F74F18}" presName="composite" presStyleCnt="0"/>
      <dgm:spPr/>
    </dgm:pt>
    <dgm:pt modelId="{C3C977E5-A765-45D9-B4B6-5518E215CD13}" type="pres">
      <dgm:prSet presAssocID="{EA9E53E3-1EB4-4703-B447-EE6EF5F74F18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BFA1933B-18A5-4034-B360-245626CB0D24}" type="pres">
      <dgm:prSet presAssocID="{EA9E53E3-1EB4-4703-B447-EE6EF5F74F18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</dgm:ptLst>
  <dgm:cxnLst>
    <dgm:cxn modelId="{E3F5C7F5-8202-41C9-8033-CE6AECF93F76}" type="presOf" srcId="{56C36CE5-0D39-460D-8610-733E95CA7F0A}" destId="{11BF48CF-A9C3-4278-9ABA-8ABE5FBCF066}" srcOrd="0" destOrd="0" presId="urn:microsoft.com/office/officeart/2005/8/layout/chevron2"/>
    <dgm:cxn modelId="{0A78C884-8595-4BB5-9A96-3F9362C404CE}" srcId="{9AD4E185-BA31-4034-9935-DD80D2280751}" destId="{EA9E53E3-1EB4-4703-B447-EE6EF5F74F18}" srcOrd="2" destOrd="0" parTransId="{C9A61632-79F0-475B-BB62-3E0F8B0F6522}" sibTransId="{FFBF061F-4D4A-4E6D-95B7-D251F3B99E86}"/>
    <dgm:cxn modelId="{736AD2BF-C176-41F5-83A2-22B917EE6789}" type="presOf" srcId="{9AD4E185-BA31-4034-9935-DD80D2280751}" destId="{8958F812-F13C-4429-B3DE-D730762FF1D6}" srcOrd="0" destOrd="0" presId="urn:microsoft.com/office/officeart/2005/8/layout/chevron2"/>
    <dgm:cxn modelId="{C7C28ECE-E255-4FCE-962C-657EA904B633}" type="presOf" srcId="{F363C58D-A0C1-4517-BE32-F48A5E8AC9EB}" destId="{F504BE5E-B656-4CBA-9DD1-BA04FEDB37F0}" srcOrd="0" destOrd="0" presId="urn:microsoft.com/office/officeart/2005/8/layout/chevron2"/>
    <dgm:cxn modelId="{CFC34D33-5B9B-4934-BFE6-FEE5AF923F2B}" srcId="{754F5E66-E4DE-4A9C-BF5E-1A5E4B99F5D8}" destId="{B1F77A99-6D94-44B4-B30D-B51ADE348298}" srcOrd="1" destOrd="0" parTransId="{07383B4E-098E-4170-A50C-8CDFB4E75162}" sibTransId="{687A8BD0-A308-4692-88B6-FA2CADA0EBE7}"/>
    <dgm:cxn modelId="{56033D22-7411-4BE3-9D89-D1F879E777CC}" srcId="{9AD4E185-BA31-4034-9935-DD80D2280751}" destId="{56C36CE5-0D39-460D-8610-733E95CA7F0A}" srcOrd="1" destOrd="0" parTransId="{9DF890D8-57AC-4DAD-8513-1E5BF6E6897C}" sibTransId="{6474BB8C-FCE5-4121-BB64-F2058F994E7C}"/>
    <dgm:cxn modelId="{ADA40466-E75B-45D2-9302-44D91282A8CD}" type="presOf" srcId="{F27E1170-218F-4286-BA3E-445E65940EEB}" destId="{FFE11DEC-94C9-4EB2-BF41-246B9D3A25E7}" srcOrd="0" destOrd="2" presId="urn:microsoft.com/office/officeart/2005/8/layout/chevron2"/>
    <dgm:cxn modelId="{337527CA-4D81-43D1-9388-944128413311}" type="presOf" srcId="{754F5E66-E4DE-4A9C-BF5E-1A5E4B99F5D8}" destId="{807A6F0A-7439-4FB4-A567-8C1889B40675}" srcOrd="0" destOrd="0" presId="urn:microsoft.com/office/officeart/2005/8/layout/chevron2"/>
    <dgm:cxn modelId="{43388C31-3C5C-4495-816D-BF6D214C364B}" type="presOf" srcId="{D31BF0A7-5E4C-4D94-8DFB-032E3D66453A}" destId="{FFE11DEC-94C9-4EB2-BF41-246B9D3A25E7}" srcOrd="0" destOrd="0" presId="urn:microsoft.com/office/officeart/2005/8/layout/chevron2"/>
    <dgm:cxn modelId="{8591C21E-CE79-4906-A41C-EE0EC81106E2}" type="presOf" srcId="{BE0DBC9F-5FE7-40FB-8097-295446180BC3}" destId="{BFA1933B-18A5-4034-B360-245626CB0D24}" srcOrd="0" destOrd="0" presId="urn:microsoft.com/office/officeart/2005/8/layout/chevron2"/>
    <dgm:cxn modelId="{1AC9D91D-25B6-4E18-B8F5-3FEB09D79BF3}" srcId="{56C36CE5-0D39-460D-8610-733E95CA7F0A}" destId="{D31BF0A7-5E4C-4D94-8DFB-032E3D66453A}" srcOrd="0" destOrd="0" parTransId="{E21DCA37-582D-49D5-BA4D-88003C075A7D}" sibTransId="{6B304B23-6D2A-4657-8DB5-111F9461C239}"/>
    <dgm:cxn modelId="{90874553-F221-434D-AE44-FA8CE5144FD9}" type="presOf" srcId="{EA9E53E3-1EB4-4703-B447-EE6EF5F74F18}" destId="{C3C977E5-A765-45D9-B4B6-5518E215CD13}" srcOrd="0" destOrd="0" presId="urn:microsoft.com/office/officeart/2005/8/layout/chevron2"/>
    <dgm:cxn modelId="{A2C50978-A375-4D23-8266-3ADC24C83256}" srcId="{56C36CE5-0D39-460D-8610-733E95CA7F0A}" destId="{F27E1170-218F-4286-BA3E-445E65940EEB}" srcOrd="2" destOrd="0" parTransId="{72418974-FCF5-4CEB-8DB7-654618D55909}" sibTransId="{B8865510-04E1-44D8-A90C-D812D512BFB6}"/>
    <dgm:cxn modelId="{7F79F107-B3C6-4DD9-AA5F-727D2EC0FC69}" srcId="{9AD4E185-BA31-4034-9935-DD80D2280751}" destId="{754F5E66-E4DE-4A9C-BF5E-1A5E4B99F5D8}" srcOrd="0" destOrd="0" parTransId="{494F29CA-B38A-461E-A479-6E8DA08E6C69}" sibTransId="{A0B89A44-185D-4DFB-BE27-E0FAC43AE245}"/>
    <dgm:cxn modelId="{33002D36-3969-4C36-BB3C-A665AB7D0CC2}" srcId="{56C36CE5-0D39-460D-8610-733E95CA7F0A}" destId="{E3A18876-CA3D-4323-9DCF-C2B10569F091}" srcOrd="1" destOrd="0" parTransId="{19C0E281-57B9-41C1-B691-DCEF0955D4EA}" sibTransId="{C4B79819-341D-459E-A21B-C2642DA6C429}"/>
    <dgm:cxn modelId="{05206209-467C-4472-BDAB-B62ABCB3C4F2}" type="presOf" srcId="{E3A18876-CA3D-4323-9DCF-C2B10569F091}" destId="{FFE11DEC-94C9-4EB2-BF41-246B9D3A25E7}" srcOrd="0" destOrd="1" presId="urn:microsoft.com/office/officeart/2005/8/layout/chevron2"/>
    <dgm:cxn modelId="{9CD71218-E4AF-4BC1-A5CD-7842E5F8ECB0}" srcId="{754F5E66-E4DE-4A9C-BF5E-1A5E4B99F5D8}" destId="{F363C58D-A0C1-4517-BE32-F48A5E8AC9EB}" srcOrd="0" destOrd="0" parTransId="{B4971AFF-C442-4B97-9EE9-0F27CEF56940}" sibTransId="{6275FA20-0DB1-4D2C-A1EB-43F38A8C1688}"/>
    <dgm:cxn modelId="{7B1A5F71-2EAC-48CD-8E6F-0E3B6690860A}" type="presOf" srcId="{B1F77A99-6D94-44B4-B30D-B51ADE348298}" destId="{F504BE5E-B656-4CBA-9DD1-BA04FEDB37F0}" srcOrd="0" destOrd="1" presId="urn:microsoft.com/office/officeart/2005/8/layout/chevron2"/>
    <dgm:cxn modelId="{C5891E89-511E-4BCC-9C1F-E4C33701DD17}" srcId="{EA9E53E3-1EB4-4703-B447-EE6EF5F74F18}" destId="{BE0DBC9F-5FE7-40FB-8097-295446180BC3}" srcOrd="0" destOrd="0" parTransId="{FF4CF3A2-2DE5-4806-B9F3-1029EEFACA23}" sibTransId="{19C2C942-281B-4526-BB77-0A16E9EBED15}"/>
    <dgm:cxn modelId="{B5C7ACDA-DEFF-4821-8C69-BB1F01D27470}" type="presParOf" srcId="{8958F812-F13C-4429-B3DE-D730762FF1D6}" destId="{55CEFD13-34F2-4932-908F-87C72B0F0C94}" srcOrd="0" destOrd="0" presId="urn:microsoft.com/office/officeart/2005/8/layout/chevron2"/>
    <dgm:cxn modelId="{4D3657F5-0B54-4AB7-9FF5-0C4021AA33C6}" type="presParOf" srcId="{55CEFD13-34F2-4932-908F-87C72B0F0C94}" destId="{807A6F0A-7439-4FB4-A567-8C1889B40675}" srcOrd="0" destOrd="0" presId="urn:microsoft.com/office/officeart/2005/8/layout/chevron2"/>
    <dgm:cxn modelId="{120332CA-5D17-4F99-8B4C-F23EF4CF6DF3}" type="presParOf" srcId="{55CEFD13-34F2-4932-908F-87C72B0F0C94}" destId="{F504BE5E-B656-4CBA-9DD1-BA04FEDB37F0}" srcOrd="1" destOrd="0" presId="urn:microsoft.com/office/officeart/2005/8/layout/chevron2"/>
    <dgm:cxn modelId="{378D215C-AFA6-4B3B-9411-21E43DBEDA9B}" type="presParOf" srcId="{8958F812-F13C-4429-B3DE-D730762FF1D6}" destId="{769D40BE-3B1F-48CB-BC1E-DA4887A09753}" srcOrd="1" destOrd="0" presId="urn:microsoft.com/office/officeart/2005/8/layout/chevron2"/>
    <dgm:cxn modelId="{4884B1F7-29B5-45C5-BC35-D32E0E1550C6}" type="presParOf" srcId="{8958F812-F13C-4429-B3DE-D730762FF1D6}" destId="{0CB2E155-4669-4014-83D9-3C83740A1579}" srcOrd="2" destOrd="0" presId="urn:microsoft.com/office/officeart/2005/8/layout/chevron2"/>
    <dgm:cxn modelId="{BE7D9D1D-F750-41B2-AD82-E793036422D0}" type="presParOf" srcId="{0CB2E155-4669-4014-83D9-3C83740A1579}" destId="{11BF48CF-A9C3-4278-9ABA-8ABE5FBCF066}" srcOrd="0" destOrd="0" presId="urn:microsoft.com/office/officeart/2005/8/layout/chevron2"/>
    <dgm:cxn modelId="{15B447B8-F63F-4FA3-866B-9F01FAD8C442}" type="presParOf" srcId="{0CB2E155-4669-4014-83D9-3C83740A1579}" destId="{FFE11DEC-94C9-4EB2-BF41-246B9D3A25E7}" srcOrd="1" destOrd="0" presId="urn:microsoft.com/office/officeart/2005/8/layout/chevron2"/>
    <dgm:cxn modelId="{F64A05E2-BCF8-442C-886E-AC2329453FC0}" type="presParOf" srcId="{8958F812-F13C-4429-B3DE-D730762FF1D6}" destId="{2E4D2A48-D393-4838-8ED2-F699350F07A4}" srcOrd="3" destOrd="0" presId="urn:microsoft.com/office/officeart/2005/8/layout/chevron2"/>
    <dgm:cxn modelId="{5F8B8F18-1D13-430B-8ED4-6C71A73638E9}" type="presParOf" srcId="{8958F812-F13C-4429-B3DE-D730762FF1D6}" destId="{CEC410BC-BFF6-4C1C-BBE2-4C0A34DFD190}" srcOrd="4" destOrd="0" presId="urn:microsoft.com/office/officeart/2005/8/layout/chevron2"/>
    <dgm:cxn modelId="{4F86A1BB-EBFA-40CA-863D-5275B418908B}" type="presParOf" srcId="{CEC410BC-BFF6-4C1C-BBE2-4C0A34DFD190}" destId="{C3C977E5-A765-45D9-B4B6-5518E215CD13}" srcOrd="0" destOrd="0" presId="urn:microsoft.com/office/officeart/2005/8/layout/chevron2"/>
    <dgm:cxn modelId="{BFDC4949-96A2-4EBE-98BE-FD84D7FFD76D}" type="presParOf" srcId="{CEC410BC-BFF6-4C1C-BBE2-4C0A34DFD190}" destId="{BFA1933B-18A5-4034-B360-245626CB0D2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7A6F0A-7439-4FB4-A567-8C1889B40675}">
      <dsp:nvSpPr>
        <dsp:cNvPr id="0" name=""/>
        <dsp:cNvSpPr/>
      </dsp:nvSpPr>
      <dsp:spPr>
        <a:xfrm rot="5400000">
          <a:off x="-256714" y="257269"/>
          <a:ext cx="1711428" cy="11979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500" b="1" kern="1200" dirty="0" smtClean="0"/>
            <a:t>Word Embeddings</a:t>
          </a:r>
          <a:endParaRPr lang="de-CH" sz="1500" b="1" kern="1200" dirty="0"/>
        </a:p>
      </dsp:txBody>
      <dsp:txXfrm rot="-5400000">
        <a:off x="1" y="599555"/>
        <a:ext cx="1197999" cy="513429"/>
      </dsp:txXfrm>
    </dsp:sp>
    <dsp:sp modelId="{F504BE5E-B656-4CBA-9DD1-BA04FEDB37F0}">
      <dsp:nvSpPr>
        <dsp:cNvPr id="0" name=""/>
        <dsp:cNvSpPr/>
      </dsp:nvSpPr>
      <dsp:spPr>
        <a:xfrm rot="5400000">
          <a:off x="5811760" y="-4613205"/>
          <a:ext cx="1112428" cy="1033995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2200" i="0" u="sng" kern="1200" dirty="0" smtClean="0"/>
            <a:t>System 1:</a:t>
          </a:r>
          <a:r>
            <a:rPr lang="de-CH" sz="2200" i="0" u="none" kern="1200" dirty="0" smtClean="0"/>
            <a:t> Word2Vec on 200M tweets</a:t>
          </a:r>
          <a:endParaRPr lang="de-CH" sz="2200" i="0" u="sng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2200" u="sng" kern="1200" dirty="0" smtClean="0"/>
            <a:t>System 2:</a:t>
          </a:r>
          <a:r>
            <a:rPr lang="de-CH" sz="2200" u="none" kern="1200" dirty="0" smtClean="0"/>
            <a:t> GloVe on 90M tweets</a:t>
          </a:r>
          <a:endParaRPr lang="de-CH" sz="2200" u="none" kern="1200" dirty="0"/>
        </a:p>
      </dsp:txBody>
      <dsp:txXfrm rot="-5400000">
        <a:off x="1197999" y="54860"/>
        <a:ext cx="10285646" cy="1003820"/>
      </dsp:txXfrm>
    </dsp:sp>
    <dsp:sp modelId="{11BF48CF-A9C3-4278-9ABA-8ABE5FBCF066}">
      <dsp:nvSpPr>
        <dsp:cNvPr id="0" name=""/>
        <dsp:cNvSpPr/>
      </dsp:nvSpPr>
      <dsp:spPr>
        <a:xfrm rot="5400000">
          <a:off x="-256714" y="1775664"/>
          <a:ext cx="1711428" cy="11979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500" b="1" kern="1200" dirty="0" smtClean="0"/>
            <a:t>Distant Phase</a:t>
          </a:r>
          <a:endParaRPr lang="de-CH" sz="1500" b="1" kern="1200" dirty="0"/>
        </a:p>
      </dsp:txBody>
      <dsp:txXfrm rot="-5400000">
        <a:off x="1" y="2117950"/>
        <a:ext cx="1197999" cy="513429"/>
      </dsp:txXfrm>
    </dsp:sp>
    <dsp:sp modelId="{FFE11DEC-94C9-4EB2-BF41-246B9D3A25E7}">
      <dsp:nvSpPr>
        <dsp:cNvPr id="0" name=""/>
        <dsp:cNvSpPr/>
      </dsp:nvSpPr>
      <dsp:spPr>
        <a:xfrm rot="5400000">
          <a:off x="5811760" y="-3094810"/>
          <a:ext cx="1112428" cy="1033995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2200" i="0" u="sng" kern="1200" dirty="0" smtClean="0"/>
            <a:t>System 1:</a:t>
          </a:r>
          <a:r>
            <a:rPr lang="de-CH" sz="2200" i="0" u="none" kern="1200" dirty="0" smtClean="0"/>
            <a:t> 90M tweets</a:t>
          </a:r>
          <a:endParaRPr lang="de-CH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2200" u="sng" kern="1200" dirty="0" smtClean="0"/>
            <a:t>System 2:</a:t>
          </a:r>
          <a:r>
            <a:rPr lang="de-CH" sz="2200" u="none" kern="1200" dirty="0" smtClean="0"/>
            <a:t> 60M tweets</a:t>
          </a:r>
          <a:endParaRPr lang="de-CH" sz="2200" u="none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2200" u="none" kern="1200" dirty="0" smtClean="0"/>
            <a:t>Sentiment inferred by the smileys inside a tweet</a:t>
          </a:r>
          <a:endParaRPr lang="de-CH" sz="2200" u="none" kern="1200" dirty="0"/>
        </a:p>
      </dsp:txBody>
      <dsp:txXfrm rot="-5400000">
        <a:off x="1197999" y="1573255"/>
        <a:ext cx="10285646" cy="1003820"/>
      </dsp:txXfrm>
    </dsp:sp>
    <dsp:sp modelId="{C3C977E5-A765-45D9-B4B6-5518E215CD13}">
      <dsp:nvSpPr>
        <dsp:cNvPr id="0" name=""/>
        <dsp:cNvSpPr/>
      </dsp:nvSpPr>
      <dsp:spPr>
        <a:xfrm rot="5400000">
          <a:off x="-256714" y="3294059"/>
          <a:ext cx="1711428" cy="11979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500" b="1" kern="1200" dirty="0" smtClean="0"/>
            <a:t>Supervised Phase</a:t>
          </a:r>
          <a:endParaRPr lang="de-CH" sz="1500" b="1" kern="1200" dirty="0"/>
        </a:p>
      </dsp:txBody>
      <dsp:txXfrm rot="-5400000">
        <a:off x="1" y="3636345"/>
        <a:ext cx="1197999" cy="513429"/>
      </dsp:txXfrm>
    </dsp:sp>
    <dsp:sp modelId="{BFA1933B-18A5-4034-B360-245626CB0D24}">
      <dsp:nvSpPr>
        <dsp:cNvPr id="0" name=""/>
        <dsp:cNvSpPr/>
      </dsp:nvSpPr>
      <dsp:spPr>
        <a:xfrm rot="5400000">
          <a:off x="5811760" y="-1576415"/>
          <a:ext cx="1112428" cy="1033995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2200" u="sng" kern="1200" dirty="0" smtClean="0"/>
            <a:t>Both Systems:</a:t>
          </a:r>
          <a:r>
            <a:rPr lang="de-CH" sz="2200" u="none" kern="1200" dirty="0" smtClean="0"/>
            <a:t> 18K tweets provided by SemEval</a:t>
          </a:r>
          <a:endParaRPr lang="de-CH" sz="2200" u="sng" kern="1200" dirty="0"/>
        </a:p>
      </dsp:txBody>
      <dsp:txXfrm rot="-5400000">
        <a:off x="1197999" y="3091650"/>
        <a:ext cx="10285646" cy="10038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A4B46-F6A6-DA4E-8415-64807F0B23D2}" type="datetimeFigureOut">
              <a:rPr lang="de-DE" smtClean="0">
                <a:latin typeface="Arial" panose="020B0604020202020204" pitchFamily="34" charset="0"/>
              </a:rPr>
              <a:t>14.06.2016</a:t>
            </a:fld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48993-9816-0246-B1D2-4028350D98C2}" type="slidenum">
              <a:rPr lang="de-DE" smtClean="0">
                <a:latin typeface="Arial" panose="020B0604020202020204" pitchFamily="34" charset="0"/>
              </a:rPr>
              <a:t>‹#›</a:t>
            </a:fld>
            <a:endParaRPr 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3024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BCDB334D-D17F-49C4-91DD-37BB7E818209}" type="datetimeFigureOut">
              <a:rPr lang="de-CH" smtClean="0"/>
              <a:pPr/>
              <a:t>14.06.2016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67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A51C0C35-A9A2-4EFD-9BAF-1E52E29E03D1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5951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B04B9-9AC5-4743-BF2D-5134D1823B07}" type="datetime1">
              <a:rPr lang="en-US" smtClean="0"/>
              <a:t>6/14/2016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C4BB-92EC-4277-AA05-728BE23471C6}" type="datetime1">
              <a:rPr lang="en-US" smtClean="0"/>
              <a:t>6/14/2016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56661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F84AB-0E5D-493A-AAE0-1A1B41795646}" type="datetime1">
              <a:rPr lang="en-US" smtClean="0"/>
              <a:t>6/14/2016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1180998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AEAC-29AA-4CF4-87B6-7EBC9CD7C65F}" type="datetime1">
              <a:rPr lang="en-US" smtClean="0"/>
              <a:t>6/14/2016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25070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2688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59854-AA05-4C6F-AA61-4145EE0421BF}" type="datetime1">
              <a:rPr lang="en-US" smtClean="0"/>
              <a:t>6/14/2016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28826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AFEC-574A-40CF-B51D-BAB997A79D93}" type="datetime1">
              <a:rPr lang="en-US" smtClean="0"/>
              <a:t>6/14/2016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77274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9B45-BDA3-41BB-885D-35647899D581}" type="datetime1">
              <a:rPr lang="en-US" smtClean="0"/>
              <a:t>6/14/2016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34570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0BD5-1749-492D-A18B-AFFC2B11E56E}" type="datetime1">
              <a:rPr lang="en-US" smtClean="0"/>
              <a:t>6/14/2016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0715051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8B19-E35F-493E-8E5B-6E5769F62EAA}" type="datetime1">
              <a:rPr lang="en-US" smtClean="0"/>
              <a:t>6/14/2016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728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1CA0-1120-470C-B2E9-CF5854E1E1E9}" type="datetime1">
              <a:rPr lang="en-US" smtClean="0"/>
              <a:t>6/14/2016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493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D72B4-5C16-422F-B700-29142F7AC408}" type="datetime1">
              <a:rPr lang="en-US" smtClean="0"/>
              <a:t>6/14/2016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7C485-FF53-4D95-A343-6DDE70705EB1}" type="datetime1">
              <a:rPr lang="en-US" smtClean="0"/>
              <a:t>6/14/2016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250865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37D9-F2C4-4909-BC5A-FFE1FDFEBBF7}" type="datetime1">
              <a:rPr lang="en-US" smtClean="0"/>
              <a:t>6/14/2016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287923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68707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567E5-AED8-446B-B59E-54A5D7266EFB}" type="datetime1">
              <a:rPr lang="en-US" smtClean="0"/>
              <a:t>6/14/2016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45960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59B79-89B6-421D-8E35-A5C05358A1C6}" type="datetime1">
              <a:rPr lang="en-US" smtClean="0"/>
              <a:t>6/14/2016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74153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AE76F-7490-4EF1-BC12-E6DB4DD56235}" type="datetime1">
              <a:rPr lang="en-US" smtClean="0"/>
              <a:t>6/14/2016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97078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F222-2203-4EB6-9B63-B8B6C8E275D6}" type="datetime1">
              <a:rPr lang="en-US" smtClean="0"/>
              <a:t>6/14/2016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568873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3CB5-34C0-49E6-BB22-0757E4871D9A}" type="datetime1">
              <a:rPr lang="en-US" smtClean="0"/>
              <a:t>6/14/2016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6125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4FCE-D02B-4A4A-B856-568EB044BC67}" type="datetime1">
              <a:rPr lang="en-US" smtClean="0"/>
              <a:t>6/14/2016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61081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32F3-2B15-404A-9157-F58009A178F8}" type="datetime1">
              <a:rPr lang="en-US" smtClean="0"/>
              <a:t>6/14/2016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5715966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9486E-A38E-435F-A640-5F5DEB0566A8}" type="datetime1">
              <a:rPr lang="en-US" smtClean="0"/>
              <a:t>6/14/2016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DEBC2-9CA8-458F-94CD-B3588D840EE0}" type="datetime1">
              <a:rPr lang="en-US" smtClean="0"/>
              <a:t>6/14/2016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928559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38438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D0E88-030B-41DB-AE2D-52FF1F8D1872}" type="datetime1">
              <a:rPr lang="en-US" smtClean="0"/>
              <a:t>6/14/2016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78454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91492-1921-4C04-A0F2-C13038DC4959}" type="datetime1">
              <a:rPr lang="en-US" smtClean="0"/>
              <a:t>6/14/2016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78703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DF2AB-5B4F-42B5-AA18-52F99DB78B32}" type="datetime1">
              <a:rPr lang="en-US" smtClean="0"/>
              <a:t>6/14/2016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51971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41912-212A-48D5-8F13-E762F4E3D330}" type="datetime1">
              <a:rPr lang="en-US" smtClean="0"/>
              <a:t>6/14/2016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264635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A90D-743A-45B6-92CA-66A7CDD7B5BD}" type="datetime1">
              <a:rPr lang="en-US" smtClean="0"/>
              <a:t>6/14/2016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692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C8E8-1D9F-4B1B-AB53-6FAEA3CBF467}" type="datetime1">
              <a:rPr lang="en-US" smtClean="0"/>
              <a:t>6/14/2016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341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AFB38-E72D-489B-A0BC-EC99D551F4F1}" type="datetime1">
              <a:rPr lang="en-US" smtClean="0"/>
              <a:t>6/14/2016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6380085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F3FE-3215-4F5A-BB68-1AC94D5C3131}" type="datetime1">
              <a:rPr lang="en-US" smtClean="0"/>
              <a:t>6/14/2016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969200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1420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3A63B-15F6-48DD-A19F-70D462FFBE4B}" type="datetime1">
              <a:rPr lang="en-US" smtClean="0"/>
              <a:t>6/14/2016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80193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127FD-C8E1-4DF4-8724-07D0384925A0}" type="datetime1">
              <a:rPr lang="en-US" smtClean="0"/>
              <a:t>6/14/2016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34304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16040-88C3-48F5-9938-992EAA66ADA5}" type="datetime1">
              <a:rPr lang="en-US" smtClean="0"/>
              <a:t>6/14/2016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21783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D912-8CF0-4E65-98C3-6E2C8B3C031B}" type="datetime1">
              <a:rPr lang="en-US" smtClean="0"/>
              <a:t>6/14/2016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94277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46C4-F248-4762-A3F1-A827E4E7B9C7}" type="datetime1">
              <a:rPr lang="en-US" smtClean="0"/>
              <a:t>6/14/2016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574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5D6B4-AC1A-413D-A42C-79437AE675CD}" type="datetime1">
              <a:rPr lang="en-US" smtClean="0"/>
              <a:t>6/14/2016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92417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D2898-44B1-413B-89C0-8D19583B15F2}" type="datetime1">
              <a:rPr lang="en-US" smtClean="0"/>
              <a:t>6/14/2016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154552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F820-ADDA-41F5-9F1B-38581F420DB2}" type="datetime1">
              <a:rPr lang="en-US" smtClean="0"/>
              <a:t>6/14/2016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729981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30791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CE804-E277-4628-BF60-AC7558D59A6B}" type="datetime1">
              <a:rPr lang="en-US" smtClean="0"/>
              <a:t>6/14/2016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7275A-E172-44BE-9CFC-C3168AEF5C6F}" type="datetime1">
              <a:rPr lang="en-US" smtClean="0"/>
              <a:t>6/14/2016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85113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A0BE4-1BD2-42DD-B229-1B8DAD9BC421}" type="datetime1">
              <a:rPr lang="en-US" smtClean="0"/>
              <a:t>6/14/2016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86948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2020-E7BE-46BC-B4A2-7F5E65370E92}" type="datetime1">
              <a:rPr lang="en-US" smtClean="0"/>
              <a:t>6/14/2016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41351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A095F-DBC7-48FA-89B7-C7880B4D48B5}" type="datetime1">
              <a:rPr lang="en-US" smtClean="0"/>
              <a:t>6/14/2016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3038228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384C-515E-4BF4-8C20-E8B19802AEB2}" type="datetime1">
              <a:rPr lang="en-US" smtClean="0"/>
              <a:t>6/14/2016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792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4CA01-5410-4D64-954E-80584FFCA751}" type="datetime1">
              <a:rPr lang="en-US" smtClean="0"/>
              <a:t>6/14/2016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92712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5507-B485-4BE0-A049-7B787839054D}" type="datetime1">
              <a:rPr lang="en-US" smtClean="0"/>
              <a:t>6/14/2016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120193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049AC-E14A-447C-9581-B0A214A0D4BD}" type="datetime1">
              <a:rPr lang="en-US" smtClean="0"/>
              <a:t>6/14/2016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875359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0238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972DF-ED09-4DDB-89D7-CA454FD959E8}" type="datetime1">
              <a:rPr lang="en-US" smtClean="0"/>
              <a:t>6/14/2016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60516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CF910-7AD8-4202-9FFA-CB6293889387}" type="datetime1">
              <a:rPr lang="en-US" smtClean="0"/>
              <a:t>6/14/2016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01B7-1D8E-4E5A-ABB7-25B135A2E02A}" type="datetime1">
              <a:rPr lang="en-US" smtClean="0"/>
              <a:t>6/14/2016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02816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6C9D-A602-4CD7-B64A-B57955D9BACE}" type="datetime1">
              <a:rPr lang="en-US" smtClean="0"/>
              <a:t>6/14/2016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41416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1975D-BA2A-41EF-92EB-D5193678D4C2}" type="datetime1">
              <a:rPr lang="en-US" smtClean="0"/>
              <a:t>6/14/2016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5322914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E462B-C5B3-45EF-8366-4120DCB830C5}" type="datetime1">
              <a:rPr lang="en-US" smtClean="0"/>
              <a:t>6/14/2016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46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E68C-C6F0-4A1F-86C6-3F4E5F730CBD}" type="datetime1">
              <a:rPr lang="en-US" smtClean="0"/>
              <a:t>6/14/2016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60900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D49C-3D7E-4135-8E7C-6A81E7E84611}" type="datetime1">
              <a:rPr lang="en-US" smtClean="0"/>
              <a:t>6/14/2016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961782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CA45A-67D7-460C-94A7-F85CB4028C36}" type="datetime1">
              <a:rPr lang="en-US" smtClean="0"/>
              <a:t>6/14/2016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146689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49254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ED278-B7A8-469A-8E71-547AF8912FAF}" type="datetime1">
              <a:rPr lang="en-US" smtClean="0"/>
              <a:t>6/14/2016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48068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0549C-8580-4EE0-88ED-530574F906B4}" type="datetime1">
              <a:rPr lang="en-US" smtClean="0"/>
              <a:t>6/14/2016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22106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84958-4D9A-4DFA-BE76-D07513FE2EF4}" type="datetime1">
              <a:rPr lang="en-US" smtClean="0"/>
              <a:t>6/14/2016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C8A7-3A43-4BCD-BAB3-67E208D82E7B}" type="datetime1">
              <a:rPr lang="en-US" smtClean="0"/>
              <a:t>6/14/2016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30013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31D46-BDA5-4F47-8C11-30560B4D268F}" type="datetime1">
              <a:rPr lang="en-US" smtClean="0"/>
              <a:t>6/14/2016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5874753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9A6B-8DEF-4632-A029-A39E9463BAE7}" type="datetime1">
              <a:rPr lang="en-US" smtClean="0"/>
              <a:t>6/14/2016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027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D59A-2A62-4395-BD49-69E513778E1A}" type="datetime1">
              <a:rPr lang="en-US" smtClean="0"/>
              <a:t>6/14/2016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29836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9ACE0-2BBC-4AA3-AFB6-BC83197D40DF}" type="datetime1">
              <a:rPr lang="en-US" smtClean="0"/>
              <a:t>6/14/2016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4915891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5E99E-0B8C-4216-9F4B-A605D97D5BA0}" type="datetime1">
              <a:rPr lang="en-US" smtClean="0"/>
              <a:t>6/14/2016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806052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79181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03643-CD52-4376-BD23-A85D6D2B73C7}" type="datetime1">
              <a:rPr lang="en-US" smtClean="0"/>
              <a:t>6/14/2016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93803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1A687-9411-4652-8B97-7508ADA2CCA9}" type="datetime1">
              <a:rPr lang="en-US" smtClean="0"/>
              <a:t>6/14/2016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74464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0B5F-7D17-42BE-A6E4-C95C5EEC3558}" type="datetime1">
              <a:rPr lang="en-US" smtClean="0"/>
              <a:t>6/14/2016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2680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87F81-5497-4C59-98AC-AB4C39FCC140}" type="datetime1">
              <a:rPr lang="en-US" smtClean="0"/>
              <a:t>6/14/2016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5C18-FD7A-418B-973F-88E5D820445B}" type="datetime1">
              <a:rPr lang="en-US" smtClean="0"/>
              <a:t>6/14/2016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9725457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CDB52-5292-49CC-8396-BD2F75DB0C4F}" type="datetime1">
              <a:rPr lang="en-US" smtClean="0"/>
              <a:t>6/14/2016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271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73EC-D0C7-4375-871E-F24FBC8EC939}" type="datetime1">
              <a:rPr lang="en-US" smtClean="0"/>
              <a:t>6/14/2016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859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32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41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0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9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68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77.xml"/><Relationship Id="rId10" Type="http://schemas.openxmlformats.org/officeDocument/2006/relationships/theme" Target="../theme/theme9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5385EC9C-8A6E-47C6-B150-7DB08793E12F}" type="datetime1">
              <a:rPr lang="en-US" smtClean="0"/>
              <a:t>6/14/2016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8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EF57FE9-98F9-432E-AC70-7677CCD42196}" type="datetime1">
              <a:rPr lang="en-US" smtClean="0"/>
              <a:t>6/14/2016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0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6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97839D77-1687-4253-A53A-4E73B54291DC}" type="datetime1">
              <a:rPr lang="en-US" smtClean="0"/>
              <a:t>6/14/2016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52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8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2E44BD0A-0D45-4899-B58A-8982333AB5E7}" type="datetime1">
              <a:rPr lang="en-US" smtClean="0"/>
              <a:t>6/14/2016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7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800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46572082-A843-4DFD-BD6B-D8F0268CA42E}" type="datetime1">
              <a:rPr lang="en-US" smtClean="0"/>
              <a:t>6/14/2016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2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2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72B4157D-E943-4631-AEF2-1C1B92F2CECB}" type="datetime1">
              <a:rPr lang="en-US" smtClean="0"/>
              <a:t>6/14/2016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7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4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FF46E5E2-F28F-42A1-BA7D-A071CD0D7504}" type="datetime1">
              <a:rPr lang="en-US" smtClean="0"/>
              <a:t>6/14/2016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9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6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A31644F-E21F-4802-9BCB-0E3CD82F05A8}" type="datetime1">
              <a:rPr lang="en-US" smtClean="0"/>
              <a:t>6/14/2016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5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8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1648ABE-87B9-4651-A134-A20DFBAF1EF0}" type="datetime1">
              <a:rPr lang="en-US" smtClean="0"/>
              <a:t>6/14/2016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0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60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Untertitel 18"/>
          <p:cNvSpPr>
            <a:spLocks noGrp="1"/>
          </p:cNvSpPr>
          <p:nvPr>
            <p:ph type="subTitle" idx="1"/>
          </p:nvPr>
        </p:nvSpPr>
        <p:spPr>
          <a:xfrm>
            <a:off x="324000" y="4563876"/>
            <a:ext cx="11537949" cy="1673412"/>
          </a:xfrm>
          <a:solidFill>
            <a:schemeClr val="accent1"/>
          </a:solidFill>
          <a:ln>
            <a:noFill/>
          </a:ln>
        </p:spPr>
        <p:txBody>
          <a:bodyPr wrap="none" lIns="0" tIns="144000" rIns="216000" anchor="t" anchorCtr="0"/>
          <a:lstStyle/>
          <a:p>
            <a:pPr lvl="1" algn="l"/>
            <a:r>
              <a:rPr lang="en-US" sz="1200" b="1" dirty="0">
                <a:solidFill>
                  <a:schemeClr val="bg1">
                    <a:lumMod val="85000"/>
                  </a:schemeClr>
                </a:solidFill>
              </a:rPr>
              <a:t>Jan Deriu</a:t>
            </a:r>
            <a:r>
              <a:rPr lang="en-US" sz="1200" b="1" baseline="30000" dirty="0">
                <a:solidFill>
                  <a:schemeClr val="bg1">
                    <a:lumMod val="85000"/>
                  </a:schemeClr>
                </a:solidFill>
              </a:rPr>
              <a:t>1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US" sz="1200" b="1" dirty="0">
                <a:solidFill>
                  <a:schemeClr val="bg1">
                    <a:lumMod val="85000"/>
                  </a:schemeClr>
                </a:solidFill>
              </a:rPr>
              <a:t>Maurice Gonzenbach</a:t>
            </a:r>
            <a:r>
              <a:rPr lang="en-US" sz="1200" baseline="30000" dirty="0">
                <a:solidFill>
                  <a:schemeClr val="bg1">
                    <a:lumMod val="85000"/>
                  </a:schemeClr>
                </a:solidFill>
              </a:rPr>
              <a:t>1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US" sz="1200" b="1" dirty="0" err="1">
                <a:solidFill>
                  <a:schemeClr val="bg1">
                    <a:lumMod val="85000"/>
                  </a:schemeClr>
                </a:solidFill>
              </a:rPr>
              <a:t>Fatih</a:t>
            </a:r>
            <a:r>
              <a:rPr lang="en-US" sz="1200" b="1" dirty="0">
                <a:solidFill>
                  <a:schemeClr val="bg1">
                    <a:lumMod val="85000"/>
                  </a:schemeClr>
                </a:solidFill>
              </a:rPr>
              <a:t> Uzdilli</a:t>
            </a:r>
            <a:r>
              <a:rPr lang="en-US" sz="1200" baseline="30000" dirty="0">
                <a:solidFill>
                  <a:schemeClr val="bg1">
                    <a:lumMod val="85000"/>
                  </a:schemeClr>
                </a:solidFill>
              </a:rPr>
              <a:t>3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,</a:t>
            </a:r>
            <a:r>
              <a:rPr lang="en-US" sz="12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CH" sz="1200" b="1" dirty="0">
                <a:solidFill>
                  <a:schemeClr val="bg1">
                    <a:lumMod val="85000"/>
                  </a:schemeClr>
                </a:solidFill>
              </a:rPr>
              <a:t>Aurelien Lucchi </a:t>
            </a:r>
            <a:r>
              <a:rPr lang="en-US" sz="1200" b="1" baseline="30000" dirty="0">
                <a:solidFill>
                  <a:schemeClr val="bg1">
                    <a:lumMod val="85000"/>
                  </a:schemeClr>
                </a:solidFill>
              </a:rPr>
              <a:t>1,</a:t>
            </a:r>
            <a:r>
              <a:rPr lang="en-US" sz="12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CH" sz="1200" b="1" dirty="0">
                <a:solidFill>
                  <a:schemeClr val="bg1">
                    <a:lumMod val="85000"/>
                  </a:schemeClr>
                </a:solidFill>
              </a:rPr>
              <a:t>Valeria De Luca </a:t>
            </a:r>
            <a:r>
              <a:rPr lang="en-US" sz="1200" b="1" baseline="30000" dirty="0">
                <a:solidFill>
                  <a:schemeClr val="bg1">
                    <a:lumMod val="85000"/>
                  </a:schemeClr>
                </a:solidFill>
              </a:rPr>
              <a:t>2,</a:t>
            </a:r>
            <a:r>
              <a:rPr lang="en-US" sz="12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CH" sz="1200" b="1" dirty="0">
                <a:solidFill>
                  <a:schemeClr val="bg1">
                    <a:lumMod val="85000"/>
                  </a:schemeClr>
                </a:solidFill>
              </a:rPr>
              <a:t>Martin Jaggi </a:t>
            </a:r>
            <a:r>
              <a:rPr lang="en-US" sz="1200" b="1" baseline="30000" dirty="0" smtClean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en-US" sz="12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/>
            <a:r>
              <a:rPr lang="en-US" sz="1200" b="1" baseline="30000" dirty="0" smtClean="0">
                <a:solidFill>
                  <a:schemeClr val="bg1">
                    <a:lumMod val="85000"/>
                  </a:schemeClr>
                </a:solidFill>
              </a:rPr>
              <a:t>1</a:t>
            </a:r>
            <a:r>
              <a:rPr lang="de-CH" sz="12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CH" sz="1200" b="1" dirty="0">
                <a:solidFill>
                  <a:schemeClr val="bg1">
                    <a:lumMod val="85000"/>
                  </a:schemeClr>
                </a:solidFill>
              </a:rPr>
              <a:t>Data Analytics Laboratory</a:t>
            </a:r>
            <a:r>
              <a:rPr lang="de-CH" sz="1200" dirty="0">
                <a:solidFill>
                  <a:schemeClr val="bg1">
                    <a:lumMod val="85000"/>
                  </a:schemeClr>
                </a:solidFill>
              </a:rPr>
              <a:t> </a:t>
            </a:r>
            <a:r>
              <a:rPr lang="en-US" sz="1200" b="1" dirty="0">
                <a:solidFill>
                  <a:schemeClr val="bg1">
                    <a:lumMod val="85000"/>
                  </a:schemeClr>
                </a:solidFill>
              </a:rPr>
              <a:t>, ETH Zurich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; </a:t>
            </a:r>
            <a:r>
              <a:rPr lang="en-US" sz="1200" baseline="30000" dirty="0">
                <a:solidFill>
                  <a:schemeClr val="bg1">
                    <a:lumMod val="85000"/>
                  </a:schemeClr>
                </a:solidFill>
              </a:rPr>
              <a:t>2</a:t>
            </a:r>
            <a:r>
              <a:rPr lang="de-CH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CH" sz="1200" b="1" dirty="0">
                <a:solidFill>
                  <a:schemeClr val="bg1">
                    <a:lumMod val="85000"/>
                  </a:schemeClr>
                </a:solidFill>
              </a:rPr>
              <a:t>Computer Vision Laboratory</a:t>
            </a:r>
            <a:r>
              <a:rPr lang="de-CH" sz="1200" dirty="0">
                <a:solidFill>
                  <a:schemeClr val="bg1">
                    <a:lumMod val="85000"/>
                  </a:schemeClr>
                </a:solidFill>
              </a:rPr>
              <a:t> 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US" sz="1200" b="1" dirty="0">
                <a:solidFill>
                  <a:schemeClr val="bg1">
                    <a:lumMod val="85000"/>
                  </a:schemeClr>
                </a:solidFill>
              </a:rPr>
              <a:t>ETH Zurich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; </a:t>
            </a:r>
            <a:r>
              <a:rPr lang="en-US" sz="1200" baseline="30000" dirty="0">
                <a:solidFill>
                  <a:schemeClr val="bg1">
                    <a:lumMod val="85000"/>
                  </a:schemeClr>
                </a:solidFill>
              </a:rPr>
              <a:t>3</a:t>
            </a:r>
            <a:r>
              <a:rPr lang="de-CH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CH" sz="1200" b="1" dirty="0">
                <a:solidFill>
                  <a:schemeClr val="bg1">
                    <a:lumMod val="85000"/>
                  </a:schemeClr>
                </a:solidFill>
              </a:rPr>
              <a:t>Institut für angewandte Informations­technologie</a:t>
            </a:r>
            <a:r>
              <a:rPr lang="de-CH" sz="1200" dirty="0">
                <a:solidFill>
                  <a:schemeClr val="bg1">
                    <a:lumMod val="85000"/>
                  </a:schemeClr>
                </a:solidFill>
              </a:rPr>
              <a:t> 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US" sz="1200" b="1" dirty="0">
                <a:solidFill>
                  <a:schemeClr val="bg1">
                    <a:lumMod val="85000"/>
                  </a:schemeClr>
                </a:solidFill>
              </a:rPr>
              <a:t>ZHAW</a:t>
            </a:r>
            <a:endParaRPr lang="de-CH" sz="12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GB" sz="11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D816-90E4-4105-8795-5E6A0518533F}" type="datetime1">
              <a:rPr lang="en-US" smtClean="0"/>
              <a:t>6/14/2016</a:t>
            </a:fld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18" name="Titel 17"/>
          <p:cNvSpPr>
            <a:spLocks noGrp="1"/>
          </p:cNvSpPr>
          <p:nvPr>
            <p:ph type="ctrTitle"/>
          </p:nvPr>
        </p:nvSpPr>
        <p:spPr/>
        <p:txBody>
          <a:bodyPr lIns="504000"/>
          <a:lstStyle/>
          <a:p>
            <a:r>
              <a:rPr lang="en-GB" dirty="0" err="1" smtClean="0"/>
              <a:t>SwissCheese</a:t>
            </a:r>
            <a:r>
              <a:rPr lang="en-GB" dirty="0" smtClean="0"/>
              <a:t>: Sentiment Classification using an Ensemble of CNNs and Distant Supervision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 smtClean="0"/>
              <a:t>Jan </a:t>
            </a:r>
            <a:r>
              <a:rPr lang="en-GB" dirty="0" err="1" smtClean="0"/>
              <a:t>Deriu</a:t>
            </a:r>
            <a:endParaRPr lang="en-GB" dirty="0"/>
          </a:p>
        </p:txBody>
      </p:sp>
      <p:pic>
        <p:nvPicPr>
          <p:cNvPr id="15" name="Bildplatzhalter 14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" r="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389063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2770837"/>
              </p:ext>
            </p:extLst>
          </p:nvPr>
        </p:nvGraphicFramePr>
        <p:xfrm>
          <a:off x="1269083" y="2636912"/>
          <a:ext cx="10104650" cy="2794994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2020930"/>
                <a:gridCol w="1010465"/>
                <a:gridCol w="1010465"/>
                <a:gridCol w="1010465"/>
                <a:gridCol w="1010465"/>
                <a:gridCol w="1010465"/>
                <a:gridCol w="1010465"/>
                <a:gridCol w="1010465"/>
                <a:gridCol w="1010465"/>
              </a:tblGrid>
              <a:tr h="751024"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4400" u="none" strike="noStrike" dirty="0">
                          <a:effectLst/>
                        </a:rPr>
                        <a:t> </a:t>
                      </a:r>
                      <a:endParaRPr lang="de-CH" sz="4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3192" marR="13192" marT="13192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2400" u="none" strike="noStrike" dirty="0">
                          <a:effectLst/>
                        </a:rPr>
                        <a:t>S1a</a:t>
                      </a:r>
                      <a:endParaRPr lang="de-CH" sz="24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13192" marR="13192" marT="1319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2400" u="none" strike="noStrike" dirty="0">
                          <a:effectLst/>
                        </a:rPr>
                        <a:t>S1b</a:t>
                      </a:r>
                      <a:endParaRPr lang="de-CH" sz="24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13192" marR="13192" marT="1319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2400" u="none" strike="noStrike" dirty="0">
                          <a:effectLst/>
                        </a:rPr>
                        <a:t>S1c</a:t>
                      </a:r>
                      <a:endParaRPr lang="de-CH" sz="24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13192" marR="13192" marT="1319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2400" u="none" strike="noStrike" dirty="0">
                          <a:effectLst/>
                        </a:rPr>
                        <a:t>S1d</a:t>
                      </a:r>
                      <a:endParaRPr lang="de-CH" sz="24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13192" marR="13192" marT="1319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2400" u="none" strike="noStrike" dirty="0">
                          <a:effectLst/>
                        </a:rPr>
                        <a:t>S1e</a:t>
                      </a:r>
                      <a:endParaRPr lang="de-CH" sz="24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13192" marR="13192" marT="1319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2400" u="none" strike="noStrike" dirty="0">
                          <a:effectLst/>
                        </a:rPr>
                        <a:t>S1f</a:t>
                      </a:r>
                      <a:endParaRPr lang="de-CH" sz="24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13192" marR="13192" marT="1319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2400" u="none" strike="noStrike" dirty="0">
                          <a:effectLst/>
                        </a:rPr>
                        <a:t>S2</a:t>
                      </a:r>
                      <a:endParaRPr lang="de-CH" sz="24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13192" marR="13192" marT="1319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2400" u="none" strike="noStrike" dirty="0">
                          <a:effectLst/>
                        </a:rPr>
                        <a:t>FS</a:t>
                      </a:r>
                      <a:endParaRPr lang="de-CH" sz="24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13192" marR="13192" marT="13192" marB="0" anchor="ctr"/>
                </a:tc>
              </a:tr>
              <a:tr h="473112"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2000" u="none" strike="noStrike" dirty="0" smtClean="0">
                          <a:effectLst/>
                        </a:rPr>
                        <a:t>Test2016</a:t>
                      </a:r>
                      <a:endParaRPr lang="de-CH" sz="20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13192" marR="13192" marT="13192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2000" u="none" strike="noStrike" dirty="0">
                          <a:effectLst/>
                        </a:rPr>
                        <a:t>60.47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3192" marR="13192" marT="13192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2000" u="sng" strike="noStrike" dirty="0">
                          <a:effectLst/>
                        </a:rPr>
                        <a:t>62.73</a:t>
                      </a:r>
                      <a:endParaRPr lang="de-CH" sz="2000" b="0" i="0" u="sng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3192" marR="13192" marT="13192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2000" u="none" strike="noStrike">
                          <a:effectLst/>
                        </a:rPr>
                        <a:t>61.89</a:t>
                      </a:r>
                      <a:endParaRPr lang="de-CH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3192" marR="13192" marT="13192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2000" u="none" strike="noStrike">
                          <a:effectLst/>
                        </a:rPr>
                        <a:t>60.58</a:t>
                      </a:r>
                      <a:endParaRPr lang="de-CH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3192" marR="13192" marT="13192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2000" u="none" strike="noStrike">
                          <a:effectLst/>
                        </a:rPr>
                        <a:t>57.19</a:t>
                      </a:r>
                      <a:endParaRPr lang="de-CH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3192" marR="13192" marT="13192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2000" u="none" strike="noStrike">
                          <a:effectLst/>
                        </a:rPr>
                        <a:t>62.2</a:t>
                      </a:r>
                      <a:endParaRPr lang="de-CH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3192" marR="13192" marT="13192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2000" u="none" strike="noStrike">
                          <a:effectLst/>
                        </a:rPr>
                        <a:t>62.36</a:t>
                      </a:r>
                      <a:endParaRPr lang="de-CH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3192" marR="13192" marT="13192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2000" b="1" u="none" strike="noStrike" dirty="0" smtClean="0">
                          <a:effectLst/>
                        </a:rPr>
                        <a:t>63.30</a:t>
                      </a:r>
                      <a:endParaRPr lang="de-CH" sz="2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3192" marR="13192" marT="13192" marB="0"/>
                </a:tc>
              </a:tr>
              <a:tr h="531675"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2000" u="none" strike="noStrike" dirty="0" smtClean="0">
                          <a:effectLst/>
                        </a:rPr>
                        <a:t>Test2015</a:t>
                      </a:r>
                      <a:endParaRPr lang="de-CH" sz="20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13192" marR="13192" marT="13192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2000" u="none" strike="noStrike" dirty="0">
                          <a:effectLst/>
                        </a:rPr>
                        <a:t>64.26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3192" marR="13192" marT="13192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2000" u="none" strike="noStrike" dirty="0" smtClean="0">
                          <a:effectLst/>
                        </a:rPr>
                        <a:t>65.80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3192" marR="13192" marT="13192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2000" u="none" strike="noStrike" dirty="0" smtClean="0">
                          <a:effectLst/>
                        </a:rPr>
                        <a:t>64.80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3192" marR="13192" marT="13192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2000" u="none" strike="noStrike" dirty="0" smtClean="0">
                          <a:effectLst/>
                        </a:rPr>
                        <a:t>64.20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3192" marR="13192" marT="13192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2000" u="none" strike="noStrike" dirty="0">
                          <a:effectLst/>
                        </a:rPr>
                        <a:t>61.02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3192" marR="13192" marT="13192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2000" u="sng" strike="noStrike">
                          <a:effectLst/>
                        </a:rPr>
                        <a:t>66.7</a:t>
                      </a:r>
                      <a:endParaRPr lang="de-CH" sz="2000" b="0" i="0" u="sng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3192" marR="13192" marT="13192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2000" u="none" strike="noStrike">
                          <a:effectLst/>
                        </a:rPr>
                        <a:t>66.63</a:t>
                      </a:r>
                      <a:endParaRPr lang="de-CH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3192" marR="13192" marT="13192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2000" b="1" u="none" strike="noStrike" dirty="0">
                          <a:effectLst/>
                        </a:rPr>
                        <a:t>67.05</a:t>
                      </a:r>
                      <a:endParaRPr lang="de-CH" sz="2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3192" marR="13192" marT="13192" marB="0"/>
                </a:tc>
              </a:tr>
              <a:tr h="531675"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2000" u="none" strike="noStrike" dirty="0" smtClean="0">
                          <a:effectLst/>
                        </a:rPr>
                        <a:t>Test2014</a:t>
                      </a:r>
                      <a:endParaRPr lang="de-CH" sz="20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13192" marR="13192" marT="13192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2000" u="none" strike="noStrike">
                          <a:effectLst/>
                        </a:rPr>
                        <a:t>73.98</a:t>
                      </a:r>
                      <a:endParaRPr lang="de-CH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3192" marR="13192" marT="13192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2000" u="sng" strike="noStrike">
                          <a:effectLst/>
                        </a:rPr>
                        <a:t>74.6</a:t>
                      </a:r>
                      <a:endParaRPr lang="de-CH" sz="2000" b="0" i="0" u="sng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3192" marR="13192" marT="13192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2000" b="1" u="none" strike="noStrike" dirty="0" smtClean="0">
                          <a:effectLst/>
                        </a:rPr>
                        <a:t>75.70</a:t>
                      </a:r>
                      <a:endParaRPr lang="de-CH" sz="2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3192" marR="13192" marT="13192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2000" u="none" strike="noStrike" dirty="0">
                          <a:effectLst/>
                        </a:rPr>
                        <a:t>74.15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3192" marR="13192" marT="13192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2000" u="none" strike="noStrike" dirty="0">
                          <a:effectLst/>
                        </a:rPr>
                        <a:t>69.12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3192" marR="13192" marT="13192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2000" u="none" strike="noStrike" dirty="0" smtClean="0">
                          <a:effectLst/>
                        </a:rPr>
                        <a:t>72.00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3192" marR="13192" marT="13192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2000" u="none" strike="noStrike" dirty="0">
                          <a:effectLst/>
                        </a:rPr>
                        <a:t>72.45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3192" marR="13192" marT="13192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2000" u="none" strike="noStrike" dirty="0">
                          <a:effectLst/>
                        </a:rPr>
                        <a:t>71.55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3192" marR="13192" marT="13192" marB="0"/>
                </a:tc>
              </a:tr>
              <a:tr h="507508"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2000" u="none" strike="noStrike" dirty="0" smtClean="0">
                          <a:effectLst/>
                        </a:rPr>
                        <a:t>Test2013</a:t>
                      </a:r>
                      <a:endParaRPr lang="de-CH" sz="20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13192" marR="13192" marT="13192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2000" b="1" u="none" strike="noStrike" dirty="0">
                          <a:effectLst/>
                        </a:rPr>
                        <a:t>71.52</a:t>
                      </a:r>
                      <a:endParaRPr lang="de-CH" sz="2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3192" marR="13192" marT="13192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2000" u="none" strike="noStrike">
                          <a:effectLst/>
                        </a:rPr>
                        <a:t>70.1</a:t>
                      </a:r>
                      <a:endParaRPr lang="de-CH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3192" marR="13192" marT="13192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2000" u="none" strike="noStrike" dirty="0">
                          <a:effectLst/>
                        </a:rPr>
                        <a:t>70.9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3192" marR="13192" marT="13192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2000" u="sng" strike="noStrike" dirty="0" smtClean="0">
                          <a:effectLst/>
                        </a:rPr>
                        <a:t>71.50</a:t>
                      </a:r>
                      <a:endParaRPr lang="de-CH" sz="2000" b="0" i="0" u="sng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3192" marR="13192" marT="13192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2000" u="none" strike="noStrike" dirty="0" smtClean="0">
                          <a:effectLst/>
                        </a:rPr>
                        <a:t>67.00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3192" marR="13192" marT="13192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2000" u="none" strike="noStrike" dirty="0" smtClean="0">
                          <a:effectLst/>
                        </a:rPr>
                        <a:t>68.00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3192" marR="13192" marT="13192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2000" u="none" strike="noStrike" dirty="0">
                          <a:effectLst/>
                        </a:rPr>
                        <a:t>70.05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3192" marR="13192" marT="13192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2000" u="none" strike="noStrike" dirty="0">
                          <a:effectLst/>
                        </a:rPr>
                        <a:t>70.01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3192" marR="13192" marT="13192" marB="0"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CE804-E277-4628-BF60-AC7558D59A6B}" type="datetime1">
              <a:rPr lang="en-US" smtClean="0"/>
              <a:t>6/14/2016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10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Results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595493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323850" y="1772816"/>
            <a:ext cx="11537950" cy="4210046"/>
          </a:xfrm>
        </p:spPr>
        <p:txBody>
          <a:bodyPr/>
          <a:lstStyle/>
          <a:p>
            <a:pPr marL="0" indent="0">
              <a:buNone/>
            </a:pPr>
            <a:r>
              <a:rPr lang="en-GB" sz="1800" b="1" dirty="0" smtClean="0"/>
              <a:t>ETH Zurich</a:t>
            </a:r>
          </a:p>
          <a:p>
            <a:pPr marL="0" indent="0">
              <a:buNone/>
            </a:pPr>
            <a:r>
              <a:rPr lang="en-GB" sz="1800" dirty="0" smtClean="0"/>
              <a:t>Data Analytics Lab</a:t>
            </a:r>
            <a:endParaRPr lang="en-GB" sz="1800" dirty="0" smtClean="0"/>
          </a:p>
          <a:p>
            <a:pPr marL="0" indent="0">
              <a:buNone/>
            </a:pPr>
            <a:r>
              <a:rPr lang="de-CH" sz="1800" dirty="0"/>
              <a:t>Universitätstrasse </a:t>
            </a:r>
            <a:r>
              <a:rPr lang="de-CH" sz="1800" dirty="0" smtClean="0"/>
              <a:t>6</a:t>
            </a:r>
          </a:p>
          <a:p>
            <a:pPr marL="0" indent="0">
              <a:buNone/>
            </a:pPr>
            <a:r>
              <a:rPr lang="de-CH" sz="1800" dirty="0"/>
              <a:t>8092 </a:t>
            </a:r>
            <a:r>
              <a:rPr lang="de-CH" sz="1800" dirty="0" smtClean="0"/>
              <a:t>Zürich</a:t>
            </a:r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r>
              <a:rPr lang="en-GB" sz="1800" dirty="0"/>
              <a:t>www.ethz.ch/en.html</a:t>
            </a:r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r>
              <a:rPr lang="en-US" sz="1800" dirty="0"/>
              <a:t>Publisher: </a:t>
            </a:r>
            <a:r>
              <a:rPr lang="en-GB" sz="1800" dirty="0"/>
              <a:t>Data Analytics </a:t>
            </a:r>
            <a:r>
              <a:rPr lang="en-GB" sz="1800" dirty="0" smtClean="0"/>
              <a:t>Lab</a:t>
            </a:r>
          </a:p>
          <a:p>
            <a:pPr marL="0" indent="0">
              <a:buNone/>
            </a:pPr>
            <a:r>
              <a:rPr lang="en-US" sz="1800" dirty="0" smtClean="0"/>
              <a:t>Images</a:t>
            </a:r>
            <a:r>
              <a:rPr lang="en-US" sz="1800" dirty="0"/>
              <a:t>: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https</a:t>
            </a:r>
            <a:r>
              <a:rPr lang="en-US" sz="1800" dirty="0"/>
              <a:t>://oprahismyreligion.files.wordpress.com/2015/09/positive-negative.png (</a:t>
            </a:r>
            <a:r>
              <a:rPr lang="en-US" sz="1800" dirty="0"/>
              <a:t>slide </a:t>
            </a:r>
            <a:r>
              <a:rPr lang="en-US" sz="1800" dirty="0" smtClean="0"/>
              <a:t>2), </a:t>
            </a:r>
          </a:p>
          <a:p>
            <a:pPr marL="0" indent="0">
              <a:buNone/>
            </a:pPr>
            <a:r>
              <a:rPr lang="en-US" sz="1800" dirty="0" smtClean="0"/>
              <a:t>Jan </a:t>
            </a:r>
            <a:r>
              <a:rPr lang="en-US" sz="1800" dirty="0" err="1" smtClean="0"/>
              <a:t>Deriu</a:t>
            </a:r>
            <a:r>
              <a:rPr lang="en-US" sz="1800" dirty="0" smtClean="0"/>
              <a:t> 2016 (slide 3,6,8,9)</a:t>
            </a:r>
            <a:endParaRPr lang="en-US" sz="1800" dirty="0" smtClean="0"/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r>
              <a:rPr lang="en-GB" sz="1800" dirty="0"/>
              <a:t>© ETH Zurich, December 2013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900D-201B-4EE2-A83E-277BE7D79119}" type="datetime1">
              <a:rPr lang="en-US" smtClean="0"/>
              <a:t>6/14/2016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11</a:t>
            </a:fld>
            <a:endParaRPr lang="en-GB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Contact information and credits</a:t>
            </a:r>
          </a:p>
        </p:txBody>
      </p:sp>
    </p:spTree>
    <p:extLst>
      <p:ext uri="{BB962C8B-B14F-4D97-AF65-F5344CB8AC3E}">
        <p14:creationId xmlns:p14="http://schemas.microsoft.com/office/powerpoint/2010/main" val="9497536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D72B4-5C16-422F-B700-29142F7AC408}" type="datetime1">
              <a:rPr lang="en-US" smtClean="0"/>
              <a:t>6/14/2016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2</a:t>
            </a:fld>
            <a:endParaRPr lang="en-GB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Sentiment Analysis Task</a:t>
            </a:r>
            <a:endParaRPr lang="de-CH" dirty="0"/>
          </a:p>
        </p:txBody>
      </p:sp>
      <p:pic>
        <p:nvPicPr>
          <p:cNvPr id="1026" name="Picture 2" descr="https://oprahismyreligion.files.wordpress.com/2015/09/positive-negativ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219" y="2276872"/>
            <a:ext cx="7944828" cy="3469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21942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2-Layer </a:t>
            </a:r>
            <a:r>
              <a:rPr lang="en-GB" dirty="0" smtClean="0"/>
              <a:t>Convolutional Neural Network</a:t>
            </a:r>
            <a:endParaRPr lang="en-GB" dirty="0"/>
          </a:p>
        </p:txBody>
      </p:sp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52DB0-0507-496A-9BCF-7B1FAFB77518}" type="datetime1">
              <a:rPr lang="en-US" smtClean="0"/>
              <a:t>6/14/2016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2" name="Picture Placeholder 1" descr="cnn1.pdf - Adobe Acrobat Reader DC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57" t="32157" r="12412" b="19858"/>
          <a:stretch/>
        </p:blipFill>
        <p:spPr>
          <a:xfrm>
            <a:off x="365647" y="781771"/>
            <a:ext cx="11511334" cy="3962099"/>
          </a:xfrm>
        </p:spPr>
      </p:pic>
    </p:spTree>
    <p:extLst>
      <p:ext uri="{BB962C8B-B14F-4D97-AF65-F5344CB8AC3E}">
        <p14:creationId xmlns:p14="http://schemas.microsoft.com/office/powerpoint/2010/main" val="38017716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9066242"/>
              </p:ext>
            </p:extLst>
          </p:nvPr>
        </p:nvGraphicFramePr>
        <p:xfrm>
          <a:off x="323850" y="2024063"/>
          <a:ext cx="11537949" cy="1858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5983"/>
                <a:gridCol w="3845983"/>
                <a:gridCol w="3845983"/>
              </a:tblGrid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System 1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System 2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Number of Kernels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200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200</a:t>
                      </a:r>
                      <a:endParaRPr lang="de-CH" dirty="0"/>
                    </a:p>
                  </a:txBody>
                  <a:tcPr/>
                </a:tc>
              </a:tr>
              <a:tr h="375225">
                <a:tc>
                  <a:txBody>
                    <a:bodyPr/>
                    <a:lstStyle/>
                    <a:p>
                      <a:r>
                        <a:rPr lang="de-CH" dirty="0" smtClean="0"/>
                        <a:t>Filter Lengths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h</a:t>
                      </a:r>
                      <a:r>
                        <a:rPr lang="de-CH" baseline="-25000" dirty="0" smtClean="0"/>
                        <a:t>1</a:t>
                      </a:r>
                      <a:r>
                        <a:rPr lang="de-CH" dirty="0" smtClean="0"/>
                        <a:t>=6,</a:t>
                      </a:r>
                      <a:r>
                        <a:rPr lang="de-CH" baseline="0" dirty="0" smtClean="0"/>
                        <a:t> h</a:t>
                      </a:r>
                      <a:r>
                        <a:rPr lang="de-CH" baseline="-25000" dirty="0" smtClean="0"/>
                        <a:t>2</a:t>
                      </a:r>
                      <a:r>
                        <a:rPr lang="de-CH" baseline="0" dirty="0" smtClean="0"/>
                        <a:t>=3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 smtClean="0"/>
                        <a:t>h</a:t>
                      </a:r>
                      <a:r>
                        <a:rPr lang="de-CH" baseline="-25000" dirty="0" smtClean="0"/>
                        <a:t>1</a:t>
                      </a:r>
                      <a:r>
                        <a:rPr lang="de-CH" dirty="0" smtClean="0"/>
                        <a:t>=6,</a:t>
                      </a:r>
                      <a:r>
                        <a:rPr lang="de-CH" baseline="0" dirty="0" smtClean="0"/>
                        <a:t> h</a:t>
                      </a:r>
                      <a:r>
                        <a:rPr lang="de-CH" baseline="-25000" dirty="0" smtClean="0"/>
                        <a:t>2</a:t>
                      </a:r>
                      <a:r>
                        <a:rPr lang="de-CH" baseline="0" dirty="0" smtClean="0"/>
                        <a:t>=4</a:t>
                      </a:r>
                      <a:endParaRPr lang="de-CH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Pooling &amp; Striding</a:t>
                      </a:r>
                      <a:r>
                        <a:rPr lang="de-CH" baseline="0" dirty="0" smtClean="0"/>
                        <a:t> Length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 smtClean="0"/>
                        <a:t>p=6</a:t>
                      </a:r>
                      <a:r>
                        <a:rPr lang="de-CH" baseline="0" dirty="0" smtClean="0"/>
                        <a:t>, st=3</a:t>
                      </a:r>
                      <a:endParaRPr lang="de-CH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 smtClean="0"/>
                        <a:t>p=3</a:t>
                      </a:r>
                      <a:r>
                        <a:rPr lang="de-CH" baseline="0" dirty="0" smtClean="0"/>
                        <a:t>, st=3</a:t>
                      </a:r>
                      <a:endParaRPr lang="de-CH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Activation Function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relu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relu</a:t>
                      </a:r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36DBD-1C70-4DC5-A9CD-B0DA57B42D53}" type="datetime1">
              <a:rPr lang="en-US" smtClean="0"/>
              <a:t>6/14/2016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Jan </a:t>
            </a:r>
            <a:r>
              <a:rPr lang="en-GB" dirty="0" err="1" smtClean="0"/>
              <a:t>Deriu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Technical Details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04987" y="4293096"/>
                <a:ext cx="11456812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b="1" dirty="0" smtClean="0"/>
                  <a:t>Optimization: 	</a:t>
                </a:r>
                <a:r>
                  <a:rPr lang="de-CH" dirty="0" smtClean="0"/>
                  <a:t>AdaDelta with </a:t>
                </a:r>
                <a14:m>
                  <m:oMath xmlns:m="http://schemas.openxmlformats.org/officeDocument/2006/math">
                    <m:r>
                      <a:rPr lang="de-CH" i="1" smtClean="0">
                        <a:latin typeface="Cambria Math"/>
                        <a:ea typeface="Cambria Math"/>
                      </a:rPr>
                      <m:t>𝜌</m:t>
                    </m:r>
                    <m:r>
                      <a:rPr lang="de-CH" b="0" i="1" smtClean="0">
                        <a:latin typeface="Cambria Math"/>
                        <a:ea typeface="Cambria Math"/>
                      </a:rPr>
                      <m:t>=0.95,  </m:t>
                    </m:r>
                    <m:r>
                      <a:rPr lang="de-CH" b="0" i="1" smtClean="0">
                        <a:latin typeface="Cambria Math"/>
                        <a:ea typeface="Cambria Math"/>
                      </a:rPr>
                      <m:t>𝜀</m:t>
                    </m:r>
                    <m:r>
                      <a:rPr lang="de-CH" b="0" i="1" smtClean="0">
                        <a:latin typeface="Cambria Math"/>
                        <a:ea typeface="Cambria Math"/>
                      </a:rPr>
                      <m:t>=1</m:t>
                    </m:r>
                    <m:sSup>
                      <m:sSupPr>
                        <m:ctrlPr>
                          <a:rPr lang="de-CH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de-CH" b="0" i="1" smtClean="0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r>
                          <a:rPr lang="de-CH" b="0" i="1" smtClean="0">
                            <a:latin typeface="Cambria Math"/>
                            <a:ea typeface="Cambria Math"/>
                          </a:rPr>
                          <m:t>−6</m:t>
                        </m:r>
                      </m:sup>
                    </m:sSup>
                    <m:r>
                      <a:rPr lang="de-CH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de-CH" b="0" dirty="0" smtClean="0">
                  <a:ea typeface="Cambria Math"/>
                </a:endParaRPr>
              </a:p>
              <a:p>
                <a:endParaRPr lang="de-CH" b="1" dirty="0" smtClean="0"/>
              </a:p>
              <a:p>
                <a:r>
                  <a:rPr lang="de-CH" b="1" dirty="0" smtClean="0"/>
                  <a:t>Regularization: 	</a:t>
                </a:r>
                <a:r>
                  <a:rPr lang="de-CH" u="sng" dirty="0" smtClean="0"/>
                  <a:t>System </a:t>
                </a:r>
                <a:r>
                  <a:rPr lang="de-CH" u="sng" dirty="0"/>
                  <a:t>1</a:t>
                </a:r>
                <a:r>
                  <a:rPr lang="de-CH" dirty="0" smtClean="0"/>
                  <a:t>: No </a:t>
                </a:r>
                <a:r>
                  <a:rPr lang="de-CH" dirty="0" smtClean="0"/>
                  <a:t>Regularization, No </a:t>
                </a:r>
                <a:r>
                  <a:rPr lang="de-CH" dirty="0" smtClean="0"/>
                  <a:t>Dropout</a:t>
                </a:r>
              </a:p>
              <a:p>
                <a:r>
                  <a:rPr lang="de-CH" b="1" dirty="0"/>
                  <a:t>	</a:t>
                </a:r>
                <a:r>
                  <a:rPr lang="de-CH" b="1" dirty="0" smtClean="0"/>
                  <a:t>	</a:t>
                </a:r>
                <a:r>
                  <a:rPr lang="de-CH" u="sng" dirty="0" smtClean="0"/>
                  <a:t>System 2</a:t>
                </a:r>
                <a:r>
                  <a:rPr lang="de-CH" dirty="0" smtClean="0"/>
                  <a:t>: L2 </a:t>
                </a:r>
                <a:r>
                  <a:rPr lang="de-CH" dirty="0"/>
                  <a:t> </a:t>
                </a:r>
                <a:r>
                  <a:rPr lang="de-CH" dirty="0" smtClean="0"/>
                  <a:t>Regularization, No </a:t>
                </a:r>
                <a:r>
                  <a:rPr lang="de-CH" dirty="0" smtClean="0"/>
                  <a:t>Dropout</a:t>
                </a:r>
              </a:p>
              <a:p>
                <a:endParaRPr lang="de-CH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87" y="4293096"/>
                <a:ext cx="11456812" cy="1477328"/>
              </a:xfrm>
              <a:prstGeom prst="rect">
                <a:avLst/>
              </a:prstGeom>
              <a:blipFill rotWithShape="1">
                <a:blip r:embed="rId2"/>
                <a:stretch>
                  <a:fillRect l="-426" t="-2058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77882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3 Phase Training</a:t>
            </a:r>
            <a:endParaRPr lang="de-CH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8897576"/>
              </p:ext>
            </p:extLst>
          </p:nvPr>
        </p:nvGraphicFramePr>
        <p:xfrm>
          <a:off x="323850" y="1484784"/>
          <a:ext cx="11537950" cy="4749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93CEB-AE1C-4C4B-8F39-D67F30340B8E}" type="datetime1">
              <a:rPr lang="en-US" smtClean="0"/>
              <a:t>6/14/2016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21433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3CA8A-B0CF-4C68-B1AF-120B962ADEC6}" type="datetime1">
              <a:rPr lang="en-US" smtClean="0"/>
              <a:t>6/14/2016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Impact of High Quality Word Embeddings</a:t>
            </a:r>
            <a:endParaRPr lang="de-CH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7239222"/>
              </p:ext>
            </p:extLst>
          </p:nvPr>
        </p:nvGraphicFramePr>
        <p:xfrm>
          <a:off x="693019" y="1484784"/>
          <a:ext cx="7632848" cy="50114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742976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wemb_beforev3.pdf - Adobe Acrobat Reader DC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62" t="20540" r="30562" b="6609"/>
          <a:stretch/>
        </p:blipFill>
        <p:spPr>
          <a:xfrm>
            <a:off x="323849" y="1772815"/>
            <a:ext cx="5409729" cy="3967955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B25F-1182-4ADA-9A33-1B2E6F23FEC7}" type="datetime1">
              <a:rPr lang="en-US" smtClean="0"/>
              <a:t>6/14/2016</a:t>
            </a:fld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Word Embeddings update after the Distant Phase</a:t>
            </a:r>
            <a:endParaRPr lang="de-CH" dirty="0"/>
          </a:p>
        </p:txBody>
      </p:sp>
      <p:pic>
        <p:nvPicPr>
          <p:cNvPr id="6" name="Picture 5" descr="wemb_afterv3.pdf - Adobe Acrobat Reader DC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50" t="20770" r="33490" b="7731"/>
          <a:stretch/>
        </p:blipFill>
        <p:spPr>
          <a:xfrm>
            <a:off x="5949603" y="1772815"/>
            <a:ext cx="5472607" cy="393109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4987" y="5754905"/>
            <a:ext cx="5184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dirty="0" smtClean="0"/>
              <a:t>Before the Distant Phase</a:t>
            </a:r>
            <a:endParaRPr lang="de-CH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5949603" y="5754905"/>
            <a:ext cx="5308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dirty="0" smtClean="0"/>
              <a:t>After the Distant Phase</a:t>
            </a:r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11162382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79D6E-E7D3-46E3-BE8B-A79EA7458B0E}" type="datetime1">
              <a:rPr lang="en-US" smtClean="0"/>
              <a:t>6/14/2016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Impact of the Number of Tweets during the Distant Phase</a:t>
            </a:r>
            <a:endParaRPr lang="de-CH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4381467"/>
              </p:ext>
            </p:extLst>
          </p:nvPr>
        </p:nvGraphicFramePr>
        <p:xfrm>
          <a:off x="765026" y="2024063"/>
          <a:ext cx="10693549" cy="4210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191936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b="1" dirty="0" smtClean="0"/>
              <a:t>Supervised Phase: </a:t>
            </a:r>
            <a:r>
              <a:rPr lang="de-CH" dirty="0" smtClean="0"/>
              <a:t>Shows a lot of variance</a:t>
            </a:r>
          </a:p>
          <a:p>
            <a:pPr marL="0" indent="0">
              <a:buNone/>
            </a:pPr>
            <a:r>
              <a:rPr lang="de-CH" b="1" dirty="0" smtClean="0"/>
              <a:t>Goal: </a:t>
            </a:r>
            <a:r>
              <a:rPr lang="de-CH" dirty="0" smtClean="0"/>
              <a:t>Increase Robustness</a:t>
            </a:r>
            <a:endParaRPr lang="de-CH" b="1" dirty="0"/>
          </a:p>
          <a:p>
            <a:pPr marL="0" indent="0">
              <a:buNone/>
            </a:pPr>
            <a:r>
              <a:rPr lang="de-CH" b="1" dirty="0" smtClean="0"/>
              <a:t>Solution: </a:t>
            </a:r>
            <a:r>
              <a:rPr lang="de-CH" dirty="0" smtClean="0"/>
              <a:t>Use Meta Classifier</a:t>
            </a:r>
            <a:r>
              <a:rPr lang="de-CH" b="1" dirty="0"/>
              <a:t>	 </a:t>
            </a:r>
            <a:r>
              <a:rPr lang="de-CH" b="1" dirty="0" smtClean="0"/>
              <a:t>     </a:t>
            </a:r>
          </a:p>
          <a:p>
            <a:pPr marL="0" indent="0">
              <a:buNone/>
            </a:pPr>
            <a:endParaRPr lang="de-CH" b="1" dirty="0"/>
          </a:p>
          <a:p>
            <a:pPr marL="0" indent="0">
              <a:buNone/>
            </a:pPr>
            <a:endParaRPr lang="de-CH" b="1" dirty="0" smtClean="0"/>
          </a:p>
          <a:p>
            <a:pPr marL="0" indent="0">
              <a:buNone/>
            </a:pPr>
            <a:endParaRPr lang="de-CH" b="1" dirty="0" smtClean="0"/>
          </a:p>
          <a:p>
            <a:pPr marL="0" indent="0">
              <a:buNone/>
            </a:pPr>
            <a:r>
              <a:rPr lang="de-CH" b="1" dirty="0" smtClean="0"/>
              <a:t>System 1: </a:t>
            </a:r>
            <a:r>
              <a:rPr lang="de-CH" dirty="0" smtClean="0"/>
              <a:t>Trained for different number of epochs</a:t>
            </a:r>
            <a:endParaRPr lang="de-CH" b="1" dirty="0" smtClean="0"/>
          </a:p>
          <a:p>
            <a:pPr marL="0" indent="0">
              <a:buNone/>
            </a:pPr>
            <a:r>
              <a:rPr lang="de-CH" b="1" dirty="0" smtClean="0"/>
              <a:t>System 2: </a:t>
            </a:r>
            <a:r>
              <a:rPr lang="de-CH" dirty="0" smtClean="0"/>
              <a:t>Trained until it reached good scores on all validation sets</a:t>
            </a:r>
            <a:endParaRPr lang="de-CH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CE804-E277-4628-BF60-AC7558D59A6B}" type="datetime1">
              <a:rPr lang="en-US" smtClean="0"/>
              <a:t>6/14/2016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9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Meta Classifier</a:t>
            </a:r>
            <a:endParaRPr lang="de-CH" dirty="0"/>
          </a:p>
        </p:txBody>
      </p:sp>
      <p:pic>
        <p:nvPicPr>
          <p:cNvPr id="7" name="Picture 6" descr="training_score_over_time_L3A.pdf - Adobe Acrobat Reader DC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14" t="18048" r="27705" b="3576"/>
          <a:stretch/>
        </p:blipFill>
        <p:spPr>
          <a:xfrm>
            <a:off x="6453659" y="1268760"/>
            <a:ext cx="4971032" cy="339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3274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th_praesentation_16zu9_en">
  <a:themeElements>
    <a:clrScheme name="ETH 1 - Ex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1 - Ex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F407A"/>
        </a:accent1>
        <a:accent2>
          <a:srgbClr val="435F8F"/>
        </a:accent2>
        <a:accent3>
          <a:srgbClr val="677DA5"/>
        </a:accent3>
        <a:accent4>
          <a:srgbClr val="8B9CBA"/>
        </a:accent4>
        <a:accent5>
          <a:srgbClr val="AEBACF"/>
        </a:accent5>
        <a:accent6>
          <a:srgbClr val="D2D9E4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xmlns="" name="eth_praesentation_16zu9_ETH1_d" id="{F9B539DF-8A69-4439-8089-24A40A980317}" vid="{5D9C827C-5BA7-402A-8ABB-C7F0BA4B4DEC}"/>
    </a:ext>
  </a:extLst>
</a:theme>
</file>

<file path=ppt/theme/theme10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th_praesentation_16zu9_ETH2">
  <a:themeElements>
    <a:clrScheme name="ETH 2 - In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85A2C"/>
      </a:accent1>
      <a:accent2>
        <a:srgbClr val="65744E"/>
      </a:accent2>
      <a:accent3>
        <a:srgbClr val="838F70"/>
      </a:accent3>
      <a:accent4>
        <a:srgbClr val="A0A991"/>
      </a:accent4>
      <a:accent5>
        <a:srgbClr val="BDC4B3"/>
      </a:accent5>
      <a:accent6>
        <a:srgbClr val="DADE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2 - In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485A2C"/>
        </a:accent1>
        <a:accent2>
          <a:srgbClr val="65744E"/>
        </a:accent2>
        <a:accent3>
          <a:srgbClr val="838F70"/>
        </a:accent3>
        <a:accent4>
          <a:srgbClr val="A0A991"/>
        </a:accent4>
        <a:accent5>
          <a:srgbClr val="BDC4B3"/>
        </a:accent5>
        <a:accent6>
          <a:srgbClr val="DADE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xmlns="" name="eth_praesentation_16zu9_ETH1_d" id="{F9B539DF-8A69-4439-8089-24A40A980317}" vid="{5D9C827C-5BA7-402A-8ABB-C7F0BA4B4DEC}"/>
    </a:ext>
  </a:extLst>
</a:theme>
</file>

<file path=ppt/theme/theme3.xml><?xml version="1.0" encoding="utf-8"?>
<a:theme xmlns:a="http://schemas.openxmlformats.org/drawingml/2006/main" name="eth_praesentation_16zu9_ETH3">
  <a:themeElements>
    <a:clrScheme name="ETH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3881BD"/>
      </a:accent2>
      <a:accent3>
        <a:srgbClr val="5E99C9"/>
      </a:accent3>
      <a:accent4>
        <a:srgbClr val="84B1D6"/>
      </a:accent4>
      <a:accent5>
        <a:srgbClr val="AAC9E3"/>
      </a:accent5>
      <a:accent6>
        <a:srgbClr val="D0E1EF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3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269B0"/>
        </a:accent1>
        <a:accent2>
          <a:srgbClr val="3881BD"/>
        </a:accent2>
        <a:accent3>
          <a:srgbClr val="5E99C9"/>
        </a:accent3>
        <a:accent4>
          <a:srgbClr val="84B1D6"/>
        </a:accent4>
        <a:accent5>
          <a:srgbClr val="AAC9E3"/>
        </a:accent5>
        <a:accent6>
          <a:srgbClr val="D0E1EF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xmlns="" name="eth_praesentation_16zu9_ETH1_d" id="{F9B539DF-8A69-4439-8089-24A40A980317}" vid="{5D9C827C-5BA7-402A-8ABB-C7F0BA4B4DEC}"/>
    </a:ext>
  </a:extLst>
</a:theme>
</file>

<file path=ppt/theme/theme4.xml><?xml version="1.0" encoding="utf-8"?>
<a:theme xmlns:a="http://schemas.openxmlformats.org/drawingml/2006/main" name="eth_praesentation_16zu9_ETH4">
  <a:themeElements>
    <a:clrScheme name="ETH 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2791C"/>
      </a:accent1>
      <a:accent2>
        <a:srgbClr val="898E40"/>
      </a:accent2>
      <a:accent3>
        <a:srgbClr val="9FA465"/>
      </a:accent3>
      <a:accent4>
        <a:srgbClr val="B6B989"/>
      </a:accent4>
      <a:accent5>
        <a:srgbClr val="CCCFAD"/>
      </a:accent5>
      <a:accent6>
        <a:srgbClr val="E3E4D2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4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72791C"/>
        </a:accent1>
        <a:accent2>
          <a:srgbClr val="898E40"/>
        </a:accent2>
        <a:accent3>
          <a:srgbClr val="9FA465"/>
        </a:accent3>
        <a:accent4>
          <a:srgbClr val="B6B989"/>
        </a:accent4>
        <a:accent5>
          <a:srgbClr val="CCCFAD"/>
        </a:accent5>
        <a:accent6>
          <a:srgbClr val="E3E4D2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xmlns="" name="eth_praesentation_16zu9_ETH1_d" id="{F9B539DF-8A69-4439-8089-24A40A980317}" vid="{5D9C827C-5BA7-402A-8ABB-C7F0BA4B4DEC}"/>
    </a:ext>
  </a:extLst>
</a:theme>
</file>

<file path=ppt/theme/theme5.xml><?xml version="1.0" encoding="utf-8"?>
<a:theme xmlns:a="http://schemas.openxmlformats.org/drawingml/2006/main" name="eth_praesentation_16zu9_ETH5">
  <a:themeElements>
    <a:clrScheme name="ETH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1056A"/>
      </a:accent1>
      <a:accent2>
        <a:srgbClr val="A32D82"/>
      </a:accent2>
      <a:accent3>
        <a:srgbClr val="B4559A"/>
      </a:accent3>
      <a:accent4>
        <a:srgbClr val="C67DB2"/>
      </a:accent4>
      <a:accent5>
        <a:srgbClr val="D7A5C9"/>
      </a:accent5>
      <a:accent6>
        <a:srgbClr val="DFCDE1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5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1056A"/>
        </a:accent1>
        <a:accent2>
          <a:srgbClr val="A32D82"/>
        </a:accent2>
        <a:accent3>
          <a:srgbClr val="B4559A"/>
        </a:accent3>
        <a:accent4>
          <a:srgbClr val="C67DB2"/>
        </a:accent4>
        <a:accent5>
          <a:srgbClr val="D7A5C9"/>
        </a:accent5>
        <a:accent6>
          <a:srgbClr val="DFCDE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xmlns="" name="eth_praesentation_16zu9_ETH1_d" id="{F9B539DF-8A69-4439-8089-24A40A980317}" vid="{5D9C827C-5BA7-402A-8ABB-C7F0BA4B4DEC}"/>
    </a:ext>
  </a:extLst>
</a:theme>
</file>

<file path=ppt/theme/theme6.xml><?xml version="1.0" encoding="utf-8"?>
<a:theme xmlns:a="http://schemas.openxmlformats.org/drawingml/2006/main" name="eth_praesentation_16zu9_ETH6">
  <a:themeElements>
    <a:clrScheme name="ETH 6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6F6F64"/>
      </a:accent1>
      <a:accent2>
        <a:srgbClr val="86867D"/>
      </a:accent2>
      <a:accent3>
        <a:srgbClr val="9D9D96"/>
      </a:accent3>
      <a:accent4>
        <a:srgbClr val="B4B4AE"/>
      </a:accent4>
      <a:accent5>
        <a:srgbClr val="CBCBC7"/>
      </a:accent5>
      <a:accent6>
        <a:srgbClr val="E2E2E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6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6F6F64"/>
        </a:accent1>
        <a:accent2>
          <a:srgbClr val="86867D"/>
        </a:accent2>
        <a:accent3>
          <a:srgbClr val="9D9D96"/>
        </a:accent3>
        <a:accent4>
          <a:srgbClr val="B4B4AE"/>
        </a:accent4>
        <a:accent5>
          <a:srgbClr val="CBCBC7"/>
        </a:accent5>
        <a:accent6>
          <a:srgbClr val="E2E2E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xmlns="" name="eth_praesentation_16zu9_ETH1_d" id="{F9B539DF-8A69-4439-8089-24A40A980317}" vid="{5D9C827C-5BA7-402A-8ABB-C7F0BA4B4DEC}"/>
    </a:ext>
  </a:extLst>
</a:theme>
</file>

<file path=ppt/theme/theme7.xml><?xml version="1.0" encoding="utf-8"?>
<a:theme xmlns:a="http://schemas.openxmlformats.org/drawingml/2006/main" name="eth_praesentation_16zu9_ETH7">
  <a:themeElements>
    <a:clrScheme name="ETH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8322D"/>
      </a:accent1>
      <a:accent2>
        <a:srgbClr val="B6534F"/>
      </a:accent2>
      <a:accent3>
        <a:srgbClr val="C47470"/>
      </a:accent3>
      <a:accent4>
        <a:srgbClr val="D29492"/>
      </a:accent4>
      <a:accent5>
        <a:srgbClr val="E0B5B3"/>
      </a:accent5>
      <a:accent6>
        <a:srgbClr val="EED6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7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A8322D"/>
        </a:accent1>
        <a:accent2>
          <a:srgbClr val="B6534F"/>
        </a:accent2>
        <a:accent3>
          <a:srgbClr val="C47470"/>
        </a:accent3>
        <a:accent4>
          <a:srgbClr val="D29492"/>
        </a:accent4>
        <a:accent5>
          <a:srgbClr val="E0B5B3"/>
        </a:accent5>
        <a:accent6>
          <a:srgbClr val="EED6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xmlns="" name="eth_praesentation_16zu9_ETH1_d" id="{F9B539DF-8A69-4439-8089-24A40A980317}" vid="{5D9C827C-5BA7-402A-8ABB-C7F0BA4B4DEC}"/>
    </a:ext>
  </a:extLst>
</a:theme>
</file>

<file path=ppt/theme/theme8.xml><?xml version="1.0" encoding="utf-8"?>
<a:theme xmlns:a="http://schemas.openxmlformats.org/drawingml/2006/main" name="eth_praesentation_16zu9_ETH8">
  <a:themeElements>
    <a:clrScheme name="ETH 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A96"/>
      </a:accent1>
      <a:accent2>
        <a:srgbClr val="298FA7"/>
      </a:accent2>
      <a:accent3>
        <a:srgbClr val="52A5B8"/>
      </a:accent3>
      <a:accent4>
        <a:srgbClr val="7ABAC8"/>
      </a:accent4>
      <a:accent5>
        <a:srgbClr val="A3CFD9"/>
      </a:accent5>
      <a:accent6>
        <a:srgbClr val="CCE4EA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8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007A96"/>
        </a:accent1>
        <a:accent2>
          <a:srgbClr val="298FA7"/>
        </a:accent2>
        <a:accent3>
          <a:srgbClr val="52A5B8"/>
        </a:accent3>
        <a:accent4>
          <a:srgbClr val="7ABAC8"/>
        </a:accent4>
        <a:accent5>
          <a:srgbClr val="A3CFD9"/>
        </a:accent5>
        <a:accent6>
          <a:srgbClr val="CCE4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xmlns="" name="eth_praesentation_16zu9_ETH1_d" id="{F9B539DF-8A69-4439-8089-24A40A980317}" vid="{5D9C827C-5BA7-402A-8ABB-C7F0BA4B4DEC}"/>
    </a:ext>
  </a:extLst>
</a:theme>
</file>

<file path=ppt/theme/theme9.xml><?xml version="1.0" encoding="utf-8"?>
<a:theme xmlns:a="http://schemas.openxmlformats.org/drawingml/2006/main" name="eth_praesentation_16zu9_ETH9">
  <a:themeElements>
    <a:clrScheme name="ETH 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56013"/>
      </a:accent1>
      <a:accent2>
        <a:srgbClr val="A67939"/>
      </a:accent2>
      <a:accent3>
        <a:srgbClr val="B7935F"/>
      </a:accent3>
      <a:accent4>
        <a:srgbClr val="C8AC84"/>
      </a:accent4>
      <a:accent5>
        <a:srgbClr val="D9C6AA"/>
      </a:accent5>
      <a:accent6>
        <a:srgbClr val="EADFD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9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56013"/>
        </a:accent1>
        <a:accent2>
          <a:srgbClr val="A67939"/>
        </a:accent2>
        <a:accent3>
          <a:srgbClr val="B7935F"/>
        </a:accent3>
        <a:accent4>
          <a:srgbClr val="C8AC84"/>
        </a:accent4>
        <a:accent5>
          <a:srgbClr val="D9C6AA"/>
        </a:accent5>
        <a:accent6>
          <a:srgbClr val="EADFD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xmlns="" name="eth_praesentation_16zu9_ETH1_d" id="{F9B539DF-8A69-4439-8089-24A40A980317}" vid="{5D9C827C-5BA7-402A-8ABB-C7F0BA4B4DEC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eth_praesentation_16zu9_en</Template>
  <TotalTime>0</TotalTime>
  <Words>312</Words>
  <Application>Microsoft Office PowerPoint</Application>
  <PresentationFormat>Custom</PresentationFormat>
  <Paragraphs>143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9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eth_praesentation_16zu9_en</vt:lpstr>
      <vt:lpstr>eth_praesentation_16zu9_ETH2</vt:lpstr>
      <vt:lpstr>eth_praesentation_16zu9_ETH3</vt:lpstr>
      <vt:lpstr>eth_praesentation_16zu9_ETH4</vt:lpstr>
      <vt:lpstr>eth_praesentation_16zu9_ETH5</vt:lpstr>
      <vt:lpstr>eth_praesentation_16zu9_ETH6</vt:lpstr>
      <vt:lpstr>eth_praesentation_16zu9_ETH7</vt:lpstr>
      <vt:lpstr>eth_praesentation_16zu9_ETH8</vt:lpstr>
      <vt:lpstr>eth_praesentation_16zu9_ETH9</vt:lpstr>
      <vt:lpstr>SwissCheese: Sentiment Classification using an Ensemble of CNNs and Distant Supervision</vt:lpstr>
      <vt:lpstr>Sentiment Analysis Task</vt:lpstr>
      <vt:lpstr>2-Layer Convolutional Neural Network</vt:lpstr>
      <vt:lpstr>Technical Details</vt:lpstr>
      <vt:lpstr>3 Phase Training</vt:lpstr>
      <vt:lpstr>Impact of High Quality Word Embeddings</vt:lpstr>
      <vt:lpstr>Word Embeddings update after the Distant Phase</vt:lpstr>
      <vt:lpstr>Impact of the Number of Tweets during the Distant Phase</vt:lpstr>
      <vt:lpstr>Meta Classifier</vt:lpstr>
      <vt:lpstr>Results</vt:lpstr>
      <vt:lpstr>Contact information and credits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SwissCheese: Sentiment Classification using an Ensemble of CNNs and Distant Supervision</dc:title>
  <dc:creator>Jan</dc:creator>
  <cp:lastModifiedBy>Jan</cp:lastModifiedBy>
  <cp:revision>48</cp:revision>
  <cp:lastPrinted>2013-06-08T11:22:51Z</cp:lastPrinted>
  <dcterms:created xsi:type="dcterms:W3CDTF">2016-06-11T08:36:31Z</dcterms:created>
  <dcterms:modified xsi:type="dcterms:W3CDTF">2016-06-14T14:30:50Z</dcterms:modified>
</cp:coreProperties>
</file>