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notesMasterIdLst>
    <p:notesMasterId r:id="rId16"/>
  </p:notes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7"/>
    <a:srgbClr val="C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348" y="1566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972" y="-90"/>
      </p:cViewPr>
      <p:guideLst>
        <p:guide orient="horz" pos="461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A7806-015F-4A4D-96B3-6DA3B5330119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CH"/>
        </a:p>
      </dgm:t>
    </dgm:pt>
    <dgm:pt modelId="{CC53FDEF-EACF-4A29-868A-0E3A7860481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6F7725A-A170-4705-81B1-0A731FA81A2E}" type="parTrans" cxnId="{FCB64DE1-63BE-4449-87ED-531729D2D3E0}">
      <dgm:prSet/>
      <dgm:spPr/>
      <dgm:t>
        <a:bodyPr/>
        <a:lstStyle/>
        <a:p>
          <a:endParaRPr lang="de-CH"/>
        </a:p>
      </dgm:t>
    </dgm:pt>
    <dgm:pt modelId="{EDFACEE3-C296-4F9E-9B02-14517F379EAD}" type="sibTrans" cxnId="{FCB64DE1-63BE-4449-87ED-531729D2D3E0}">
      <dgm:prSet/>
      <dgm:spPr/>
      <dgm:t>
        <a:bodyPr/>
        <a:lstStyle/>
        <a:p>
          <a:endParaRPr lang="de-CH"/>
        </a:p>
      </dgm:t>
    </dgm:pt>
    <dgm:pt modelId="{CEC569C0-015E-46BD-A6F5-78A5F23A82F9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word2vec with 200M tweets</a:t>
          </a:r>
          <a:endParaRPr lang="de-CH" dirty="0"/>
        </a:p>
      </dgm:t>
    </dgm:pt>
    <dgm:pt modelId="{8FF862D3-DD48-4D89-A42A-9E47EC26DCB5}" type="parTrans" cxnId="{751B960E-6CA2-4595-8683-47984CBC4556}">
      <dgm:prSet/>
      <dgm:spPr/>
      <dgm:t>
        <a:bodyPr/>
        <a:lstStyle/>
        <a:p>
          <a:endParaRPr lang="de-CH"/>
        </a:p>
      </dgm:t>
    </dgm:pt>
    <dgm:pt modelId="{CF61592D-17A2-4A2B-9F0B-964190C89BAF}" type="sibTrans" cxnId="{751B960E-6CA2-4595-8683-47984CBC4556}">
      <dgm:prSet/>
      <dgm:spPr/>
      <dgm:t>
        <a:bodyPr/>
        <a:lstStyle/>
        <a:p>
          <a:endParaRPr lang="de-CH"/>
        </a:p>
      </dgm:t>
    </dgm:pt>
    <dgm:pt modelId="{1BAAE169-B716-4C6E-BA79-9EC5F9A875B3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GloVe with 90M tweets</a:t>
          </a:r>
          <a:endParaRPr lang="de-CH" dirty="0"/>
        </a:p>
      </dgm:t>
    </dgm:pt>
    <dgm:pt modelId="{52E1CA38-B8A1-440D-AE6C-7FEB80512EC1}" type="parTrans" cxnId="{EBF25E69-8F61-4974-8AD6-8F784B1B3598}">
      <dgm:prSet/>
      <dgm:spPr/>
      <dgm:t>
        <a:bodyPr/>
        <a:lstStyle/>
        <a:p>
          <a:endParaRPr lang="de-CH"/>
        </a:p>
      </dgm:t>
    </dgm:pt>
    <dgm:pt modelId="{57293A79-E24E-4AEB-B94F-22B981D1528C}" type="sibTrans" cxnId="{EBF25E69-8F61-4974-8AD6-8F784B1B3598}">
      <dgm:prSet/>
      <dgm:spPr/>
      <dgm:t>
        <a:bodyPr/>
        <a:lstStyle/>
        <a:p>
          <a:endParaRPr lang="de-CH"/>
        </a:p>
      </dgm:t>
    </dgm:pt>
    <dgm:pt modelId="{CC61A799-F208-4923-AC40-196EC84D35A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C5B1B667-79BD-4805-BB1A-A92CD7C57644}" type="parTrans" cxnId="{204B139A-89D0-4047-AB70-9FF98BB8C181}">
      <dgm:prSet/>
      <dgm:spPr/>
      <dgm:t>
        <a:bodyPr/>
        <a:lstStyle/>
        <a:p>
          <a:endParaRPr lang="de-CH"/>
        </a:p>
      </dgm:t>
    </dgm:pt>
    <dgm:pt modelId="{7F358D26-FA36-4439-84FE-B6ECF6084F7C}" type="sibTrans" cxnId="{204B139A-89D0-4047-AB70-9FF98BB8C181}">
      <dgm:prSet/>
      <dgm:spPr/>
      <dgm:t>
        <a:bodyPr/>
        <a:lstStyle/>
        <a:p>
          <a:endParaRPr lang="de-CH"/>
        </a:p>
      </dgm:t>
    </dgm:pt>
    <dgm:pt modelId="{48D3B64D-0A06-49C2-8EBF-1DBA1544DD0A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90M tweets</a:t>
          </a:r>
          <a:endParaRPr lang="de-CH" dirty="0"/>
        </a:p>
      </dgm:t>
    </dgm:pt>
    <dgm:pt modelId="{F53DC900-D0D0-4A82-AAF6-3461523DDD4B}" type="parTrans" cxnId="{C45924D5-DC8F-4899-AB86-9BB75943AC05}">
      <dgm:prSet/>
      <dgm:spPr/>
      <dgm:t>
        <a:bodyPr/>
        <a:lstStyle/>
        <a:p>
          <a:endParaRPr lang="de-CH"/>
        </a:p>
      </dgm:t>
    </dgm:pt>
    <dgm:pt modelId="{C3A6AED2-23E2-482C-B594-52F8176B740F}" type="sibTrans" cxnId="{C45924D5-DC8F-4899-AB86-9BB75943AC05}">
      <dgm:prSet/>
      <dgm:spPr/>
      <dgm:t>
        <a:bodyPr/>
        <a:lstStyle/>
        <a:p>
          <a:endParaRPr lang="de-CH"/>
        </a:p>
      </dgm:t>
    </dgm:pt>
    <dgm:pt modelId="{5B02CC6E-62DD-428F-BFA4-2C7F77810E45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60M tweets</a:t>
          </a:r>
          <a:endParaRPr lang="de-CH" dirty="0"/>
        </a:p>
      </dgm:t>
    </dgm:pt>
    <dgm:pt modelId="{A13E3806-C45A-4CA6-BF7A-548A015230DE}" type="parTrans" cxnId="{2CE818EB-36A1-49CD-92F8-89D6D8F245F3}">
      <dgm:prSet/>
      <dgm:spPr/>
      <dgm:t>
        <a:bodyPr/>
        <a:lstStyle/>
        <a:p>
          <a:endParaRPr lang="de-CH"/>
        </a:p>
      </dgm:t>
    </dgm:pt>
    <dgm:pt modelId="{E0345DEB-2767-4151-8AA7-9016AD32D444}" type="sibTrans" cxnId="{2CE818EB-36A1-49CD-92F8-89D6D8F245F3}">
      <dgm:prSet/>
      <dgm:spPr/>
      <dgm:t>
        <a:bodyPr/>
        <a:lstStyle/>
        <a:p>
          <a:endParaRPr lang="de-CH"/>
        </a:p>
      </dgm:t>
    </dgm:pt>
    <dgm:pt modelId="{B986E098-3246-455F-B617-C9EF881AC851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3E25A0EC-48C4-4747-9635-BB6B0D170EEF}" type="parTrans" cxnId="{5FF57DDB-7D14-40E8-8254-D60327742119}">
      <dgm:prSet/>
      <dgm:spPr/>
      <dgm:t>
        <a:bodyPr/>
        <a:lstStyle/>
        <a:p>
          <a:endParaRPr lang="de-CH"/>
        </a:p>
      </dgm:t>
    </dgm:pt>
    <dgm:pt modelId="{94FA4D92-C0E9-48DE-9B7B-4E9A350EF88A}" type="sibTrans" cxnId="{5FF57DDB-7D14-40E8-8254-D60327742119}">
      <dgm:prSet/>
      <dgm:spPr/>
      <dgm:t>
        <a:bodyPr/>
        <a:lstStyle/>
        <a:p>
          <a:endParaRPr lang="de-CH"/>
        </a:p>
      </dgm:t>
    </dgm:pt>
    <dgm:pt modelId="{FF60AB10-B2E8-41BA-851E-D263555009CD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Both: 18K provided training data</a:t>
          </a:r>
          <a:endParaRPr lang="de-CH" dirty="0"/>
        </a:p>
      </dgm:t>
    </dgm:pt>
    <dgm:pt modelId="{76E8C8E8-EBEA-4F54-B2F7-33779C2B8C6E}" type="parTrans" cxnId="{200C75D4-02CB-4D73-B47B-40DD2AEB6C6C}">
      <dgm:prSet/>
      <dgm:spPr/>
      <dgm:t>
        <a:bodyPr/>
        <a:lstStyle/>
        <a:p>
          <a:endParaRPr lang="de-CH"/>
        </a:p>
      </dgm:t>
    </dgm:pt>
    <dgm:pt modelId="{DD471D99-9B82-4D35-8CBA-775E00FED566}" type="sibTrans" cxnId="{200C75D4-02CB-4D73-B47B-40DD2AEB6C6C}">
      <dgm:prSet/>
      <dgm:spPr/>
      <dgm:t>
        <a:bodyPr/>
        <a:lstStyle/>
        <a:p>
          <a:endParaRPr lang="de-CH"/>
        </a:p>
      </dgm:t>
    </dgm:pt>
    <dgm:pt modelId="{E045DFE3-0AAA-42B3-988A-D3D7371A16D7}" type="pres">
      <dgm:prSet presAssocID="{6D3A7806-015F-4A4D-96B3-6DA3B5330119}" presName="linearFlow" presStyleCnt="0">
        <dgm:presLayoutVars>
          <dgm:dir/>
          <dgm:animLvl val="lvl"/>
          <dgm:resizeHandles val="exact"/>
        </dgm:presLayoutVars>
      </dgm:prSet>
      <dgm:spPr/>
    </dgm:pt>
    <dgm:pt modelId="{90702332-B24D-4B0C-BB5D-1E80DBC17390}" type="pres">
      <dgm:prSet presAssocID="{CC53FDEF-EACF-4A29-868A-0E3A78604810}" presName="composite" presStyleCnt="0"/>
      <dgm:spPr/>
    </dgm:pt>
    <dgm:pt modelId="{0447DB06-C132-42C5-BA0A-5E45F579841B}" type="pres">
      <dgm:prSet presAssocID="{CC53FDEF-EACF-4A29-868A-0E3A786048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C19CFB4-A4F7-43EF-B3C9-933C8FE55F26}" type="pres">
      <dgm:prSet presAssocID="{CC53FDEF-EACF-4A29-868A-0E3A786048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4FA59E-4849-41BE-B445-E7A59F5B68BB}" type="pres">
      <dgm:prSet presAssocID="{EDFACEE3-C296-4F9E-9B02-14517F379EAD}" presName="sp" presStyleCnt="0"/>
      <dgm:spPr/>
    </dgm:pt>
    <dgm:pt modelId="{16F8A56A-E6EF-4943-A020-DEB531DFE514}" type="pres">
      <dgm:prSet presAssocID="{CC61A799-F208-4923-AC40-196EC84D35A0}" presName="composite" presStyleCnt="0"/>
      <dgm:spPr/>
    </dgm:pt>
    <dgm:pt modelId="{1CD38CD1-B955-4AD2-BF22-930356B2D9B2}" type="pres">
      <dgm:prSet presAssocID="{CC61A799-F208-4923-AC40-196EC84D35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2383D6-8923-41FF-89BE-143E3CE6D42C}" type="pres">
      <dgm:prSet presAssocID="{CC61A799-F208-4923-AC40-196EC84D35A0}" presName="descendantText" presStyleLbl="alignAcc1" presStyleIdx="1" presStyleCnt="3">
        <dgm:presLayoutVars>
          <dgm:bulletEnabled val="1"/>
        </dgm:presLayoutVars>
      </dgm:prSet>
      <dgm:spPr/>
    </dgm:pt>
    <dgm:pt modelId="{3CBF40EE-CFF2-4D02-96E9-8600396CE2B5}" type="pres">
      <dgm:prSet presAssocID="{7F358D26-FA36-4439-84FE-B6ECF6084F7C}" presName="sp" presStyleCnt="0"/>
      <dgm:spPr/>
    </dgm:pt>
    <dgm:pt modelId="{E778A105-F51D-4A3B-B8EA-738CFBE160B4}" type="pres">
      <dgm:prSet presAssocID="{B986E098-3246-455F-B617-C9EF881AC851}" presName="composite" presStyleCnt="0"/>
      <dgm:spPr/>
    </dgm:pt>
    <dgm:pt modelId="{B0A7CF1C-EC4D-4C36-82C3-C77CF8F975B6}" type="pres">
      <dgm:prSet presAssocID="{B986E098-3246-455F-B617-C9EF881AC8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C634B0A-A01C-4553-ABB6-00D5180D2EB1}" type="pres">
      <dgm:prSet presAssocID="{B986E098-3246-455F-B617-C9EF881AC8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5438E1-F5E8-46B5-AA4D-8DFB18DC1650}" type="presOf" srcId="{CEC569C0-015E-46BD-A6F5-78A5F23A82F9}" destId="{0C19CFB4-A4F7-43EF-B3C9-933C8FE55F26}" srcOrd="0" destOrd="0" presId="urn:microsoft.com/office/officeart/2005/8/layout/chevron2"/>
    <dgm:cxn modelId="{CF7FD196-6F12-4095-A6AF-DE1AB0A7C34D}" type="presOf" srcId="{5B02CC6E-62DD-428F-BFA4-2C7F77810E45}" destId="{A62383D6-8923-41FF-89BE-143E3CE6D42C}" srcOrd="0" destOrd="1" presId="urn:microsoft.com/office/officeart/2005/8/layout/chevron2"/>
    <dgm:cxn modelId="{C45924D5-DC8F-4899-AB86-9BB75943AC05}" srcId="{CC61A799-F208-4923-AC40-196EC84D35A0}" destId="{48D3B64D-0A06-49C2-8EBF-1DBA1544DD0A}" srcOrd="0" destOrd="0" parTransId="{F53DC900-D0D0-4A82-AAF6-3461523DDD4B}" sibTransId="{C3A6AED2-23E2-482C-B594-52F8176B740F}"/>
    <dgm:cxn modelId="{A3AED506-F471-4E04-A8DC-52C8D8181E44}" type="presOf" srcId="{CC61A799-F208-4923-AC40-196EC84D35A0}" destId="{1CD38CD1-B955-4AD2-BF22-930356B2D9B2}" srcOrd="0" destOrd="0" presId="urn:microsoft.com/office/officeart/2005/8/layout/chevron2"/>
    <dgm:cxn modelId="{751B960E-6CA2-4595-8683-47984CBC4556}" srcId="{CC53FDEF-EACF-4A29-868A-0E3A78604810}" destId="{CEC569C0-015E-46BD-A6F5-78A5F23A82F9}" srcOrd="0" destOrd="0" parTransId="{8FF862D3-DD48-4D89-A42A-9E47EC26DCB5}" sibTransId="{CF61592D-17A2-4A2B-9F0B-964190C89BAF}"/>
    <dgm:cxn modelId="{5FF57DDB-7D14-40E8-8254-D60327742119}" srcId="{6D3A7806-015F-4A4D-96B3-6DA3B5330119}" destId="{B986E098-3246-455F-B617-C9EF881AC851}" srcOrd="2" destOrd="0" parTransId="{3E25A0EC-48C4-4747-9635-BB6B0D170EEF}" sibTransId="{94FA4D92-C0E9-48DE-9B7B-4E9A350EF88A}"/>
    <dgm:cxn modelId="{B41867C4-E7AE-4207-B24C-38F28B616EC5}" type="presOf" srcId="{48D3B64D-0A06-49C2-8EBF-1DBA1544DD0A}" destId="{A62383D6-8923-41FF-89BE-143E3CE6D42C}" srcOrd="0" destOrd="0" presId="urn:microsoft.com/office/officeart/2005/8/layout/chevron2"/>
    <dgm:cxn modelId="{033C772E-3D7E-44C2-B7EB-6E0AD490FFFA}" type="presOf" srcId="{6D3A7806-015F-4A4D-96B3-6DA3B5330119}" destId="{E045DFE3-0AAA-42B3-988A-D3D7371A16D7}" srcOrd="0" destOrd="0" presId="urn:microsoft.com/office/officeart/2005/8/layout/chevron2"/>
    <dgm:cxn modelId="{D7F988CD-4F6A-4DE5-A698-9B6BF421EB76}" type="presOf" srcId="{CC53FDEF-EACF-4A29-868A-0E3A78604810}" destId="{0447DB06-C132-42C5-BA0A-5E45F579841B}" srcOrd="0" destOrd="0" presId="urn:microsoft.com/office/officeart/2005/8/layout/chevron2"/>
    <dgm:cxn modelId="{DC2AC5F9-7518-412C-BD95-BEC19339F106}" type="presOf" srcId="{FF60AB10-B2E8-41BA-851E-D263555009CD}" destId="{7C634B0A-A01C-4553-ABB6-00D5180D2EB1}" srcOrd="0" destOrd="0" presId="urn:microsoft.com/office/officeart/2005/8/layout/chevron2"/>
    <dgm:cxn modelId="{200C75D4-02CB-4D73-B47B-40DD2AEB6C6C}" srcId="{B986E098-3246-455F-B617-C9EF881AC851}" destId="{FF60AB10-B2E8-41BA-851E-D263555009CD}" srcOrd="0" destOrd="0" parTransId="{76E8C8E8-EBEA-4F54-B2F7-33779C2B8C6E}" sibTransId="{DD471D99-9B82-4D35-8CBA-775E00FED566}"/>
    <dgm:cxn modelId="{19057868-74DA-4EAF-8A28-BC64CFD83E62}" type="presOf" srcId="{B986E098-3246-455F-B617-C9EF881AC851}" destId="{B0A7CF1C-EC4D-4C36-82C3-C77CF8F975B6}" srcOrd="0" destOrd="0" presId="urn:microsoft.com/office/officeart/2005/8/layout/chevron2"/>
    <dgm:cxn modelId="{FCB64DE1-63BE-4449-87ED-531729D2D3E0}" srcId="{6D3A7806-015F-4A4D-96B3-6DA3B5330119}" destId="{CC53FDEF-EACF-4A29-868A-0E3A78604810}" srcOrd="0" destOrd="0" parTransId="{46F7725A-A170-4705-81B1-0A731FA81A2E}" sibTransId="{EDFACEE3-C296-4F9E-9B02-14517F379EAD}"/>
    <dgm:cxn modelId="{204B139A-89D0-4047-AB70-9FF98BB8C181}" srcId="{6D3A7806-015F-4A4D-96B3-6DA3B5330119}" destId="{CC61A799-F208-4923-AC40-196EC84D35A0}" srcOrd="1" destOrd="0" parTransId="{C5B1B667-79BD-4805-BB1A-A92CD7C57644}" sibTransId="{7F358D26-FA36-4439-84FE-B6ECF6084F7C}"/>
    <dgm:cxn modelId="{2CE818EB-36A1-49CD-92F8-89D6D8F245F3}" srcId="{CC61A799-F208-4923-AC40-196EC84D35A0}" destId="{5B02CC6E-62DD-428F-BFA4-2C7F77810E45}" srcOrd="1" destOrd="0" parTransId="{A13E3806-C45A-4CA6-BF7A-548A015230DE}" sibTransId="{E0345DEB-2767-4151-8AA7-9016AD32D444}"/>
    <dgm:cxn modelId="{CE0BF91F-7C8C-4009-9D55-E84C2924629B}" type="presOf" srcId="{1BAAE169-B716-4C6E-BA79-9EC5F9A875B3}" destId="{0C19CFB4-A4F7-43EF-B3C9-933C8FE55F26}" srcOrd="0" destOrd="1" presId="urn:microsoft.com/office/officeart/2005/8/layout/chevron2"/>
    <dgm:cxn modelId="{EBF25E69-8F61-4974-8AD6-8F784B1B3598}" srcId="{CC53FDEF-EACF-4A29-868A-0E3A78604810}" destId="{1BAAE169-B716-4C6E-BA79-9EC5F9A875B3}" srcOrd="1" destOrd="0" parTransId="{52E1CA38-B8A1-440D-AE6C-7FEB80512EC1}" sibTransId="{57293A79-E24E-4AEB-B94F-22B981D1528C}"/>
    <dgm:cxn modelId="{FD837D76-4596-422E-A636-B81BEC0879A2}" type="presParOf" srcId="{E045DFE3-0AAA-42B3-988A-D3D7371A16D7}" destId="{90702332-B24D-4B0C-BB5D-1E80DBC17390}" srcOrd="0" destOrd="0" presId="urn:microsoft.com/office/officeart/2005/8/layout/chevron2"/>
    <dgm:cxn modelId="{8E2BD9A8-B55C-4AE6-8AC0-AFC3223359F4}" type="presParOf" srcId="{90702332-B24D-4B0C-BB5D-1E80DBC17390}" destId="{0447DB06-C132-42C5-BA0A-5E45F579841B}" srcOrd="0" destOrd="0" presId="urn:microsoft.com/office/officeart/2005/8/layout/chevron2"/>
    <dgm:cxn modelId="{6D9249E1-2562-4479-B3EF-E08576F1CE55}" type="presParOf" srcId="{90702332-B24D-4B0C-BB5D-1E80DBC17390}" destId="{0C19CFB4-A4F7-43EF-B3C9-933C8FE55F26}" srcOrd="1" destOrd="0" presId="urn:microsoft.com/office/officeart/2005/8/layout/chevron2"/>
    <dgm:cxn modelId="{7D18DC63-4770-4DB1-986E-0964D472B558}" type="presParOf" srcId="{E045DFE3-0AAA-42B3-988A-D3D7371A16D7}" destId="{F84FA59E-4849-41BE-B445-E7A59F5B68BB}" srcOrd="1" destOrd="0" presId="urn:microsoft.com/office/officeart/2005/8/layout/chevron2"/>
    <dgm:cxn modelId="{D142FEDA-55C2-41C3-BE68-86974F6034EC}" type="presParOf" srcId="{E045DFE3-0AAA-42B3-988A-D3D7371A16D7}" destId="{16F8A56A-E6EF-4943-A020-DEB531DFE514}" srcOrd="2" destOrd="0" presId="urn:microsoft.com/office/officeart/2005/8/layout/chevron2"/>
    <dgm:cxn modelId="{B65F1DFB-5248-4DC4-8966-F62BE1BF6E72}" type="presParOf" srcId="{16F8A56A-E6EF-4943-A020-DEB531DFE514}" destId="{1CD38CD1-B955-4AD2-BF22-930356B2D9B2}" srcOrd="0" destOrd="0" presId="urn:microsoft.com/office/officeart/2005/8/layout/chevron2"/>
    <dgm:cxn modelId="{CBA56DE4-99E5-40B0-958D-3AE3D6DDF529}" type="presParOf" srcId="{16F8A56A-E6EF-4943-A020-DEB531DFE514}" destId="{A62383D6-8923-41FF-89BE-143E3CE6D42C}" srcOrd="1" destOrd="0" presId="urn:microsoft.com/office/officeart/2005/8/layout/chevron2"/>
    <dgm:cxn modelId="{92DEC48B-382A-4AA6-BCBE-33398690B40F}" type="presParOf" srcId="{E045DFE3-0AAA-42B3-988A-D3D7371A16D7}" destId="{3CBF40EE-CFF2-4D02-96E9-8600396CE2B5}" srcOrd="3" destOrd="0" presId="urn:microsoft.com/office/officeart/2005/8/layout/chevron2"/>
    <dgm:cxn modelId="{64129F2F-6041-47DF-991D-0C90FB06F71E}" type="presParOf" srcId="{E045DFE3-0AAA-42B3-988A-D3D7371A16D7}" destId="{E778A105-F51D-4A3B-B8EA-738CFBE160B4}" srcOrd="4" destOrd="0" presId="urn:microsoft.com/office/officeart/2005/8/layout/chevron2"/>
    <dgm:cxn modelId="{1430D554-3801-4487-B47C-A19F5CA8CCE9}" type="presParOf" srcId="{E778A105-F51D-4A3B-B8EA-738CFBE160B4}" destId="{B0A7CF1C-EC4D-4C36-82C3-C77CF8F975B6}" srcOrd="0" destOrd="0" presId="urn:microsoft.com/office/officeart/2005/8/layout/chevron2"/>
    <dgm:cxn modelId="{5BA6438C-25F5-49A0-8445-9EA9143D0115}" type="presParOf" srcId="{E778A105-F51D-4A3B-B8EA-738CFBE160B4}" destId="{7C634B0A-A01C-4553-ABB6-00D5180D2EB1}" srcOrd="1" destOrd="0" presId="urn:microsoft.com/office/officeart/2005/8/layout/chevron2"/>
  </dgm:cxnLst>
  <dgm:bg>
    <a:solidFill>
      <a:schemeClr val="accent4">
        <a:lumMod val="20000"/>
        <a:lumOff val="80000"/>
      </a:schemeClr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DB06-C132-42C5-BA0A-5E45F579841B}">
      <dsp:nvSpPr>
        <dsp:cNvPr id="0" name=""/>
        <dsp:cNvSpPr/>
      </dsp:nvSpPr>
      <dsp:spPr>
        <a:xfrm rot="5400000">
          <a:off x="-184101" y="184963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Word Embeddings</a:t>
          </a:r>
          <a:endParaRPr lang="de-CH" sz="1100" b="1" kern="1200" dirty="0"/>
        </a:p>
      </dsp:txBody>
      <dsp:txXfrm rot="-5400000">
        <a:off x="1" y="430430"/>
        <a:ext cx="859138" cy="368203"/>
      </dsp:txXfrm>
    </dsp:sp>
    <dsp:sp modelId="{0C19CFB4-A4F7-43EF-B3C9-933C8FE55F26}">
      <dsp:nvSpPr>
        <dsp:cNvPr id="0" name=""/>
        <dsp:cNvSpPr/>
      </dsp:nvSpPr>
      <dsp:spPr>
        <a:xfrm rot="5400000">
          <a:off x="2100186" y="-1240185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S1: word2vec with 200M tweets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S2: GloVe with 90M tweets</a:t>
          </a:r>
          <a:endParaRPr lang="de-CH" sz="1600" kern="1200" dirty="0"/>
        </a:p>
      </dsp:txBody>
      <dsp:txXfrm rot="-5400000">
        <a:off x="859138" y="39807"/>
        <a:ext cx="3240923" cy="719883"/>
      </dsp:txXfrm>
    </dsp:sp>
    <dsp:sp modelId="{1CD38CD1-B955-4AD2-BF22-930356B2D9B2}">
      <dsp:nvSpPr>
        <dsp:cNvPr id="0" name=""/>
        <dsp:cNvSpPr/>
      </dsp:nvSpPr>
      <dsp:spPr>
        <a:xfrm rot="5400000">
          <a:off x="-184101" y="1228474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Distant Phase</a:t>
          </a:r>
          <a:endParaRPr lang="de-CH" sz="1100" b="1" kern="1200" dirty="0"/>
        </a:p>
      </dsp:txBody>
      <dsp:txXfrm rot="-5400000">
        <a:off x="1" y="1473941"/>
        <a:ext cx="859138" cy="368203"/>
      </dsp:txXfrm>
    </dsp:sp>
    <dsp:sp modelId="{A62383D6-8923-41FF-89BE-143E3CE6D42C}">
      <dsp:nvSpPr>
        <dsp:cNvPr id="0" name=""/>
        <dsp:cNvSpPr/>
      </dsp:nvSpPr>
      <dsp:spPr>
        <a:xfrm rot="5400000">
          <a:off x="2100186" y="-196674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S1: 90M tweets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S2: 60M tweets</a:t>
          </a:r>
          <a:endParaRPr lang="de-CH" sz="1600" kern="1200" dirty="0"/>
        </a:p>
      </dsp:txBody>
      <dsp:txXfrm rot="-5400000">
        <a:off x="859138" y="1083318"/>
        <a:ext cx="3240923" cy="719883"/>
      </dsp:txXfrm>
    </dsp:sp>
    <dsp:sp modelId="{B0A7CF1C-EC4D-4C36-82C3-C77CF8F975B6}">
      <dsp:nvSpPr>
        <dsp:cNvPr id="0" name=""/>
        <dsp:cNvSpPr/>
      </dsp:nvSpPr>
      <dsp:spPr>
        <a:xfrm rot="5400000">
          <a:off x="-184101" y="2271985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Supervised Phase</a:t>
          </a:r>
          <a:endParaRPr lang="de-CH" sz="1100" b="1" kern="1200" dirty="0"/>
        </a:p>
      </dsp:txBody>
      <dsp:txXfrm rot="-5400000">
        <a:off x="1" y="2517452"/>
        <a:ext cx="859138" cy="368203"/>
      </dsp:txXfrm>
    </dsp:sp>
    <dsp:sp modelId="{7C634B0A-A01C-4553-ABB6-00D5180D2EB1}">
      <dsp:nvSpPr>
        <dsp:cNvPr id="0" name=""/>
        <dsp:cNvSpPr/>
      </dsp:nvSpPr>
      <dsp:spPr>
        <a:xfrm rot="5400000">
          <a:off x="2100186" y="846836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Both: 18K provided training data</a:t>
          </a:r>
          <a:endParaRPr lang="de-CH" sz="1600" kern="1200" dirty="0"/>
        </a:p>
      </dsp:txBody>
      <dsp:txXfrm rot="-5400000">
        <a:off x="859138" y="2126828"/>
        <a:ext cx="3240923" cy="719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338E-E534-4545-AC49-4E26FDF24ECE}" type="datetimeFigureOut">
              <a:rPr lang="de-CH" smtClean="0"/>
              <a:t>10.06.2016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00138"/>
            <a:ext cx="777557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625-E93D-41B3-87B3-3A894D5586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7716825" y="7811938"/>
            <a:ext cx="7250848" cy="28187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ounded Rectangle 23"/>
          <p:cNvSpPr/>
          <p:nvPr/>
        </p:nvSpPr>
        <p:spPr>
          <a:xfrm>
            <a:off x="379854" y="3369940"/>
            <a:ext cx="9073008" cy="41370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ounded Rectangle 21"/>
          <p:cNvSpPr/>
          <p:nvPr/>
        </p:nvSpPr>
        <p:spPr>
          <a:xfrm>
            <a:off x="9865518" y="3398913"/>
            <a:ext cx="4799013" cy="4120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96875" y="1026220"/>
            <a:ext cx="14328775" cy="1980505"/>
          </a:xfrm>
          <a:solidFill>
            <a:schemeClr val="tx2">
              <a:lumMod val="7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SwissCheese: Sentiment Classification using an Ensemble of </a:t>
            </a:r>
            <a:r>
              <a:rPr lang="de-CH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Convolutional Neural Networks and </a:t>
            </a:r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Distant Supervision</a:t>
            </a:r>
          </a:p>
          <a:p>
            <a:pPr lvl="1"/>
            <a:r>
              <a:rPr lang="en-US" b="1" dirty="0" smtClean="0"/>
              <a:t>Jan Deriu</a:t>
            </a:r>
            <a:r>
              <a:rPr lang="en-US" b="1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Maurice Gonzenbach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Fatih</a:t>
            </a:r>
            <a:r>
              <a:rPr lang="en-US" b="1" dirty="0" smtClean="0"/>
              <a:t> Uzdilli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de-CH" b="1" dirty="0"/>
              <a:t>Aurelien Lucchi </a:t>
            </a:r>
            <a:r>
              <a:rPr lang="en-US" b="1" baseline="30000" dirty="0" smtClean="0"/>
              <a:t>1,</a:t>
            </a:r>
            <a:r>
              <a:rPr lang="en-US" b="1" dirty="0"/>
              <a:t> </a:t>
            </a:r>
            <a:r>
              <a:rPr lang="de-CH" b="1" dirty="0"/>
              <a:t>Valeria De Luca </a:t>
            </a:r>
            <a:r>
              <a:rPr lang="en-US" b="1" baseline="30000" dirty="0"/>
              <a:t>2</a:t>
            </a:r>
            <a:r>
              <a:rPr lang="en-US" b="1" baseline="30000" dirty="0" smtClean="0"/>
              <a:t>,</a:t>
            </a:r>
            <a:r>
              <a:rPr lang="en-US" b="1" dirty="0" smtClean="0"/>
              <a:t> </a:t>
            </a:r>
            <a:r>
              <a:rPr lang="de-CH" b="1" dirty="0"/>
              <a:t>Martin Jaggi </a:t>
            </a:r>
            <a:r>
              <a:rPr lang="en-US" b="1" baseline="30000" dirty="0" smtClean="0"/>
              <a:t>1</a:t>
            </a:r>
            <a:endParaRPr lang="en-US" dirty="0"/>
          </a:p>
          <a:p>
            <a:pPr lvl="1"/>
            <a:r>
              <a:rPr lang="en-US" b="1" baseline="30000" dirty="0" smtClean="0"/>
              <a:t>1</a:t>
            </a:r>
            <a:r>
              <a:rPr lang="de-CH" dirty="0"/>
              <a:t> </a:t>
            </a:r>
            <a:r>
              <a:rPr lang="de-CH" b="1" dirty="0"/>
              <a:t>Data Analytics Laboratory</a:t>
            </a:r>
            <a:r>
              <a:rPr lang="de-CH" dirty="0"/>
              <a:t> </a:t>
            </a:r>
            <a:r>
              <a:rPr lang="en-US" b="1" dirty="0" smtClean="0"/>
              <a:t>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de-CH" dirty="0"/>
              <a:t> </a:t>
            </a:r>
            <a:r>
              <a:rPr lang="de-CH" b="1" dirty="0"/>
              <a:t>Computer Vision Laboratory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/>
              <a:t>ETH Zurich</a:t>
            </a:r>
            <a:r>
              <a:rPr lang="en-US" dirty="0" smtClean="0"/>
              <a:t>; </a:t>
            </a:r>
            <a:r>
              <a:rPr lang="en-US" baseline="30000" dirty="0" smtClean="0"/>
              <a:t>3</a:t>
            </a:r>
            <a:r>
              <a:rPr lang="de-CH" dirty="0"/>
              <a:t> </a:t>
            </a:r>
            <a:r>
              <a:rPr lang="de-CH" b="1" dirty="0"/>
              <a:t>Institut für angewandte Informations­technologie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 smtClean="0"/>
              <a:t>ZHAW</a:t>
            </a:r>
            <a:endParaRPr lang="de-CH" b="1" dirty="0"/>
          </a:p>
        </p:txBody>
      </p:sp>
      <p:pic>
        <p:nvPicPr>
          <p:cNvPr id="15" name="Picture 14" descr="cnn1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5948" r="2078" b="13235"/>
          <a:stretch/>
        </p:blipFill>
        <p:spPr>
          <a:xfrm>
            <a:off x="654940" y="3934029"/>
            <a:ext cx="8529282" cy="2924536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548610862"/>
              </p:ext>
            </p:extLst>
          </p:nvPr>
        </p:nvGraphicFramePr>
        <p:xfrm>
          <a:off x="10153550" y="4011761"/>
          <a:ext cx="4139006" cy="331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4518" y="3472375"/>
            <a:ext cx="1718372" cy="3324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tx2">
                    <a:lumMod val="50000"/>
                  </a:schemeClr>
                </a:solidFill>
              </a:rPr>
              <a:t>CNN 2Layer Architecture</a:t>
            </a:r>
            <a:endParaRPr lang="de-CH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15811" y="3472375"/>
            <a:ext cx="1519790" cy="3598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tx2">
                    <a:lumMod val="50000"/>
                  </a:schemeClr>
                </a:solidFill>
              </a:rPr>
              <a:t>3 Step Training</a:t>
            </a:r>
            <a:endParaRPr lang="de-CH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3309" y="7866980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accent5">
                    <a:lumMod val="10000"/>
                  </a:schemeClr>
                </a:solidFill>
              </a:rPr>
              <a:t>Results</a:t>
            </a:r>
            <a:endParaRPr lang="de-CH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3982"/>
              </p:ext>
            </p:extLst>
          </p:nvPr>
        </p:nvGraphicFramePr>
        <p:xfrm>
          <a:off x="7947017" y="8276314"/>
          <a:ext cx="6862212" cy="2118285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567367"/>
                <a:gridCol w="626275"/>
                <a:gridCol w="626275"/>
                <a:gridCol w="683204"/>
                <a:gridCol w="683204"/>
                <a:gridCol w="626275"/>
                <a:gridCol w="683204"/>
                <a:gridCol w="683204"/>
                <a:gridCol w="683204"/>
              </a:tblGrid>
              <a:tr h="281687">
                <a:tc>
                  <a:txBody>
                    <a:bodyPr/>
                    <a:lstStyle/>
                    <a:p>
                      <a:pPr algn="l"/>
                      <a:endParaRPr lang="de-CH" sz="1400" dirty="0"/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S1a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S1b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S1c</a:t>
                      </a: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S1d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S1e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S1f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S2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FS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Test2016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60.47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62.73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61.89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60.58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57.19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62.20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62.36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63.30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Test2015</a:t>
                      </a: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64.26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65.80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64.80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64.20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61.02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66.70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66.63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67.05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73.98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74.60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75.70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74.15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69.12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72.45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Test2013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71.52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70.10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70.90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67.00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68.00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70.05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70.01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5693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LiveJournal2014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73.86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70.57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72.54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74.00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71.32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68.00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70.86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69.51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Sarcasm2014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57.84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52.04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51.50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57.84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62.00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57.30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62.74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56.63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79854" y="7811938"/>
            <a:ext cx="7037392" cy="2818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TextBox 55"/>
          <p:cNvSpPr txBox="1"/>
          <p:nvPr/>
        </p:nvSpPr>
        <p:spPr>
          <a:xfrm>
            <a:off x="654940" y="7866980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accent5">
                    <a:lumMod val="10000"/>
                  </a:schemeClr>
                </a:solidFill>
              </a:rPr>
              <a:t>Meta Classifier</a:t>
            </a:r>
            <a:endParaRPr lang="de-CH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940" y="8371036"/>
            <a:ext cx="6618290" cy="1944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600" b="1" i="1" dirty="0" smtClean="0"/>
              <a:t>Supervised</a:t>
            </a:r>
            <a:r>
              <a:rPr lang="de-CH" sz="1600" i="1" dirty="0" smtClean="0"/>
              <a:t> </a:t>
            </a:r>
            <a:r>
              <a:rPr lang="de-CH" sz="1600" b="1" i="1" dirty="0" smtClean="0"/>
              <a:t>Phase</a:t>
            </a:r>
            <a:r>
              <a:rPr lang="de-CH" sz="1600" dirty="0" smtClean="0"/>
              <a:t>: High Variance in F1-score over # epochs</a:t>
            </a:r>
          </a:p>
          <a:p>
            <a:r>
              <a:rPr lang="de-CH" sz="1600" b="1" i="1" dirty="0" smtClean="0"/>
              <a:t>Goal</a:t>
            </a:r>
            <a:r>
              <a:rPr lang="de-CH" sz="1600" dirty="0" smtClean="0"/>
              <a:t>: Increase Robustness</a:t>
            </a:r>
            <a:endParaRPr lang="de-CH" sz="1600" dirty="0"/>
          </a:p>
          <a:p>
            <a:r>
              <a:rPr lang="de-CH" sz="1600" b="1" i="1" dirty="0" smtClean="0"/>
              <a:t>Solution</a:t>
            </a:r>
            <a:r>
              <a:rPr lang="de-CH" sz="1600" dirty="0" smtClean="0"/>
              <a:t>: Train a Random Forest on the outputs of the various systems</a:t>
            </a:r>
          </a:p>
          <a:p>
            <a:endParaRPr lang="de-CH" sz="1600" dirty="0"/>
          </a:p>
          <a:p>
            <a:r>
              <a:rPr lang="de-CH" sz="1600" b="1" i="1" dirty="0" smtClean="0"/>
              <a:t>S1</a:t>
            </a:r>
            <a:r>
              <a:rPr lang="de-CH" sz="1600" dirty="0" smtClean="0"/>
              <a:t>: Trained for different number of epochs (a-f)</a:t>
            </a:r>
          </a:p>
          <a:p>
            <a:r>
              <a:rPr lang="de-CH" sz="1600" b="1" i="1" dirty="0" smtClean="0"/>
              <a:t>S2</a:t>
            </a:r>
            <a:r>
              <a:rPr lang="de-CH" sz="1600" dirty="0" smtClean="0"/>
              <a:t>: Trained until it reached good average scores among validation sets</a:t>
            </a: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wissenschaftliches_plakat_qu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eth_wissenschaftliches_plakat_quer</Template>
  <TotalTime>0</TotalTime>
  <Words>192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eth_wissenschaftliches_plakat_quer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30</cp:revision>
  <cp:lastPrinted>2014-08-26T11:03:41Z</cp:lastPrinted>
  <dcterms:created xsi:type="dcterms:W3CDTF">2016-06-09T12:55:53Z</dcterms:created>
  <dcterms:modified xsi:type="dcterms:W3CDTF">2016-06-10T14:47:55Z</dcterms:modified>
</cp:coreProperties>
</file>