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1" r:id="rId2"/>
    <p:sldMasterId id="2147483673" r:id="rId3"/>
    <p:sldMasterId id="2147483657" r:id="rId4"/>
    <p:sldMasterId id="2147483675" r:id="rId5"/>
    <p:sldMasterId id="2147483659" r:id="rId6"/>
    <p:sldMasterId id="2147483677" r:id="rId7"/>
    <p:sldMasterId id="2147483653" r:id="rId8"/>
    <p:sldMasterId id="2147483665" r:id="rId9"/>
    <p:sldMasterId id="2147483661" r:id="rId10"/>
    <p:sldMasterId id="2147483667" r:id="rId11"/>
    <p:sldMasterId id="2147483655" r:id="rId12"/>
    <p:sldMasterId id="2147483669" r:id="rId13"/>
    <p:sldMasterId id="2147483663" r:id="rId14"/>
  </p:sldMasterIdLst>
  <p:notesMasterIdLst>
    <p:notesMasterId r:id="rId16"/>
  </p:notesMasterIdLst>
  <p:sldIdLst>
    <p:sldId id="256" r:id="rId15"/>
  </p:sldIdLst>
  <p:sldSz cx="15122525" cy="10693400"/>
  <p:notesSz cx="10234613" cy="14663738"/>
  <p:defaultTextStyle>
    <a:defPPr>
      <a:defRPr lang="de-DE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1F7"/>
    <a:srgbClr val="C8E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howGuides="1">
      <p:cViewPr>
        <p:scale>
          <a:sx n="100" d="100"/>
          <a:sy n="100" d="100"/>
        </p:scale>
        <p:origin x="-348" y="990"/>
      </p:cViewPr>
      <p:guideLst>
        <p:guide orient="horz" pos="261"/>
        <p:guide orient="horz" pos="2030"/>
        <p:guide orient="horz" pos="760"/>
        <p:guide orient="horz" pos="1894"/>
        <p:guide orient="horz" pos="6022"/>
        <p:guide pos="4650"/>
        <p:guide pos="9276"/>
        <p:guide pos="4876"/>
        <p:guide pos="250"/>
        <p:guide pos="3107"/>
        <p:guide pos="3334"/>
        <p:guide pos="6192"/>
        <p:guide pos="6419"/>
        <p:guide pos="2336"/>
        <p:guide pos="2563"/>
        <p:guide pos="6963"/>
        <p:guide pos="71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3972" y="-90"/>
      </p:cViewPr>
      <p:guideLst>
        <p:guide orient="horz" pos="4618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3A7806-015F-4A4D-96B3-6DA3B5330119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CH"/>
        </a:p>
      </dgm:t>
    </dgm:pt>
    <dgm:pt modelId="{CC53FDEF-EACF-4A29-868A-0E3A78604810}">
      <dgm:prSet phldrT="[Text]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de-CH" b="1" dirty="0" smtClean="0"/>
            <a:t>Word Embeddings</a:t>
          </a:r>
          <a:endParaRPr lang="de-CH" b="1" dirty="0"/>
        </a:p>
      </dgm:t>
    </dgm:pt>
    <dgm:pt modelId="{46F7725A-A170-4705-81B1-0A731FA81A2E}" type="parTrans" cxnId="{FCB64DE1-63BE-4449-87ED-531729D2D3E0}">
      <dgm:prSet/>
      <dgm:spPr/>
      <dgm:t>
        <a:bodyPr/>
        <a:lstStyle/>
        <a:p>
          <a:endParaRPr lang="de-CH"/>
        </a:p>
      </dgm:t>
    </dgm:pt>
    <dgm:pt modelId="{EDFACEE3-C296-4F9E-9B02-14517F379EAD}" type="sibTrans" cxnId="{FCB64DE1-63BE-4449-87ED-531729D2D3E0}">
      <dgm:prSet/>
      <dgm:spPr/>
      <dgm:t>
        <a:bodyPr/>
        <a:lstStyle/>
        <a:p>
          <a:endParaRPr lang="de-CH"/>
        </a:p>
      </dgm:t>
    </dgm:pt>
    <dgm:pt modelId="{CEC569C0-015E-46BD-A6F5-78A5F23A82F9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S1: word2vec with 200M tweets</a:t>
          </a:r>
          <a:endParaRPr lang="de-CH" dirty="0"/>
        </a:p>
      </dgm:t>
    </dgm:pt>
    <dgm:pt modelId="{8FF862D3-DD48-4D89-A42A-9E47EC26DCB5}" type="parTrans" cxnId="{751B960E-6CA2-4595-8683-47984CBC4556}">
      <dgm:prSet/>
      <dgm:spPr/>
      <dgm:t>
        <a:bodyPr/>
        <a:lstStyle/>
        <a:p>
          <a:endParaRPr lang="de-CH"/>
        </a:p>
      </dgm:t>
    </dgm:pt>
    <dgm:pt modelId="{CF61592D-17A2-4A2B-9F0B-964190C89BAF}" type="sibTrans" cxnId="{751B960E-6CA2-4595-8683-47984CBC4556}">
      <dgm:prSet/>
      <dgm:spPr/>
      <dgm:t>
        <a:bodyPr/>
        <a:lstStyle/>
        <a:p>
          <a:endParaRPr lang="de-CH"/>
        </a:p>
      </dgm:t>
    </dgm:pt>
    <dgm:pt modelId="{1BAAE169-B716-4C6E-BA79-9EC5F9A875B3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S2: GloVe with 90M tweets</a:t>
          </a:r>
          <a:endParaRPr lang="de-CH" dirty="0"/>
        </a:p>
      </dgm:t>
    </dgm:pt>
    <dgm:pt modelId="{52E1CA38-B8A1-440D-AE6C-7FEB80512EC1}" type="parTrans" cxnId="{EBF25E69-8F61-4974-8AD6-8F784B1B3598}">
      <dgm:prSet/>
      <dgm:spPr/>
      <dgm:t>
        <a:bodyPr/>
        <a:lstStyle/>
        <a:p>
          <a:endParaRPr lang="de-CH"/>
        </a:p>
      </dgm:t>
    </dgm:pt>
    <dgm:pt modelId="{57293A79-E24E-4AEB-B94F-22B981D1528C}" type="sibTrans" cxnId="{EBF25E69-8F61-4974-8AD6-8F784B1B3598}">
      <dgm:prSet/>
      <dgm:spPr/>
      <dgm:t>
        <a:bodyPr/>
        <a:lstStyle/>
        <a:p>
          <a:endParaRPr lang="de-CH"/>
        </a:p>
      </dgm:t>
    </dgm:pt>
    <dgm:pt modelId="{CC61A799-F208-4923-AC40-196EC84D35A0}">
      <dgm:prSet phldrT="[Text]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de-CH" b="1" dirty="0" smtClean="0"/>
            <a:t>Distant Phase</a:t>
          </a:r>
          <a:endParaRPr lang="de-CH" b="1" dirty="0"/>
        </a:p>
      </dgm:t>
    </dgm:pt>
    <dgm:pt modelId="{C5B1B667-79BD-4805-BB1A-A92CD7C57644}" type="parTrans" cxnId="{204B139A-89D0-4047-AB70-9FF98BB8C181}">
      <dgm:prSet/>
      <dgm:spPr/>
      <dgm:t>
        <a:bodyPr/>
        <a:lstStyle/>
        <a:p>
          <a:endParaRPr lang="de-CH"/>
        </a:p>
      </dgm:t>
    </dgm:pt>
    <dgm:pt modelId="{7F358D26-FA36-4439-84FE-B6ECF6084F7C}" type="sibTrans" cxnId="{204B139A-89D0-4047-AB70-9FF98BB8C181}">
      <dgm:prSet/>
      <dgm:spPr/>
      <dgm:t>
        <a:bodyPr/>
        <a:lstStyle/>
        <a:p>
          <a:endParaRPr lang="de-CH"/>
        </a:p>
      </dgm:t>
    </dgm:pt>
    <dgm:pt modelId="{48D3B64D-0A06-49C2-8EBF-1DBA1544DD0A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S1: 90M tweets</a:t>
          </a:r>
          <a:endParaRPr lang="de-CH" dirty="0"/>
        </a:p>
      </dgm:t>
    </dgm:pt>
    <dgm:pt modelId="{F53DC900-D0D0-4A82-AAF6-3461523DDD4B}" type="parTrans" cxnId="{C45924D5-DC8F-4899-AB86-9BB75943AC05}">
      <dgm:prSet/>
      <dgm:spPr/>
      <dgm:t>
        <a:bodyPr/>
        <a:lstStyle/>
        <a:p>
          <a:endParaRPr lang="de-CH"/>
        </a:p>
      </dgm:t>
    </dgm:pt>
    <dgm:pt modelId="{C3A6AED2-23E2-482C-B594-52F8176B740F}" type="sibTrans" cxnId="{C45924D5-DC8F-4899-AB86-9BB75943AC05}">
      <dgm:prSet/>
      <dgm:spPr/>
      <dgm:t>
        <a:bodyPr/>
        <a:lstStyle/>
        <a:p>
          <a:endParaRPr lang="de-CH"/>
        </a:p>
      </dgm:t>
    </dgm:pt>
    <dgm:pt modelId="{5B02CC6E-62DD-428F-BFA4-2C7F77810E45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S2: 60M tweets</a:t>
          </a:r>
          <a:endParaRPr lang="de-CH" dirty="0"/>
        </a:p>
      </dgm:t>
    </dgm:pt>
    <dgm:pt modelId="{A13E3806-C45A-4CA6-BF7A-548A015230DE}" type="parTrans" cxnId="{2CE818EB-36A1-49CD-92F8-89D6D8F245F3}">
      <dgm:prSet/>
      <dgm:spPr/>
      <dgm:t>
        <a:bodyPr/>
        <a:lstStyle/>
        <a:p>
          <a:endParaRPr lang="de-CH"/>
        </a:p>
      </dgm:t>
    </dgm:pt>
    <dgm:pt modelId="{E0345DEB-2767-4151-8AA7-9016AD32D444}" type="sibTrans" cxnId="{2CE818EB-36A1-49CD-92F8-89D6D8F245F3}">
      <dgm:prSet/>
      <dgm:spPr/>
      <dgm:t>
        <a:bodyPr/>
        <a:lstStyle/>
        <a:p>
          <a:endParaRPr lang="de-CH"/>
        </a:p>
      </dgm:t>
    </dgm:pt>
    <dgm:pt modelId="{B986E098-3246-455F-B617-C9EF881AC851}">
      <dgm:prSet phldrT="[Text]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de-CH" b="1" dirty="0" smtClean="0"/>
            <a:t>Supervised Phase</a:t>
          </a:r>
          <a:endParaRPr lang="de-CH" b="1" dirty="0"/>
        </a:p>
      </dgm:t>
    </dgm:pt>
    <dgm:pt modelId="{3E25A0EC-48C4-4747-9635-BB6B0D170EEF}" type="parTrans" cxnId="{5FF57DDB-7D14-40E8-8254-D60327742119}">
      <dgm:prSet/>
      <dgm:spPr/>
      <dgm:t>
        <a:bodyPr/>
        <a:lstStyle/>
        <a:p>
          <a:endParaRPr lang="de-CH"/>
        </a:p>
      </dgm:t>
    </dgm:pt>
    <dgm:pt modelId="{94FA4D92-C0E9-48DE-9B7B-4E9A350EF88A}" type="sibTrans" cxnId="{5FF57DDB-7D14-40E8-8254-D60327742119}">
      <dgm:prSet/>
      <dgm:spPr/>
      <dgm:t>
        <a:bodyPr/>
        <a:lstStyle/>
        <a:p>
          <a:endParaRPr lang="de-CH"/>
        </a:p>
      </dgm:t>
    </dgm:pt>
    <dgm:pt modelId="{FF60AB10-B2E8-41BA-851E-D263555009CD}">
      <dgm:prSet phldrT="[Text]"/>
      <dgm:spPr>
        <a:solidFill>
          <a:schemeClr val="bg1">
            <a:alpha val="90000"/>
          </a:schemeClr>
        </a:solidFill>
        <a:ln>
          <a:solidFill>
            <a:srgbClr val="002060"/>
          </a:solidFill>
        </a:ln>
      </dgm:spPr>
      <dgm:t>
        <a:bodyPr/>
        <a:lstStyle/>
        <a:p>
          <a:r>
            <a:rPr lang="de-CH" dirty="0" smtClean="0"/>
            <a:t>Both: 18K provided training data</a:t>
          </a:r>
          <a:endParaRPr lang="de-CH" dirty="0"/>
        </a:p>
      </dgm:t>
    </dgm:pt>
    <dgm:pt modelId="{76E8C8E8-EBEA-4F54-B2F7-33779C2B8C6E}" type="parTrans" cxnId="{200C75D4-02CB-4D73-B47B-40DD2AEB6C6C}">
      <dgm:prSet/>
      <dgm:spPr/>
      <dgm:t>
        <a:bodyPr/>
        <a:lstStyle/>
        <a:p>
          <a:endParaRPr lang="de-CH"/>
        </a:p>
      </dgm:t>
    </dgm:pt>
    <dgm:pt modelId="{DD471D99-9B82-4D35-8CBA-775E00FED566}" type="sibTrans" cxnId="{200C75D4-02CB-4D73-B47B-40DD2AEB6C6C}">
      <dgm:prSet/>
      <dgm:spPr/>
      <dgm:t>
        <a:bodyPr/>
        <a:lstStyle/>
        <a:p>
          <a:endParaRPr lang="de-CH"/>
        </a:p>
      </dgm:t>
    </dgm:pt>
    <dgm:pt modelId="{E045DFE3-0AAA-42B3-988A-D3D7371A16D7}" type="pres">
      <dgm:prSet presAssocID="{6D3A7806-015F-4A4D-96B3-6DA3B5330119}" presName="linearFlow" presStyleCnt="0">
        <dgm:presLayoutVars>
          <dgm:dir/>
          <dgm:animLvl val="lvl"/>
          <dgm:resizeHandles val="exact"/>
        </dgm:presLayoutVars>
      </dgm:prSet>
      <dgm:spPr/>
    </dgm:pt>
    <dgm:pt modelId="{90702332-B24D-4B0C-BB5D-1E80DBC17390}" type="pres">
      <dgm:prSet presAssocID="{CC53FDEF-EACF-4A29-868A-0E3A78604810}" presName="composite" presStyleCnt="0"/>
      <dgm:spPr/>
    </dgm:pt>
    <dgm:pt modelId="{0447DB06-C132-42C5-BA0A-5E45F579841B}" type="pres">
      <dgm:prSet presAssocID="{CC53FDEF-EACF-4A29-868A-0E3A7860481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C19CFB4-A4F7-43EF-B3C9-933C8FE55F26}" type="pres">
      <dgm:prSet presAssocID="{CC53FDEF-EACF-4A29-868A-0E3A7860481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F84FA59E-4849-41BE-B445-E7A59F5B68BB}" type="pres">
      <dgm:prSet presAssocID="{EDFACEE3-C296-4F9E-9B02-14517F379EAD}" presName="sp" presStyleCnt="0"/>
      <dgm:spPr/>
    </dgm:pt>
    <dgm:pt modelId="{16F8A56A-E6EF-4943-A020-DEB531DFE514}" type="pres">
      <dgm:prSet presAssocID="{CC61A799-F208-4923-AC40-196EC84D35A0}" presName="composite" presStyleCnt="0"/>
      <dgm:spPr/>
    </dgm:pt>
    <dgm:pt modelId="{1CD38CD1-B955-4AD2-BF22-930356B2D9B2}" type="pres">
      <dgm:prSet presAssocID="{CC61A799-F208-4923-AC40-196EC84D35A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A62383D6-8923-41FF-89BE-143E3CE6D42C}" type="pres">
      <dgm:prSet presAssocID="{CC61A799-F208-4923-AC40-196EC84D35A0}" presName="descendantText" presStyleLbl="alignAcc1" presStyleIdx="1" presStyleCnt="3">
        <dgm:presLayoutVars>
          <dgm:bulletEnabled val="1"/>
        </dgm:presLayoutVars>
      </dgm:prSet>
      <dgm:spPr/>
    </dgm:pt>
    <dgm:pt modelId="{3CBF40EE-CFF2-4D02-96E9-8600396CE2B5}" type="pres">
      <dgm:prSet presAssocID="{7F358D26-FA36-4439-84FE-B6ECF6084F7C}" presName="sp" presStyleCnt="0"/>
      <dgm:spPr/>
    </dgm:pt>
    <dgm:pt modelId="{E778A105-F51D-4A3B-B8EA-738CFBE160B4}" type="pres">
      <dgm:prSet presAssocID="{B986E098-3246-455F-B617-C9EF881AC851}" presName="composite" presStyleCnt="0"/>
      <dgm:spPr/>
    </dgm:pt>
    <dgm:pt modelId="{B0A7CF1C-EC4D-4C36-82C3-C77CF8F975B6}" type="pres">
      <dgm:prSet presAssocID="{B986E098-3246-455F-B617-C9EF881AC85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C634B0A-A01C-4553-ABB6-00D5180D2EB1}" type="pres">
      <dgm:prSet presAssocID="{B986E098-3246-455F-B617-C9EF881AC85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635438E1-F5E8-46B5-AA4D-8DFB18DC1650}" type="presOf" srcId="{CEC569C0-015E-46BD-A6F5-78A5F23A82F9}" destId="{0C19CFB4-A4F7-43EF-B3C9-933C8FE55F26}" srcOrd="0" destOrd="0" presId="urn:microsoft.com/office/officeart/2005/8/layout/chevron2"/>
    <dgm:cxn modelId="{CF7FD196-6F12-4095-A6AF-DE1AB0A7C34D}" type="presOf" srcId="{5B02CC6E-62DD-428F-BFA4-2C7F77810E45}" destId="{A62383D6-8923-41FF-89BE-143E3CE6D42C}" srcOrd="0" destOrd="1" presId="urn:microsoft.com/office/officeart/2005/8/layout/chevron2"/>
    <dgm:cxn modelId="{C45924D5-DC8F-4899-AB86-9BB75943AC05}" srcId="{CC61A799-F208-4923-AC40-196EC84D35A0}" destId="{48D3B64D-0A06-49C2-8EBF-1DBA1544DD0A}" srcOrd="0" destOrd="0" parTransId="{F53DC900-D0D0-4A82-AAF6-3461523DDD4B}" sibTransId="{C3A6AED2-23E2-482C-B594-52F8176B740F}"/>
    <dgm:cxn modelId="{A3AED506-F471-4E04-A8DC-52C8D8181E44}" type="presOf" srcId="{CC61A799-F208-4923-AC40-196EC84D35A0}" destId="{1CD38CD1-B955-4AD2-BF22-930356B2D9B2}" srcOrd="0" destOrd="0" presId="urn:microsoft.com/office/officeart/2005/8/layout/chevron2"/>
    <dgm:cxn modelId="{751B960E-6CA2-4595-8683-47984CBC4556}" srcId="{CC53FDEF-EACF-4A29-868A-0E3A78604810}" destId="{CEC569C0-015E-46BD-A6F5-78A5F23A82F9}" srcOrd="0" destOrd="0" parTransId="{8FF862D3-DD48-4D89-A42A-9E47EC26DCB5}" sibTransId="{CF61592D-17A2-4A2B-9F0B-964190C89BAF}"/>
    <dgm:cxn modelId="{5FF57DDB-7D14-40E8-8254-D60327742119}" srcId="{6D3A7806-015F-4A4D-96B3-6DA3B5330119}" destId="{B986E098-3246-455F-B617-C9EF881AC851}" srcOrd="2" destOrd="0" parTransId="{3E25A0EC-48C4-4747-9635-BB6B0D170EEF}" sibTransId="{94FA4D92-C0E9-48DE-9B7B-4E9A350EF88A}"/>
    <dgm:cxn modelId="{B41867C4-E7AE-4207-B24C-38F28B616EC5}" type="presOf" srcId="{48D3B64D-0A06-49C2-8EBF-1DBA1544DD0A}" destId="{A62383D6-8923-41FF-89BE-143E3CE6D42C}" srcOrd="0" destOrd="0" presId="urn:microsoft.com/office/officeart/2005/8/layout/chevron2"/>
    <dgm:cxn modelId="{033C772E-3D7E-44C2-B7EB-6E0AD490FFFA}" type="presOf" srcId="{6D3A7806-015F-4A4D-96B3-6DA3B5330119}" destId="{E045DFE3-0AAA-42B3-988A-D3D7371A16D7}" srcOrd="0" destOrd="0" presId="urn:microsoft.com/office/officeart/2005/8/layout/chevron2"/>
    <dgm:cxn modelId="{D7F988CD-4F6A-4DE5-A698-9B6BF421EB76}" type="presOf" srcId="{CC53FDEF-EACF-4A29-868A-0E3A78604810}" destId="{0447DB06-C132-42C5-BA0A-5E45F579841B}" srcOrd="0" destOrd="0" presId="urn:microsoft.com/office/officeart/2005/8/layout/chevron2"/>
    <dgm:cxn modelId="{DC2AC5F9-7518-412C-BD95-BEC19339F106}" type="presOf" srcId="{FF60AB10-B2E8-41BA-851E-D263555009CD}" destId="{7C634B0A-A01C-4553-ABB6-00D5180D2EB1}" srcOrd="0" destOrd="0" presId="urn:microsoft.com/office/officeart/2005/8/layout/chevron2"/>
    <dgm:cxn modelId="{200C75D4-02CB-4D73-B47B-40DD2AEB6C6C}" srcId="{B986E098-3246-455F-B617-C9EF881AC851}" destId="{FF60AB10-B2E8-41BA-851E-D263555009CD}" srcOrd="0" destOrd="0" parTransId="{76E8C8E8-EBEA-4F54-B2F7-33779C2B8C6E}" sibTransId="{DD471D99-9B82-4D35-8CBA-775E00FED566}"/>
    <dgm:cxn modelId="{19057868-74DA-4EAF-8A28-BC64CFD83E62}" type="presOf" srcId="{B986E098-3246-455F-B617-C9EF881AC851}" destId="{B0A7CF1C-EC4D-4C36-82C3-C77CF8F975B6}" srcOrd="0" destOrd="0" presId="urn:microsoft.com/office/officeart/2005/8/layout/chevron2"/>
    <dgm:cxn modelId="{FCB64DE1-63BE-4449-87ED-531729D2D3E0}" srcId="{6D3A7806-015F-4A4D-96B3-6DA3B5330119}" destId="{CC53FDEF-EACF-4A29-868A-0E3A78604810}" srcOrd="0" destOrd="0" parTransId="{46F7725A-A170-4705-81B1-0A731FA81A2E}" sibTransId="{EDFACEE3-C296-4F9E-9B02-14517F379EAD}"/>
    <dgm:cxn modelId="{204B139A-89D0-4047-AB70-9FF98BB8C181}" srcId="{6D3A7806-015F-4A4D-96B3-6DA3B5330119}" destId="{CC61A799-F208-4923-AC40-196EC84D35A0}" srcOrd="1" destOrd="0" parTransId="{C5B1B667-79BD-4805-BB1A-A92CD7C57644}" sibTransId="{7F358D26-FA36-4439-84FE-B6ECF6084F7C}"/>
    <dgm:cxn modelId="{2CE818EB-36A1-49CD-92F8-89D6D8F245F3}" srcId="{CC61A799-F208-4923-AC40-196EC84D35A0}" destId="{5B02CC6E-62DD-428F-BFA4-2C7F77810E45}" srcOrd="1" destOrd="0" parTransId="{A13E3806-C45A-4CA6-BF7A-548A015230DE}" sibTransId="{E0345DEB-2767-4151-8AA7-9016AD32D444}"/>
    <dgm:cxn modelId="{CE0BF91F-7C8C-4009-9D55-E84C2924629B}" type="presOf" srcId="{1BAAE169-B716-4C6E-BA79-9EC5F9A875B3}" destId="{0C19CFB4-A4F7-43EF-B3C9-933C8FE55F26}" srcOrd="0" destOrd="1" presId="urn:microsoft.com/office/officeart/2005/8/layout/chevron2"/>
    <dgm:cxn modelId="{EBF25E69-8F61-4974-8AD6-8F784B1B3598}" srcId="{CC53FDEF-EACF-4A29-868A-0E3A78604810}" destId="{1BAAE169-B716-4C6E-BA79-9EC5F9A875B3}" srcOrd="1" destOrd="0" parTransId="{52E1CA38-B8A1-440D-AE6C-7FEB80512EC1}" sibTransId="{57293A79-E24E-4AEB-B94F-22B981D1528C}"/>
    <dgm:cxn modelId="{FD837D76-4596-422E-A636-B81BEC0879A2}" type="presParOf" srcId="{E045DFE3-0AAA-42B3-988A-D3D7371A16D7}" destId="{90702332-B24D-4B0C-BB5D-1E80DBC17390}" srcOrd="0" destOrd="0" presId="urn:microsoft.com/office/officeart/2005/8/layout/chevron2"/>
    <dgm:cxn modelId="{8E2BD9A8-B55C-4AE6-8AC0-AFC3223359F4}" type="presParOf" srcId="{90702332-B24D-4B0C-BB5D-1E80DBC17390}" destId="{0447DB06-C132-42C5-BA0A-5E45F579841B}" srcOrd="0" destOrd="0" presId="urn:microsoft.com/office/officeart/2005/8/layout/chevron2"/>
    <dgm:cxn modelId="{6D9249E1-2562-4479-B3EF-E08576F1CE55}" type="presParOf" srcId="{90702332-B24D-4B0C-BB5D-1E80DBC17390}" destId="{0C19CFB4-A4F7-43EF-B3C9-933C8FE55F26}" srcOrd="1" destOrd="0" presId="urn:microsoft.com/office/officeart/2005/8/layout/chevron2"/>
    <dgm:cxn modelId="{7D18DC63-4770-4DB1-986E-0964D472B558}" type="presParOf" srcId="{E045DFE3-0AAA-42B3-988A-D3D7371A16D7}" destId="{F84FA59E-4849-41BE-B445-E7A59F5B68BB}" srcOrd="1" destOrd="0" presId="urn:microsoft.com/office/officeart/2005/8/layout/chevron2"/>
    <dgm:cxn modelId="{D142FEDA-55C2-41C3-BE68-86974F6034EC}" type="presParOf" srcId="{E045DFE3-0AAA-42B3-988A-D3D7371A16D7}" destId="{16F8A56A-E6EF-4943-A020-DEB531DFE514}" srcOrd="2" destOrd="0" presId="urn:microsoft.com/office/officeart/2005/8/layout/chevron2"/>
    <dgm:cxn modelId="{B65F1DFB-5248-4DC4-8966-F62BE1BF6E72}" type="presParOf" srcId="{16F8A56A-E6EF-4943-A020-DEB531DFE514}" destId="{1CD38CD1-B955-4AD2-BF22-930356B2D9B2}" srcOrd="0" destOrd="0" presId="urn:microsoft.com/office/officeart/2005/8/layout/chevron2"/>
    <dgm:cxn modelId="{CBA56DE4-99E5-40B0-958D-3AE3D6DDF529}" type="presParOf" srcId="{16F8A56A-E6EF-4943-A020-DEB531DFE514}" destId="{A62383D6-8923-41FF-89BE-143E3CE6D42C}" srcOrd="1" destOrd="0" presId="urn:microsoft.com/office/officeart/2005/8/layout/chevron2"/>
    <dgm:cxn modelId="{92DEC48B-382A-4AA6-BCBE-33398690B40F}" type="presParOf" srcId="{E045DFE3-0AAA-42B3-988A-D3D7371A16D7}" destId="{3CBF40EE-CFF2-4D02-96E9-8600396CE2B5}" srcOrd="3" destOrd="0" presId="urn:microsoft.com/office/officeart/2005/8/layout/chevron2"/>
    <dgm:cxn modelId="{64129F2F-6041-47DF-991D-0C90FB06F71E}" type="presParOf" srcId="{E045DFE3-0AAA-42B3-988A-D3D7371A16D7}" destId="{E778A105-F51D-4A3B-B8EA-738CFBE160B4}" srcOrd="4" destOrd="0" presId="urn:microsoft.com/office/officeart/2005/8/layout/chevron2"/>
    <dgm:cxn modelId="{1430D554-3801-4487-B47C-A19F5CA8CCE9}" type="presParOf" srcId="{E778A105-F51D-4A3B-B8EA-738CFBE160B4}" destId="{B0A7CF1C-EC4D-4C36-82C3-C77CF8F975B6}" srcOrd="0" destOrd="0" presId="urn:microsoft.com/office/officeart/2005/8/layout/chevron2"/>
    <dgm:cxn modelId="{5BA6438C-25F5-49A0-8445-9EA9143D0115}" type="presParOf" srcId="{E778A105-F51D-4A3B-B8EA-738CFBE160B4}" destId="{7C634B0A-A01C-4553-ABB6-00D5180D2EB1}" srcOrd="1" destOrd="0" presId="urn:microsoft.com/office/officeart/2005/8/layout/chevron2"/>
  </dgm:cxnLst>
  <dgm:bg>
    <a:solidFill>
      <a:schemeClr val="accent4">
        <a:lumMod val="20000"/>
        <a:lumOff val="80000"/>
      </a:schemeClr>
    </a:solidFill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7DB06-C132-42C5-BA0A-5E45F579841B}">
      <dsp:nvSpPr>
        <dsp:cNvPr id="0" name=""/>
        <dsp:cNvSpPr/>
      </dsp:nvSpPr>
      <dsp:spPr>
        <a:xfrm rot="5400000">
          <a:off x="-184101" y="184963"/>
          <a:ext cx="1227341" cy="859138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b="1" kern="1200" dirty="0" smtClean="0"/>
            <a:t>Word Embeddings</a:t>
          </a:r>
          <a:endParaRPr lang="de-CH" sz="1100" b="1" kern="1200" dirty="0"/>
        </a:p>
      </dsp:txBody>
      <dsp:txXfrm rot="-5400000">
        <a:off x="1" y="430430"/>
        <a:ext cx="859138" cy="368203"/>
      </dsp:txXfrm>
    </dsp:sp>
    <dsp:sp modelId="{0C19CFB4-A4F7-43EF-B3C9-933C8FE55F26}">
      <dsp:nvSpPr>
        <dsp:cNvPr id="0" name=""/>
        <dsp:cNvSpPr/>
      </dsp:nvSpPr>
      <dsp:spPr>
        <a:xfrm rot="5400000">
          <a:off x="2100186" y="-1240185"/>
          <a:ext cx="797771" cy="3279867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smtClean="0"/>
            <a:t>S1: word2vec with 200M tweets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smtClean="0"/>
            <a:t>S2: GloVe with 90M tweets</a:t>
          </a:r>
          <a:endParaRPr lang="de-CH" sz="1600" kern="1200" dirty="0"/>
        </a:p>
      </dsp:txBody>
      <dsp:txXfrm rot="-5400000">
        <a:off x="859138" y="39807"/>
        <a:ext cx="3240923" cy="719883"/>
      </dsp:txXfrm>
    </dsp:sp>
    <dsp:sp modelId="{1CD38CD1-B955-4AD2-BF22-930356B2D9B2}">
      <dsp:nvSpPr>
        <dsp:cNvPr id="0" name=""/>
        <dsp:cNvSpPr/>
      </dsp:nvSpPr>
      <dsp:spPr>
        <a:xfrm rot="5400000">
          <a:off x="-184101" y="1228474"/>
          <a:ext cx="1227341" cy="859138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b="1" kern="1200" dirty="0" smtClean="0"/>
            <a:t>Distant Phase</a:t>
          </a:r>
          <a:endParaRPr lang="de-CH" sz="1100" b="1" kern="1200" dirty="0"/>
        </a:p>
      </dsp:txBody>
      <dsp:txXfrm rot="-5400000">
        <a:off x="1" y="1473941"/>
        <a:ext cx="859138" cy="368203"/>
      </dsp:txXfrm>
    </dsp:sp>
    <dsp:sp modelId="{A62383D6-8923-41FF-89BE-143E3CE6D42C}">
      <dsp:nvSpPr>
        <dsp:cNvPr id="0" name=""/>
        <dsp:cNvSpPr/>
      </dsp:nvSpPr>
      <dsp:spPr>
        <a:xfrm rot="5400000">
          <a:off x="2100186" y="-196674"/>
          <a:ext cx="797771" cy="3279867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smtClean="0"/>
            <a:t>S1: 90M tweets</a:t>
          </a:r>
          <a:endParaRPr lang="de-CH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smtClean="0"/>
            <a:t>S2: 60M tweets</a:t>
          </a:r>
          <a:endParaRPr lang="de-CH" sz="1600" kern="1200" dirty="0"/>
        </a:p>
      </dsp:txBody>
      <dsp:txXfrm rot="-5400000">
        <a:off x="859138" y="1083318"/>
        <a:ext cx="3240923" cy="719883"/>
      </dsp:txXfrm>
    </dsp:sp>
    <dsp:sp modelId="{B0A7CF1C-EC4D-4C36-82C3-C77CF8F975B6}">
      <dsp:nvSpPr>
        <dsp:cNvPr id="0" name=""/>
        <dsp:cNvSpPr/>
      </dsp:nvSpPr>
      <dsp:spPr>
        <a:xfrm rot="5400000">
          <a:off x="-184101" y="2271985"/>
          <a:ext cx="1227341" cy="859138"/>
        </a:xfrm>
        <a:prstGeom prst="chevron">
          <a:avLst/>
        </a:prstGeom>
        <a:solidFill>
          <a:schemeClr val="tx2">
            <a:lumMod val="50000"/>
          </a:schemeClr>
        </a:solidFill>
        <a:ln w="25400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100" b="1" kern="1200" dirty="0" smtClean="0"/>
            <a:t>Supervised Phase</a:t>
          </a:r>
          <a:endParaRPr lang="de-CH" sz="1100" b="1" kern="1200" dirty="0"/>
        </a:p>
      </dsp:txBody>
      <dsp:txXfrm rot="-5400000">
        <a:off x="1" y="2517452"/>
        <a:ext cx="859138" cy="368203"/>
      </dsp:txXfrm>
    </dsp:sp>
    <dsp:sp modelId="{7C634B0A-A01C-4553-ABB6-00D5180D2EB1}">
      <dsp:nvSpPr>
        <dsp:cNvPr id="0" name=""/>
        <dsp:cNvSpPr/>
      </dsp:nvSpPr>
      <dsp:spPr>
        <a:xfrm rot="5400000">
          <a:off x="2100186" y="846836"/>
          <a:ext cx="797771" cy="3279867"/>
        </a:xfrm>
        <a:prstGeom prst="round2Same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CH" sz="1600" kern="1200" dirty="0" smtClean="0"/>
            <a:t>Both: 18K provided training data</a:t>
          </a:r>
          <a:endParaRPr lang="de-CH" sz="1600" kern="1200" dirty="0"/>
        </a:p>
      </dsp:txBody>
      <dsp:txXfrm rot="-5400000">
        <a:off x="859138" y="2126828"/>
        <a:ext cx="3240923" cy="719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4338E-E534-4545-AC49-4E26FDF24ECE}" type="datetimeFigureOut">
              <a:rPr lang="de-CH" smtClean="0"/>
              <a:t>10.06.2016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0313" y="1100138"/>
            <a:ext cx="7775575" cy="5499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938" y="6965950"/>
            <a:ext cx="8186737" cy="6597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928725"/>
            <a:ext cx="4435475" cy="731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550" y="13928725"/>
            <a:ext cx="4435475" cy="731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76625-E93D-41B3-87B3-3A894D5586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400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2" name="Textfeld 41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93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7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4" y="1206500"/>
            <a:ext cx="14328775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7" name="Textfeld 1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29823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431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4" y="1206500"/>
            <a:ext cx="14328775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7" name="Textfeld 1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42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208578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582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7" name="Textfeld 2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53234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33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27" name="Textfeld 2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1798263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763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10944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310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272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5" y="1206500"/>
            <a:ext cx="14328775" cy="1800225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864926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377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37298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7280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292938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343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4" y="1206500"/>
            <a:ext cx="14328775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120157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9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2" name="Textfeld 41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209731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00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38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9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0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1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42" name="Textfeld 41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141858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78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1675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40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96876" y="1206500"/>
            <a:ext cx="14328774" cy="1800226"/>
          </a:xfrm>
          <a:solidFill>
            <a:schemeClr val="tx2"/>
          </a:solidFill>
          <a:ln>
            <a:noFill/>
          </a:ln>
        </p:spPr>
        <p:txBody>
          <a:bodyPr lIns="324000" tIns="324000" rIns="324000" bIns="324000"/>
          <a:lstStyle>
            <a:lvl1pPr marL="0" indent="0">
              <a:lnSpc>
                <a:spcPts val="4000"/>
              </a:lnSpc>
              <a:spcAft>
                <a:spcPts val="1500"/>
              </a:spcAft>
              <a:buNone/>
              <a:defRPr sz="3500" b="1">
                <a:solidFill>
                  <a:schemeClr val="bg2"/>
                </a:solidFill>
              </a:defRPr>
            </a:lvl1pPr>
            <a:lvl2pPr marL="0" indent="0">
              <a:lnSpc>
                <a:spcPts val="1500"/>
              </a:lnSpc>
              <a:spcBef>
                <a:spcPts val="0"/>
              </a:spcBef>
              <a:buNone/>
              <a:defRPr sz="1100">
                <a:solidFill>
                  <a:schemeClr val="bg2"/>
                </a:solidFill>
              </a:defRPr>
            </a:lvl2pPr>
            <a:lvl3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3pPr>
            <a:lvl4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4pPr>
            <a:lvl5pPr marL="0" indent="0">
              <a:lnSpc>
                <a:spcPts val="1500"/>
              </a:lnSpc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12925858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11161662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9410803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7646607" y="2358368"/>
            <a:ext cx="1630817" cy="4838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smtClean="0"/>
              <a:t>Logos Organisational </a:t>
            </a:r>
            <a:r>
              <a:rPr lang="de-CH" dirty="0" err="1" smtClean="0"/>
              <a:t>units</a:t>
            </a:r>
            <a:endParaRPr lang="de-CH" dirty="0"/>
          </a:p>
        </p:txBody>
      </p:sp>
      <p:sp>
        <p:nvSpPr>
          <p:cNvPr id="37" name="Textfeld 36"/>
          <p:cNvSpPr txBox="1"/>
          <p:nvPr userDrawn="1"/>
        </p:nvSpPr>
        <p:spPr bwMode="white">
          <a:xfrm>
            <a:off x="396874" y="9919063"/>
            <a:ext cx="14328775" cy="360000"/>
          </a:xfrm>
          <a:prstGeom prst="rect">
            <a:avLst/>
          </a:prstGeom>
          <a:solidFill>
            <a:schemeClr val="accent3"/>
          </a:solidFill>
        </p:spPr>
        <p:txBody>
          <a:bodyPr wrap="square" lIns="324000" tIns="0" rIns="0" bIns="0" rtlCol="0" anchor="ctr" anchorCtr="0">
            <a:noAutofit/>
          </a:bodyPr>
          <a:lstStyle/>
          <a:p>
            <a:r>
              <a:rPr lang="de-CH" sz="1500" b="1" dirty="0" smtClean="0">
                <a:solidFill>
                  <a:schemeClr val="accent1"/>
                </a:solidFill>
              </a:rPr>
              <a:t>Partners</a:t>
            </a:r>
            <a:endParaRPr lang="de-CH" sz="1500" b="1" dirty="0">
              <a:solidFill>
                <a:schemeClr val="accent1"/>
              </a:solidFill>
            </a:endParaRP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4068763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7740650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32" hasCustomPrompt="1"/>
          </p:nvPr>
        </p:nvSpPr>
        <p:spPr>
          <a:xfrm>
            <a:off x="11414125" y="414338"/>
            <a:ext cx="2844428" cy="539874"/>
          </a:xfrm>
        </p:spPr>
        <p:txBody>
          <a:bodyPr/>
          <a:lstStyle>
            <a:lvl1pPr>
              <a:defRPr/>
            </a:lvl1pPr>
          </a:lstStyle>
          <a:p>
            <a:r>
              <a:rPr lang="de-CH" dirty="0" smtClean="0"/>
              <a:t>Logos Partner </a:t>
            </a:r>
            <a:r>
              <a:rPr lang="de-CH" dirty="0" err="1" smtClean="0"/>
              <a:t>Universities</a:t>
            </a:r>
            <a:endParaRPr lang="de-CH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836626" y="9974269"/>
            <a:ext cx="1680492" cy="19696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95774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5757202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7722995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9677779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11612610" y="9974268"/>
            <a:ext cx="1680492" cy="2034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CH" dirty="0" smtClean="0"/>
              <a:t>Logos Sponsoring Partners</a:t>
            </a:r>
          </a:p>
        </p:txBody>
      </p:sp>
    </p:spTree>
    <p:extLst>
      <p:ext uri="{BB962C8B-B14F-4D97-AF65-F5344CB8AC3E}">
        <p14:creationId xmlns:p14="http://schemas.microsoft.com/office/powerpoint/2010/main" val="408724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9"/>
            <a:ext cx="14329649" cy="4968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289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0730" y="3209453"/>
            <a:ext cx="1433492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554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1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0730" y="3209453"/>
            <a:ext cx="1433492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855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2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1" y="3222625"/>
            <a:ext cx="14329650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44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3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874" y="1206500"/>
            <a:ext cx="14328775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1" y="3222625"/>
            <a:ext cx="14329650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024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4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22625"/>
            <a:ext cx="14329649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16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5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9"/>
            <a:ext cx="14329649" cy="4968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98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7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9"/>
            <a:ext cx="14329649" cy="49684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85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8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22625"/>
            <a:ext cx="14329649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26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89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22625"/>
            <a:ext cx="14329649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5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0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875" y="3222625"/>
            <a:ext cx="14328775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72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1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225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875" y="3222625"/>
            <a:ext cx="14328775" cy="4954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78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2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000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8"/>
            <a:ext cx="1432965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261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9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1206500"/>
            <a:ext cx="14329650" cy="1800000"/>
          </a:xfrm>
          <a:prstGeom prst="rect">
            <a:avLst/>
          </a:prstGeom>
          <a:solidFill>
            <a:schemeClr val="tx2"/>
          </a:solidFill>
        </p:spPr>
        <p:txBody>
          <a:bodyPr vert="horz" lIns="324000" tIns="324000" rIns="324000" bIns="32400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3208338"/>
            <a:ext cx="14329650" cy="49177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396000" y="396000"/>
            <a:ext cx="2520950" cy="409575"/>
          </a:xfrm>
          <a:custGeom>
            <a:avLst/>
            <a:gdLst>
              <a:gd name="T0" fmla="*/ 2491 w 17468"/>
              <a:gd name="T1" fmla="*/ 1090 h 2838"/>
              <a:gd name="T2" fmla="*/ 6234 w 17468"/>
              <a:gd name="T3" fmla="*/ 1725 h 2838"/>
              <a:gd name="T4" fmla="*/ 10872 w 17468"/>
              <a:gd name="T5" fmla="*/ 351 h 2838"/>
              <a:gd name="T6" fmla="*/ 15019 w 17468"/>
              <a:gd name="T7" fmla="*/ 860 h 2838"/>
              <a:gd name="T8" fmla="*/ 14561 w 17468"/>
              <a:gd name="T9" fmla="*/ 1005 h 2838"/>
              <a:gd name="T10" fmla="*/ 14235 w 17468"/>
              <a:gd name="T11" fmla="*/ 1382 h 2838"/>
              <a:gd name="T12" fmla="*/ 14070 w 17468"/>
              <a:gd name="T13" fmla="*/ 1925 h 2838"/>
              <a:gd name="T14" fmla="*/ 14074 w 17468"/>
              <a:gd name="T15" fmla="*/ 2332 h 2838"/>
              <a:gd name="T16" fmla="*/ 14238 w 17468"/>
              <a:gd name="T17" fmla="*/ 2651 h 2838"/>
              <a:gd name="T18" fmla="*/ 14550 w 17468"/>
              <a:gd name="T19" fmla="*/ 2819 h 2838"/>
              <a:gd name="T20" fmla="*/ 14870 w 17468"/>
              <a:gd name="T21" fmla="*/ 2828 h 2838"/>
              <a:gd name="T22" fmla="*/ 15101 w 17468"/>
              <a:gd name="T23" fmla="*/ 2761 h 2838"/>
              <a:gd name="T24" fmla="*/ 15310 w 17468"/>
              <a:gd name="T25" fmla="*/ 2631 h 2838"/>
              <a:gd name="T26" fmla="*/ 15075 w 17468"/>
              <a:gd name="T27" fmla="*/ 2488 h 2838"/>
              <a:gd name="T28" fmla="*/ 14751 w 17468"/>
              <a:gd name="T29" fmla="*/ 2588 h 2838"/>
              <a:gd name="T30" fmla="*/ 14549 w 17468"/>
              <a:gd name="T31" fmla="*/ 2542 h 2838"/>
              <a:gd name="T32" fmla="*/ 14393 w 17468"/>
              <a:gd name="T33" fmla="*/ 2388 h 2838"/>
              <a:gd name="T34" fmla="*/ 14337 w 17468"/>
              <a:gd name="T35" fmla="*/ 2097 h 2838"/>
              <a:gd name="T36" fmla="*/ 14398 w 17468"/>
              <a:gd name="T37" fmla="*/ 1714 h 2838"/>
              <a:gd name="T38" fmla="*/ 14576 w 17468"/>
              <a:gd name="T39" fmla="*/ 1342 h 2838"/>
              <a:gd name="T40" fmla="*/ 14813 w 17468"/>
              <a:gd name="T41" fmla="*/ 1156 h 2838"/>
              <a:gd name="T42" fmla="*/ 15127 w 17468"/>
              <a:gd name="T43" fmla="*/ 1116 h 2838"/>
              <a:gd name="T44" fmla="*/ 15376 w 17468"/>
              <a:gd name="T45" fmla="*/ 1268 h 2838"/>
              <a:gd name="T46" fmla="*/ 15527 w 17468"/>
              <a:gd name="T47" fmla="*/ 1030 h 2838"/>
              <a:gd name="T48" fmla="*/ 15349 w 17468"/>
              <a:gd name="T49" fmla="*/ 911 h 2838"/>
              <a:gd name="T50" fmla="*/ 15112 w 17468"/>
              <a:gd name="T51" fmla="*/ 860 h 2838"/>
              <a:gd name="T52" fmla="*/ 16588 w 17468"/>
              <a:gd name="T53" fmla="*/ 927 h 2838"/>
              <a:gd name="T54" fmla="*/ 16035 w 17468"/>
              <a:gd name="T55" fmla="*/ 2815 h 2838"/>
              <a:gd name="T56" fmla="*/ 16430 w 17468"/>
              <a:gd name="T57" fmla="*/ 1290 h 2838"/>
              <a:gd name="T58" fmla="*/ 16670 w 17468"/>
              <a:gd name="T59" fmla="*/ 1136 h 2838"/>
              <a:gd name="T60" fmla="*/ 16911 w 17468"/>
              <a:gd name="T61" fmla="*/ 1114 h 2838"/>
              <a:gd name="T62" fmla="*/ 17076 w 17468"/>
              <a:gd name="T63" fmla="*/ 1188 h 2838"/>
              <a:gd name="T64" fmla="*/ 17166 w 17468"/>
              <a:gd name="T65" fmla="*/ 1336 h 2838"/>
              <a:gd name="T66" fmla="*/ 17171 w 17468"/>
              <a:gd name="T67" fmla="*/ 1550 h 2838"/>
              <a:gd name="T68" fmla="*/ 17465 w 17468"/>
              <a:gd name="T69" fmla="*/ 1481 h 2838"/>
              <a:gd name="T70" fmla="*/ 17430 w 17468"/>
              <a:gd name="T71" fmla="*/ 1182 h 2838"/>
              <a:gd name="T72" fmla="*/ 17264 w 17468"/>
              <a:gd name="T73" fmla="*/ 961 h 2838"/>
              <a:gd name="T74" fmla="*/ 16991 w 17468"/>
              <a:gd name="T75" fmla="*/ 861 h 2838"/>
              <a:gd name="T76" fmla="*/ 8963 w 17468"/>
              <a:gd name="T77" fmla="*/ 1132 h 2838"/>
              <a:gd name="T78" fmla="*/ 8004 w 17468"/>
              <a:gd name="T79" fmla="*/ 1128 h 2838"/>
              <a:gd name="T80" fmla="*/ 12290 w 17468"/>
              <a:gd name="T81" fmla="*/ 957 h 2838"/>
              <a:gd name="T82" fmla="*/ 12170 w 17468"/>
              <a:gd name="T83" fmla="*/ 886 h 2838"/>
              <a:gd name="T84" fmla="*/ 12065 w 17468"/>
              <a:gd name="T85" fmla="*/ 1496 h 2838"/>
              <a:gd name="T86" fmla="*/ 12227 w 17468"/>
              <a:gd name="T87" fmla="*/ 1256 h 2838"/>
              <a:gd name="T88" fmla="*/ 12459 w 17468"/>
              <a:gd name="T89" fmla="*/ 1124 h 2838"/>
              <a:gd name="T90" fmla="*/ 12696 w 17468"/>
              <a:gd name="T91" fmla="*/ 1128 h 2838"/>
              <a:gd name="T92" fmla="*/ 12852 w 17468"/>
              <a:gd name="T93" fmla="*/ 1248 h 2838"/>
              <a:gd name="T94" fmla="*/ 12868 w 17468"/>
              <a:gd name="T95" fmla="*/ 893 h 2838"/>
              <a:gd name="T96" fmla="*/ 10875 w 17468"/>
              <a:gd name="T97" fmla="*/ 2815 h 2838"/>
              <a:gd name="T98" fmla="*/ 10391 w 17468"/>
              <a:gd name="T99" fmla="*/ 2780 h 2838"/>
              <a:gd name="T100" fmla="*/ 9988 w 17468"/>
              <a:gd name="T101" fmla="*/ 2833 h 2838"/>
              <a:gd name="T102" fmla="*/ 9724 w 17468"/>
              <a:gd name="T103" fmla="*/ 2721 h 2838"/>
              <a:gd name="T104" fmla="*/ 9570 w 17468"/>
              <a:gd name="T105" fmla="*/ 2490 h 2838"/>
              <a:gd name="T106" fmla="*/ 9546 w 17468"/>
              <a:gd name="T107" fmla="*/ 2199 h 2838"/>
              <a:gd name="T108" fmla="*/ 9840 w 17468"/>
              <a:gd name="T109" fmla="*/ 2123 h 2838"/>
              <a:gd name="T110" fmla="*/ 9839 w 17468"/>
              <a:gd name="T111" fmla="*/ 2345 h 2838"/>
              <a:gd name="T112" fmla="*/ 9922 w 17468"/>
              <a:gd name="T113" fmla="*/ 2499 h 2838"/>
              <a:gd name="T114" fmla="*/ 10081 w 17468"/>
              <a:gd name="T115" fmla="*/ 2579 h 2838"/>
              <a:gd name="T116" fmla="*/ 10320 w 17468"/>
              <a:gd name="T117" fmla="*/ 2567 h 2838"/>
              <a:gd name="T118" fmla="*/ 10558 w 17468"/>
              <a:gd name="T119" fmla="*/ 2429 h 2838"/>
              <a:gd name="T120" fmla="*/ 10738 w 17468"/>
              <a:gd name="T121" fmla="*/ 2064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468" h="2838">
                <a:moveTo>
                  <a:pt x="6359" y="1090"/>
                </a:moveTo>
                <a:lnTo>
                  <a:pt x="5726" y="1090"/>
                </a:lnTo>
                <a:lnTo>
                  <a:pt x="5949" y="0"/>
                </a:lnTo>
                <a:lnTo>
                  <a:pt x="566" y="0"/>
                </a:lnTo>
                <a:lnTo>
                  <a:pt x="0" y="2815"/>
                </a:lnTo>
                <a:lnTo>
                  <a:pt x="2146" y="2815"/>
                </a:lnTo>
                <a:lnTo>
                  <a:pt x="2287" y="2111"/>
                </a:lnTo>
                <a:lnTo>
                  <a:pt x="1020" y="2111"/>
                </a:lnTo>
                <a:lnTo>
                  <a:pt x="1096" y="1725"/>
                </a:lnTo>
                <a:lnTo>
                  <a:pt x="2364" y="1725"/>
                </a:lnTo>
                <a:lnTo>
                  <a:pt x="2491" y="1090"/>
                </a:lnTo>
                <a:lnTo>
                  <a:pt x="1224" y="1090"/>
                </a:lnTo>
                <a:lnTo>
                  <a:pt x="1300" y="704"/>
                </a:lnTo>
                <a:lnTo>
                  <a:pt x="3309" y="704"/>
                </a:lnTo>
                <a:lnTo>
                  <a:pt x="2885" y="2815"/>
                </a:lnTo>
                <a:lnTo>
                  <a:pt x="3765" y="2815"/>
                </a:lnTo>
                <a:lnTo>
                  <a:pt x="4189" y="704"/>
                </a:lnTo>
                <a:lnTo>
                  <a:pt x="4928" y="704"/>
                </a:lnTo>
                <a:lnTo>
                  <a:pt x="4503" y="2815"/>
                </a:lnTo>
                <a:lnTo>
                  <a:pt x="5383" y="2815"/>
                </a:lnTo>
                <a:lnTo>
                  <a:pt x="5601" y="1725"/>
                </a:lnTo>
                <a:lnTo>
                  <a:pt x="6234" y="1725"/>
                </a:lnTo>
                <a:lnTo>
                  <a:pt x="6017" y="2815"/>
                </a:lnTo>
                <a:lnTo>
                  <a:pt x="6897" y="2815"/>
                </a:lnTo>
                <a:lnTo>
                  <a:pt x="7462" y="0"/>
                </a:lnTo>
                <a:lnTo>
                  <a:pt x="6582" y="0"/>
                </a:lnTo>
                <a:lnTo>
                  <a:pt x="6359" y="1090"/>
                </a:lnTo>
                <a:close/>
                <a:moveTo>
                  <a:pt x="10121" y="351"/>
                </a:moveTo>
                <a:lnTo>
                  <a:pt x="10403" y="351"/>
                </a:lnTo>
                <a:lnTo>
                  <a:pt x="10473" y="0"/>
                </a:lnTo>
                <a:lnTo>
                  <a:pt x="10191" y="0"/>
                </a:lnTo>
                <a:lnTo>
                  <a:pt x="10121" y="351"/>
                </a:lnTo>
                <a:close/>
                <a:moveTo>
                  <a:pt x="10872" y="351"/>
                </a:moveTo>
                <a:lnTo>
                  <a:pt x="11153" y="351"/>
                </a:lnTo>
                <a:lnTo>
                  <a:pt x="11223" y="0"/>
                </a:lnTo>
                <a:lnTo>
                  <a:pt x="10943" y="0"/>
                </a:lnTo>
                <a:lnTo>
                  <a:pt x="10872" y="351"/>
                </a:lnTo>
                <a:close/>
                <a:moveTo>
                  <a:pt x="13609" y="351"/>
                </a:moveTo>
                <a:lnTo>
                  <a:pt x="13890" y="351"/>
                </a:lnTo>
                <a:lnTo>
                  <a:pt x="13960" y="0"/>
                </a:lnTo>
                <a:lnTo>
                  <a:pt x="13680" y="0"/>
                </a:lnTo>
                <a:lnTo>
                  <a:pt x="13609" y="351"/>
                </a:lnTo>
                <a:close/>
                <a:moveTo>
                  <a:pt x="15066" y="859"/>
                </a:moveTo>
                <a:lnTo>
                  <a:pt x="15019" y="860"/>
                </a:lnTo>
                <a:lnTo>
                  <a:pt x="14972" y="863"/>
                </a:lnTo>
                <a:lnTo>
                  <a:pt x="14927" y="868"/>
                </a:lnTo>
                <a:lnTo>
                  <a:pt x="14883" y="875"/>
                </a:lnTo>
                <a:lnTo>
                  <a:pt x="14839" y="885"/>
                </a:lnTo>
                <a:lnTo>
                  <a:pt x="14795" y="896"/>
                </a:lnTo>
                <a:lnTo>
                  <a:pt x="14754" y="909"/>
                </a:lnTo>
                <a:lnTo>
                  <a:pt x="14714" y="925"/>
                </a:lnTo>
                <a:lnTo>
                  <a:pt x="14674" y="942"/>
                </a:lnTo>
                <a:lnTo>
                  <a:pt x="14635" y="962"/>
                </a:lnTo>
                <a:lnTo>
                  <a:pt x="14598" y="982"/>
                </a:lnTo>
                <a:lnTo>
                  <a:pt x="14561" y="1005"/>
                </a:lnTo>
                <a:lnTo>
                  <a:pt x="14526" y="1030"/>
                </a:lnTo>
                <a:lnTo>
                  <a:pt x="14492" y="1058"/>
                </a:lnTo>
                <a:lnTo>
                  <a:pt x="14458" y="1086"/>
                </a:lnTo>
                <a:lnTo>
                  <a:pt x="14426" y="1117"/>
                </a:lnTo>
                <a:lnTo>
                  <a:pt x="14396" y="1149"/>
                </a:lnTo>
                <a:lnTo>
                  <a:pt x="14365" y="1184"/>
                </a:lnTo>
                <a:lnTo>
                  <a:pt x="14337" y="1220"/>
                </a:lnTo>
                <a:lnTo>
                  <a:pt x="14310" y="1257"/>
                </a:lnTo>
                <a:lnTo>
                  <a:pt x="14283" y="1298"/>
                </a:lnTo>
                <a:lnTo>
                  <a:pt x="14259" y="1339"/>
                </a:lnTo>
                <a:lnTo>
                  <a:pt x="14235" y="1382"/>
                </a:lnTo>
                <a:lnTo>
                  <a:pt x="14213" y="1427"/>
                </a:lnTo>
                <a:lnTo>
                  <a:pt x="14192" y="1474"/>
                </a:lnTo>
                <a:lnTo>
                  <a:pt x="14172" y="1522"/>
                </a:lnTo>
                <a:lnTo>
                  <a:pt x="14155" y="1572"/>
                </a:lnTo>
                <a:lnTo>
                  <a:pt x="14137" y="1623"/>
                </a:lnTo>
                <a:lnTo>
                  <a:pt x="14122" y="1677"/>
                </a:lnTo>
                <a:lnTo>
                  <a:pt x="14108" y="1731"/>
                </a:lnTo>
                <a:lnTo>
                  <a:pt x="14094" y="1788"/>
                </a:lnTo>
                <a:lnTo>
                  <a:pt x="14084" y="1846"/>
                </a:lnTo>
                <a:lnTo>
                  <a:pt x="14076" y="1885"/>
                </a:lnTo>
                <a:lnTo>
                  <a:pt x="14070" y="1925"/>
                </a:lnTo>
                <a:lnTo>
                  <a:pt x="14065" y="1966"/>
                </a:lnTo>
                <a:lnTo>
                  <a:pt x="14062" y="2005"/>
                </a:lnTo>
                <a:lnTo>
                  <a:pt x="14058" y="2043"/>
                </a:lnTo>
                <a:lnTo>
                  <a:pt x="14056" y="2079"/>
                </a:lnTo>
                <a:lnTo>
                  <a:pt x="14055" y="2113"/>
                </a:lnTo>
                <a:lnTo>
                  <a:pt x="14055" y="2143"/>
                </a:lnTo>
                <a:lnTo>
                  <a:pt x="14056" y="2183"/>
                </a:lnTo>
                <a:lnTo>
                  <a:pt x="14058" y="2221"/>
                </a:lnTo>
                <a:lnTo>
                  <a:pt x="14062" y="2259"/>
                </a:lnTo>
                <a:lnTo>
                  <a:pt x="14067" y="2297"/>
                </a:lnTo>
                <a:lnTo>
                  <a:pt x="14074" y="2332"/>
                </a:lnTo>
                <a:lnTo>
                  <a:pt x="14081" y="2366"/>
                </a:lnTo>
                <a:lnTo>
                  <a:pt x="14091" y="2400"/>
                </a:lnTo>
                <a:lnTo>
                  <a:pt x="14102" y="2433"/>
                </a:lnTo>
                <a:lnTo>
                  <a:pt x="14114" y="2464"/>
                </a:lnTo>
                <a:lnTo>
                  <a:pt x="14128" y="2494"/>
                </a:lnTo>
                <a:lnTo>
                  <a:pt x="14144" y="2524"/>
                </a:lnTo>
                <a:lnTo>
                  <a:pt x="14160" y="2551"/>
                </a:lnTo>
                <a:lnTo>
                  <a:pt x="14177" y="2578"/>
                </a:lnTo>
                <a:lnTo>
                  <a:pt x="14196" y="2603"/>
                </a:lnTo>
                <a:lnTo>
                  <a:pt x="14216" y="2628"/>
                </a:lnTo>
                <a:lnTo>
                  <a:pt x="14238" y="2651"/>
                </a:lnTo>
                <a:lnTo>
                  <a:pt x="14260" y="2673"/>
                </a:lnTo>
                <a:lnTo>
                  <a:pt x="14284" y="2694"/>
                </a:lnTo>
                <a:lnTo>
                  <a:pt x="14310" y="2714"/>
                </a:lnTo>
                <a:lnTo>
                  <a:pt x="14336" y="2731"/>
                </a:lnTo>
                <a:lnTo>
                  <a:pt x="14363" y="2747"/>
                </a:lnTo>
                <a:lnTo>
                  <a:pt x="14391" y="2763"/>
                </a:lnTo>
                <a:lnTo>
                  <a:pt x="14421" y="2777"/>
                </a:lnTo>
                <a:lnTo>
                  <a:pt x="14451" y="2790"/>
                </a:lnTo>
                <a:lnTo>
                  <a:pt x="14483" y="2801"/>
                </a:lnTo>
                <a:lnTo>
                  <a:pt x="14516" y="2811"/>
                </a:lnTo>
                <a:lnTo>
                  <a:pt x="14550" y="2819"/>
                </a:lnTo>
                <a:lnTo>
                  <a:pt x="14585" y="2826"/>
                </a:lnTo>
                <a:lnTo>
                  <a:pt x="14621" y="2831"/>
                </a:lnTo>
                <a:lnTo>
                  <a:pt x="14658" y="2835"/>
                </a:lnTo>
                <a:lnTo>
                  <a:pt x="14696" y="2837"/>
                </a:lnTo>
                <a:lnTo>
                  <a:pt x="14734" y="2838"/>
                </a:lnTo>
                <a:lnTo>
                  <a:pt x="14757" y="2838"/>
                </a:lnTo>
                <a:lnTo>
                  <a:pt x="14780" y="2837"/>
                </a:lnTo>
                <a:lnTo>
                  <a:pt x="14803" y="2836"/>
                </a:lnTo>
                <a:lnTo>
                  <a:pt x="14825" y="2834"/>
                </a:lnTo>
                <a:lnTo>
                  <a:pt x="14847" y="2831"/>
                </a:lnTo>
                <a:lnTo>
                  <a:pt x="14870" y="2828"/>
                </a:lnTo>
                <a:lnTo>
                  <a:pt x="14891" y="2825"/>
                </a:lnTo>
                <a:lnTo>
                  <a:pt x="14913" y="2821"/>
                </a:lnTo>
                <a:lnTo>
                  <a:pt x="14934" y="2816"/>
                </a:lnTo>
                <a:lnTo>
                  <a:pt x="14956" y="2811"/>
                </a:lnTo>
                <a:lnTo>
                  <a:pt x="14978" y="2805"/>
                </a:lnTo>
                <a:lnTo>
                  <a:pt x="14998" y="2799"/>
                </a:lnTo>
                <a:lnTo>
                  <a:pt x="15019" y="2792"/>
                </a:lnTo>
                <a:lnTo>
                  <a:pt x="15040" y="2786"/>
                </a:lnTo>
                <a:lnTo>
                  <a:pt x="15061" y="2778"/>
                </a:lnTo>
                <a:lnTo>
                  <a:pt x="15081" y="2769"/>
                </a:lnTo>
                <a:lnTo>
                  <a:pt x="15101" y="2761"/>
                </a:lnTo>
                <a:lnTo>
                  <a:pt x="15121" y="2751"/>
                </a:lnTo>
                <a:lnTo>
                  <a:pt x="15141" y="2741"/>
                </a:lnTo>
                <a:lnTo>
                  <a:pt x="15161" y="2731"/>
                </a:lnTo>
                <a:lnTo>
                  <a:pt x="15180" y="2720"/>
                </a:lnTo>
                <a:lnTo>
                  <a:pt x="15199" y="2709"/>
                </a:lnTo>
                <a:lnTo>
                  <a:pt x="15218" y="2697"/>
                </a:lnTo>
                <a:lnTo>
                  <a:pt x="15236" y="2684"/>
                </a:lnTo>
                <a:lnTo>
                  <a:pt x="15255" y="2672"/>
                </a:lnTo>
                <a:lnTo>
                  <a:pt x="15274" y="2658"/>
                </a:lnTo>
                <a:lnTo>
                  <a:pt x="15291" y="2645"/>
                </a:lnTo>
                <a:lnTo>
                  <a:pt x="15310" y="2631"/>
                </a:lnTo>
                <a:lnTo>
                  <a:pt x="15343" y="2600"/>
                </a:lnTo>
                <a:lnTo>
                  <a:pt x="15377" y="2567"/>
                </a:lnTo>
                <a:lnTo>
                  <a:pt x="15381" y="2565"/>
                </a:lnTo>
                <a:lnTo>
                  <a:pt x="15218" y="2368"/>
                </a:lnTo>
                <a:lnTo>
                  <a:pt x="15215" y="2363"/>
                </a:lnTo>
                <a:lnTo>
                  <a:pt x="15212" y="2366"/>
                </a:lnTo>
                <a:lnTo>
                  <a:pt x="15184" y="2395"/>
                </a:lnTo>
                <a:lnTo>
                  <a:pt x="15157" y="2421"/>
                </a:lnTo>
                <a:lnTo>
                  <a:pt x="15129" y="2446"/>
                </a:lnTo>
                <a:lnTo>
                  <a:pt x="15102" y="2468"/>
                </a:lnTo>
                <a:lnTo>
                  <a:pt x="15075" y="2488"/>
                </a:lnTo>
                <a:lnTo>
                  <a:pt x="15048" y="2506"/>
                </a:lnTo>
                <a:lnTo>
                  <a:pt x="15020" y="2523"/>
                </a:lnTo>
                <a:lnTo>
                  <a:pt x="14992" y="2537"/>
                </a:lnTo>
                <a:lnTo>
                  <a:pt x="14964" y="2549"/>
                </a:lnTo>
                <a:lnTo>
                  <a:pt x="14935" y="2560"/>
                </a:lnTo>
                <a:lnTo>
                  <a:pt x="14907" y="2568"/>
                </a:lnTo>
                <a:lnTo>
                  <a:pt x="14876" y="2576"/>
                </a:lnTo>
                <a:lnTo>
                  <a:pt x="14847" y="2581"/>
                </a:lnTo>
                <a:lnTo>
                  <a:pt x="14815" y="2585"/>
                </a:lnTo>
                <a:lnTo>
                  <a:pt x="14783" y="2587"/>
                </a:lnTo>
                <a:lnTo>
                  <a:pt x="14751" y="2588"/>
                </a:lnTo>
                <a:lnTo>
                  <a:pt x="14731" y="2588"/>
                </a:lnTo>
                <a:lnTo>
                  <a:pt x="14712" y="2587"/>
                </a:lnTo>
                <a:lnTo>
                  <a:pt x="14694" y="2585"/>
                </a:lnTo>
                <a:lnTo>
                  <a:pt x="14675" y="2583"/>
                </a:lnTo>
                <a:lnTo>
                  <a:pt x="14657" y="2579"/>
                </a:lnTo>
                <a:lnTo>
                  <a:pt x="14638" y="2575"/>
                </a:lnTo>
                <a:lnTo>
                  <a:pt x="14620" y="2571"/>
                </a:lnTo>
                <a:lnTo>
                  <a:pt x="14601" y="2564"/>
                </a:lnTo>
                <a:lnTo>
                  <a:pt x="14584" y="2557"/>
                </a:lnTo>
                <a:lnTo>
                  <a:pt x="14566" y="2550"/>
                </a:lnTo>
                <a:lnTo>
                  <a:pt x="14549" y="2542"/>
                </a:lnTo>
                <a:lnTo>
                  <a:pt x="14531" y="2532"/>
                </a:lnTo>
                <a:lnTo>
                  <a:pt x="14515" y="2523"/>
                </a:lnTo>
                <a:lnTo>
                  <a:pt x="14498" y="2512"/>
                </a:lnTo>
                <a:lnTo>
                  <a:pt x="14483" y="2500"/>
                </a:lnTo>
                <a:lnTo>
                  <a:pt x="14469" y="2487"/>
                </a:lnTo>
                <a:lnTo>
                  <a:pt x="14454" y="2473"/>
                </a:lnTo>
                <a:lnTo>
                  <a:pt x="14441" y="2458"/>
                </a:lnTo>
                <a:lnTo>
                  <a:pt x="14427" y="2442"/>
                </a:lnTo>
                <a:lnTo>
                  <a:pt x="14414" y="2425"/>
                </a:lnTo>
                <a:lnTo>
                  <a:pt x="14403" y="2407"/>
                </a:lnTo>
                <a:lnTo>
                  <a:pt x="14393" y="2388"/>
                </a:lnTo>
                <a:lnTo>
                  <a:pt x="14383" y="2369"/>
                </a:lnTo>
                <a:lnTo>
                  <a:pt x="14373" y="2347"/>
                </a:lnTo>
                <a:lnTo>
                  <a:pt x="14365" y="2325"/>
                </a:lnTo>
                <a:lnTo>
                  <a:pt x="14358" y="2301"/>
                </a:lnTo>
                <a:lnTo>
                  <a:pt x="14351" y="2277"/>
                </a:lnTo>
                <a:lnTo>
                  <a:pt x="14347" y="2251"/>
                </a:lnTo>
                <a:lnTo>
                  <a:pt x="14342" y="2223"/>
                </a:lnTo>
                <a:lnTo>
                  <a:pt x="14339" y="2195"/>
                </a:lnTo>
                <a:lnTo>
                  <a:pt x="14337" y="2166"/>
                </a:lnTo>
                <a:lnTo>
                  <a:pt x="14337" y="2135"/>
                </a:lnTo>
                <a:lnTo>
                  <a:pt x="14337" y="2097"/>
                </a:lnTo>
                <a:lnTo>
                  <a:pt x="14339" y="2060"/>
                </a:lnTo>
                <a:lnTo>
                  <a:pt x="14341" y="2024"/>
                </a:lnTo>
                <a:lnTo>
                  <a:pt x="14346" y="1989"/>
                </a:lnTo>
                <a:lnTo>
                  <a:pt x="14350" y="1954"/>
                </a:lnTo>
                <a:lnTo>
                  <a:pt x="14354" y="1919"/>
                </a:lnTo>
                <a:lnTo>
                  <a:pt x="14361" y="1883"/>
                </a:lnTo>
                <a:lnTo>
                  <a:pt x="14367" y="1847"/>
                </a:lnTo>
                <a:lnTo>
                  <a:pt x="14374" y="1815"/>
                </a:lnTo>
                <a:lnTo>
                  <a:pt x="14381" y="1782"/>
                </a:lnTo>
                <a:lnTo>
                  <a:pt x="14389" y="1749"/>
                </a:lnTo>
                <a:lnTo>
                  <a:pt x="14398" y="1714"/>
                </a:lnTo>
                <a:lnTo>
                  <a:pt x="14408" y="1679"/>
                </a:lnTo>
                <a:lnTo>
                  <a:pt x="14420" y="1643"/>
                </a:lnTo>
                <a:lnTo>
                  <a:pt x="14433" y="1606"/>
                </a:lnTo>
                <a:lnTo>
                  <a:pt x="14447" y="1570"/>
                </a:lnTo>
                <a:lnTo>
                  <a:pt x="14462" y="1533"/>
                </a:lnTo>
                <a:lnTo>
                  <a:pt x="14480" y="1496"/>
                </a:lnTo>
                <a:lnTo>
                  <a:pt x="14498" y="1460"/>
                </a:lnTo>
                <a:lnTo>
                  <a:pt x="14518" y="1426"/>
                </a:lnTo>
                <a:lnTo>
                  <a:pt x="14540" y="1391"/>
                </a:lnTo>
                <a:lnTo>
                  <a:pt x="14564" y="1358"/>
                </a:lnTo>
                <a:lnTo>
                  <a:pt x="14576" y="1342"/>
                </a:lnTo>
                <a:lnTo>
                  <a:pt x="14589" y="1325"/>
                </a:lnTo>
                <a:lnTo>
                  <a:pt x="14602" y="1310"/>
                </a:lnTo>
                <a:lnTo>
                  <a:pt x="14616" y="1295"/>
                </a:lnTo>
                <a:lnTo>
                  <a:pt x="14639" y="1273"/>
                </a:lnTo>
                <a:lnTo>
                  <a:pt x="14662" y="1252"/>
                </a:lnTo>
                <a:lnTo>
                  <a:pt x="14686" y="1232"/>
                </a:lnTo>
                <a:lnTo>
                  <a:pt x="14710" y="1214"/>
                </a:lnTo>
                <a:lnTo>
                  <a:pt x="14735" y="1197"/>
                </a:lnTo>
                <a:lnTo>
                  <a:pt x="14760" y="1182"/>
                </a:lnTo>
                <a:lnTo>
                  <a:pt x="14787" y="1168"/>
                </a:lnTo>
                <a:lnTo>
                  <a:pt x="14813" y="1156"/>
                </a:lnTo>
                <a:lnTo>
                  <a:pt x="14839" y="1145"/>
                </a:lnTo>
                <a:lnTo>
                  <a:pt x="14866" y="1135"/>
                </a:lnTo>
                <a:lnTo>
                  <a:pt x="14894" y="1128"/>
                </a:lnTo>
                <a:lnTo>
                  <a:pt x="14922" y="1121"/>
                </a:lnTo>
                <a:lnTo>
                  <a:pt x="14950" y="1116"/>
                </a:lnTo>
                <a:lnTo>
                  <a:pt x="14980" y="1111"/>
                </a:lnTo>
                <a:lnTo>
                  <a:pt x="15009" y="1109"/>
                </a:lnTo>
                <a:lnTo>
                  <a:pt x="15039" y="1109"/>
                </a:lnTo>
                <a:lnTo>
                  <a:pt x="15071" y="1109"/>
                </a:lnTo>
                <a:lnTo>
                  <a:pt x="15099" y="1111"/>
                </a:lnTo>
                <a:lnTo>
                  <a:pt x="15127" y="1116"/>
                </a:lnTo>
                <a:lnTo>
                  <a:pt x="15155" y="1121"/>
                </a:lnTo>
                <a:lnTo>
                  <a:pt x="15180" y="1128"/>
                </a:lnTo>
                <a:lnTo>
                  <a:pt x="15205" y="1136"/>
                </a:lnTo>
                <a:lnTo>
                  <a:pt x="15229" y="1146"/>
                </a:lnTo>
                <a:lnTo>
                  <a:pt x="15252" y="1158"/>
                </a:lnTo>
                <a:lnTo>
                  <a:pt x="15274" y="1171"/>
                </a:lnTo>
                <a:lnTo>
                  <a:pt x="15295" y="1187"/>
                </a:lnTo>
                <a:lnTo>
                  <a:pt x="15316" y="1204"/>
                </a:lnTo>
                <a:lnTo>
                  <a:pt x="15336" y="1224"/>
                </a:lnTo>
                <a:lnTo>
                  <a:pt x="15357" y="1245"/>
                </a:lnTo>
                <a:lnTo>
                  <a:pt x="15376" y="1268"/>
                </a:lnTo>
                <a:lnTo>
                  <a:pt x="15395" y="1295"/>
                </a:lnTo>
                <a:lnTo>
                  <a:pt x="15414" y="1322"/>
                </a:lnTo>
                <a:lnTo>
                  <a:pt x="15417" y="1325"/>
                </a:lnTo>
                <a:lnTo>
                  <a:pt x="15623" y="1150"/>
                </a:lnTo>
                <a:lnTo>
                  <a:pt x="15626" y="1148"/>
                </a:lnTo>
                <a:lnTo>
                  <a:pt x="15624" y="1145"/>
                </a:lnTo>
                <a:lnTo>
                  <a:pt x="15598" y="1109"/>
                </a:lnTo>
                <a:lnTo>
                  <a:pt x="15569" y="1076"/>
                </a:lnTo>
                <a:lnTo>
                  <a:pt x="15555" y="1060"/>
                </a:lnTo>
                <a:lnTo>
                  <a:pt x="15541" y="1046"/>
                </a:lnTo>
                <a:lnTo>
                  <a:pt x="15527" y="1030"/>
                </a:lnTo>
                <a:lnTo>
                  <a:pt x="15512" y="1017"/>
                </a:lnTo>
                <a:lnTo>
                  <a:pt x="15496" y="1003"/>
                </a:lnTo>
                <a:lnTo>
                  <a:pt x="15481" y="991"/>
                </a:lnTo>
                <a:lnTo>
                  <a:pt x="15466" y="979"/>
                </a:lnTo>
                <a:lnTo>
                  <a:pt x="15450" y="967"/>
                </a:lnTo>
                <a:lnTo>
                  <a:pt x="15434" y="956"/>
                </a:lnTo>
                <a:lnTo>
                  <a:pt x="15418" y="946"/>
                </a:lnTo>
                <a:lnTo>
                  <a:pt x="15401" y="937"/>
                </a:lnTo>
                <a:lnTo>
                  <a:pt x="15384" y="928"/>
                </a:lnTo>
                <a:lnTo>
                  <a:pt x="15366" y="919"/>
                </a:lnTo>
                <a:lnTo>
                  <a:pt x="15349" y="911"/>
                </a:lnTo>
                <a:lnTo>
                  <a:pt x="15331" y="904"/>
                </a:lnTo>
                <a:lnTo>
                  <a:pt x="15313" y="897"/>
                </a:lnTo>
                <a:lnTo>
                  <a:pt x="15294" y="891"/>
                </a:lnTo>
                <a:lnTo>
                  <a:pt x="15276" y="885"/>
                </a:lnTo>
                <a:lnTo>
                  <a:pt x="15256" y="880"/>
                </a:lnTo>
                <a:lnTo>
                  <a:pt x="15236" y="875"/>
                </a:lnTo>
                <a:lnTo>
                  <a:pt x="15217" y="872"/>
                </a:lnTo>
                <a:lnTo>
                  <a:pt x="15197" y="868"/>
                </a:lnTo>
                <a:lnTo>
                  <a:pt x="15176" y="866"/>
                </a:lnTo>
                <a:lnTo>
                  <a:pt x="15155" y="863"/>
                </a:lnTo>
                <a:lnTo>
                  <a:pt x="15112" y="860"/>
                </a:lnTo>
                <a:lnTo>
                  <a:pt x="15066" y="859"/>
                </a:lnTo>
                <a:close/>
                <a:moveTo>
                  <a:pt x="16933" y="859"/>
                </a:moveTo>
                <a:lnTo>
                  <a:pt x="16889" y="860"/>
                </a:lnTo>
                <a:lnTo>
                  <a:pt x="16848" y="862"/>
                </a:lnTo>
                <a:lnTo>
                  <a:pt x="16807" y="867"/>
                </a:lnTo>
                <a:lnTo>
                  <a:pt x="16768" y="872"/>
                </a:lnTo>
                <a:lnTo>
                  <a:pt x="16730" y="880"/>
                </a:lnTo>
                <a:lnTo>
                  <a:pt x="16693" y="890"/>
                </a:lnTo>
                <a:lnTo>
                  <a:pt x="16657" y="901"/>
                </a:lnTo>
                <a:lnTo>
                  <a:pt x="16622" y="913"/>
                </a:lnTo>
                <a:lnTo>
                  <a:pt x="16588" y="927"/>
                </a:lnTo>
                <a:lnTo>
                  <a:pt x="16555" y="943"/>
                </a:lnTo>
                <a:lnTo>
                  <a:pt x="16525" y="961"/>
                </a:lnTo>
                <a:lnTo>
                  <a:pt x="16494" y="980"/>
                </a:lnTo>
                <a:lnTo>
                  <a:pt x="16464" y="1002"/>
                </a:lnTo>
                <a:lnTo>
                  <a:pt x="16435" y="1025"/>
                </a:lnTo>
                <a:lnTo>
                  <a:pt x="16408" y="1050"/>
                </a:lnTo>
                <a:lnTo>
                  <a:pt x="16382" y="1076"/>
                </a:lnTo>
                <a:lnTo>
                  <a:pt x="16600" y="0"/>
                </a:lnTo>
                <a:lnTo>
                  <a:pt x="16318" y="0"/>
                </a:lnTo>
                <a:lnTo>
                  <a:pt x="15753" y="2815"/>
                </a:lnTo>
                <a:lnTo>
                  <a:pt x="16035" y="2815"/>
                </a:lnTo>
                <a:lnTo>
                  <a:pt x="16269" y="1633"/>
                </a:lnTo>
                <a:lnTo>
                  <a:pt x="16279" y="1587"/>
                </a:lnTo>
                <a:lnTo>
                  <a:pt x="16291" y="1545"/>
                </a:lnTo>
                <a:lnTo>
                  <a:pt x="16304" y="1504"/>
                </a:lnTo>
                <a:lnTo>
                  <a:pt x="16319" y="1467"/>
                </a:lnTo>
                <a:lnTo>
                  <a:pt x="16335" y="1432"/>
                </a:lnTo>
                <a:lnTo>
                  <a:pt x="16352" y="1399"/>
                </a:lnTo>
                <a:lnTo>
                  <a:pt x="16370" y="1369"/>
                </a:lnTo>
                <a:lnTo>
                  <a:pt x="16389" y="1340"/>
                </a:lnTo>
                <a:lnTo>
                  <a:pt x="16409" y="1314"/>
                </a:lnTo>
                <a:lnTo>
                  <a:pt x="16430" y="1290"/>
                </a:lnTo>
                <a:lnTo>
                  <a:pt x="16450" y="1268"/>
                </a:lnTo>
                <a:lnTo>
                  <a:pt x="16472" y="1248"/>
                </a:lnTo>
                <a:lnTo>
                  <a:pt x="16494" y="1229"/>
                </a:lnTo>
                <a:lnTo>
                  <a:pt x="16516" y="1213"/>
                </a:lnTo>
                <a:lnTo>
                  <a:pt x="16539" y="1197"/>
                </a:lnTo>
                <a:lnTo>
                  <a:pt x="16561" y="1183"/>
                </a:lnTo>
                <a:lnTo>
                  <a:pt x="16584" y="1171"/>
                </a:lnTo>
                <a:lnTo>
                  <a:pt x="16606" y="1160"/>
                </a:lnTo>
                <a:lnTo>
                  <a:pt x="16627" y="1152"/>
                </a:lnTo>
                <a:lnTo>
                  <a:pt x="16649" y="1143"/>
                </a:lnTo>
                <a:lnTo>
                  <a:pt x="16670" y="1136"/>
                </a:lnTo>
                <a:lnTo>
                  <a:pt x="16690" y="1130"/>
                </a:lnTo>
                <a:lnTo>
                  <a:pt x="16709" y="1124"/>
                </a:lnTo>
                <a:lnTo>
                  <a:pt x="16728" y="1121"/>
                </a:lnTo>
                <a:lnTo>
                  <a:pt x="16763" y="1114"/>
                </a:lnTo>
                <a:lnTo>
                  <a:pt x="16792" y="1111"/>
                </a:lnTo>
                <a:lnTo>
                  <a:pt x="16817" y="1109"/>
                </a:lnTo>
                <a:lnTo>
                  <a:pt x="16835" y="1109"/>
                </a:lnTo>
                <a:lnTo>
                  <a:pt x="16854" y="1109"/>
                </a:lnTo>
                <a:lnTo>
                  <a:pt x="16874" y="1110"/>
                </a:lnTo>
                <a:lnTo>
                  <a:pt x="16893" y="1112"/>
                </a:lnTo>
                <a:lnTo>
                  <a:pt x="16911" y="1114"/>
                </a:lnTo>
                <a:lnTo>
                  <a:pt x="16930" y="1118"/>
                </a:lnTo>
                <a:lnTo>
                  <a:pt x="16946" y="1122"/>
                </a:lnTo>
                <a:lnTo>
                  <a:pt x="16964" y="1126"/>
                </a:lnTo>
                <a:lnTo>
                  <a:pt x="16980" y="1132"/>
                </a:lnTo>
                <a:lnTo>
                  <a:pt x="16995" y="1137"/>
                </a:lnTo>
                <a:lnTo>
                  <a:pt x="17011" y="1144"/>
                </a:lnTo>
                <a:lnTo>
                  <a:pt x="17025" y="1152"/>
                </a:lnTo>
                <a:lnTo>
                  <a:pt x="17038" y="1159"/>
                </a:lnTo>
                <a:lnTo>
                  <a:pt x="17052" y="1168"/>
                </a:lnTo>
                <a:lnTo>
                  <a:pt x="17064" y="1178"/>
                </a:lnTo>
                <a:lnTo>
                  <a:pt x="17076" y="1188"/>
                </a:lnTo>
                <a:lnTo>
                  <a:pt x="17088" y="1197"/>
                </a:lnTo>
                <a:lnTo>
                  <a:pt x="17098" y="1209"/>
                </a:lnTo>
                <a:lnTo>
                  <a:pt x="17109" y="1220"/>
                </a:lnTo>
                <a:lnTo>
                  <a:pt x="17118" y="1233"/>
                </a:lnTo>
                <a:lnTo>
                  <a:pt x="17126" y="1245"/>
                </a:lnTo>
                <a:lnTo>
                  <a:pt x="17135" y="1260"/>
                </a:lnTo>
                <a:lnTo>
                  <a:pt x="17143" y="1274"/>
                </a:lnTo>
                <a:lnTo>
                  <a:pt x="17149" y="1288"/>
                </a:lnTo>
                <a:lnTo>
                  <a:pt x="17156" y="1303"/>
                </a:lnTo>
                <a:lnTo>
                  <a:pt x="17161" y="1320"/>
                </a:lnTo>
                <a:lnTo>
                  <a:pt x="17166" y="1336"/>
                </a:lnTo>
                <a:lnTo>
                  <a:pt x="17170" y="1352"/>
                </a:lnTo>
                <a:lnTo>
                  <a:pt x="17173" y="1370"/>
                </a:lnTo>
                <a:lnTo>
                  <a:pt x="17175" y="1387"/>
                </a:lnTo>
                <a:lnTo>
                  <a:pt x="17178" y="1406"/>
                </a:lnTo>
                <a:lnTo>
                  <a:pt x="17179" y="1426"/>
                </a:lnTo>
                <a:lnTo>
                  <a:pt x="17179" y="1444"/>
                </a:lnTo>
                <a:lnTo>
                  <a:pt x="17179" y="1463"/>
                </a:lnTo>
                <a:lnTo>
                  <a:pt x="17178" y="1483"/>
                </a:lnTo>
                <a:lnTo>
                  <a:pt x="17175" y="1504"/>
                </a:lnTo>
                <a:lnTo>
                  <a:pt x="17173" y="1527"/>
                </a:lnTo>
                <a:lnTo>
                  <a:pt x="17171" y="1550"/>
                </a:lnTo>
                <a:lnTo>
                  <a:pt x="17168" y="1574"/>
                </a:lnTo>
                <a:lnTo>
                  <a:pt x="17163" y="1599"/>
                </a:lnTo>
                <a:lnTo>
                  <a:pt x="17159" y="1623"/>
                </a:lnTo>
                <a:lnTo>
                  <a:pt x="16920" y="2815"/>
                </a:lnTo>
                <a:lnTo>
                  <a:pt x="17202" y="2815"/>
                </a:lnTo>
                <a:lnTo>
                  <a:pt x="17448" y="1597"/>
                </a:lnTo>
                <a:lnTo>
                  <a:pt x="17453" y="1574"/>
                </a:lnTo>
                <a:lnTo>
                  <a:pt x="17456" y="1550"/>
                </a:lnTo>
                <a:lnTo>
                  <a:pt x="17459" y="1527"/>
                </a:lnTo>
                <a:lnTo>
                  <a:pt x="17463" y="1504"/>
                </a:lnTo>
                <a:lnTo>
                  <a:pt x="17465" y="1481"/>
                </a:lnTo>
                <a:lnTo>
                  <a:pt x="17467" y="1457"/>
                </a:lnTo>
                <a:lnTo>
                  <a:pt x="17468" y="1432"/>
                </a:lnTo>
                <a:lnTo>
                  <a:pt x="17468" y="1405"/>
                </a:lnTo>
                <a:lnTo>
                  <a:pt x="17467" y="1375"/>
                </a:lnTo>
                <a:lnTo>
                  <a:pt x="17466" y="1345"/>
                </a:lnTo>
                <a:lnTo>
                  <a:pt x="17463" y="1316"/>
                </a:lnTo>
                <a:lnTo>
                  <a:pt x="17458" y="1288"/>
                </a:lnTo>
                <a:lnTo>
                  <a:pt x="17453" y="1261"/>
                </a:lnTo>
                <a:lnTo>
                  <a:pt x="17446" y="1233"/>
                </a:lnTo>
                <a:lnTo>
                  <a:pt x="17439" y="1207"/>
                </a:lnTo>
                <a:lnTo>
                  <a:pt x="17430" y="1182"/>
                </a:lnTo>
                <a:lnTo>
                  <a:pt x="17419" y="1157"/>
                </a:lnTo>
                <a:lnTo>
                  <a:pt x="17408" y="1134"/>
                </a:lnTo>
                <a:lnTo>
                  <a:pt x="17396" y="1111"/>
                </a:lnTo>
                <a:lnTo>
                  <a:pt x="17383" y="1089"/>
                </a:lnTo>
                <a:lnTo>
                  <a:pt x="17369" y="1068"/>
                </a:lnTo>
                <a:lnTo>
                  <a:pt x="17353" y="1048"/>
                </a:lnTo>
                <a:lnTo>
                  <a:pt x="17337" y="1028"/>
                </a:lnTo>
                <a:lnTo>
                  <a:pt x="17321" y="1010"/>
                </a:lnTo>
                <a:lnTo>
                  <a:pt x="17302" y="992"/>
                </a:lnTo>
                <a:lnTo>
                  <a:pt x="17283" y="976"/>
                </a:lnTo>
                <a:lnTo>
                  <a:pt x="17264" y="961"/>
                </a:lnTo>
                <a:lnTo>
                  <a:pt x="17243" y="945"/>
                </a:lnTo>
                <a:lnTo>
                  <a:pt x="17221" y="932"/>
                </a:lnTo>
                <a:lnTo>
                  <a:pt x="17198" y="920"/>
                </a:lnTo>
                <a:lnTo>
                  <a:pt x="17175" y="908"/>
                </a:lnTo>
                <a:lnTo>
                  <a:pt x="17151" y="898"/>
                </a:lnTo>
                <a:lnTo>
                  <a:pt x="17126" y="890"/>
                </a:lnTo>
                <a:lnTo>
                  <a:pt x="17101" y="881"/>
                </a:lnTo>
                <a:lnTo>
                  <a:pt x="17075" y="874"/>
                </a:lnTo>
                <a:lnTo>
                  <a:pt x="17048" y="869"/>
                </a:lnTo>
                <a:lnTo>
                  <a:pt x="17019" y="864"/>
                </a:lnTo>
                <a:lnTo>
                  <a:pt x="16991" y="861"/>
                </a:lnTo>
                <a:lnTo>
                  <a:pt x="16963" y="859"/>
                </a:lnTo>
                <a:lnTo>
                  <a:pt x="16933" y="859"/>
                </a:lnTo>
                <a:close/>
                <a:moveTo>
                  <a:pt x="13116" y="2810"/>
                </a:moveTo>
                <a:lnTo>
                  <a:pt x="13115" y="2815"/>
                </a:lnTo>
                <a:lnTo>
                  <a:pt x="13397" y="2815"/>
                </a:lnTo>
                <a:lnTo>
                  <a:pt x="13781" y="882"/>
                </a:lnTo>
                <a:lnTo>
                  <a:pt x="13504" y="882"/>
                </a:lnTo>
                <a:lnTo>
                  <a:pt x="13116" y="2810"/>
                </a:lnTo>
                <a:close/>
                <a:moveTo>
                  <a:pt x="8004" y="1128"/>
                </a:moveTo>
                <a:lnTo>
                  <a:pt x="8003" y="1132"/>
                </a:lnTo>
                <a:lnTo>
                  <a:pt x="8963" y="1132"/>
                </a:lnTo>
                <a:lnTo>
                  <a:pt x="7685" y="2578"/>
                </a:lnTo>
                <a:lnTo>
                  <a:pt x="7684" y="2578"/>
                </a:lnTo>
                <a:lnTo>
                  <a:pt x="7636" y="2815"/>
                </a:lnTo>
                <a:lnTo>
                  <a:pt x="8998" y="2815"/>
                </a:lnTo>
                <a:lnTo>
                  <a:pt x="9047" y="2565"/>
                </a:lnTo>
                <a:lnTo>
                  <a:pt x="8029" y="2565"/>
                </a:lnTo>
                <a:lnTo>
                  <a:pt x="9310" y="1119"/>
                </a:lnTo>
                <a:lnTo>
                  <a:pt x="9312" y="1118"/>
                </a:lnTo>
                <a:lnTo>
                  <a:pt x="9360" y="882"/>
                </a:lnTo>
                <a:lnTo>
                  <a:pt x="8052" y="882"/>
                </a:lnTo>
                <a:lnTo>
                  <a:pt x="8004" y="1128"/>
                </a:lnTo>
                <a:close/>
                <a:moveTo>
                  <a:pt x="12658" y="859"/>
                </a:moveTo>
                <a:lnTo>
                  <a:pt x="12616" y="860"/>
                </a:lnTo>
                <a:lnTo>
                  <a:pt x="12577" y="863"/>
                </a:lnTo>
                <a:lnTo>
                  <a:pt x="12538" y="868"/>
                </a:lnTo>
                <a:lnTo>
                  <a:pt x="12499" y="875"/>
                </a:lnTo>
                <a:lnTo>
                  <a:pt x="12462" y="884"/>
                </a:lnTo>
                <a:lnTo>
                  <a:pt x="12425" y="895"/>
                </a:lnTo>
                <a:lnTo>
                  <a:pt x="12390" y="908"/>
                </a:lnTo>
                <a:lnTo>
                  <a:pt x="12355" y="922"/>
                </a:lnTo>
                <a:lnTo>
                  <a:pt x="12321" y="940"/>
                </a:lnTo>
                <a:lnTo>
                  <a:pt x="12290" y="957"/>
                </a:lnTo>
                <a:lnTo>
                  <a:pt x="12259" y="978"/>
                </a:lnTo>
                <a:lnTo>
                  <a:pt x="12230" y="1000"/>
                </a:lnTo>
                <a:lnTo>
                  <a:pt x="12216" y="1011"/>
                </a:lnTo>
                <a:lnTo>
                  <a:pt x="12201" y="1023"/>
                </a:lnTo>
                <a:lnTo>
                  <a:pt x="12187" y="1036"/>
                </a:lnTo>
                <a:lnTo>
                  <a:pt x="12174" y="1049"/>
                </a:lnTo>
                <a:lnTo>
                  <a:pt x="12162" y="1062"/>
                </a:lnTo>
                <a:lnTo>
                  <a:pt x="12149" y="1075"/>
                </a:lnTo>
                <a:lnTo>
                  <a:pt x="12137" y="1089"/>
                </a:lnTo>
                <a:lnTo>
                  <a:pt x="12126" y="1104"/>
                </a:lnTo>
                <a:lnTo>
                  <a:pt x="12170" y="886"/>
                </a:lnTo>
                <a:lnTo>
                  <a:pt x="12170" y="882"/>
                </a:lnTo>
                <a:lnTo>
                  <a:pt x="11892" y="882"/>
                </a:lnTo>
                <a:lnTo>
                  <a:pt x="11509" y="2810"/>
                </a:lnTo>
                <a:lnTo>
                  <a:pt x="11508" y="2815"/>
                </a:lnTo>
                <a:lnTo>
                  <a:pt x="11790" y="2815"/>
                </a:lnTo>
                <a:lnTo>
                  <a:pt x="12025" y="1632"/>
                </a:lnTo>
                <a:lnTo>
                  <a:pt x="12031" y="1605"/>
                </a:lnTo>
                <a:lnTo>
                  <a:pt x="12038" y="1576"/>
                </a:lnTo>
                <a:lnTo>
                  <a:pt x="12046" y="1549"/>
                </a:lnTo>
                <a:lnTo>
                  <a:pt x="12055" y="1523"/>
                </a:lnTo>
                <a:lnTo>
                  <a:pt x="12065" y="1496"/>
                </a:lnTo>
                <a:lnTo>
                  <a:pt x="12076" y="1471"/>
                </a:lnTo>
                <a:lnTo>
                  <a:pt x="12088" y="1446"/>
                </a:lnTo>
                <a:lnTo>
                  <a:pt x="12100" y="1422"/>
                </a:lnTo>
                <a:lnTo>
                  <a:pt x="12113" y="1399"/>
                </a:lnTo>
                <a:lnTo>
                  <a:pt x="12127" y="1376"/>
                </a:lnTo>
                <a:lnTo>
                  <a:pt x="12142" y="1355"/>
                </a:lnTo>
                <a:lnTo>
                  <a:pt x="12158" y="1334"/>
                </a:lnTo>
                <a:lnTo>
                  <a:pt x="12174" y="1313"/>
                </a:lnTo>
                <a:lnTo>
                  <a:pt x="12190" y="1293"/>
                </a:lnTo>
                <a:lnTo>
                  <a:pt x="12208" y="1275"/>
                </a:lnTo>
                <a:lnTo>
                  <a:pt x="12227" y="1256"/>
                </a:lnTo>
                <a:lnTo>
                  <a:pt x="12245" y="1240"/>
                </a:lnTo>
                <a:lnTo>
                  <a:pt x="12265" y="1224"/>
                </a:lnTo>
                <a:lnTo>
                  <a:pt x="12284" y="1208"/>
                </a:lnTo>
                <a:lnTo>
                  <a:pt x="12305" y="1194"/>
                </a:lnTo>
                <a:lnTo>
                  <a:pt x="12326" y="1181"/>
                </a:lnTo>
                <a:lnTo>
                  <a:pt x="12347" y="1169"/>
                </a:lnTo>
                <a:lnTo>
                  <a:pt x="12368" y="1158"/>
                </a:lnTo>
                <a:lnTo>
                  <a:pt x="12390" y="1148"/>
                </a:lnTo>
                <a:lnTo>
                  <a:pt x="12413" y="1138"/>
                </a:lnTo>
                <a:lnTo>
                  <a:pt x="12436" y="1131"/>
                </a:lnTo>
                <a:lnTo>
                  <a:pt x="12459" y="1124"/>
                </a:lnTo>
                <a:lnTo>
                  <a:pt x="12483" y="1119"/>
                </a:lnTo>
                <a:lnTo>
                  <a:pt x="12506" y="1114"/>
                </a:lnTo>
                <a:lnTo>
                  <a:pt x="12530" y="1111"/>
                </a:lnTo>
                <a:lnTo>
                  <a:pt x="12555" y="1109"/>
                </a:lnTo>
                <a:lnTo>
                  <a:pt x="12579" y="1109"/>
                </a:lnTo>
                <a:lnTo>
                  <a:pt x="12600" y="1109"/>
                </a:lnTo>
                <a:lnTo>
                  <a:pt x="12621" y="1111"/>
                </a:lnTo>
                <a:lnTo>
                  <a:pt x="12640" y="1113"/>
                </a:lnTo>
                <a:lnTo>
                  <a:pt x="12659" y="1117"/>
                </a:lnTo>
                <a:lnTo>
                  <a:pt x="12677" y="1122"/>
                </a:lnTo>
                <a:lnTo>
                  <a:pt x="12696" y="1128"/>
                </a:lnTo>
                <a:lnTo>
                  <a:pt x="12713" y="1134"/>
                </a:lnTo>
                <a:lnTo>
                  <a:pt x="12730" y="1142"/>
                </a:lnTo>
                <a:lnTo>
                  <a:pt x="12747" y="1152"/>
                </a:lnTo>
                <a:lnTo>
                  <a:pt x="12763" y="1161"/>
                </a:lnTo>
                <a:lnTo>
                  <a:pt x="12779" y="1172"/>
                </a:lnTo>
                <a:lnTo>
                  <a:pt x="12793" y="1184"/>
                </a:lnTo>
                <a:lnTo>
                  <a:pt x="12808" y="1197"/>
                </a:lnTo>
                <a:lnTo>
                  <a:pt x="12823" y="1212"/>
                </a:lnTo>
                <a:lnTo>
                  <a:pt x="12836" y="1227"/>
                </a:lnTo>
                <a:lnTo>
                  <a:pt x="12849" y="1243"/>
                </a:lnTo>
                <a:lnTo>
                  <a:pt x="12852" y="1248"/>
                </a:lnTo>
                <a:lnTo>
                  <a:pt x="13080" y="1042"/>
                </a:lnTo>
                <a:lnTo>
                  <a:pt x="13078" y="1039"/>
                </a:lnTo>
                <a:lnTo>
                  <a:pt x="13058" y="1017"/>
                </a:lnTo>
                <a:lnTo>
                  <a:pt x="13037" y="997"/>
                </a:lnTo>
                <a:lnTo>
                  <a:pt x="13016" y="978"/>
                </a:lnTo>
                <a:lnTo>
                  <a:pt x="12993" y="959"/>
                </a:lnTo>
                <a:lnTo>
                  <a:pt x="12970" y="944"/>
                </a:lnTo>
                <a:lnTo>
                  <a:pt x="12945" y="929"/>
                </a:lnTo>
                <a:lnTo>
                  <a:pt x="12921" y="916"/>
                </a:lnTo>
                <a:lnTo>
                  <a:pt x="12895" y="904"/>
                </a:lnTo>
                <a:lnTo>
                  <a:pt x="12868" y="893"/>
                </a:lnTo>
                <a:lnTo>
                  <a:pt x="12840" y="884"/>
                </a:lnTo>
                <a:lnTo>
                  <a:pt x="12813" y="877"/>
                </a:lnTo>
                <a:lnTo>
                  <a:pt x="12783" y="870"/>
                </a:lnTo>
                <a:lnTo>
                  <a:pt x="12753" y="864"/>
                </a:lnTo>
                <a:lnTo>
                  <a:pt x="12722" y="861"/>
                </a:lnTo>
                <a:lnTo>
                  <a:pt x="12691" y="859"/>
                </a:lnTo>
                <a:lnTo>
                  <a:pt x="12658" y="859"/>
                </a:lnTo>
                <a:close/>
                <a:moveTo>
                  <a:pt x="10973" y="882"/>
                </a:moveTo>
                <a:lnTo>
                  <a:pt x="11259" y="882"/>
                </a:lnTo>
                <a:lnTo>
                  <a:pt x="11258" y="886"/>
                </a:lnTo>
                <a:lnTo>
                  <a:pt x="10875" y="2815"/>
                </a:lnTo>
                <a:lnTo>
                  <a:pt x="10598" y="2815"/>
                </a:lnTo>
                <a:lnTo>
                  <a:pt x="10599" y="2810"/>
                </a:lnTo>
                <a:lnTo>
                  <a:pt x="10635" y="2610"/>
                </a:lnTo>
                <a:lnTo>
                  <a:pt x="10609" y="2637"/>
                </a:lnTo>
                <a:lnTo>
                  <a:pt x="10581" y="2663"/>
                </a:lnTo>
                <a:lnTo>
                  <a:pt x="10552" y="2687"/>
                </a:lnTo>
                <a:lnTo>
                  <a:pt x="10522" y="2709"/>
                </a:lnTo>
                <a:lnTo>
                  <a:pt x="10491" y="2730"/>
                </a:lnTo>
                <a:lnTo>
                  <a:pt x="10459" y="2748"/>
                </a:lnTo>
                <a:lnTo>
                  <a:pt x="10425" y="2766"/>
                </a:lnTo>
                <a:lnTo>
                  <a:pt x="10391" y="2780"/>
                </a:lnTo>
                <a:lnTo>
                  <a:pt x="10355" y="2794"/>
                </a:lnTo>
                <a:lnTo>
                  <a:pt x="10319" y="2805"/>
                </a:lnTo>
                <a:lnTo>
                  <a:pt x="10281" y="2815"/>
                </a:lnTo>
                <a:lnTo>
                  <a:pt x="10242" y="2824"/>
                </a:lnTo>
                <a:lnTo>
                  <a:pt x="10202" y="2830"/>
                </a:lnTo>
                <a:lnTo>
                  <a:pt x="10161" y="2835"/>
                </a:lnTo>
                <a:lnTo>
                  <a:pt x="10118" y="2837"/>
                </a:lnTo>
                <a:lnTo>
                  <a:pt x="10075" y="2838"/>
                </a:lnTo>
                <a:lnTo>
                  <a:pt x="10045" y="2837"/>
                </a:lnTo>
                <a:lnTo>
                  <a:pt x="10017" y="2836"/>
                </a:lnTo>
                <a:lnTo>
                  <a:pt x="9988" y="2833"/>
                </a:lnTo>
                <a:lnTo>
                  <a:pt x="9960" y="2828"/>
                </a:lnTo>
                <a:lnTo>
                  <a:pt x="9933" y="2823"/>
                </a:lnTo>
                <a:lnTo>
                  <a:pt x="9907" y="2815"/>
                </a:lnTo>
                <a:lnTo>
                  <a:pt x="9881" y="2807"/>
                </a:lnTo>
                <a:lnTo>
                  <a:pt x="9856" y="2799"/>
                </a:lnTo>
                <a:lnTo>
                  <a:pt x="9832" y="2789"/>
                </a:lnTo>
                <a:lnTo>
                  <a:pt x="9809" y="2777"/>
                </a:lnTo>
                <a:lnTo>
                  <a:pt x="9786" y="2765"/>
                </a:lnTo>
                <a:lnTo>
                  <a:pt x="9765" y="2752"/>
                </a:lnTo>
                <a:lnTo>
                  <a:pt x="9744" y="2736"/>
                </a:lnTo>
                <a:lnTo>
                  <a:pt x="9724" y="2721"/>
                </a:lnTo>
                <a:lnTo>
                  <a:pt x="9706" y="2705"/>
                </a:lnTo>
                <a:lnTo>
                  <a:pt x="9687" y="2687"/>
                </a:lnTo>
                <a:lnTo>
                  <a:pt x="9671" y="2669"/>
                </a:lnTo>
                <a:lnTo>
                  <a:pt x="9654" y="2649"/>
                </a:lnTo>
                <a:lnTo>
                  <a:pt x="9639" y="2630"/>
                </a:lnTo>
                <a:lnTo>
                  <a:pt x="9625" y="2608"/>
                </a:lnTo>
                <a:lnTo>
                  <a:pt x="9612" y="2586"/>
                </a:lnTo>
                <a:lnTo>
                  <a:pt x="9600" y="2563"/>
                </a:lnTo>
                <a:lnTo>
                  <a:pt x="9589" y="2540"/>
                </a:lnTo>
                <a:lnTo>
                  <a:pt x="9579" y="2515"/>
                </a:lnTo>
                <a:lnTo>
                  <a:pt x="9570" y="2490"/>
                </a:lnTo>
                <a:lnTo>
                  <a:pt x="9563" y="2464"/>
                </a:lnTo>
                <a:lnTo>
                  <a:pt x="9556" y="2436"/>
                </a:lnTo>
                <a:lnTo>
                  <a:pt x="9551" y="2409"/>
                </a:lnTo>
                <a:lnTo>
                  <a:pt x="9546" y="2381"/>
                </a:lnTo>
                <a:lnTo>
                  <a:pt x="9543" y="2351"/>
                </a:lnTo>
                <a:lnTo>
                  <a:pt x="9541" y="2322"/>
                </a:lnTo>
                <a:lnTo>
                  <a:pt x="9541" y="2291"/>
                </a:lnTo>
                <a:lnTo>
                  <a:pt x="9541" y="2267"/>
                </a:lnTo>
                <a:lnTo>
                  <a:pt x="9542" y="2243"/>
                </a:lnTo>
                <a:lnTo>
                  <a:pt x="9544" y="2221"/>
                </a:lnTo>
                <a:lnTo>
                  <a:pt x="9546" y="2199"/>
                </a:lnTo>
                <a:lnTo>
                  <a:pt x="9550" y="2179"/>
                </a:lnTo>
                <a:lnTo>
                  <a:pt x="9553" y="2158"/>
                </a:lnTo>
                <a:lnTo>
                  <a:pt x="9556" y="2137"/>
                </a:lnTo>
                <a:lnTo>
                  <a:pt x="9560" y="2116"/>
                </a:lnTo>
                <a:lnTo>
                  <a:pt x="9564" y="2099"/>
                </a:lnTo>
                <a:lnTo>
                  <a:pt x="9806" y="882"/>
                </a:lnTo>
                <a:lnTo>
                  <a:pt x="10088" y="882"/>
                </a:lnTo>
                <a:lnTo>
                  <a:pt x="10087" y="886"/>
                </a:lnTo>
                <a:lnTo>
                  <a:pt x="9849" y="2074"/>
                </a:lnTo>
                <a:lnTo>
                  <a:pt x="9844" y="2098"/>
                </a:lnTo>
                <a:lnTo>
                  <a:pt x="9840" y="2123"/>
                </a:lnTo>
                <a:lnTo>
                  <a:pt x="9837" y="2146"/>
                </a:lnTo>
                <a:lnTo>
                  <a:pt x="9834" y="2170"/>
                </a:lnTo>
                <a:lnTo>
                  <a:pt x="9832" y="2192"/>
                </a:lnTo>
                <a:lnTo>
                  <a:pt x="9830" y="2214"/>
                </a:lnTo>
                <a:lnTo>
                  <a:pt x="9830" y="2233"/>
                </a:lnTo>
                <a:lnTo>
                  <a:pt x="9829" y="2252"/>
                </a:lnTo>
                <a:lnTo>
                  <a:pt x="9830" y="2271"/>
                </a:lnTo>
                <a:lnTo>
                  <a:pt x="9831" y="2291"/>
                </a:lnTo>
                <a:lnTo>
                  <a:pt x="9832" y="2310"/>
                </a:lnTo>
                <a:lnTo>
                  <a:pt x="9836" y="2327"/>
                </a:lnTo>
                <a:lnTo>
                  <a:pt x="9839" y="2345"/>
                </a:lnTo>
                <a:lnTo>
                  <a:pt x="9843" y="2361"/>
                </a:lnTo>
                <a:lnTo>
                  <a:pt x="9848" y="2377"/>
                </a:lnTo>
                <a:lnTo>
                  <a:pt x="9853" y="2394"/>
                </a:lnTo>
                <a:lnTo>
                  <a:pt x="9860" y="2409"/>
                </a:lnTo>
                <a:lnTo>
                  <a:pt x="9866" y="2423"/>
                </a:lnTo>
                <a:lnTo>
                  <a:pt x="9874" y="2437"/>
                </a:lnTo>
                <a:lnTo>
                  <a:pt x="9881" y="2451"/>
                </a:lnTo>
                <a:lnTo>
                  <a:pt x="9890" y="2464"/>
                </a:lnTo>
                <a:lnTo>
                  <a:pt x="9900" y="2477"/>
                </a:lnTo>
                <a:lnTo>
                  <a:pt x="9911" y="2488"/>
                </a:lnTo>
                <a:lnTo>
                  <a:pt x="9922" y="2499"/>
                </a:lnTo>
                <a:lnTo>
                  <a:pt x="9933" y="2509"/>
                </a:lnTo>
                <a:lnTo>
                  <a:pt x="9945" y="2519"/>
                </a:lnTo>
                <a:lnTo>
                  <a:pt x="9958" y="2529"/>
                </a:lnTo>
                <a:lnTo>
                  <a:pt x="9971" y="2538"/>
                </a:lnTo>
                <a:lnTo>
                  <a:pt x="9985" y="2545"/>
                </a:lnTo>
                <a:lnTo>
                  <a:pt x="9999" y="2553"/>
                </a:lnTo>
                <a:lnTo>
                  <a:pt x="10015" y="2560"/>
                </a:lnTo>
                <a:lnTo>
                  <a:pt x="10031" y="2565"/>
                </a:lnTo>
                <a:lnTo>
                  <a:pt x="10046" y="2571"/>
                </a:lnTo>
                <a:lnTo>
                  <a:pt x="10064" y="2575"/>
                </a:lnTo>
                <a:lnTo>
                  <a:pt x="10081" y="2579"/>
                </a:lnTo>
                <a:lnTo>
                  <a:pt x="10099" y="2583"/>
                </a:lnTo>
                <a:lnTo>
                  <a:pt x="10117" y="2585"/>
                </a:lnTo>
                <a:lnTo>
                  <a:pt x="10137" y="2587"/>
                </a:lnTo>
                <a:lnTo>
                  <a:pt x="10157" y="2588"/>
                </a:lnTo>
                <a:lnTo>
                  <a:pt x="10176" y="2588"/>
                </a:lnTo>
                <a:lnTo>
                  <a:pt x="10195" y="2588"/>
                </a:lnTo>
                <a:lnTo>
                  <a:pt x="10219" y="2586"/>
                </a:lnTo>
                <a:lnTo>
                  <a:pt x="10248" y="2583"/>
                </a:lnTo>
                <a:lnTo>
                  <a:pt x="10282" y="2576"/>
                </a:lnTo>
                <a:lnTo>
                  <a:pt x="10301" y="2572"/>
                </a:lnTo>
                <a:lnTo>
                  <a:pt x="10320" y="2567"/>
                </a:lnTo>
                <a:lnTo>
                  <a:pt x="10341" y="2561"/>
                </a:lnTo>
                <a:lnTo>
                  <a:pt x="10362" y="2554"/>
                </a:lnTo>
                <a:lnTo>
                  <a:pt x="10383" y="2545"/>
                </a:lnTo>
                <a:lnTo>
                  <a:pt x="10404" y="2536"/>
                </a:lnTo>
                <a:lnTo>
                  <a:pt x="10426" y="2526"/>
                </a:lnTo>
                <a:lnTo>
                  <a:pt x="10448" y="2513"/>
                </a:lnTo>
                <a:lnTo>
                  <a:pt x="10471" y="2500"/>
                </a:lnTo>
                <a:lnTo>
                  <a:pt x="10493" y="2484"/>
                </a:lnTo>
                <a:lnTo>
                  <a:pt x="10515" y="2468"/>
                </a:lnTo>
                <a:lnTo>
                  <a:pt x="10536" y="2449"/>
                </a:lnTo>
                <a:lnTo>
                  <a:pt x="10558" y="2429"/>
                </a:lnTo>
                <a:lnTo>
                  <a:pt x="10579" y="2407"/>
                </a:lnTo>
                <a:lnTo>
                  <a:pt x="10600" y="2383"/>
                </a:lnTo>
                <a:lnTo>
                  <a:pt x="10619" y="2357"/>
                </a:lnTo>
                <a:lnTo>
                  <a:pt x="10638" y="2328"/>
                </a:lnTo>
                <a:lnTo>
                  <a:pt x="10655" y="2298"/>
                </a:lnTo>
                <a:lnTo>
                  <a:pt x="10673" y="2265"/>
                </a:lnTo>
                <a:lnTo>
                  <a:pt x="10688" y="2230"/>
                </a:lnTo>
                <a:lnTo>
                  <a:pt x="10704" y="2192"/>
                </a:lnTo>
                <a:lnTo>
                  <a:pt x="10717" y="2153"/>
                </a:lnTo>
                <a:lnTo>
                  <a:pt x="10729" y="2110"/>
                </a:lnTo>
                <a:lnTo>
                  <a:pt x="10738" y="2064"/>
                </a:lnTo>
                <a:lnTo>
                  <a:pt x="10973" y="8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706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</p:sldLayoutIdLst>
  <p:txStyles>
    <p:titleStyle>
      <a:lvl1pPr algn="l" defTabSz="1475110" rtl="0" eaLnBrk="1" latinLnBrk="0" hangingPunct="1">
        <a:lnSpc>
          <a:spcPts val="3900"/>
        </a:lnSpc>
        <a:spcBef>
          <a:spcPct val="0"/>
        </a:spcBef>
        <a:buNone/>
        <a:defRPr sz="35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541338" indent="-182563" algn="l" defTabSz="1475110" rtl="0" eaLnBrk="1" latinLnBrk="0" hangingPunct="1">
        <a:lnSpc>
          <a:spcPts val="1200"/>
        </a:lnSpc>
        <a:spcBef>
          <a:spcPts val="0"/>
        </a:spcBef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80975" algn="l" defTabSz="1475110" rtl="0" eaLnBrk="1" latinLnBrk="0" hangingPunct="1">
        <a:lnSpc>
          <a:spcPts val="1200"/>
        </a:lnSpc>
        <a:spcBef>
          <a:spcPts val="0"/>
        </a:spcBef>
        <a:buFont typeface="Symbol" panose="05050102010706020507" pitchFamily="18" charset="2"/>
        <a:buChar char="-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7716825" y="7811938"/>
            <a:ext cx="7250848" cy="281871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ounded Rectangle 23"/>
          <p:cNvSpPr/>
          <p:nvPr/>
        </p:nvSpPr>
        <p:spPr>
          <a:xfrm>
            <a:off x="379854" y="3369940"/>
            <a:ext cx="9073008" cy="41370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ounded Rectangle 21"/>
          <p:cNvSpPr/>
          <p:nvPr/>
        </p:nvSpPr>
        <p:spPr>
          <a:xfrm>
            <a:off x="9865518" y="3398913"/>
            <a:ext cx="4799013" cy="41207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396875" y="1026220"/>
            <a:ext cx="14328775" cy="1980505"/>
          </a:xfrm>
          <a:solidFill>
            <a:schemeClr val="tx2">
              <a:lumMod val="75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de-CH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SwissCheese: Sentiment Classification using an Ensemble of </a:t>
            </a:r>
            <a:r>
              <a:rPr lang="de-CH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Convolutional Neural Networks and </a:t>
            </a:r>
            <a:r>
              <a:rPr lang="de-CH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Distant Supervision</a:t>
            </a:r>
          </a:p>
          <a:p>
            <a:pPr lvl="1"/>
            <a:r>
              <a:rPr lang="en-US" b="1" dirty="0" smtClean="0"/>
              <a:t>Jan Deriu</a:t>
            </a:r>
            <a:r>
              <a:rPr lang="en-US" b="1" baseline="30000" dirty="0" smtClean="0"/>
              <a:t>1</a:t>
            </a:r>
            <a:r>
              <a:rPr lang="en-US" dirty="0" smtClean="0"/>
              <a:t>, </a:t>
            </a:r>
            <a:r>
              <a:rPr lang="en-US" b="1" dirty="0" smtClean="0"/>
              <a:t>Maurice Gonzenbach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  <a:r>
              <a:rPr lang="en-US" b="1" dirty="0" err="1" smtClean="0"/>
              <a:t>Fatih</a:t>
            </a:r>
            <a:r>
              <a:rPr lang="en-US" b="1" dirty="0" smtClean="0"/>
              <a:t> Uzdilli</a:t>
            </a:r>
            <a:r>
              <a:rPr lang="en-US" baseline="30000" dirty="0" smtClean="0"/>
              <a:t>3</a:t>
            </a:r>
            <a:r>
              <a:rPr lang="en-US" dirty="0" smtClean="0"/>
              <a:t>,</a:t>
            </a:r>
            <a:r>
              <a:rPr lang="en-US" b="1" dirty="0"/>
              <a:t> </a:t>
            </a:r>
            <a:r>
              <a:rPr lang="de-CH" b="1" dirty="0"/>
              <a:t>Aurelien Lucchi </a:t>
            </a:r>
            <a:r>
              <a:rPr lang="en-US" b="1" baseline="30000" dirty="0" smtClean="0"/>
              <a:t>1,</a:t>
            </a:r>
            <a:r>
              <a:rPr lang="en-US" b="1" dirty="0"/>
              <a:t> </a:t>
            </a:r>
            <a:r>
              <a:rPr lang="de-CH" b="1" dirty="0"/>
              <a:t>Valeria De Luca </a:t>
            </a:r>
            <a:r>
              <a:rPr lang="en-US" b="1" baseline="30000" dirty="0"/>
              <a:t>2</a:t>
            </a:r>
            <a:r>
              <a:rPr lang="en-US" b="1" baseline="30000" dirty="0" smtClean="0"/>
              <a:t>,</a:t>
            </a:r>
            <a:r>
              <a:rPr lang="en-US" b="1" dirty="0" smtClean="0"/>
              <a:t> </a:t>
            </a:r>
            <a:r>
              <a:rPr lang="de-CH" b="1" dirty="0"/>
              <a:t>Martin Jaggi </a:t>
            </a:r>
            <a:r>
              <a:rPr lang="en-US" b="1" baseline="30000" dirty="0" smtClean="0"/>
              <a:t>1</a:t>
            </a:r>
            <a:endParaRPr lang="en-US" dirty="0"/>
          </a:p>
          <a:p>
            <a:pPr lvl="1"/>
            <a:r>
              <a:rPr lang="en-US" b="1" baseline="30000" dirty="0" smtClean="0"/>
              <a:t>1</a:t>
            </a:r>
            <a:r>
              <a:rPr lang="de-CH" dirty="0"/>
              <a:t> </a:t>
            </a:r>
            <a:r>
              <a:rPr lang="de-CH" b="1" dirty="0"/>
              <a:t>Data Analytics Laboratory</a:t>
            </a:r>
            <a:r>
              <a:rPr lang="de-CH" dirty="0"/>
              <a:t> </a:t>
            </a:r>
            <a:r>
              <a:rPr lang="en-US" b="1" dirty="0" smtClean="0"/>
              <a:t>, </a:t>
            </a:r>
            <a:r>
              <a:rPr lang="en-US" b="1" dirty="0"/>
              <a:t>ETH </a:t>
            </a:r>
            <a:r>
              <a:rPr lang="en-US" b="1" dirty="0" smtClean="0"/>
              <a:t>Zurich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baseline="30000" dirty="0" smtClean="0"/>
              <a:t>2</a:t>
            </a:r>
            <a:r>
              <a:rPr lang="de-CH" dirty="0"/>
              <a:t> </a:t>
            </a:r>
            <a:r>
              <a:rPr lang="de-CH" b="1" dirty="0"/>
              <a:t>Computer Vision Laboratory</a:t>
            </a:r>
            <a:r>
              <a:rPr lang="de-CH" dirty="0"/>
              <a:t> </a:t>
            </a:r>
            <a:r>
              <a:rPr lang="en-US" dirty="0" smtClean="0"/>
              <a:t>, </a:t>
            </a:r>
            <a:r>
              <a:rPr lang="en-US" b="1" dirty="0"/>
              <a:t>ETH Zurich</a:t>
            </a:r>
            <a:r>
              <a:rPr lang="en-US" dirty="0" smtClean="0"/>
              <a:t>; </a:t>
            </a:r>
            <a:r>
              <a:rPr lang="en-US" baseline="30000" dirty="0" smtClean="0"/>
              <a:t>3</a:t>
            </a:r>
            <a:r>
              <a:rPr lang="de-CH" dirty="0"/>
              <a:t> </a:t>
            </a:r>
            <a:r>
              <a:rPr lang="de-CH" b="1" dirty="0"/>
              <a:t>Institut für angewandte Informations­technologie</a:t>
            </a:r>
            <a:r>
              <a:rPr lang="de-CH" dirty="0"/>
              <a:t> </a:t>
            </a:r>
            <a:r>
              <a:rPr lang="en-US" dirty="0" smtClean="0"/>
              <a:t>, </a:t>
            </a:r>
            <a:r>
              <a:rPr lang="en-US" b="1" dirty="0" smtClean="0"/>
              <a:t>ZHAW</a:t>
            </a:r>
            <a:endParaRPr lang="de-CH" b="1" dirty="0"/>
          </a:p>
        </p:txBody>
      </p:sp>
      <p:pic>
        <p:nvPicPr>
          <p:cNvPr id="15" name="Picture 14" descr="cnn1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25948" r="2078" b="13235"/>
          <a:stretch/>
        </p:blipFill>
        <p:spPr>
          <a:xfrm>
            <a:off x="654940" y="3934029"/>
            <a:ext cx="8529282" cy="2924536"/>
          </a:xfrm>
          <a:prstGeom prst="rect">
            <a:avLst/>
          </a:prstGeom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548610862"/>
              </p:ext>
            </p:extLst>
          </p:nvPr>
        </p:nvGraphicFramePr>
        <p:xfrm>
          <a:off x="10153550" y="4011761"/>
          <a:ext cx="4139006" cy="331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57033" y="3465967"/>
            <a:ext cx="1718372" cy="3324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2400" b="1" dirty="0" smtClean="0">
                <a:solidFill>
                  <a:schemeClr val="tx2">
                    <a:lumMod val="50000"/>
                  </a:schemeClr>
                </a:solidFill>
              </a:rPr>
              <a:t>CNN 2Layer Architecture</a:t>
            </a:r>
            <a:endParaRPr lang="de-CH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15811" y="3466023"/>
            <a:ext cx="1519790" cy="3598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2400" b="1" dirty="0" smtClean="0">
                <a:solidFill>
                  <a:schemeClr val="tx2">
                    <a:lumMod val="50000"/>
                  </a:schemeClr>
                </a:solidFill>
              </a:rPr>
              <a:t>3 Step Training</a:t>
            </a:r>
            <a:endParaRPr lang="de-CH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93309" y="7866980"/>
            <a:ext cx="1715745" cy="3807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2400" b="1" dirty="0" smtClean="0">
                <a:solidFill>
                  <a:schemeClr val="accent5">
                    <a:lumMod val="10000"/>
                  </a:schemeClr>
                </a:solidFill>
              </a:rPr>
              <a:t>Results</a:t>
            </a:r>
            <a:endParaRPr lang="de-CH" sz="2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3982"/>
              </p:ext>
            </p:extLst>
          </p:nvPr>
        </p:nvGraphicFramePr>
        <p:xfrm>
          <a:off x="7947017" y="8276314"/>
          <a:ext cx="6862212" cy="2118285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567367"/>
                <a:gridCol w="626275"/>
                <a:gridCol w="626275"/>
                <a:gridCol w="683204"/>
                <a:gridCol w="683204"/>
                <a:gridCol w="626275"/>
                <a:gridCol w="683204"/>
                <a:gridCol w="683204"/>
                <a:gridCol w="683204"/>
              </a:tblGrid>
              <a:tr h="281687">
                <a:tc>
                  <a:txBody>
                    <a:bodyPr/>
                    <a:lstStyle/>
                    <a:p>
                      <a:pPr algn="l"/>
                      <a:endParaRPr lang="de-CH" sz="1400" dirty="0"/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S1a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S1b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S1c</a:t>
                      </a: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S1d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S1e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S1f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S2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FS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81687"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Test2016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60.47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u="sng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62.73</a:t>
                      </a:r>
                      <a:endParaRPr lang="de-CH" sz="1400" u="sng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61.89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60.58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57.19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62.20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62.36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63.30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81687">
                <a:tc>
                  <a:txBody>
                    <a:bodyPr/>
                    <a:lstStyle/>
                    <a:p>
                      <a:pPr marL="0" marR="0" indent="0" algn="l" defTabSz="14751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Test2015</a:t>
                      </a: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64.26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65.80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64.80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64.20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61.02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u="sng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66.70</a:t>
                      </a:r>
                      <a:endParaRPr lang="de-CH" sz="1400" u="sng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66.63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67.05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81687"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Test2014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73.98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u="sng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74.60</a:t>
                      </a:r>
                      <a:endParaRPr lang="de-CH" sz="1400" u="sng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75.70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74.15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69.12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72.00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72.45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71.55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81687"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Test2013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71.52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70.10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70.90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u="sng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71.50</a:t>
                      </a:r>
                      <a:endParaRPr lang="de-CH" sz="1400" u="sng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67.00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68.00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70.05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70.01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75693"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LiveJournal2014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u="sng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73.86</a:t>
                      </a:r>
                      <a:endParaRPr lang="de-CH" sz="1400" u="sng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70.57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72.54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74.00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71.32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68.00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70.86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69.51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281687"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Sarcasm2014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57.84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52.04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51.50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57.84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u="sng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62.00</a:t>
                      </a:r>
                      <a:endParaRPr lang="de-CH" sz="1400" u="sng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57.30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b="1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62.74</a:t>
                      </a:r>
                      <a:endParaRPr lang="de-CH" sz="1400" b="1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56.63</a:t>
                      </a:r>
                      <a:endParaRPr lang="de-CH" sz="14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77072" marR="77072" marT="38536" marB="3853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32" name="Rounded Rectangle 31"/>
          <p:cNvSpPr/>
          <p:nvPr/>
        </p:nvSpPr>
        <p:spPr>
          <a:xfrm>
            <a:off x="379854" y="7811938"/>
            <a:ext cx="7037392" cy="28187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6" name="TextBox 55"/>
          <p:cNvSpPr txBox="1"/>
          <p:nvPr/>
        </p:nvSpPr>
        <p:spPr>
          <a:xfrm>
            <a:off x="654940" y="7866980"/>
            <a:ext cx="1715745" cy="38076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CH" sz="2400" b="1" dirty="0" smtClean="0">
                <a:solidFill>
                  <a:schemeClr val="accent5">
                    <a:lumMod val="10000"/>
                  </a:schemeClr>
                </a:solidFill>
              </a:rPr>
              <a:t>Meta Classifier</a:t>
            </a:r>
            <a:endParaRPr lang="de-CH" sz="24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4940" y="8371036"/>
            <a:ext cx="6618290" cy="19442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sz="1600" dirty="0" smtClean="0"/>
              <a:t>Supervised Phase: High Variance in F1-score over # epochs</a:t>
            </a:r>
          </a:p>
          <a:p>
            <a:r>
              <a:rPr lang="de-CH" sz="1600" dirty="0" smtClean="0"/>
              <a:t>Goal: Increase Robustness</a:t>
            </a:r>
            <a:endParaRPr lang="de-CH" sz="1600" dirty="0"/>
          </a:p>
          <a:p>
            <a:r>
              <a:rPr lang="de-CH" sz="1600" dirty="0" smtClean="0"/>
              <a:t>Solution: Train a Random Forest on the outputs of the various systems</a:t>
            </a:r>
          </a:p>
          <a:p>
            <a:endParaRPr lang="de-CH" sz="1600" dirty="0"/>
          </a:p>
          <a:p>
            <a:r>
              <a:rPr lang="de-CH" sz="1600" dirty="0" smtClean="0"/>
              <a:t>S1: Trained for different number of epochs (a-f)</a:t>
            </a:r>
          </a:p>
          <a:p>
            <a:r>
              <a:rPr lang="de-CH" sz="1600" dirty="0" smtClean="0"/>
              <a:t>S2: Trained until it reached good average scores among validation sets</a:t>
            </a:r>
          </a:p>
        </p:txBody>
      </p:sp>
    </p:spTree>
    <p:extLst>
      <p:ext uri="{BB962C8B-B14F-4D97-AF65-F5344CB8AC3E}">
        <p14:creationId xmlns:p14="http://schemas.microsoft.com/office/powerpoint/2010/main" val="1184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wissenschaftliches_plakat_quer">
  <a:themeElements>
    <a:clrScheme name="ETH_Plakate_1a">
      <a:dk1>
        <a:srgbClr val="FFFFFF"/>
      </a:dk1>
      <a:lt1>
        <a:srgbClr val="1269B0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negativ">
        <a:dk1>
          <a:srgbClr val="FFFFFF"/>
        </a:dk1>
        <a:lt1>
          <a:srgbClr val="1269B0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0.xml><?xml version="1.0" encoding="utf-8"?>
<a:theme xmlns:a="http://schemas.openxmlformats.org/drawingml/2006/main" name="ETH Violett positiv">
  <a:themeElements>
    <a:clrScheme name="ETH_Plakate_3">
      <a:dk1>
        <a:sysClr val="windowText" lastClr="000000"/>
      </a:dk1>
      <a:lt1>
        <a:sysClr val="window" lastClr="FFFFFF"/>
      </a:lt1>
      <a:dk2>
        <a:srgbClr val="91056A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positiv">
        <a:dk1>
          <a:sysClr val="windowText" lastClr="000000"/>
        </a:dk1>
        <a:lt1>
          <a:sysClr val="window" lastClr="FFFFFF"/>
        </a:lt1>
        <a:dk2>
          <a:srgbClr val="91056A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1.xml><?xml version="1.0" encoding="utf-8"?>
<a:theme xmlns:a="http://schemas.openxmlformats.org/drawingml/2006/main" name="ETH Grau positiv">
  <a:themeElements>
    <a:clrScheme name="ETH Plakate Grau">
      <a:dk1>
        <a:sysClr val="windowText" lastClr="000000"/>
      </a:dk1>
      <a:lt1>
        <a:sysClr val="window" lastClr="FFFFFF"/>
      </a:lt1>
      <a:dk2>
        <a:srgbClr val="6F6F6E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5C5C5"/>
      </a:accent4>
      <a:accent5>
        <a:srgbClr val="E2E2E2"/>
      </a:accent5>
      <a:accent6>
        <a:srgbClr val="F1F1F1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positiv">
        <a:dk1>
          <a:sysClr val="windowText" lastClr="000000"/>
        </a:dk1>
        <a:lt1>
          <a:sysClr val="window" lastClr="FFFFFF"/>
        </a:lt1>
        <a:dk2>
          <a:srgbClr val="6F6F6E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5C5C5"/>
        </a:accent4>
        <a:accent5>
          <a:srgbClr val="E2E2E2"/>
        </a:accent5>
        <a:accent6>
          <a:srgbClr val="F1F1F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2.xml><?xml version="1.0" encoding="utf-8"?>
<a:theme xmlns:a="http://schemas.openxmlformats.org/drawingml/2006/main" name="ETH Rot positiv">
  <a:themeElements>
    <a:clrScheme name="ETH_Plakate_5">
      <a:dk1>
        <a:sysClr val="windowText" lastClr="000000"/>
      </a:dk1>
      <a:lt1>
        <a:sysClr val="window" lastClr="FFFFFF"/>
      </a:lt1>
      <a:dk2>
        <a:srgbClr val="A8322D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positiv">
        <a:dk1>
          <a:sysClr val="windowText" lastClr="000000"/>
        </a:dk1>
        <a:lt1>
          <a:sysClr val="window" lastClr="FFFFFF"/>
        </a:lt1>
        <a:dk2>
          <a:srgbClr val="A8322D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3.xml><?xml version="1.0" encoding="utf-8"?>
<a:theme xmlns:a="http://schemas.openxmlformats.org/drawingml/2006/main" name="ETH Petrol positiv">
  <a:themeElements>
    <a:clrScheme name="ETH Plakate Petrol">
      <a:dk1>
        <a:sysClr val="windowText" lastClr="000000"/>
      </a:dk1>
      <a:lt1>
        <a:sysClr val="window" lastClr="FFFFFF"/>
      </a:lt1>
      <a:dk2>
        <a:srgbClr val="007A96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positiv">
        <a:dk1>
          <a:sysClr val="windowText" lastClr="000000"/>
        </a:dk1>
        <a:lt1>
          <a:sysClr val="window" lastClr="FFFFFF"/>
        </a:lt1>
        <a:dk2>
          <a:srgbClr val="007A96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4.xml><?xml version="1.0" encoding="utf-8"?>
<a:theme xmlns:a="http://schemas.openxmlformats.org/drawingml/2006/main" name="ETH Braun positiv">
  <a:themeElements>
    <a:clrScheme name="ETH_Plakate_7">
      <a:dk1>
        <a:sysClr val="windowText" lastClr="000000"/>
      </a:dk1>
      <a:lt1>
        <a:sysClr val="window" lastClr="FFFFFF"/>
      </a:lt1>
      <a:dk2>
        <a:srgbClr val="956013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positiv">
        <a:dk1>
          <a:sysClr val="windowText" lastClr="000000"/>
        </a:dk1>
        <a:lt1>
          <a:sysClr val="window" lastClr="FFFFFF"/>
        </a:lt1>
        <a:dk2>
          <a:srgbClr val="956013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TH Grün negativ">
  <a:themeElements>
    <a:clrScheme name="ETH_Plakate_2">
      <a:dk1>
        <a:srgbClr val="FFFFFF"/>
      </a:dk1>
      <a:lt1>
        <a:srgbClr val="72791C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negativ">
        <a:dk1>
          <a:srgbClr val="FFFFFF"/>
        </a:dk1>
        <a:lt1>
          <a:srgbClr val="72791C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3.xml><?xml version="1.0" encoding="utf-8"?>
<a:theme xmlns:a="http://schemas.openxmlformats.org/drawingml/2006/main" name="ETH Violett">
  <a:themeElements>
    <a:clrScheme name="ETH_Violett_neg">
      <a:dk1>
        <a:srgbClr val="FFFFFF"/>
      </a:dk1>
      <a:lt1>
        <a:srgbClr val="91056A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39BC3"/>
      </a:accent4>
      <a:accent5>
        <a:srgbClr val="E9CDE1"/>
      </a:accent5>
      <a:accent6>
        <a:srgbClr val="F4E6F0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Violett negativ">
        <a:dk1>
          <a:srgbClr val="FFFFFF"/>
        </a:dk1>
        <a:lt1>
          <a:srgbClr val="91056A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39BC3"/>
        </a:accent4>
        <a:accent5>
          <a:srgbClr val="E9CDE1"/>
        </a:accent5>
        <a:accent6>
          <a:srgbClr val="F4E6F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4.xml><?xml version="1.0" encoding="utf-8"?>
<a:theme xmlns:a="http://schemas.openxmlformats.org/drawingml/2006/main" name="ETH Grau negativ">
  <a:themeElements>
    <a:clrScheme name="ETH_Plakate_4">
      <a:dk1>
        <a:srgbClr val="FFFFFF"/>
      </a:dk1>
      <a:lt1>
        <a:srgbClr val="6F6F6E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au negativ">
        <a:dk1>
          <a:srgbClr val="FFFFFF"/>
        </a:dk1>
        <a:lt1>
          <a:srgbClr val="6F6F6E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5.xml><?xml version="1.0" encoding="utf-8"?>
<a:theme xmlns:a="http://schemas.openxmlformats.org/drawingml/2006/main" name="ETH Rot negativ">
  <a:themeElements>
    <a:clrScheme name="ETH Rot neg">
      <a:dk1>
        <a:srgbClr val="FFFFFF"/>
      </a:dk1>
      <a:lt1>
        <a:srgbClr val="A8322D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CADAB"/>
      </a:accent4>
      <a:accent5>
        <a:srgbClr val="EED6D5"/>
      </a:accent5>
      <a:accent6>
        <a:srgbClr val="F6EBEA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Rot negativ">
        <a:dk1>
          <a:srgbClr val="FFFFFF"/>
        </a:dk1>
        <a:lt1>
          <a:srgbClr val="A8322D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CADAB"/>
        </a:accent4>
        <a:accent5>
          <a:srgbClr val="EED6D5"/>
        </a:accent5>
        <a:accent6>
          <a:srgbClr val="F6EB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6.xml><?xml version="1.0" encoding="utf-8"?>
<a:theme xmlns:a="http://schemas.openxmlformats.org/drawingml/2006/main" name="ETH Petrol negativ">
  <a:themeElements>
    <a:clrScheme name="ETH_Plakate_6">
      <a:dk1>
        <a:srgbClr val="FFFFFF"/>
      </a:dk1>
      <a:lt1>
        <a:srgbClr val="007A96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99CAD5"/>
      </a:accent4>
      <a:accent5>
        <a:srgbClr val="CCE4EA"/>
      </a:accent5>
      <a:accent6>
        <a:srgbClr val="E6F2F5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Petrol negativ">
        <a:dk1>
          <a:srgbClr val="FFFFFF"/>
        </a:dk1>
        <a:lt1>
          <a:srgbClr val="007A96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99CAD5"/>
        </a:accent4>
        <a:accent5>
          <a:srgbClr val="CCE4EA"/>
        </a:accent5>
        <a:accent6>
          <a:srgbClr val="E6F2F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7.xml><?xml version="1.0" encoding="utf-8"?>
<a:theme xmlns:a="http://schemas.openxmlformats.org/drawingml/2006/main" name="ETH Braun negativ">
  <a:themeElements>
    <a:clrScheme name="ETH braun neg">
      <a:dk1>
        <a:srgbClr val="FFFFFF"/>
      </a:dk1>
      <a:lt1>
        <a:srgbClr val="956013"/>
      </a:lt1>
      <a:dk2>
        <a:srgbClr val="FFFFFF"/>
      </a:dk2>
      <a:lt2>
        <a:srgbClr val="000000"/>
      </a:lt2>
      <a:accent1>
        <a:srgbClr val="000000"/>
      </a:accent1>
      <a:accent2>
        <a:srgbClr val="FFFFFF"/>
      </a:accent2>
      <a:accent3>
        <a:srgbClr val="FFFFFF"/>
      </a:accent3>
      <a:accent4>
        <a:srgbClr val="D5BFA1"/>
      </a:accent4>
      <a:accent5>
        <a:srgbClr val="EADFD0"/>
      </a:accent5>
      <a:accent6>
        <a:srgbClr val="F4EFE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raun negativ">
        <a:dk1>
          <a:srgbClr val="FFFFFF"/>
        </a:dk1>
        <a:lt1>
          <a:srgbClr val="956013"/>
        </a:lt1>
        <a:dk2>
          <a:srgbClr val="FFFFFF"/>
        </a:dk2>
        <a:lt2>
          <a:srgbClr val="000000"/>
        </a:lt2>
        <a:accent1>
          <a:srgbClr val="000000"/>
        </a:accent1>
        <a:accent2>
          <a:srgbClr val="FFFFFF"/>
        </a:accent2>
        <a:accent3>
          <a:srgbClr val="FFFFFF"/>
        </a:accent3>
        <a:accent4>
          <a:srgbClr val="D5BFA1"/>
        </a:accent4>
        <a:accent5>
          <a:srgbClr val="EADFD0"/>
        </a:accent5>
        <a:accent6>
          <a:srgbClr val="F4EFE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8.xml><?xml version="1.0" encoding="utf-8"?>
<a:theme xmlns:a="http://schemas.openxmlformats.org/drawingml/2006/main" name="ETH Blau positiv">
  <a:themeElements>
    <a:clrScheme name="ETH_Plakate_1">
      <a:dk1>
        <a:sysClr val="windowText" lastClr="000000"/>
      </a:dk1>
      <a:lt1>
        <a:sysClr val="window" lastClr="FFFFFF"/>
      </a:lt1>
      <a:dk2>
        <a:srgbClr val="1269B0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A0C3DF"/>
      </a:accent4>
      <a:accent5>
        <a:srgbClr val="D0E1EF"/>
      </a:accent5>
      <a:accent6>
        <a:srgbClr val="E7F0F7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Blau positiv">
        <a:dk1>
          <a:sysClr val="windowText" lastClr="000000"/>
        </a:dk1>
        <a:lt1>
          <a:sysClr val="window" lastClr="FFFFFF"/>
        </a:lt1>
        <a:dk2>
          <a:srgbClr val="1269B0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A0C3DF"/>
        </a:accent4>
        <a:accent5>
          <a:srgbClr val="D0E1EF"/>
        </a:accent5>
        <a:accent6>
          <a:srgbClr val="E7F0F7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ppt/theme/theme9.xml><?xml version="1.0" encoding="utf-8"?>
<a:theme xmlns:a="http://schemas.openxmlformats.org/drawingml/2006/main" name="ETH Gruen positiv">
  <a:themeElements>
    <a:clrScheme name="ETH Plakate 2a">
      <a:dk1>
        <a:sysClr val="windowText" lastClr="000000"/>
      </a:dk1>
      <a:lt1>
        <a:sysClr val="window" lastClr="FFFFFF"/>
      </a:lt1>
      <a:dk2>
        <a:srgbClr val="72791C"/>
      </a:dk2>
      <a:lt2>
        <a:srgbClr val="FFFFFF"/>
      </a:lt2>
      <a:accent1>
        <a:srgbClr val="000000"/>
      </a:accent1>
      <a:accent2>
        <a:srgbClr val="E2E2E2"/>
      </a:accent2>
      <a:accent3>
        <a:srgbClr val="FFFFFF"/>
      </a:accent3>
      <a:accent4>
        <a:srgbClr val="C7C9A4"/>
      </a:accent4>
      <a:accent5>
        <a:srgbClr val="E3E4D2"/>
      </a:accent5>
      <a:accent6>
        <a:srgbClr val="F1F2E8"/>
      </a:accent6>
      <a:hlink>
        <a:srgbClr val="000000"/>
      </a:hlink>
      <a:folHlink>
        <a:srgbClr val="000000"/>
      </a:folHlink>
    </a:clrScheme>
    <a:fontScheme name="E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600" dirty="0"/>
        </a:defPPr>
      </a:lstStyle>
    </a:txDef>
  </a:objectDefaults>
  <a:extraClrSchemeLst>
    <a:extraClrScheme>
      <a:clrScheme name="ETH Gruen positiv">
        <a:dk1>
          <a:sysClr val="windowText" lastClr="000000"/>
        </a:dk1>
        <a:lt1>
          <a:sysClr val="window" lastClr="FFFFFF"/>
        </a:lt1>
        <a:dk2>
          <a:srgbClr val="72791C"/>
        </a:dk2>
        <a:lt2>
          <a:srgbClr val="FFFFFF"/>
        </a:lt2>
        <a:accent1>
          <a:srgbClr val="000000"/>
        </a:accent1>
        <a:accent2>
          <a:srgbClr val="E2E2E2"/>
        </a:accent2>
        <a:accent3>
          <a:srgbClr val="FFFFFF"/>
        </a:accent3>
        <a:accent4>
          <a:srgbClr val="C7C9A4"/>
        </a:accent4>
        <a:accent5>
          <a:srgbClr val="E3E4D2"/>
        </a:accent5>
        <a:accent6>
          <a:srgbClr val="F1F2E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eth_wissenschaftliches_plakat_quer</Template>
  <TotalTime>0</TotalTime>
  <Words>192</Words>
  <Application>Microsoft Office PowerPoint</Application>
  <PresentationFormat>Custom</PresentationFormat>
  <Paragraphs>83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eth_wissenschaftliches_plakat_quer</vt:lpstr>
      <vt:lpstr>ETH Grün negativ</vt:lpstr>
      <vt:lpstr>ETH Violett</vt:lpstr>
      <vt:lpstr>ETH Grau negativ</vt:lpstr>
      <vt:lpstr>ETH Rot negativ</vt:lpstr>
      <vt:lpstr>ETH Petrol negativ</vt:lpstr>
      <vt:lpstr>ETH Braun negativ</vt:lpstr>
      <vt:lpstr>ETH Blau positiv</vt:lpstr>
      <vt:lpstr>ETH Gruen positiv</vt:lpstr>
      <vt:lpstr>ETH Violett positiv</vt:lpstr>
      <vt:lpstr>ETH Grau positiv</vt:lpstr>
      <vt:lpstr>ETH Rot positiv</vt:lpstr>
      <vt:lpstr>ETH Petrol positiv</vt:lpstr>
      <vt:lpstr>ETH Braun positiv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</dc:creator>
  <cp:lastModifiedBy>Jan</cp:lastModifiedBy>
  <cp:revision>26</cp:revision>
  <cp:lastPrinted>2014-08-26T11:03:41Z</cp:lastPrinted>
  <dcterms:created xsi:type="dcterms:W3CDTF">2016-06-09T12:55:53Z</dcterms:created>
  <dcterms:modified xsi:type="dcterms:W3CDTF">2016-06-10T13:43:28Z</dcterms:modified>
</cp:coreProperties>
</file>