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6" r:id="rId5"/>
    <p:sldId id="267" r:id="rId6"/>
    <p:sldId id="270" r:id="rId7"/>
    <p:sldId id="269" r:id="rId8"/>
    <p:sldId id="268" r:id="rId9"/>
    <p:sldId id="271" r:id="rId10"/>
    <p:sldId id="274" r:id="rId11"/>
    <p:sldId id="258" r:id="rId12"/>
    <p:sldId id="272" r:id="rId13"/>
    <p:sldId id="261" r:id="rId14"/>
    <p:sldId id="260" r:id="rId15"/>
    <p:sldId id="262" r:id="rId16"/>
    <p:sldId id="265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7902-0F62-4629-8640-CB0DA259E3CF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Adjoints</a:t>
            </a:r>
            <a:endParaRPr lang="en-US" dirty="0" smtClean="0"/>
          </a:p>
          <a:p>
            <a:pPr lvl="1"/>
            <a:r>
              <a:rPr lang="en-US" dirty="0" smtClean="0"/>
              <a:t>Continuous Adjoint Derivation</a:t>
            </a:r>
          </a:p>
          <a:p>
            <a:pPr lvl="1"/>
            <a:r>
              <a:rPr lang="en-US" dirty="0" smtClean="0"/>
              <a:t>Adjoint error estimation and TE</a:t>
            </a:r>
          </a:p>
          <a:p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 smtClean="0"/>
          </a:p>
          <a:p>
            <a:r>
              <a:rPr lang="en-US" dirty="0" smtClean="0"/>
              <a:t>Code Development at VT</a:t>
            </a:r>
            <a:endParaRPr lang="en-US" dirty="0" smtClean="0"/>
          </a:p>
          <a:p>
            <a:pPr lvl="1"/>
            <a:r>
              <a:rPr lang="en-US" dirty="0" smtClean="0"/>
              <a:t>Software Engineering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Note,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Development,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VT AOE CFD research group only has a few programmers</a:t>
            </a:r>
          </a:p>
          <a:p>
            <a:pPr lvl="1"/>
            <a:r>
              <a:rPr lang="en-US" dirty="0" smtClean="0"/>
              <a:t>None with any formal Fortran training</a:t>
            </a:r>
          </a:p>
          <a:p>
            <a:r>
              <a:rPr lang="en-US" dirty="0" smtClean="0"/>
              <a:t>Code development split between Windows and Linux with Subversion VCS</a:t>
            </a:r>
          </a:p>
          <a:p>
            <a:r>
              <a:rPr lang="en-US" dirty="0" smtClean="0"/>
              <a:t>Normal assortment of simple test codes</a:t>
            </a:r>
          </a:p>
          <a:p>
            <a:r>
              <a:rPr lang="en-US" dirty="0" smtClean="0"/>
              <a:t>In-house code SENSEI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Students with no formal training = obfuscated code</a:t>
            </a:r>
          </a:p>
          <a:p>
            <a:pPr lvl="1"/>
            <a:r>
              <a:rPr lang="en-US" dirty="0" smtClean="0"/>
              <a:t>Modules were used as common blocks</a:t>
            </a:r>
          </a:p>
          <a:p>
            <a:pPr lvl="1"/>
            <a:r>
              <a:rPr lang="en-US" dirty="0" smtClean="0"/>
              <a:t>Copy and paste between programs</a:t>
            </a:r>
          </a:p>
          <a:p>
            <a:pPr lvl="1"/>
            <a:r>
              <a:rPr lang="en-US" dirty="0" smtClean="0"/>
              <a:t>Difficult code to work with simply due to different styles</a:t>
            </a:r>
          </a:p>
          <a:p>
            <a:r>
              <a:rPr lang="en-US" dirty="0" smtClean="0"/>
              <a:t>Rewrote a simple 1D code as an example</a:t>
            </a:r>
          </a:p>
          <a:p>
            <a:pPr lvl="1"/>
            <a:r>
              <a:rPr lang="en-US" dirty="0" smtClean="0"/>
              <a:t>Design order accurate, but had bugs that hurt performance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Spurred the use of programming tools</a:t>
            </a:r>
          </a:p>
          <a:p>
            <a:pPr lvl="1"/>
            <a:r>
              <a:rPr lang="en-US" dirty="0" smtClean="0"/>
              <a:t>Split code up and use </a:t>
            </a:r>
            <a:r>
              <a:rPr lang="en-US" dirty="0" err="1" smtClean="0"/>
              <a:t>makefiles</a:t>
            </a:r>
            <a:endParaRPr lang="en-US" dirty="0"/>
          </a:p>
          <a:p>
            <a:pPr lvl="1"/>
            <a:r>
              <a:rPr lang="en-US" dirty="0" smtClean="0"/>
              <a:t>Unit test code</a:t>
            </a:r>
          </a:p>
          <a:p>
            <a:pPr lvl="1"/>
            <a:r>
              <a:rPr lang="en-US" dirty="0" smtClean="0"/>
              <a:t>Profile code using </a:t>
            </a:r>
            <a:r>
              <a:rPr lang="en-US" dirty="0" err="1" smtClean="0"/>
              <a:t>gprof</a:t>
            </a:r>
            <a:endParaRPr lang="en-US" dirty="0" smtClean="0"/>
          </a:p>
          <a:p>
            <a:r>
              <a:rPr lang="en-US" dirty="0" smtClean="0"/>
              <a:t>Changed programming paradigms</a:t>
            </a:r>
          </a:p>
          <a:p>
            <a:pPr lvl="1"/>
            <a:r>
              <a:rPr lang="en-US" dirty="0" smtClean="0"/>
              <a:t>Pass data (especially arrays) to routines as arguments</a:t>
            </a:r>
          </a:p>
          <a:p>
            <a:pPr lvl="1"/>
            <a:r>
              <a:rPr lang="en-US" dirty="0" smtClean="0"/>
              <a:t>Use ‘use module, only:*’ statements instead of COMMON blocks</a:t>
            </a:r>
          </a:p>
          <a:p>
            <a:pPr lvl="1"/>
            <a:r>
              <a:rPr lang="en-US" dirty="0" smtClean="0"/>
              <a:t>Derived types for logical data structures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Refactoring the 1D code took longer than expected</a:t>
            </a:r>
          </a:p>
          <a:p>
            <a:pPr lvl="1"/>
            <a:r>
              <a:rPr lang="en-US" dirty="0" smtClean="0"/>
              <a:t>Difficult to follow logic/data flow because of modules as COMMON</a:t>
            </a:r>
          </a:p>
          <a:p>
            <a:pPr lvl="1"/>
            <a:r>
              <a:rPr lang="en-US" dirty="0" smtClean="0"/>
              <a:t>Variables such as I and J defined as common (pet </a:t>
            </a:r>
            <a:r>
              <a:rPr lang="en-US" dirty="0" smtClean="0"/>
              <a:t>peeve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Separated the code into files based on logical components</a:t>
            </a:r>
          </a:p>
          <a:p>
            <a:pPr lvl="1"/>
            <a:r>
              <a:rPr lang="en-US" dirty="0" smtClean="0"/>
              <a:t>Asking ‘How do I make this testable?’ really helped</a:t>
            </a:r>
          </a:p>
          <a:p>
            <a:r>
              <a:rPr lang="en-US" dirty="0" smtClean="0"/>
              <a:t>Code review with peers once refactoring was complete</a:t>
            </a:r>
          </a:p>
          <a:p>
            <a:pPr lvl="1"/>
            <a:r>
              <a:rPr lang="en-US" dirty="0" smtClean="0"/>
              <a:t>The code works and is faster, but what else is possible and what is needed for the future?</a:t>
            </a:r>
          </a:p>
          <a:p>
            <a:pPr lvl="1"/>
            <a:r>
              <a:rPr lang="en-US" dirty="0" smtClean="0"/>
              <a:t>This discussion led to a decision on how future codes should be developed</a:t>
            </a:r>
          </a:p>
          <a:p>
            <a:pPr lvl="1"/>
            <a:r>
              <a:rPr lang="en-US" dirty="0" smtClean="0"/>
              <a:t>End result was a modular code with a well defined purpose that is paired with other codes (adjoint, adaptation, etc) so each student can accomplish his work from the same code base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Taught a </a:t>
            </a:r>
            <a:r>
              <a:rPr lang="en-US" dirty="0" smtClean="0"/>
              <a:t>class </a:t>
            </a:r>
            <a:r>
              <a:rPr lang="en-US" dirty="0" smtClean="0"/>
              <a:t>for a CFD course on unit testing and how it affects code development</a:t>
            </a:r>
          </a:p>
          <a:p>
            <a:pPr lvl="1"/>
            <a:r>
              <a:rPr lang="en-US" dirty="0" smtClean="0"/>
              <a:t>By the end of the semester, the students I talked to wished that they had done more unit testing</a:t>
            </a:r>
          </a:p>
          <a:p>
            <a:r>
              <a:rPr lang="en-US" dirty="0" smtClean="0"/>
              <a:t>Code Profiling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gprof</a:t>
            </a:r>
            <a:r>
              <a:rPr lang="en-US" dirty="0" smtClean="0"/>
              <a:t> I demonstrated </a:t>
            </a:r>
            <a:r>
              <a:rPr lang="en-US" dirty="0" smtClean="0"/>
              <a:t>how to find bugs in a code, such as a ‘:’ where ‘</a:t>
            </a:r>
            <a:r>
              <a:rPr lang="en-US" dirty="0" err="1" smtClean="0"/>
              <a:t>i</a:t>
            </a:r>
            <a:r>
              <a:rPr lang="en-US" dirty="0" smtClean="0"/>
              <a:t>’ was intended</a:t>
            </a:r>
          </a:p>
          <a:p>
            <a:pPr lvl="1"/>
            <a:r>
              <a:rPr lang="en-US" dirty="0" smtClean="0"/>
              <a:t>Overall result, the 1D code I rewrote runs in milliseconds compared to tens of seconds</a:t>
            </a:r>
          </a:p>
          <a:p>
            <a:r>
              <a:rPr lang="en-US" dirty="0" smtClean="0"/>
              <a:t>Both of these are simple ideas/concepts/tools that weren’t being used and had a huge impact on productivity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While a lot of time was spent on a simple 1D code, it brought about the branching of SENSEI</a:t>
            </a:r>
          </a:p>
          <a:p>
            <a:pPr lvl="1"/>
            <a:r>
              <a:rPr lang="en-US" dirty="0" smtClean="0"/>
              <a:t>SENSEI is a Structured, Euler/NS, Explicit/Implicit flow solver in development at VT</a:t>
            </a:r>
          </a:p>
          <a:p>
            <a:r>
              <a:rPr lang="en-US" dirty="0" smtClean="0"/>
              <a:t>SENSEI’s predecessor was almost as bad/worse than the 1D code</a:t>
            </a:r>
          </a:p>
          <a:p>
            <a:pPr lvl="1"/>
            <a:r>
              <a:rPr lang="en-US" dirty="0" smtClean="0"/>
              <a:t>Single file code, common blocks, no explicit argument passing</a:t>
            </a:r>
          </a:p>
          <a:p>
            <a:pPr lvl="1"/>
            <a:r>
              <a:rPr lang="en-US" dirty="0" smtClean="0"/>
              <a:t>Its code base was frozen, branched, and rewritten to form SENSEI by Tyrone Phillips</a:t>
            </a:r>
          </a:p>
          <a:p>
            <a:pPr lvl="1"/>
            <a:r>
              <a:rPr lang="en-US" dirty="0" smtClean="0"/>
              <a:t>Despite the upheaval caused by completely changing coding paradigms and styles, SENSEI was quickly brought into operation</a:t>
            </a:r>
          </a:p>
          <a:p>
            <a:r>
              <a:rPr lang="en-US" dirty="0" smtClean="0"/>
              <a:t>The code base is still not very stable, (we’re still learning new things), but there are far fewer ‘unintended consequences’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was able to take a lot of the software engineering lessons I learned at </a:t>
            </a:r>
            <a:r>
              <a:rPr lang="en-US" dirty="0" err="1" smtClean="0"/>
              <a:t>LaRC</a:t>
            </a:r>
            <a:r>
              <a:rPr lang="en-US" dirty="0" smtClean="0"/>
              <a:t> and bring them back to VT</a:t>
            </a:r>
          </a:p>
          <a:p>
            <a:r>
              <a:rPr lang="en-US" dirty="0" smtClean="0"/>
              <a:t>Trying to write code that will be maintainable and useful to future students in the research group</a:t>
            </a:r>
          </a:p>
          <a:p>
            <a:r>
              <a:rPr lang="en-US" dirty="0" smtClean="0"/>
              <a:t>Spending the time to do the simple codes right will make it easier to work on SENSEI later</a:t>
            </a:r>
          </a:p>
          <a:p>
            <a:pPr lvl="1"/>
            <a:r>
              <a:rPr lang="en-US" dirty="0" smtClean="0"/>
              <a:t>Practice make perfect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Adjoint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VT AOE CFD research group has a strong focus on V&amp;V practices, hence systems with exact solutions are often studied as testing ground problems</a:t>
            </a:r>
          </a:p>
          <a:p>
            <a:r>
              <a:rPr lang="en-US" dirty="0" smtClean="0"/>
              <a:t>As such, my initial work with </a:t>
            </a:r>
            <a:r>
              <a:rPr lang="en-US" dirty="0" err="1" smtClean="0"/>
              <a:t>adjoints</a:t>
            </a:r>
            <a:r>
              <a:rPr lang="en-US" dirty="0" smtClean="0"/>
              <a:t> at VT consisted of (re)deriving the analytic adjoint equations for several </a:t>
            </a:r>
            <a:r>
              <a:rPr lang="en-US" dirty="0" smtClean="0"/>
              <a:t>systems, including general boundary conditions</a:t>
            </a:r>
            <a:endParaRPr lang="en-US" dirty="0" smtClean="0"/>
          </a:p>
          <a:p>
            <a:pPr lvl="1"/>
            <a:r>
              <a:rPr lang="en-US" dirty="0" smtClean="0"/>
              <a:t>Linear </a:t>
            </a:r>
            <a:r>
              <a:rPr lang="en-US" dirty="0" smtClean="0"/>
              <a:t>Advection</a:t>
            </a:r>
            <a:endParaRPr lang="en-US" dirty="0" smtClean="0"/>
          </a:p>
          <a:p>
            <a:pPr lvl="1"/>
            <a:r>
              <a:rPr lang="en-US" dirty="0" smtClean="0"/>
              <a:t>Burgers’ Equation</a:t>
            </a:r>
          </a:p>
          <a:p>
            <a:pPr lvl="1"/>
            <a:r>
              <a:rPr lang="en-US" dirty="0" smtClean="0"/>
              <a:t>‘N’-D </a:t>
            </a:r>
            <a:r>
              <a:rPr lang="en-US" dirty="0" smtClean="0"/>
              <a:t>Euler Equations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Adjoint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deriving the analytic adjoint was helpful for understanding </a:t>
            </a:r>
            <a:r>
              <a:rPr lang="en-US" dirty="0" smtClean="0"/>
              <a:t>what drives the adjoint solution and boundary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This being said, all future work will </a:t>
            </a:r>
            <a:r>
              <a:rPr lang="en-US" dirty="0" smtClean="0"/>
              <a:t>focus on </a:t>
            </a:r>
            <a:r>
              <a:rPr lang="en-US" dirty="0" smtClean="0"/>
              <a:t>discrete </a:t>
            </a:r>
            <a:r>
              <a:rPr lang="en-US" dirty="0" err="1" smtClean="0"/>
              <a:t>adjoints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ncourages </a:t>
            </a:r>
            <a:r>
              <a:rPr lang="en-US" dirty="0" smtClean="0"/>
              <a:t>development of implicit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Easier to deal with boundary conditions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left </a:t>
            </a:r>
            <a:r>
              <a:rPr lang="en-US" dirty="0" err="1" smtClean="0"/>
              <a:t>LaRC</a:t>
            </a:r>
            <a:r>
              <a:rPr lang="en-US" dirty="0" smtClean="0"/>
              <a:t> last year with a lingering question about how each term in the </a:t>
            </a:r>
            <a:r>
              <a:rPr lang="en-US" dirty="0" smtClean="0"/>
              <a:t>adjoint </a:t>
            </a:r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dirty="0" smtClean="0"/>
              <a:t>equation </a:t>
            </a:r>
            <a:r>
              <a:rPr lang="en-US" dirty="0" smtClean="0"/>
              <a:t>related to the TE and </a:t>
            </a:r>
            <a:r>
              <a:rPr lang="en-US" dirty="0" smtClean="0"/>
              <a:t>DE</a:t>
            </a:r>
            <a:endParaRPr lang="en-US" dirty="0" smtClean="0"/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TE is the difference between the continuous and discrete </a:t>
            </a:r>
            <a:r>
              <a:rPr lang="en-US" i="1" dirty="0" smtClean="0"/>
              <a:t>Equations</a:t>
            </a:r>
            <a:r>
              <a:rPr lang="en-US" dirty="0" smtClean="0"/>
              <a:t> of Interest (EOI)</a:t>
            </a:r>
          </a:p>
          <a:p>
            <a:pPr lvl="1"/>
            <a:r>
              <a:rPr lang="en-US" dirty="0" smtClean="0"/>
              <a:t>DE is the difference between the </a:t>
            </a:r>
            <a:r>
              <a:rPr lang="en-US" i="1" dirty="0" smtClean="0"/>
              <a:t>solutions</a:t>
            </a:r>
            <a:r>
              <a:rPr lang="en-US" dirty="0" smtClean="0"/>
              <a:t> of the continuous and discrete EOI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Working in continuous space, perform TSE’s about the governing equations and functional of </a:t>
            </a:r>
            <a:r>
              <a:rPr lang="en-US" dirty="0" smtClean="0"/>
              <a:t>interest: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 the </a:t>
            </a:r>
            <a:r>
              <a:rPr lang="en-US" dirty="0" err="1" smtClean="0"/>
              <a:t>Lagrangian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*Note: inner products are implied*</a:t>
            </a:r>
          </a:p>
          <a:p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352800"/>
            <a:ext cx="4673600" cy="6096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886200"/>
            <a:ext cx="4240107" cy="6096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5029200"/>
            <a:ext cx="7653867" cy="609600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a prolongation of the exact solution to a set of </a:t>
            </a:r>
            <a:r>
              <a:rPr lang="en-US" dirty="0" err="1" smtClean="0"/>
              <a:t>discretized</a:t>
            </a:r>
            <a:r>
              <a:rPr lang="en-US" dirty="0" smtClean="0"/>
              <a:t> EOI’s, we can write the above as: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the Generalized Truncation Error Expression                                       the above becomes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352800"/>
            <a:ext cx="7668768" cy="70485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953000"/>
            <a:ext cx="3360420" cy="4572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791200"/>
            <a:ext cx="7725156" cy="70485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From this, the ‘correction term’ attempts to correct for TE and the adjoint solution removes DE from the functional estimate</a:t>
            </a:r>
          </a:p>
          <a:p>
            <a:r>
              <a:rPr lang="en-US" dirty="0" smtClean="0"/>
              <a:t>While this has been done in continuous space, a similar analysis could be done in discrete space while including additional error terms</a:t>
            </a:r>
          </a:p>
          <a:p>
            <a:pPr lvl="1"/>
            <a:r>
              <a:rPr lang="en-US" dirty="0" smtClean="0"/>
              <a:t>Error due to discrete vs. continuous functional</a:t>
            </a:r>
          </a:p>
          <a:p>
            <a:pPr lvl="1"/>
            <a:r>
              <a:rPr lang="en-US" dirty="0" smtClean="0"/>
              <a:t>The above does not include error introduced by solving the adjoint equation discretely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371600"/>
            <a:ext cx="7725156" cy="70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has been discussed before, TE is the source of DE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Venditti</a:t>
            </a:r>
            <a:r>
              <a:rPr lang="en-US" dirty="0" smtClean="0"/>
              <a:t> adaptation approach targets a mixed inner product of DE and TE between the primal and dual problems</a:t>
            </a:r>
          </a:p>
          <a:p>
            <a:r>
              <a:rPr lang="en-US" dirty="0" smtClean="0"/>
              <a:t>This works well in a purely </a:t>
            </a:r>
            <a:r>
              <a:rPr lang="en-US" dirty="0" smtClean="0"/>
              <a:t>discrete </a:t>
            </a:r>
            <a:r>
              <a:rPr lang="en-US" dirty="0" smtClean="0"/>
              <a:t>world, but to close the gap between </a:t>
            </a:r>
            <a:r>
              <a:rPr lang="en-US" dirty="0" smtClean="0"/>
              <a:t>discrete </a:t>
            </a:r>
            <a:r>
              <a:rPr lang="en-US" dirty="0" smtClean="0"/>
              <a:t>and continuous the TE has to be reduced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work on relationship between adjoint methods and other error estimation/adaptation techniques</a:t>
            </a:r>
          </a:p>
          <a:p>
            <a:r>
              <a:rPr lang="en-US" dirty="0" smtClean="0"/>
              <a:t>Finalize 1D Burgers’, Quasi-1D nozzle and 2D Burgers’ codes with implicit </a:t>
            </a:r>
            <a:r>
              <a:rPr lang="en-US" dirty="0" smtClean="0"/>
              <a:t>formulations</a:t>
            </a:r>
            <a:endParaRPr lang="en-US" dirty="0" smtClean="0"/>
          </a:p>
          <a:p>
            <a:r>
              <a:rPr lang="en-US" dirty="0" smtClean="0"/>
              <a:t>Investigate TE as a functional where the approximate form is known</a:t>
            </a:r>
          </a:p>
          <a:p>
            <a:pPr lvl="1"/>
            <a:r>
              <a:rPr lang="en-US" dirty="0" smtClean="0"/>
              <a:t>Proof of concept </a:t>
            </a:r>
            <a:r>
              <a:rPr lang="en-US" dirty="0" smtClean="0"/>
              <a:t>work in development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980</Words>
  <Application>Microsoft Office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Overview</vt:lpstr>
      <vt:lpstr>Continuous Adjoint</vt:lpstr>
      <vt:lpstr>Continuous Adjoint</vt:lpstr>
      <vt:lpstr>Error Estimation and TE</vt:lpstr>
      <vt:lpstr>Error Estimation and TE</vt:lpstr>
      <vt:lpstr>Error Estimation and TE</vt:lpstr>
      <vt:lpstr>Error Estimation and TE</vt:lpstr>
      <vt:lpstr>Adaptation and TE</vt:lpstr>
      <vt:lpstr>Work at LaRC</vt:lpstr>
      <vt:lpstr>Side Note, Entropy</vt:lpstr>
      <vt:lpstr>Code Development, Background</vt:lpstr>
      <vt:lpstr>Code Development</vt:lpstr>
      <vt:lpstr>Code Development</vt:lpstr>
      <vt:lpstr>Code Development</vt:lpstr>
      <vt:lpstr>Code Development</vt:lpstr>
      <vt:lpstr>Code Development</vt:lpstr>
      <vt:lpstr>Code Development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at Virginia Tech Spring 2011</dc:title>
  <dc:creator>jderlaga</dc:creator>
  <cp:lastModifiedBy>jderlaga</cp:lastModifiedBy>
  <cp:revision>77</cp:revision>
  <dcterms:created xsi:type="dcterms:W3CDTF">2011-06-13T12:11:30Z</dcterms:created>
  <dcterms:modified xsi:type="dcterms:W3CDTF">2011-07-11T20:36:53Z</dcterms:modified>
</cp:coreProperties>
</file>