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7" r:id="rId4"/>
    <p:sldId id="263" r:id="rId5"/>
    <p:sldId id="264" r:id="rId6"/>
    <p:sldId id="266" r:id="rId7"/>
    <p:sldId id="267" r:id="rId8"/>
    <p:sldId id="270" r:id="rId9"/>
    <p:sldId id="269" r:id="rId10"/>
    <p:sldId id="268" r:id="rId11"/>
    <p:sldId id="271" r:id="rId12"/>
    <p:sldId id="258" r:id="rId13"/>
    <p:sldId id="261" r:id="rId14"/>
    <p:sldId id="262" r:id="rId15"/>
    <p:sldId id="272" r:id="rId16"/>
    <p:sldId id="260" r:id="rId17"/>
    <p:sldId id="26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902-0F62-4629-8640-CB0DA259E3CF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7902-0F62-4629-8640-CB0DA259E3CF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7675-3A18-4937-ABA3-7F8B85E5E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Personal Research and Code Development Review:</a:t>
            </a:r>
            <a:br>
              <a:rPr lang="en-US" dirty="0" smtClean="0"/>
            </a:br>
            <a:r>
              <a:rPr lang="en-US" dirty="0" smtClean="0"/>
              <a:t>January-June 2011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</a:t>
            </a:r>
            <a:r>
              <a:rPr lang="en-US" dirty="0" err="1" smtClean="0"/>
              <a:t>Derlaga</a:t>
            </a:r>
            <a:endParaRPr lang="en-US" dirty="0" smtClean="0"/>
          </a:p>
          <a:p>
            <a:r>
              <a:rPr lang="en-US" dirty="0" smtClean="0"/>
              <a:t>July 13</a:t>
            </a:r>
            <a:r>
              <a:rPr lang="en-US" baseline="30000" dirty="0" smtClean="0"/>
              <a:t>th</a:t>
            </a:r>
            <a:r>
              <a:rPr lang="en-US" dirty="0" smtClean="0"/>
              <a:t>, 2011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Venditti</a:t>
            </a:r>
            <a:r>
              <a:rPr lang="en-US" dirty="0" smtClean="0"/>
              <a:t> adaptation approach targets a mixed inner product of DE and TE between the primal and dual problems</a:t>
            </a:r>
          </a:p>
          <a:p>
            <a:r>
              <a:rPr lang="en-US" dirty="0" smtClean="0"/>
              <a:t>This works well in a purely discrete world, but to close the gap between discrete and continuous the TE has to be </a:t>
            </a:r>
            <a:r>
              <a:rPr lang="en-US" dirty="0" smtClean="0"/>
              <a:t>reduced</a:t>
            </a:r>
          </a:p>
          <a:p>
            <a:pPr lvl="1"/>
            <a:r>
              <a:rPr lang="en-US" dirty="0" smtClean="0"/>
              <a:t>This is the reason that using drag as a functional doesn’t necessarily improve the final lift calculation</a:t>
            </a:r>
            <a:endParaRPr lang="en-US" dirty="0" smtClean="0"/>
          </a:p>
          <a:p>
            <a:pPr lvl="1"/>
            <a:r>
              <a:rPr lang="en-US" dirty="0" smtClean="0"/>
              <a:t>How best to do this is an ongoing research area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at </a:t>
            </a:r>
            <a:r>
              <a:rPr lang="en-US" dirty="0" err="1" smtClean="0"/>
              <a:t>LaRC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Continue work on relationship between adjoint methods and other error estimation/adaptation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Finalize 1+2D Burgers’ and 1D Euler codes with implicit formulations</a:t>
            </a:r>
          </a:p>
          <a:p>
            <a:pPr lvl="1"/>
            <a:r>
              <a:rPr lang="en-US" dirty="0" smtClean="0"/>
              <a:t>Needed for </a:t>
            </a:r>
            <a:r>
              <a:rPr lang="en-US" dirty="0" smtClean="0"/>
              <a:t>discrete adjoint work</a:t>
            </a:r>
            <a:endParaRPr lang="en-US" dirty="0" smtClean="0"/>
          </a:p>
          <a:p>
            <a:r>
              <a:rPr lang="en-US" dirty="0" smtClean="0"/>
              <a:t>Continue with entropy adjoint research</a:t>
            </a:r>
          </a:p>
          <a:p>
            <a:pPr lvl="1"/>
            <a:r>
              <a:rPr lang="en-US" dirty="0" smtClean="0"/>
              <a:t>Entropy variables already in 1D Euler code, need to integrate the DE and TE estimates for </a:t>
            </a:r>
            <a:r>
              <a:rPr lang="en-US" dirty="0" smtClean="0"/>
              <a:t>comparison ( should be done soon )</a:t>
            </a:r>
            <a:endParaRPr lang="en-US" dirty="0" smtClean="0"/>
          </a:p>
          <a:p>
            <a:r>
              <a:rPr lang="en-US" dirty="0" smtClean="0"/>
              <a:t>Investigate TE as a functional where </a:t>
            </a:r>
            <a:r>
              <a:rPr lang="en-US" dirty="0" smtClean="0"/>
              <a:t>an </a:t>
            </a:r>
            <a:r>
              <a:rPr lang="en-US" dirty="0" smtClean="0"/>
              <a:t>approximate </a:t>
            </a:r>
            <a:r>
              <a:rPr lang="en-US" dirty="0" smtClean="0"/>
              <a:t>form is used</a:t>
            </a:r>
            <a:endParaRPr lang="en-US" dirty="0" smtClean="0"/>
          </a:p>
          <a:p>
            <a:pPr lvl="1"/>
            <a:r>
              <a:rPr lang="en-US" dirty="0" smtClean="0"/>
              <a:t>Proof of concept work in </a:t>
            </a:r>
            <a:r>
              <a:rPr lang="en-US" dirty="0" smtClean="0"/>
              <a:t>development</a:t>
            </a:r>
            <a:endParaRPr lang="en-US" dirty="0" smtClean="0"/>
          </a:p>
          <a:p>
            <a:r>
              <a:rPr lang="en-US" dirty="0" smtClean="0"/>
              <a:t>Work on adaptation mechanics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Development,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VT AOE CFD research group only has a few programmers</a:t>
            </a:r>
          </a:p>
          <a:p>
            <a:pPr lvl="1"/>
            <a:r>
              <a:rPr lang="en-US" dirty="0" smtClean="0"/>
              <a:t>None with any formal </a:t>
            </a:r>
            <a:r>
              <a:rPr lang="en-US" dirty="0" smtClean="0"/>
              <a:t>Fortran 9X </a:t>
            </a:r>
            <a:r>
              <a:rPr lang="en-US" dirty="0" smtClean="0"/>
              <a:t>training</a:t>
            </a:r>
          </a:p>
          <a:p>
            <a:r>
              <a:rPr lang="en-US" dirty="0" smtClean="0"/>
              <a:t>Code development split between Windows and Linux with Subversion VCS</a:t>
            </a:r>
          </a:p>
          <a:p>
            <a:r>
              <a:rPr lang="en-US" dirty="0" smtClean="0"/>
              <a:t>Normal assortment of simple test codes</a:t>
            </a:r>
          </a:p>
          <a:p>
            <a:r>
              <a:rPr lang="en-US" dirty="0" smtClean="0"/>
              <a:t>In-house code SENSEI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Spurred the use of programming tools</a:t>
            </a:r>
          </a:p>
          <a:p>
            <a:pPr lvl="1"/>
            <a:r>
              <a:rPr lang="en-US" dirty="0" smtClean="0"/>
              <a:t>Unit </a:t>
            </a:r>
            <a:r>
              <a:rPr lang="en-US" dirty="0" smtClean="0"/>
              <a:t>test code</a:t>
            </a:r>
          </a:p>
          <a:p>
            <a:pPr lvl="1"/>
            <a:r>
              <a:rPr lang="en-US" dirty="0" smtClean="0"/>
              <a:t>Profile code using </a:t>
            </a:r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smtClean="0"/>
              <a:t>Split code up and use </a:t>
            </a:r>
            <a:r>
              <a:rPr lang="en-US" dirty="0" smtClean="0"/>
              <a:t>make to build</a:t>
            </a:r>
            <a:endParaRPr lang="en-US" dirty="0" smtClean="0"/>
          </a:p>
          <a:p>
            <a:r>
              <a:rPr lang="en-US" dirty="0" smtClean="0"/>
              <a:t>Changed programming paradigms</a:t>
            </a:r>
          </a:p>
          <a:p>
            <a:pPr lvl="1"/>
            <a:r>
              <a:rPr lang="en-US" dirty="0" smtClean="0"/>
              <a:t>Pass data (especially arrays) to routines as arguments</a:t>
            </a:r>
          </a:p>
          <a:p>
            <a:pPr lvl="1"/>
            <a:r>
              <a:rPr lang="en-US" dirty="0" smtClean="0"/>
              <a:t>Use ‘use module, only:*’ statements instead of </a:t>
            </a:r>
            <a:r>
              <a:rPr lang="en-US" dirty="0" smtClean="0"/>
              <a:t>using modules as COMMON blocks</a:t>
            </a:r>
          </a:p>
          <a:p>
            <a:pPr lvl="1"/>
            <a:r>
              <a:rPr lang="en-US" dirty="0" smtClean="0"/>
              <a:t>Created shared libraries</a:t>
            </a:r>
            <a:endParaRPr lang="en-US" dirty="0" smtClean="0"/>
          </a:p>
          <a:p>
            <a:pPr lvl="1"/>
            <a:r>
              <a:rPr lang="en-US" dirty="0" smtClean="0"/>
              <a:t>Derived types for logical data </a:t>
            </a:r>
            <a:r>
              <a:rPr lang="en-US" dirty="0" smtClean="0"/>
              <a:t>structures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Taught a class for a CFD course on unit testing and how it affects code development</a:t>
            </a:r>
          </a:p>
          <a:p>
            <a:pPr lvl="1"/>
            <a:r>
              <a:rPr lang="en-US" dirty="0" smtClean="0"/>
              <a:t>By the end of the semester, the students I talked to wished that they had done more unit testing</a:t>
            </a:r>
          </a:p>
          <a:p>
            <a:r>
              <a:rPr lang="en-US" dirty="0" smtClean="0"/>
              <a:t>Code Profiling</a:t>
            </a:r>
          </a:p>
          <a:p>
            <a:pPr lvl="1"/>
            <a:r>
              <a:rPr lang="en-US" dirty="0" smtClean="0"/>
              <a:t>Used GNU </a:t>
            </a:r>
            <a:r>
              <a:rPr lang="en-US" dirty="0" err="1" smtClean="0"/>
              <a:t>gprof</a:t>
            </a:r>
            <a:r>
              <a:rPr lang="en-US" dirty="0" smtClean="0"/>
              <a:t> to demonstrate </a:t>
            </a:r>
            <a:r>
              <a:rPr lang="en-US" dirty="0" smtClean="0"/>
              <a:t>how to find bugs in a </a:t>
            </a:r>
            <a:r>
              <a:rPr lang="en-US" dirty="0" smtClean="0"/>
              <a:t>code 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‘:’ where ‘</a:t>
            </a:r>
            <a:r>
              <a:rPr lang="en-US" dirty="0" err="1" smtClean="0"/>
              <a:t>i</a:t>
            </a:r>
            <a:r>
              <a:rPr lang="en-US" dirty="0" smtClean="0"/>
              <a:t>’ was </a:t>
            </a:r>
            <a:r>
              <a:rPr lang="en-US" dirty="0" smtClean="0"/>
              <a:t>intended</a:t>
            </a:r>
          </a:p>
          <a:p>
            <a:r>
              <a:rPr lang="en-US" dirty="0" smtClean="0"/>
              <a:t>Error Flags</a:t>
            </a:r>
          </a:p>
          <a:p>
            <a:pPr lvl="1"/>
            <a:r>
              <a:rPr lang="en-US" dirty="0" smtClean="0"/>
              <a:t>How to use them!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hese </a:t>
            </a:r>
            <a:r>
              <a:rPr lang="en-US" dirty="0" smtClean="0"/>
              <a:t>are simple ideas/concepts/tools that weren’t being used and had a huge impact on </a:t>
            </a:r>
            <a:r>
              <a:rPr lang="en-US" dirty="0" smtClean="0"/>
              <a:t>productivity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Students with no formal training = obfuscated code</a:t>
            </a:r>
          </a:p>
          <a:p>
            <a:pPr lvl="1"/>
            <a:r>
              <a:rPr lang="en-US" dirty="0" smtClean="0"/>
              <a:t>Modules were used as common blocks</a:t>
            </a:r>
          </a:p>
          <a:p>
            <a:pPr lvl="1"/>
            <a:r>
              <a:rPr lang="en-US" dirty="0" smtClean="0"/>
              <a:t>Copy and paste between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Single file programs</a:t>
            </a:r>
            <a:endParaRPr lang="en-US" dirty="0" smtClean="0"/>
          </a:p>
          <a:p>
            <a:pPr lvl="1"/>
            <a:r>
              <a:rPr lang="en-US" dirty="0" smtClean="0"/>
              <a:t>Difficult code to work with simply due to different styles</a:t>
            </a:r>
          </a:p>
          <a:p>
            <a:r>
              <a:rPr lang="en-US" dirty="0" smtClean="0"/>
              <a:t>How to improve?</a:t>
            </a:r>
          </a:p>
          <a:p>
            <a:pPr lvl="1"/>
            <a:r>
              <a:rPr lang="en-US" dirty="0" smtClean="0"/>
              <a:t>As an example, I rewrote </a:t>
            </a:r>
            <a:r>
              <a:rPr lang="en-US" dirty="0" smtClean="0"/>
              <a:t>a simple 1D code </a:t>
            </a:r>
            <a:r>
              <a:rPr lang="en-US" dirty="0" smtClean="0"/>
              <a:t>that was d</a:t>
            </a:r>
            <a:r>
              <a:rPr lang="en-US" dirty="0" smtClean="0"/>
              <a:t>esign </a:t>
            </a:r>
            <a:r>
              <a:rPr lang="en-US" dirty="0" smtClean="0"/>
              <a:t>order accurate, but had bugs that hurt performance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Refactoring the 1D code took longer than expected</a:t>
            </a:r>
          </a:p>
          <a:p>
            <a:pPr lvl="1"/>
            <a:r>
              <a:rPr lang="en-US" dirty="0" smtClean="0"/>
              <a:t>Difficult to follow logic/data flow because of modules as COMMON</a:t>
            </a:r>
          </a:p>
          <a:p>
            <a:pPr lvl="1"/>
            <a:r>
              <a:rPr lang="en-US" dirty="0" smtClean="0"/>
              <a:t>Variables such as I and J defined as common (pet peeve)</a:t>
            </a:r>
          </a:p>
          <a:p>
            <a:r>
              <a:rPr lang="en-US" dirty="0" smtClean="0"/>
              <a:t>Separated the code into files based on logical components</a:t>
            </a:r>
          </a:p>
          <a:p>
            <a:pPr lvl="1"/>
            <a:r>
              <a:rPr lang="en-US" dirty="0" smtClean="0"/>
              <a:t>Asking ‘How do I make this testable?’ really helped</a:t>
            </a:r>
          </a:p>
          <a:p>
            <a:r>
              <a:rPr lang="en-US" dirty="0" smtClean="0"/>
              <a:t>Code review with peers once refactoring was complete</a:t>
            </a:r>
          </a:p>
          <a:p>
            <a:pPr lvl="1"/>
            <a:r>
              <a:rPr lang="en-US" dirty="0" smtClean="0"/>
              <a:t>The code works and is faster, but what else is possible and what is needed for the future?</a:t>
            </a:r>
          </a:p>
          <a:p>
            <a:pPr lvl="1"/>
            <a:r>
              <a:rPr lang="en-US" dirty="0" smtClean="0"/>
              <a:t>This discussion led to a decision on how future codes should be </a:t>
            </a:r>
            <a:r>
              <a:rPr lang="en-US" dirty="0" smtClean="0"/>
              <a:t>developed</a:t>
            </a:r>
            <a:endParaRPr lang="en-US" dirty="0" smtClean="0"/>
          </a:p>
          <a:p>
            <a:pPr lvl="1"/>
            <a:r>
              <a:rPr lang="en-US" dirty="0" smtClean="0"/>
              <a:t>End result was a modular code with a well defined purpose that is paired with other codes (adjoint, adaptation, etc) so each student can accomplish his work from the same code base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While a lot of time was spent on </a:t>
            </a:r>
            <a:r>
              <a:rPr lang="en-US" dirty="0" smtClean="0"/>
              <a:t>the </a:t>
            </a:r>
            <a:r>
              <a:rPr lang="en-US" dirty="0" smtClean="0"/>
              <a:t>simple 1D code, it brought about the </a:t>
            </a:r>
            <a:r>
              <a:rPr lang="en-US" dirty="0" smtClean="0"/>
              <a:t>creation </a:t>
            </a:r>
            <a:r>
              <a:rPr lang="en-US" dirty="0" smtClean="0"/>
              <a:t>of </a:t>
            </a:r>
            <a:r>
              <a:rPr lang="en-US" dirty="0" smtClean="0"/>
              <a:t>SENSEI</a:t>
            </a:r>
          </a:p>
          <a:p>
            <a:pPr lvl="1"/>
            <a:r>
              <a:rPr lang="en-US" dirty="0" smtClean="0"/>
              <a:t>SENSEI is a Structured, Euler/NS, Explicit/Implicit flow solver in development at VT</a:t>
            </a:r>
          </a:p>
          <a:p>
            <a:r>
              <a:rPr lang="en-US" dirty="0" smtClean="0"/>
              <a:t>SENSEI’s predecessor was almost as bad/worse than the 1D code</a:t>
            </a:r>
          </a:p>
          <a:p>
            <a:pPr lvl="1"/>
            <a:r>
              <a:rPr lang="en-US" dirty="0" smtClean="0"/>
              <a:t>Single file code, common blocks, no explicit argument passing</a:t>
            </a:r>
          </a:p>
          <a:p>
            <a:pPr lvl="1"/>
            <a:r>
              <a:rPr lang="en-US" dirty="0" smtClean="0"/>
              <a:t>Its code base was frozen, branched, and rewritten to form SENSEI by Tyrone Phillips</a:t>
            </a:r>
          </a:p>
          <a:p>
            <a:pPr lvl="1"/>
            <a:r>
              <a:rPr lang="en-US" dirty="0" smtClean="0"/>
              <a:t>Despite the upheaval caused by completely changing coding paradigms and styles, SENSEI was quickly brought into operation</a:t>
            </a:r>
          </a:p>
          <a:p>
            <a:r>
              <a:rPr lang="en-US" dirty="0" smtClean="0"/>
              <a:t>The code base is still not very stable, (we’re still learning new things), but there are far fewer ‘unintended consequences’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 was able to take a lot of the software engineering lessons I learned at </a:t>
            </a:r>
            <a:r>
              <a:rPr lang="en-US" dirty="0" err="1" smtClean="0"/>
              <a:t>LaRC</a:t>
            </a:r>
            <a:r>
              <a:rPr lang="en-US" dirty="0" smtClean="0"/>
              <a:t> and bring them back to VT</a:t>
            </a:r>
          </a:p>
          <a:p>
            <a:r>
              <a:rPr lang="en-US" dirty="0" smtClean="0"/>
              <a:t>Goal of trying </a:t>
            </a:r>
            <a:r>
              <a:rPr lang="en-US" dirty="0" smtClean="0"/>
              <a:t>to write code that will be maintainable and useful to future students in the research group</a:t>
            </a:r>
          </a:p>
          <a:p>
            <a:r>
              <a:rPr lang="en-US" dirty="0" smtClean="0"/>
              <a:t>Spending the time to do the simple codes right will make it easier to work on SENSEI later</a:t>
            </a:r>
          </a:p>
          <a:p>
            <a:pPr lvl="1"/>
            <a:r>
              <a:rPr lang="en-US" dirty="0" smtClean="0"/>
              <a:t>Perfect practice makes perfect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present a brief overview of:</a:t>
            </a:r>
          </a:p>
          <a:p>
            <a:pPr lvl="1"/>
            <a:r>
              <a:rPr lang="en-US" dirty="0" smtClean="0"/>
              <a:t>What I did at VT this past spring</a:t>
            </a:r>
          </a:p>
          <a:p>
            <a:pPr lvl="1"/>
            <a:r>
              <a:rPr lang="en-US" dirty="0" smtClean="0"/>
              <a:t>What I’m working on now at </a:t>
            </a:r>
            <a:r>
              <a:rPr lang="en-US" dirty="0" err="1" smtClean="0"/>
              <a:t>LaRC</a:t>
            </a:r>
            <a:endParaRPr lang="en-US" dirty="0" smtClean="0"/>
          </a:p>
          <a:p>
            <a:pPr lvl="1"/>
            <a:r>
              <a:rPr lang="en-US" dirty="0" smtClean="0"/>
              <a:t>What I’ll be working on over the next year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Research</a:t>
            </a:r>
          </a:p>
          <a:p>
            <a:pPr lvl="1"/>
            <a:r>
              <a:rPr lang="en-US" dirty="0" err="1" smtClean="0"/>
              <a:t>Adjoints</a:t>
            </a:r>
            <a:endParaRPr lang="en-US" dirty="0" smtClean="0"/>
          </a:p>
          <a:p>
            <a:pPr lvl="2"/>
            <a:r>
              <a:rPr lang="en-US" dirty="0" smtClean="0"/>
              <a:t>Continuous Adjoint </a:t>
            </a:r>
            <a:r>
              <a:rPr lang="en-US" dirty="0" smtClean="0"/>
              <a:t>Derivations</a:t>
            </a:r>
            <a:endParaRPr lang="en-US" dirty="0" smtClean="0"/>
          </a:p>
          <a:p>
            <a:pPr lvl="2"/>
            <a:r>
              <a:rPr lang="en-US" dirty="0" smtClean="0"/>
              <a:t>Error Estimation</a:t>
            </a:r>
            <a:endParaRPr lang="en-US" dirty="0" smtClean="0"/>
          </a:p>
          <a:p>
            <a:pPr lvl="1"/>
            <a:r>
              <a:rPr lang="en-US" dirty="0" smtClean="0"/>
              <a:t>Work at </a:t>
            </a:r>
            <a:r>
              <a:rPr lang="en-US" dirty="0" err="1" smtClean="0"/>
              <a:t>LaRC</a:t>
            </a:r>
            <a:endParaRPr lang="en-US" dirty="0" smtClean="0"/>
          </a:p>
          <a:p>
            <a:r>
              <a:rPr lang="en-US" dirty="0" smtClean="0"/>
              <a:t>Part II: Code Development</a:t>
            </a:r>
            <a:endParaRPr lang="en-US" dirty="0" smtClean="0"/>
          </a:p>
          <a:p>
            <a:pPr lvl="1"/>
            <a:r>
              <a:rPr lang="en-US" dirty="0" smtClean="0"/>
              <a:t>Software </a:t>
            </a:r>
            <a:r>
              <a:rPr lang="en-US" dirty="0" smtClean="0"/>
              <a:t>Engineering at </a:t>
            </a:r>
            <a:r>
              <a:rPr lang="en-US" dirty="0" smtClean="0"/>
              <a:t>VT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Adjoint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VT AOE CFD research group has a strong focus on </a:t>
            </a:r>
            <a:r>
              <a:rPr lang="en-US" dirty="0" smtClean="0"/>
              <a:t>algorithm development</a:t>
            </a:r>
            <a:r>
              <a:rPr lang="en-US" dirty="0" smtClean="0"/>
              <a:t>, </a:t>
            </a:r>
            <a:r>
              <a:rPr lang="en-US" dirty="0" smtClean="0"/>
              <a:t>hence systems with exact solutions are often studied as testing ground problems</a:t>
            </a:r>
          </a:p>
          <a:p>
            <a:r>
              <a:rPr lang="en-US" dirty="0" smtClean="0"/>
              <a:t>As such, my initial work with </a:t>
            </a:r>
            <a:r>
              <a:rPr lang="en-US" dirty="0" err="1" smtClean="0"/>
              <a:t>adjoints</a:t>
            </a:r>
            <a:r>
              <a:rPr lang="en-US" dirty="0" smtClean="0"/>
              <a:t> at VT consisted of (re)deriving the analytic adjoint equations for several systems, including general boundary conditions</a:t>
            </a:r>
          </a:p>
          <a:p>
            <a:pPr lvl="1"/>
            <a:r>
              <a:rPr lang="en-US" dirty="0" smtClean="0"/>
              <a:t>Linear Advection</a:t>
            </a:r>
          </a:p>
          <a:p>
            <a:pPr lvl="1"/>
            <a:r>
              <a:rPr lang="en-US" dirty="0" smtClean="0"/>
              <a:t>Burgers’ Equation</a:t>
            </a:r>
          </a:p>
          <a:p>
            <a:pPr lvl="1"/>
            <a:r>
              <a:rPr lang="en-US" dirty="0" smtClean="0"/>
              <a:t>‘N’-D Euler Equations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Adjoint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deriving the analytic adjoint was helpful for understanding what drives the adjoint solution and boundary conditions</a:t>
            </a:r>
          </a:p>
          <a:p>
            <a:r>
              <a:rPr lang="en-US" dirty="0" smtClean="0"/>
              <a:t>This being said, all future work will focus on discrete </a:t>
            </a:r>
            <a:r>
              <a:rPr lang="en-US" dirty="0" err="1" smtClean="0"/>
              <a:t>adjoints</a:t>
            </a:r>
            <a:endParaRPr lang="en-US" dirty="0" smtClean="0"/>
          </a:p>
          <a:p>
            <a:pPr lvl="1"/>
            <a:r>
              <a:rPr lang="en-US" dirty="0" smtClean="0"/>
              <a:t>Encourages development of implicit methods</a:t>
            </a:r>
          </a:p>
          <a:p>
            <a:pPr lvl="1"/>
            <a:r>
              <a:rPr lang="en-US" dirty="0" smtClean="0"/>
              <a:t>Easier to deal with boundary conditions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</a:t>
            </a: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goal of error estimation is to bridge the gap between simulations and </a:t>
            </a:r>
            <a:r>
              <a:rPr lang="en-US" dirty="0" smtClean="0"/>
              <a:t>real </a:t>
            </a:r>
            <a:r>
              <a:rPr lang="en-US" dirty="0" smtClean="0"/>
              <a:t>life</a:t>
            </a:r>
          </a:p>
          <a:p>
            <a:pPr lvl="1"/>
            <a:r>
              <a:rPr lang="en-US" dirty="0" smtClean="0"/>
              <a:t>Discretization </a:t>
            </a:r>
            <a:r>
              <a:rPr lang="en-US" dirty="0" smtClean="0"/>
              <a:t>error (DE) is the difference between the </a:t>
            </a:r>
            <a:r>
              <a:rPr lang="en-US" i="1" dirty="0" smtClean="0"/>
              <a:t>solutions</a:t>
            </a:r>
            <a:r>
              <a:rPr lang="en-US" dirty="0" smtClean="0"/>
              <a:t> to the continuous and discrete </a:t>
            </a:r>
            <a:r>
              <a:rPr lang="en-US" dirty="0" smtClean="0"/>
              <a:t>EOI</a:t>
            </a:r>
          </a:p>
          <a:p>
            <a:pPr lvl="1"/>
            <a:r>
              <a:rPr lang="en-US" dirty="0" smtClean="0"/>
              <a:t>Truncation error (TE) </a:t>
            </a:r>
            <a:r>
              <a:rPr lang="en-US" dirty="0" smtClean="0"/>
              <a:t>is the difference between the </a:t>
            </a:r>
            <a:r>
              <a:rPr lang="en-US" dirty="0" smtClean="0"/>
              <a:t>continuous </a:t>
            </a:r>
            <a:r>
              <a:rPr lang="en-US" dirty="0" smtClean="0"/>
              <a:t>and discrete </a:t>
            </a:r>
            <a:r>
              <a:rPr lang="en-US" i="1" dirty="0" smtClean="0"/>
              <a:t>Equations</a:t>
            </a:r>
            <a:r>
              <a:rPr lang="en-US" dirty="0" smtClean="0"/>
              <a:t> of Interest (EOI</a:t>
            </a:r>
            <a:r>
              <a:rPr lang="en-US" dirty="0" smtClean="0"/>
              <a:t>), i.e.,</a:t>
            </a:r>
            <a:r>
              <a:rPr lang="en-US" i="1" dirty="0" smtClean="0"/>
              <a:t> this is the cause of the gap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smtClean="0"/>
              <a:t>left </a:t>
            </a:r>
            <a:r>
              <a:rPr lang="en-US" dirty="0" err="1" smtClean="0"/>
              <a:t>LaRC</a:t>
            </a:r>
            <a:r>
              <a:rPr lang="en-US" dirty="0" smtClean="0"/>
              <a:t> last year with a lingering question about how each term in the adjoint </a:t>
            </a:r>
            <a:r>
              <a:rPr lang="en-US" dirty="0" err="1" smtClean="0"/>
              <a:t>Lagrangian</a:t>
            </a:r>
            <a:r>
              <a:rPr lang="en-US" dirty="0" smtClean="0"/>
              <a:t> equation related to the TE and </a:t>
            </a:r>
            <a:r>
              <a:rPr lang="en-US" dirty="0" smtClean="0"/>
              <a:t>DE</a:t>
            </a:r>
          </a:p>
          <a:p>
            <a:pPr lvl="1"/>
            <a:r>
              <a:rPr lang="en-US" dirty="0" smtClean="0"/>
              <a:t>i.e., Why do adjoint methods work?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 and </a:t>
            </a:r>
            <a:r>
              <a:rPr lang="en-US" dirty="0" err="1" smtClean="0"/>
              <a:t>Adjoints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Working in continuous space, perform TSE’s about the governing equations and functional of interest: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Form the </a:t>
            </a:r>
            <a:r>
              <a:rPr lang="en-US" dirty="0" err="1" smtClean="0"/>
              <a:t>Lagrangian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*Note: inner products are implied*</a:t>
            </a:r>
          </a:p>
          <a:p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3352800"/>
            <a:ext cx="4673600" cy="6096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886200"/>
            <a:ext cx="4240107" cy="609600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5029200"/>
            <a:ext cx="7653867" cy="609600"/>
          </a:xfrm>
          <a:prstGeom prst="rect">
            <a:avLst/>
          </a:prstGeom>
          <a:noFill/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 and </a:t>
            </a:r>
            <a:r>
              <a:rPr lang="en-US" dirty="0" err="1" smtClean="0"/>
              <a:t>Adjoints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 is a prolongation of the exact solution to a set of </a:t>
            </a:r>
            <a:r>
              <a:rPr lang="en-US" dirty="0" err="1" smtClean="0"/>
              <a:t>discretized</a:t>
            </a:r>
            <a:r>
              <a:rPr lang="en-US" dirty="0" smtClean="0"/>
              <a:t> EOI’s, we can write the above as: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Based on the Generalized Truncation Error Expression                                       the above becomes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581400"/>
            <a:ext cx="7668768" cy="70485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953000"/>
            <a:ext cx="3360420" cy="4572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791200"/>
            <a:ext cx="7725156" cy="704850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1600200"/>
            <a:ext cx="7653867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smtClean="0"/>
              <a:t>Estimation, </a:t>
            </a:r>
            <a:r>
              <a:rPr lang="en-US" dirty="0" err="1" smtClean="0"/>
              <a:t>Adjoints</a:t>
            </a:r>
            <a:r>
              <a:rPr lang="en-US" dirty="0" smtClean="0"/>
              <a:t>,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From this, the ‘correction term’ attempts to correct for TE and the adjoint solution removes DE from the functional estimate</a:t>
            </a:r>
          </a:p>
          <a:p>
            <a:r>
              <a:rPr lang="en-US" dirty="0" smtClean="0"/>
              <a:t>While this has been done in continuous space, a similar analysis could be done in discrete space while including additional error terms</a:t>
            </a:r>
          </a:p>
          <a:p>
            <a:pPr lvl="1"/>
            <a:r>
              <a:rPr lang="en-US" dirty="0" smtClean="0"/>
              <a:t>Error due to discrete vs. continuous functional</a:t>
            </a:r>
          </a:p>
          <a:p>
            <a:pPr lvl="1"/>
            <a:r>
              <a:rPr lang="en-US" dirty="0" smtClean="0"/>
              <a:t>The above does not include error introduced by solving the adjoint equation discretely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371600"/>
            <a:ext cx="7725156" cy="70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1125</Words>
  <Application>Microsoft Office PowerPoint</Application>
  <PresentationFormat>On-screen Show (4:3)</PresentationFormat>
  <Paragraphs>123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Personal Research and Code Development Review: January-June 2011</vt:lpstr>
      <vt:lpstr>Objective</vt:lpstr>
      <vt:lpstr>Overview</vt:lpstr>
      <vt:lpstr>Continuous Adjoint</vt:lpstr>
      <vt:lpstr>Continuous Adjoint</vt:lpstr>
      <vt:lpstr>Error Estimation</vt:lpstr>
      <vt:lpstr>Error Estimation and Adjoints</vt:lpstr>
      <vt:lpstr>Error Estimation and Adjoints</vt:lpstr>
      <vt:lpstr>Error Estimation, Adjoints, and TE</vt:lpstr>
      <vt:lpstr>Adaptation and TE</vt:lpstr>
      <vt:lpstr>Work at LaRC</vt:lpstr>
      <vt:lpstr>Code Development, Background</vt:lpstr>
      <vt:lpstr>Code Development</vt:lpstr>
      <vt:lpstr>Code Development</vt:lpstr>
      <vt:lpstr>Code Development</vt:lpstr>
      <vt:lpstr>Code Development</vt:lpstr>
      <vt:lpstr>Code Development</vt:lpstr>
      <vt:lpstr>Code Development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at Virginia Tech Spring 2011</dc:title>
  <dc:creator>jderlaga</dc:creator>
  <cp:lastModifiedBy>jderlaga</cp:lastModifiedBy>
  <cp:revision>95</cp:revision>
  <dcterms:created xsi:type="dcterms:W3CDTF">2011-06-13T12:11:30Z</dcterms:created>
  <dcterms:modified xsi:type="dcterms:W3CDTF">2011-07-12T20:48:53Z</dcterms:modified>
</cp:coreProperties>
</file>