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7" r:id="rId4"/>
    <p:sldId id="263" r:id="rId5"/>
    <p:sldId id="264" r:id="rId6"/>
    <p:sldId id="266" r:id="rId7"/>
    <p:sldId id="267" r:id="rId8"/>
    <p:sldId id="270" r:id="rId9"/>
    <p:sldId id="269" r:id="rId10"/>
    <p:sldId id="268" r:id="rId11"/>
    <p:sldId id="271" r:id="rId12"/>
    <p:sldId id="277" r:id="rId13"/>
    <p:sldId id="278" r:id="rId14"/>
    <p:sldId id="258" r:id="rId15"/>
    <p:sldId id="261" r:id="rId16"/>
    <p:sldId id="262" r:id="rId17"/>
    <p:sldId id="272" r:id="rId18"/>
    <p:sldId id="260" r:id="rId19"/>
    <p:sldId id="26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7902-0F62-4629-8640-CB0DA259E3CF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Research and Code Development Review:</a:t>
            </a:r>
            <a:br>
              <a:rPr lang="en-US" dirty="0" smtClean="0"/>
            </a:br>
            <a:r>
              <a:rPr lang="en-US" dirty="0" smtClean="0"/>
              <a:t>January-June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Derlaga</a:t>
            </a:r>
            <a:endParaRPr lang="en-US" dirty="0" smtClean="0"/>
          </a:p>
          <a:p>
            <a:r>
              <a:rPr lang="en-US" dirty="0" smtClean="0"/>
              <a:t>July 13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Venditti</a:t>
            </a:r>
            <a:r>
              <a:rPr lang="en-US" dirty="0" smtClean="0"/>
              <a:t> adaptation approach</a:t>
            </a:r>
            <a:r>
              <a:rPr lang="en-US" baseline="30000" dirty="0" smtClean="0"/>
              <a:t>[2]</a:t>
            </a:r>
            <a:r>
              <a:rPr lang="en-US" dirty="0" smtClean="0"/>
              <a:t> targets a mixed inner product of DE and TE between the primal and dual problems</a:t>
            </a:r>
          </a:p>
          <a:p>
            <a:r>
              <a:rPr lang="en-US" dirty="0" smtClean="0"/>
              <a:t>This works well in a purely discrete world, but to close the gap between discrete and continuous EOI’s the TE has to be reduced</a:t>
            </a:r>
          </a:p>
          <a:p>
            <a:pPr lvl="1"/>
            <a:r>
              <a:rPr lang="en-US" dirty="0" smtClean="0"/>
              <a:t>This is the reason that using drag as a functional doesn’t necessarily improve the final lift calculation</a:t>
            </a:r>
          </a:p>
          <a:p>
            <a:pPr lvl="1"/>
            <a:r>
              <a:rPr lang="en-US" dirty="0" smtClean="0"/>
              <a:t>How best to do this is an open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work on relationship between adjoint methods and other error estimation/adaptation techniques</a:t>
            </a:r>
          </a:p>
          <a:p>
            <a:pPr lvl="1"/>
            <a:r>
              <a:rPr lang="en-US" dirty="0" smtClean="0"/>
              <a:t>Need code to do comparisons</a:t>
            </a:r>
          </a:p>
          <a:p>
            <a:r>
              <a:rPr lang="en-US" dirty="0" smtClean="0"/>
              <a:t>Finalize 1+2D Burgers’ and 1D Euler codes with implicit formulations</a:t>
            </a:r>
          </a:p>
          <a:p>
            <a:pPr lvl="1"/>
            <a:r>
              <a:rPr lang="en-US" dirty="0" smtClean="0"/>
              <a:t>Needed for discrete </a:t>
            </a:r>
            <a:r>
              <a:rPr lang="en-US" dirty="0" err="1" smtClean="0"/>
              <a:t>adjoint</a:t>
            </a:r>
            <a:r>
              <a:rPr lang="en-US" dirty="0" smtClean="0"/>
              <a:t>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with entropy </a:t>
            </a:r>
            <a:r>
              <a:rPr lang="en-US" dirty="0" err="1"/>
              <a:t>adjoint</a:t>
            </a:r>
            <a:r>
              <a:rPr lang="en-US" dirty="0"/>
              <a:t> research</a:t>
            </a:r>
          </a:p>
          <a:p>
            <a:pPr lvl="1"/>
            <a:r>
              <a:rPr lang="en-US" dirty="0"/>
              <a:t>Entropy variables already in 1D Euler code, need to integrate the DE and TE estimates for comparison ( should be done soon )</a:t>
            </a:r>
          </a:p>
          <a:p>
            <a:r>
              <a:rPr lang="en-US" dirty="0"/>
              <a:t>Investigate </a:t>
            </a:r>
            <a:r>
              <a:rPr lang="en-US" dirty="0" smtClean="0"/>
              <a:t>approximate TE </a:t>
            </a:r>
            <a:r>
              <a:rPr lang="en-US" dirty="0"/>
              <a:t>as </a:t>
            </a:r>
            <a:r>
              <a:rPr lang="en-US" dirty="0" smtClean="0"/>
              <a:t>an </a:t>
            </a:r>
            <a:r>
              <a:rPr lang="en-US" dirty="0" err="1" smtClean="0"/>
              <a:t>adjoint</a:t>
            </a:r>
            <a:r>
              <a:rPr lang="en-US" dirty="0" smtClean="0"/>
              <a:t> functional</a:t>
            </a:r>
            <a:endParaRPr lang="en-US" dirty="0"/>
          </a:p>
          <a:p>
            <a:pPr lvl="1"/>
            <a:r>
              <a:rPr lang="en-US" dirty="0"/>
              <a:t>Proof of concept work in development</a:t>
            </a:r>
          </a:p>
          <a:p>
            <a:r>
              <a:rPr lang="en-US" dirty="0"/>
              <a:t>Work on adaptation </a:t>
            </a:r>
            <a:r>
              <a:rPr lang="en-US" dirty="0" smtClean="0"/>
              <a:t>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[1</a:t>
            </a:r>
            <a:r>
              <a:rPr lang="en-US" sz="2000" dirty="0" smtClean="0"/>
              <a:t>] </a:t>
            </a:r>
            <a:r>
              <a:rPr lang="en-US" sz="2000" dirty="0" err="1" smtClean="0"/>
              <a:t>Venditti</a:t>
            </a:r>
            <a:r>
              <a:rPr lang="en-US" sz="2000" dirty="0" smtClean="0"/>
              <a:t>, D.A., “Grid Adaptation for Functional Outputs of Compressible Flow Simulations,” PhD Thesis, Massachusetts Institute of Technology; June 2002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[2</a:t>
            </a:r>
            <a:r>
              <a:rPr lang="en-US" sz="2000" dirty="0" smtClean="0"/>
              <a:t>] Roy, C.J., “Strategies for Driving Mesh Adaptation in CFD (Invited),” AIAA Paper 2009-1302, 47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AIAA Aerospace Sciences Meeting, Orlando, FL; Jan. 5-8 2009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84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Development,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VT AOE CFD research group only has a few programmers</a:t>
            </a:r>
          </a:p>
          <a:p>
            <a:pPr lvl="1"/>
            <a:r>
              <a:rPr lang="en-US" dirty="0" smtClean="0"/>
              <a:t>None with any formal Fortran 9X training</a:t>
            </a:r>
          </a:p>
          <a:p>
            <a:r>
              <a:rPr lang="en-US" dirty="0" smtClean="0"/>
              <a:t>Code development split between Windows and Linux with Subversion VCS</a:t>
            </a:r>
          </a:p>
          <a:p>
            <a:r>
              <a:rPr lang="en-US" dirty="0" smtClean="0"/>
              <a:t>Normal assortment of simple test codes</a:t>
            </a:r>
          </a:p>
          <a:p>
            <a:r>
              <a:rPr lang="en-US" dirty="0" smtClean="0"/>
              <a:t>In-house code SENSEI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Spurred the use of programming tools</a:t>
            </a:r>
          </a:p>
          <a:p>
            <a:pPr lvl="1"/>
            <a:r>
              <a:rPr lang="en-US" dirty="0" smtClean="0"/>
              <a:t>Unit test code</a:t>
            </a:r>
          </a:p>
          <a:p>
            <a:pPr lvl="1"/>
            <a:r>
              <a:rPr lang="en-US" dirty="0" smtClean="0"/>
              <a:t>Profile code using </a:t>
            </a:r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smtClean="0"/>
              <a:t>Split code up and use make to build</a:t>
            </a:r>
          </a:p>
          <a:p>
            <a:r>
              <a:rPr lang="en-US" dirty="0" smtClean="0"/>
              <a:t>Introduced new programming paradigms</a:t>
            </a:r>
          </a:p>
          <a:p>
            <a:pPr lvl="1"/>
            <a:r>
              <a:rPr lang="en-US" dirty="0" smtClean="0"/>
              <a:t>Use ‘use module, only:*’ statements instead of using modules as COMMON blocks</a:t>
            </a:r>
          </a:p>
          <a:p>
            <a:pPr lvl="1"/>
            <a:r>
              <a:rPr lang="en-US" dirty="0"/>
              <a:t>Use derived types for logical data structures</a:t>
            </a:r>
          </a:p>
          <a:p>
            <a:pPr lvl="1"/>
            <a:r>
              <a:rPr lang="en-US" dirty="0"/>
              <a:t>Pass data (especially arrays) to routines as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Create shared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Taught a class for a CFD course on unit testing and how it affects code development</a:t>
            </a:r>
          </a:p>
          <a:p>
            <a:pPr lvl="1"/>
            <a:r>
              <a:rPr lang="en-US" dirty="0" smtClean="0"/>
              <a:t>By the end of the semester, the students I talked to wished that they had done more unit testing</a:t>
            </a:r>
          </a:p>
          <a:p>
            <a:r>
              <a:rPr lang="en-US" dirty="0" smtClean="0"/>
              <a:t>Code Profiling</a:t>
            </a:r>
          </a:p>
          <a:p>
            <a:pPr lvl="1"/>
            <a:r>
              <a:rPr lang="en-US" dirty="0" smtClean="0"/>
              <a:t>Used GNU </a:t>
            </a:r>
            <a:r>
              <a:rPr lang="en-US" dirty="0" err="1" smtClean="0"/>
              <a:t>gprof</a:t>
            </a:r>
            <a:r>
              <a:rPr lang="en-US" dirty="0" smtClean="0"/>
              <a:t> to demonstrate how to find bugs in a code such as a ‘:’ where ‘i’ was intended</a:t>
            </a:r>
          </a:p>
          <a:p>
            <a:r>
              <a:rPr lang="en-US" dirty="0" smtClean="0"/>
              <a:t>Error Flags</a:t>
            </a:r>
          </a:p>
          <a:p>
            <a:pPr lvl="1"/>
            <a:r>
              <a:rPr lang="en-US" dirty="0" smtClean="0"/>
              <a:t>How to use them under a Linux environment</a:t>
            </a:r>
          </a:p>
          <a:p>
            <a:r>
              <a:rPr lang="en-US" dirty="0" smtClean="0"/>
              <a:t>These are simple ideas/concepts/tools that weren’t being used and had a huge impact on 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Students with no formal training = obfuscated code</a:t>
            </a:r>
          </a:p>
          <a:p>
            <a:pPr lvl="1"/>
            <a:r>
              <a:rPr lang="en-US" dirty="0" smtClean="0"/>
              <a:t>Modules were used as common blocks to pass global variables</a:t>
            </a:r>
          </a:p>
          <a:p>
            <a:pPr lvl="1"/>
            <a:r>
              <a:rPr lang="en-US" dirty="0" smtClean="0"/>
              <a:t>Copy and paste between programs</a:t>
            </a:r>
          </a:p>
          <a:p>
            <a:pPr lvl="1"/>
            <a:r>
              <a:rPr lang="en-US" dirty="0" smtClean="0"/>
              <a:t>Single file programs because of Windows</a:t>
            </a:r>
          </a:p>
          <a:p>
            <a:pPr lvl="1"/>
            <a:r>
              <a:rPr lang="en-US" dirty="0" smtClean="0"/>
              <a:t>Difficult code to work with simply due to different styles</a:t>
            </a:r>
          </a:p>
          <a:p>
            <a:r>
              <a:rPr lang="en-US" dirty="0" smtClean="0"/>
              <a:t>How to improve?</a:t>
            </a:r>
          </a:p>
          <a:p>
            <a:pPr lvl="1"/>
            <a:r>
              <a:rPr lang="en-US" dirty="0" smtClean="0"/>
              <a:t>As an example, I rewrote a simple 1D code that was design order accurate, but had bugs that hurt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Refactoring the 1D code took longer than expected</a:t>
            </a:r>
          </a:p>
          <a:p>
            <a:pPr lvl="1"/>
            <a:r>
              <a:rPr lang="en-US" dirty="0" smtClean="0"/>
              <a:t>Difficult to follow logic/data flow because of modules as COMMON</a:t>
            </a:r>
          </a:p>
          <a:p>
            <a:pPr lvl="1"/>
            <a:r>
              <a:rPr lang="en-US" dirty="0" smtClean="0"/>
              <a:t>Variables such as I and J defined as common (pet peeve)</a:t>
            </a:r>
          </a:p>
          <a:p>
            <a:r>
              <a:rPr lang="en-US" dirty="0" smtClean="0"/>
              <a:t>Separated the code into files based on logical components</a:t>
            </a:r>
          </a:p>
          <a:p>
            <a:pPr lvl="1"/>
            <a:r>
              <a:rPr lang="en-US" dirty="0" smtClean="0"/>
              <a:t>Asking ‘How do I make this testable?’ really helped</a:t>
            </a:r>
          </a:p>
          <a:p>
            <a:r>
              <a:rPr lang="en-US" dirty="0" smtClean="0"/>
              <a:t>Code review with peers once refactoring was complete</a:t>
            </a:r>
          </a:p>
          <a:p>
            <a:pPr lvl="1"/>
            <a:r>
              <a:rPr lang="en-US" dirty="0" smtClean="0"/>
              <a:t>The code works and is faster, but what else is possible and what is needed for the future?</a:t>
            </a:r>
          </a:p>
          <a:p>
            <a:pPr lvl="1"/>
            <a:r>
              <a:rPr lang="en-US" dirty="0" smtClean="0"/>
              <a:t>This discussion led to a decision on how future codes should be developed</a:t>
            </a:r>
          </a:p>
          <a:p>
            <a:pPr lvl="1"/>
            <a:r>
              <a:rPr lang="en-US" dirty="0" smtClean="0"/>
              <a:t>End result was a modular code with a well defined purpose that is paired with other codes (adjoint, adaptation, etc) so each student can accomplish his work from the same code 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While a lot of time was spent on the simple 1D code, it brought about the creation of SENSEI</a:t>
            </a:r>
          </a:p>
          <a:p>
            <a:pPr lvl="1"/>
            <a:r>
              <a:rPr lang="en-US" dirty="0" smtClean="0"/>
              <a:t>SENSEI is a Structured, Euler/NS, Explicit/Implicit flow solver in development at VT</a:t>
            </a:r>
          </a:p>
          <a:p>
            <a:r>
              <a:rPr lang="en-US" dirty="0" smtClean="0"/>
              <a:t>SENSEI’s predecessor was almost as bad/worse than the 1D code</a:t>
            </a:r>
          </a:p>
          <a:p>
            <a:pPr lvl="1"/>
            <a:r>
              <a:rPr lang="en-US" dirty="0" smtClean="0"/>
              <a:t>Single file code, common blocks, no explicit argument passing</a:t>
            </a:r>
          </a:p>
          <a:p>
            <a:pPr lvl="1"/>
            <a:r>
              <a:rPr lang="en-US" dirty="0" smtClean="0"/>
              <a:t>Its code base was frozen, branched, and rewritten to form SENSEI by Tyrone Phillips</a:t>
            </a:r>
          </a:p>
          <a:p>
            <a:pPr lvl="1"/>
            <a:r>
              <a:rPr lang="en-US" dirty="0" smtClean="0"/>
              <a:t>Despite the upheaval caused by completely changing coding paradigms and styles, SENSEI was quickly brought into operation</a:t>
            </a:r>
          </a:p>
          <a:p>
            <a:pPr lvl="1"/>
            <a:r>
              <a:rPr lang="en-US" dirty="0" smtClean="0"/>
              <a:t>Even though the code base is still not very stable, (we’re still learning new things),  there are far fewer ‘unintended consequences’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present a brief overview of:</a:t>
            </a:r>
          </a:p>
          <a:p>
            <a:pPr lvl="1"/>
            <a:r>
              <a:rPr lang="en-US" dirty="0" smtClean="0"/>
              <a:t>What I did at VT this past spring</a:t>
            </a:r>
          </a:p>
          <a:p>
            <a:pPr lvl="1"/>
            <a:r>
              <a:rPr lang="en-US" dirty="0" smtClean="0"/>
              <a:t>What I’m working on now at </a:t>
            </a:r>
            <a:r>
              <a:rPr lang="en-US" dirty="0" err="1" smtClean="0"/>
              <a:t>LaRC</a:t>
            </a:r>
            <a:endParaRPr lang="en-US" dirty="0" smtClean="0"/>
          </a:p>
          <a:p>
            <a:pPr lvl="1"/>
            <a:r>
              <a:rPr lang="en-US" dirty="0" smtClean="0"/>
              <a:t>What I’ll be working on over the next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was able to take a lot of the software engineering lessons I learned at </a:t>
            </a:r>
            <a:r>
              <a:rPr lang="en-US" dirty="0" err="1" smtClean="0"/>
              <a:t>LaRC</a:t>
            </a:r>
            <a:r>
              <a:rPr lang="en-US" dirty="0" smtClean="0"/>
              <a:t> and bring them back to </a:t>
            </a:r>
            <a:r>
              <a:rPr lang="en-US" dirty="0" smtClean="0"/>
              <a:t>VT</a:t>
            </a:r>
          </a:p>
          <a:p>
            <a:pPr lvl="1"/>
            <a:r>
              <a:rPr lang="en-US" dirty="0" smtClean="0"/>
              <a:t>Team work!</a:t>
            </a:r>
            <a:endParaRPr lang="en-US" dirty="0" smtClean="0"/>
          </a:p>
          <a:p>
            <a:r>
              <a:rPr lang="en-US" dirty="0" smtClean="0"/>
              <a:t>Goal of trying to write code that will be maintainable and useful to future students in the research group</a:t>
            </a:r>
          </a:p>
          <a:p>
            <a:pPr lvl="1"/>
            <a:r>
              <a:rPr lang="en-US" dirty="0" smtClean="0"/>
              <a:t>Encourage code review by using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Spending the time to do the simple codes right will make it easier to work on SENSEI later</a:t>
            </a:r>
          </a:p>
          <a:p>
            <a:pPr lvl="1"/>
            <a:r>
              <a:rPr lang="en-US" dirty="0" smtClean="0"/>
              <a:t>Perfect practice makes perfect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Research</a:t>
            </a:r>
          </a:p>
          <a:p>
            <a:pPr lvl="1"/>
            <a:r>
              <a:rPr lang="en-US" dirty="0" err="1" smtClean="0"/>
              <a:t>Adjoints</a:t>
            </a:r>
            <a:endParaRPr lang="en-US" dirty="0" smtClean="0"/>
          </a:p>
          <a:p>
            <a:pPr lvl="2"/>
            <a:r>
              <a:rPr lang="en-US" dirty="0" smtClean="0"/>
              <a:t>Continuous Adjoint Derivations</a:t>
            </a:r>
          </a:p>
          <a:p>
            <a:pPr lvl="2"/>
            <a:r>
              <a:rPr lang="en-US" dirty="0" smtClean="0"/>
              <a:t>Error Estimation</a:t>
            </a:r>
          </a:p>
          <a:p>
            <a:pPr lvl="1"/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 smtClean="0"/>
          </a:p>
          <a:p>
            <a:r>
              <a:rPr lang="en-US" dirty="0" smtClean="0"/>
              <a:t>Part II: Code Development</a:t>
            </a:r>
          </a:p>
          <a:p>
            <a:pPr lvl="1"/>
            <a:r>
              <a:rPr lang="en-US" dirty="0" smtClean="0"/>
              <a:t>Software Engineering at VT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VT AOE CFD research group has a strong focus on algorithm development, hence systems with exact solutions are often studied as testing ground problems</a:t>
            </a:r>
          </a:p>
          <a:p>
            <a:r>
              <a:rPr lang="en-US" dirty="0" smtClean="0"/>
              <a:t>As such, my initial work with </a:t>
            </a:r>
            <a:r>
              <a:rPr lang="en-US" dirty="0" err="1" smtClean="0"/>
              <a:t>adjoints</a:t>
            </a:r>
            <a:r>
              <a:rPr lang="en-US" dirty="0" smtClean="0"/>
              <a:t> at VT consisted of (re)deriving the analytic adjoint equations for several systems, including general boundary conditions</a:t>
            </a:r>
          </a:p>
          <a:p>
            <a:pPr lvl="1"/>
            <a:r>
              <a:rPr lang="en-US" dirty="0" smtClean="0"/>
              <a:t>Linear Advection</a:t>
            </a:r>
          </a:p>
          <a:p>
            <a:pPr lvl="1"/>
            <a:r>
              <a:rPr lang="en-US" dirty="0" smtClean="0"/>
              <a:t>Burgers’ Equation</a:t>
            </a:r>
          </a:p>
          <a:p>
            <a:pPr lvl="1"/>
            <a:r>
              <a:rPr lang="en-US" dirty="0" smtClean="0"/>
              <a:t>‘</a:t>
            </a:r>
            <a:r>
              <a:rPr lang="en-US" dirty="0" smtClean="0"/>
              <a:t>N’D </a:t>
            </a:r>
            <a:r>
              <a:rPr lang="en-US" dirty="0" smtClean="0"/>
              <a:t>Euler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deriving the analytic adjoint was helpful for understanding what drives the adjoint solution and boundary conditions</a:t>
            </a:r>
          </a:p>
          <a:p>
            <a:r>
              <a:rPr lang="en-US" dirty="0" smtClean="0"/>
              <a:t>This being said, all future work will focus on discrete </a:t>
            </a:r>
            <a:r>
              <a:rPr lang="en-US" dirty="0" err="1" smtClean="0"/>
              <a:t>adjoints</a:t>
            </a:r>
            <a:endParaRPr lang="en-US" dirty="0" smtClean="0"/>
          </a:p>
          <a:p>
            <a:pPr lvl="1"/>
            <a:r>
              <a:rPr lang="en-US" dirty="0" smtClean="0"/>
              <a:t>Encourages development of implicit methods</a:t>
            </a:r>
          </a:p>
          <a:p>
            <a:pPr lvl="1"/>
            <a:r>
              <a:rPr lang="en-US" dirty="0" smtClean="0"/>
              <a:t>Easier to deal with boundary conditions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goal of error estimation is to bridge the gap between simulations and real life</a:t>
            </a:r>
          </a:p>
          <a:p>
            <a:pPr lvl="1"/>
            <a:r>
              <a:rPr lang="en-US" dirty="0" smtClean="0"/>
              <a:t>Discretization error (DE) is the difference between the </a:t>
            </a:r>
            <a:r>
              <a:rPr lang="en-US" i="1" dirty="0" smtClean="0"/>
              <a:t>solutions</a:t>
            </a:r>
            <a:r>
              <a:rPr lang="en-US" dirty="0" smtClean="0"/>
              <a:t> to the continuous and discrete EOI</a:t>
            </a:r>
          </a:p>
          <a:p>
            <a:pPr lvl="1"/>
            <a:r>
              <a:rPr lang="en-US" dirty="0" smtClean="0"/>
              <a:t>Truncation error (TE) is the difference between the continuous and discrete </a:t>
            </a:r>
            <a:r>
              <a:rPr lang="en-US" i="1" dirty="0" smtClean="0"/>
              <a:t>Equations</a:t>
            </a:r>
            <a:r>
              <a:rPr lang="en-US" dirty="0" smtClean="0"/>
              <a:t> of Interest (EOI), i.e.,</a:t>
            </a:r>
            <a:r>
              <a:rPr lang="en-US" i="1" dirty="0" smtClean="0"/>
              <a:t> this is the cause of the gap</a:t>
            </a:r>
            <a:endParaRPr lang="en-US" dirty="0" smtClean="0"/>
          </a:p>
          <a:p>
            <a:r>
              <a:rPr lang="en-US" dirty="0" smtClean="0"/>
              <a:t>I left </a:t>
            </a:r>
            <a:r>
              <a:rPr lang="en-US" dirty="0" err="1" smtClean="0"/>
              <a:t>LaRC</a:t>
            </a:r>
            <a:r>
              <a:rPr lang="en-US" dirty="0" smtClean="0"/>
              <a:t> last year with a question about how each term in the adjoint </a:t>
            </a:r>
            <a:r>
              <a:rPr lang="en-US" dirty="0" err="1" smtClean="0"/>
              <a:t>Lagrangian</a:t>
            </a:r>
            <a:r>
              <a:rPr lang="en-US" dirty="0" smtClean="0"/>
              <a:t> equation related to the TE and DE</a:t>
            </a:r>
          </a:p>
          <a:p>
            <a:pPr lvl="1"/>
            <a:r>
              <a:rPr lang="en-US" dirty="0" smtClean="0"/>
              <a:t>How to answer ‘Why do adjoint methods work?’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</a:t>
            </a:r>
            <a:r>
              <a:rPr lang="en-US" dirty="0" err="1" smtClean="0"/>
              <a:t>Adjoints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continuous space, perform TSE’s about the governing equations and functional of interest: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 the </a:t>
            </a:r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*Note: inner products are implied*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5732" y="3033171"/>
            <a:ext cx="5621867" cy="733287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5733" y="3766458"/>
            <a:ext cx="5181600" cy="74495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" y="5012871"/>
            <a:ext cx="8610600" cy="68580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</a:t>
            </a:r>
            <a:r>
              <a:rPr lang="en-US" dirty="0" err="1" smtClean="0"/>
              <a:t>Adjoints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is a prolongation of the exact solution to a set of </a:t>
            </a:r>
            <a:r>
              <a:rPr lang="en-US" dirty="0" err="1" smtClean="0"/>
              <a:t>discretized</a:t>
            </a:r>
            <a:r>
              <a:rPr lang="en-US" dirty="0" smtClean="0"/>
              <a:t> EOI’s, we can write the above as: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Based on the Generalized Truncation Error Expression</a:t>
            </a:r>
            <a:r>
              <a:rPr lang="en-US" baseline="30000" dirty="0" smtClean="0"/>
              <a:t>[1]</a:t>
            </a:r>
            <a:r>
              <a:rPr lang="en-US" dirty="0" smtClean="0"/>
              <a:t>                                       the above becomes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" y="3603171"/>
            <a:ext cx="8290560" cy="7620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20568" y="4953000"/>
            <a:ext cx="3360420" cy="4572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" y="5791200"/>
            <a:ext cx="8351520" cy="76200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" y="1524000"/>
            <a:ext cx="86106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Estimation, </a:t>
            </a:r>
            <a:r>
              <a:rPr lang="en-US" dirty="0" err="1" smtClean="0"/>
              <a:t>Adjoints</a:t>
            </a:r>
            <a:r>
              <a:rPr lang="en-US" dirty="0" smtClean="0"/>
              <a:t>,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What does this equation say?</a:t>
            </a:r>
          </a:p>
          <a:p>
            <a:pPr lvl="1"/>
            <a:r>
              <a:rPr lang="en-US" dirty="0" smtClean="0"/>
              <a:t>The ‘correction term’ attempts to correct for TE</a:t>
            </a:r>
          </a:p>
          <a:p>
            <a:pPr lvl="1"/>
            <a:r>
              <a:rPr lang="en-US" dirty="0" smtClean="0"/>
              <a:t>The solution to the </a:t>
            </a:r>
            <a:r>
              <a:rPr lang="en-US" dirty="0" err="1" smtClean="0"/>
              <a:t>adjoint</a:t>
            </a:r>
            <a:r>
              <a:rPr lang="en-US" dirty="0" smtClean="0"/>
              <a:t> equation </a:t>
            </a:r>
            <a:r>
              <a:rPr lang="en-US" dirty="0" smtClean="0"/>
              <a:t>removes DE from the functional estimate</a:t>
            </a:r>
            <a:endParaRPr lang="en-US" dirty="0" smtClean="0"/>
          </a:p>
          <a:p>
            <a:pPr lvl="1"/>
            <a:r>
              <a:rPr lang="en-US" dirty="0" smtClean="0"/>
              <a:t>The final term may have some use in prescribing mesh stretching (?)</a:t>
            </a:r>
          </a:p>
          <a:p>
            <a:r>
              <a:rPr lang="en-US" dirty="0" smtClean="0"/>
              <a:t>While this has been done in continuous space, a similar analysis could be done in discrete space while including additional error terms</a:t>
            </a:r>
          </a:p>
          <a:p>
            <a:pPr lvl="1"/>
            <a:r>
              <a:rPr lang="en-US" dirty="0" smtClean="0"/>
              <a:t>Error due to discrete vs. continuous functional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rror introduced by solving the adjoint equation discretely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295400"/>
            <a:ext cx="8560308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1233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Personal Research and Code Development Review: January-June 2011</vt:lpstr>
      <vt:lpstr>Objective</vt:lpstr>
      <vt:lpstr>Overview</vt:lpstr>
      <vt:lpstr>Continuous Adjoint</vt:lpstr>
      <vt:lpstr>Continuous Adjoint</vt:lpstr>
      <vt:lpstr>Error Estimation</vt:lpstr>
      <vt:lpstr>Error Estimation and Adjoints</vt:lpstr>
      <vt:lpstr>Error Estimation and Adjoints</vt:lpstr>
      <vt:lpstr>Error Estimation, Adjoints, and TE</vt:lpstr>
      <vt:lpstr>Adaptation and TE</vt:lpstr>
      <vt:lpstr>Work at LaRC</vt:lpstr>
      <vt:lpstr>Work at LaRC</vt:lpstr>
      <vt:lpstr>Questions?</vt:lpstr>
      <vt:lpstr>Code Development, Background</vt:lpstr>
      <vt:lpstr>Code Development</vt:lpstr>
      <vt:lpstr>Code Development</vt:lpstr>
      <vt:lpstr>Code Development</vt:lpstr>
      <vt:lpstr>Code Development</vt:lpstr>
      <vt:lpstr>Code Development</vt:lpstr>
      <vt:lpstr>Code Development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Virginia Tech Spring 2011</dc:title>
  <dc:creator>jderlaga</dc:creator>
  <cp:lastModifiedBy>Joe</cp:lastModifiedBy>
  <cp:revision>106</cp:revision>
  <dcterms:created xsi:type="dcterms:W3CDTF">2011-06-13T12:11:30Z</dcterms:created>
  <dcterms:modified xsi:type="dcterms:W3CDTF">2011-07-13T15:03:31Z</dcterms:modified>
</cp:coreProperties>
</file>