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Bree Serif"/>
      <p:regular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DA08E94-3B9B-48EC-97FC-E5D703B387C5}">
  <a:tblStyle styleId="{1DA08E94-3B9B-48EC-97FC-E5D703B387C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regular.fntdata"/><Relationship Id="rId41" Type="http://schemas.openxmlformats.org/officeDocument/2006/relationships/font" Target="fonts/BreeSerif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08.png"/><Relationship Id="rId5" Type="http://schemas.openxmlformats.org/officeDocument/2006/relationships/hyperlink" Target="https://aws.amazon.com/redshift/partner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ws.amazon.com/redshift/partners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hyperlink" Target="https://github.com/awslab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ws.amazon.com/redshift/developer-resources/" TargetMode="External"/><Relationship Id="rId4" Type="http://schemas.openxmlformats.org/officeDocument/2006/relationships/hyperlink" Target="https://aws.amazon.com/blogs/aws/quickly-filter-data-in-amazon-redshift-using-interleaved-sorting/" TargetMode="External"/><Relationship Id="rId5" Type="http://schemas.openxmlformats.org/officeDocument/2006/relationships/hyperlink" Target="http://www.cs.umb.edu/~poneil/StarSchemaB.PDF" TargetMode="External"/><Relationship Id="rId6" Type="http://schemas.openxmlformats.org/officeDocument/2006/relationships/hyperlink" Target="https://www.slideshare.net/AmazonWebServices/amazon-redshift-optimizing-performance-20150721" TargetMode="External"/><Relationship Id="rId7" Type="http://schemas.openxmlformats.org/officeDocument/2006/relationships/hyperlink" Target="https://www.quora.com/What-is-the-difference-between-redshift-and-RD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Redshift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Jason DeRose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Column-oriented storage (Redshift, analytics-focused)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99" y="1568950"/>
            <a:ext cx="8329400" cy="22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Compression</a:t>
            </a:r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311700" y="1152475"/>
            <a:ext cx="8520600" cy="7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1" lang="en"/>
              <a:t>Reduces disk usage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1" lang="en"/>
              <a:t>Reduces I/O (improving query performance)</a:t>
            </a:r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427975" y="2120050"/>
            <a:ext cx="2342400" cy="19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Types (set per column)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Raw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Byte-Dictionary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Delta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LZO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Mostly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Runlength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Text255 and Text32k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Zstandard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3557750" y="26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{1DA08E94-3B9B-48EC-97FC-E5D703B387C5}</a:tableStyleId>
              </a:tblPr>
              <a:tblGrid>
                <a:gridCol w="4239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Blue,Blue,Blue,Blue,Blue,Blue,Green,Green,Green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0" name="Shape 140"/>
          <p:cNvGraphicFramePr/>
          <p:nvPr/>
        </p:nvGraphicFramePr>
        <p:xfrm>
          <a:off x="4808250" y="355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{1DA08E94-3B9B-48EC-97FC-E5D703B387C5}</a:tableStyleId>
              </a:tblPr>
              <a:tblGrid>
                <a:gridCol w="1738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{6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,Blue},{3,Green}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" name="Shape 141"/>
          <p:cNvSpPr txBox="1"/>
          <p:nvPr/>
        </p:nvSpPr>
        <p:spPr>
          <a:xfrm>
            <a:off x="4213100" y="2134483"/>
            <a:ext cx="2798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Run-Length Encoding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5677350" y="3154125"/>
            <a:ext cx="0" cy="3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311700" y="4335625"/>
            <a:ext cx="8520600" cy="5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Compression type chosen automatically when empty table populated via COPY. Otherwise, ANALYZE COMPRESSION will suggest best choices.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 Distribution Styles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48400"/>
            <a:ext cx="8839200" cy="208341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423325" y="1157125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Distribution Key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630000" y="1157125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681450" y="1157125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Even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35275" y="1552225"/>
            <a:ext cx="20601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Same key to same location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(Larger tables)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541950" y="1552225"/>
            <a:ext cx="20601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 data on every node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(Smaller tables)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431100" y="1552225"/>
            <a:ext cx="23847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Round robin distribution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(Tables not participating in JOINs or GROUP BYs)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Key</a:t>
            </a:r>
          </a:p>
        </p:txBody>
      </p:sp>
      <p:sp>
        <p:nvSpPr>
          <p:cNvPr id="161" name="Shape 161"/>
          <p:cNvSpPr txBox="1"/>
          <p:nvPr>
            <p:ph idx="4294967295" type="body"/>
          </p:nvPr>
        </p:nvSpPr>
        <p:spPr>
          <a:xfrm>
            <a:off x="311700" y="1017725"/>
            <a:ext cx="7153200" cy="38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Distribution key determines which data resides on which slices</a:t>
            </a:r>
          </a:p>
        </p:txBody>
      </p:sp>
      <p:pic>
        <p:nvPicPr>
          <p:cNvPr descr="Screenshot from 2017-04-11 21-56-39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50" y="1457725"/>
            <a:ext cx="7852500" cy="343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236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</a:t>
            </a:r>
            <a:r>
              <a:rPr lang="en"/>
              <a:t> Key</a:t>
            </a:r>
          </a:p>
        </p:txBody>
      </p:sp>
      <p:sp>
        <p:nvSpPr>
          <p:cNvPr id="168" name="Shape 168"/>
          <p:cNvSpPr txBox="1"/>
          <p:nvPr>
            <p:ph idx="4294967295" type="body"/>
          </p:nvPr>
        </p:nvSpPr>
        <p:spPr>
          <a:xfrm>
            <a:off x="832775" y="809300"/>
            <a:ext cx="1791000" cy="38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Unsorted table</a:t>
            </a:r>
          </a:p>
        </p:txBody>
      </p:sp>
      <p:pic>
        <p:nvPicPr>
          <p:cNvPr descr="Screenshot from 2017-04-11 22-15-24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50" y="1197200"/>
            <a:ext cx="6257949" cy="36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idx="4294967295" type="body"/>
          </p:nvPr>
        </p:nvSpPr>
        <p:spPr>
          <a:xfrm>
            <a:off x="4223125" y="809300"/>
            <a:ext cx="1791000" cy="38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Sortkey = DATE</a:t>
            </a:r>
          </a:p>
        </p:txBody>
      </p:sp>
      <p:sp>
        <p:nvSpPr>
          <p:cNvPr id="171" name="Shape 171"/>
          <p:cNvSpPr txBox="1"/>
          <p:nvPr>
            <p:ph idx="4294967295" type="body"/>
          </p:nvPr>
        </p:nvSpPr>
        <p:spPr>
          <a:xfrm>
            <a:off x="6840600" y="1451475"/>
            <a:ext cx="2225700" cy="17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COUNT(*) FROM LOGS WHERE DATE = ‘09-JUNE-2015’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Key - Multiple columns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4525"/>
            <a:ext cx="374332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825" y="2063087"/>
            <a:ext cx="38290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1673087" y="1096125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Compound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Key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182149" y="1491225"/>
            <a:ext cx="2865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Sorted by cust_id, then by page_id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(Use when cust_id always in filter)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047912" y="1096125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Interleaved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Key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556975" y="1491225"/>
            <a:ext cx="28659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Both columns have equal weight: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(Use when either could be independently used in filter)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556975" y="4666400"/>
            <a:ext cx="28659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Interleaved keys are SLOW to vacuum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Chores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4533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VACUUM</a:t>
            </a:r>
            <a:r>
              <a:rPr lang="en"/>
              <a:t> - Reclaims space and resorts rows in either a specified table or all tables in the current database.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ANALYZE</a:t>
            </a:r>
            <a:r>
              <a:rPr lang="en"/>
              <a:t> - Updates table statistics for use by the query planner.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400" y="661262"/>
            <a:ext cx="339217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Backups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/>
              <a:t>Snapshots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/>
              <a:t>Automated snapshots occur every 8 hours or 5GB and retained for a configurable period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/>
              <a:t>Snapshots are stored in S3 and can be stored on a different region than the cluster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/>
              <a:t>Manual snapshots can be triggered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/>
              <a:t>Can restore full snapshot to new cluster or restore single table to existing cluster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400"/>
              <a:t>UNLOAD command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/>
              <a:t>Query results can be exported to a file on S3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4294967295"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(Some) Interactive Clients</a:t>
            </a:r>
          </a:p>
        </p:txBody>
      </p:sp>
      <p:grpSp>
        <p:nvGrpSpPr>
          <p:cNvPr id="202" name="Shape 202"/>
          <p:cNvGrpSpPr/>
          <p:nvPr/>
        </p:nvGrpSpPr>
        <p:grpSpPr>
          <a:xfrm>
            <a:off x="431825" y="1342525"/>
            <a:ext cx="2683300" cy="3302700"/>
            <a:chOff x="431825" y="1342525"/>
            <a:chExt cx="2683300" cy="3302700"/>
          </a:xfrm>
        </p:grpSpPr>
        <p:sp>
          <p:nvSpPr>
            <p:cNvPr id="203" name="Shape 203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431925" y="1342525"/>
              <a:ext cx="2683200" cy="8231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Shape 205"/>
          <p:cNvSpPr txBox="1"/>
          <p:nvPr>
            <p:ph idx="4294967295" type="body"/>
          </p:nvPr>
        </p:nvSpPr>
        <p:spPr>
          <a:xfrm>
            <a:off x="489191" y="1337725"/>
            <a:ext cx="349499" cy="823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206" name="Shape 206"/>
          <p:cNvCxnSpPr/>
          <p:nvPr/>
        </p:nvCxnSpPr>
        <p:spPr>
          <a:xfrm>
            <a:off x="857675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Shape 207"/>
          <p:cNvSpPr txBox="1"/>
          <p:nvPr>
            <p:ph idx="4294967295" type="body"/>
          </p:nvPr>
        </p:nvSpPr>
        <p:spPr>
          <a:xfrm>
            <a:off x="933875" y="1337725"/>
            <a:ext cx="2101800" cy="823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JetBrains DataGrip</a:t>
            </a:r>
          </a:p>
        </p:txBody>
      </p:sp>
      <p:sp>
        <p:nvSpPr>
          <p:cNvPr id="208" name="Shape 208"/>
          <p:cNvSpPr txBox="1"/>
          <p:nvPr>
            <p:ph idx="4294967295" type="body"/>
          </p:nvPr>
        </p:nvSpPr>
        <p:spPr>
          <a:xfrm>
            <a:off x="508125" y="2268950"/>
            <a:ext cx="2530799" cy="237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Pros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Amazing editor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Cross-platform (Java)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Cons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Commercial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No Redshift DDL support</a:t>
            </a:r>
          </a:p>
        </p:txBody>
      </p:sp>
      <p:grpSp>
        <p:nvGrpSpPr>
          <p:cNvPr id="209" name="Shape 209"/>
          <p:cNvGrpSpPr/>
          <p:nvPr/>
        </p:nvGrpSpPr>
        <p:grpSpPr>
          <a:xfrm>
            <a:off x="3221799" y="1342525"/>
            <a:ext cx="2673003" cy="3302700"/>
            <a:chOff x="3221799" y="1342525"/>
            <a:chExt cx="2673003" cy="3302700"/>
          </a:xfrm>
        </p:grpSpPr>
        <p:sp>
          <p:nvSpPr>
            <p:cNvPr id="210" name="Shape 210"/>
            <p:cNvSpPr/>
            <p:nvPr/>
          </p:nvSpPr>
          <p:spPr>
            <a:xfrm>
              <a:off x="3221803" y="1342525"/>
              <a:ext cx="2672999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3221799" y="1342525"/>
              <a:ext cx="2672999" cy="8231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Shape 212"/>
          <p:cNvSpPr txBox="1"/>
          <p:nvPr>
            <p:ph idx="4294967295" type="body"/>
          </p:nvPr>
        </p:nvSpPr>
        <p:spPr>
          <a:xfrm>
            <a:off x="3275767" y="1337725"/>
            <a:ext cx="349499" cy="823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</a:p>
        </p:txBody>
      </p:sp>
      <p:cxnSp>
        <p:nvCxnSpPr>
          <p:cNvPr id="213" name="Shape 213"/>
          <p:cNvCxnSpPr/>
          <p:nvPr/>
        </p:nvCxnSpPr>
        <p:spPr>
          <a:xfrm>
            <a:off x="3647550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Shape 214"/>
          <p:cNvSpPr txBox="1"/>
          <p:nvPr>
            <p:ph idx="4294967295" type="body"/>
          </p:nvPr>
        </p:nvSpPr>
        <p:spPr>
          <a:xfrm>
            <a:off x="3723750" y="1342525"/>
            <a:ext cx="2101800" cy="82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SQL Workbench/J</a:t>
            </a:r>
          </a:p>
        </p:txBody>
      </p:sp>
      <p:sp>
        <p:nvSpPr>
          <p:cNvPr id="215" name="Shape 215"/>
          <p:cNvSpPr txBox="1"/>
          <p:nvPr>
            <p:ph idx="4294967295" type="body"/>
          </p:nvPr>
        </p:nvSpPr>
        <p:spPr>
          <a:xfrm>
            <a:off x="3294700" y="2268950"/>
            <a:ext cx="2530799" cy="237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Pros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Open Source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Cross-platform (Java)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Cons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Editor feels dated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No Redshift DDL support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216" name="Shape 216"/>
          <p:cNvGrpSpPr/>
          <p:nvPr/>
        </p:nvGrpSpPr>
        <p:grpSpPr>
          <a:xfrm>
            <a:off x="6007125" y="1342525"/>
            <a:ext cx="2672999" cy="3302700"/>
            <a:chOff x="6007125" y="1342525"/>
            <a:chExt cx="2672999" cy="3302700"/>
          </a:xfrm>
        </p:grpSpPr>
        <p:sp>
          <p:nvSpPr>
            <p:cNvPr id="217" name="Shape 217"/>
            <p:cNvSpPr/>
            <p:nvPr/>
          </p:nvSpPr>
          <p:spPr>
            <a:xfrm>
              <a:off x="6007125" y="1342525"/>
              <a:ext cx="2672999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6007125" y="1342525"/>
              <a:ext cx="2672999" cy="8231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Shape 219"/>
          <p:cNvSpPr txBox="1"/>
          <p:nvPr>
            <p:ph idx="4294967295" type="body"/>
          </p:nvPr>
        </p:nvSpPr>
        <p:spPr>
          <a:xfrm>
            <a:off x="6058742" y="1337725"/>
            <a:ext cx="349499" cy="823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</a:p>
        </p:txBody>
      </p:sp>
      <p:cxnSp>
        <p:nvCxnSpPr>
          <p:cNvPr id="220" name="Shape 220"/>
          <p:cNvCxnSpPr/>
          <p:nvPr/>
        </p:nvCxnSpPr>
        <p:spPr>
          <a:xfrm>
            <a:off x="6427225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Shape 221"/>
          <p:cNvSpPr txBox="1"/>
          <p:nvPr>
            <p:ph idx="4294967295" type="body"/>
          </p:nvPr>
        </p:nvSpPr>
        <p:spPr>
          <a:xfrm>
            <a:off x="6503425" y="1342525"/>
            <a:ext cx="2101800" cy="823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Aginity Workbench</a:t>
            </a:r>
          </a:p>
        </p:txBody>
      </p:sp>
      <p:sp>
        <p:nvSpPr>
          <p:cNvPr id="222" name="Shape 222"/>
          <p:cNvSpPr txBox="1"/>
          <p:nvPr>
            <p:ph idx="4294967295" type="body"/>
          </p:nvPr>
        </p:nvSpPr>
        <p:spPr>
          <a:xfrm>
            <a:off x="6077675" y="2268950"/>
            <a:ext cx="2530799" cy="237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Pros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Native Redshift support including DDL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Cons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Closed-source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Windows-only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(Some) BI Tools with Native Support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524" y="1741812"/>
            <a:ext cx="4112775" cy="274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43437"/>
            <a:ext cx="4112775" cy="27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1426075" y="1017725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Tableau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935137" y="1442600"/>
            <a:ext cx="2865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833912" y="1017725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re:dash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342975" y="1330925"/>
            <a:ext cx="2865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(Open Source)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94100" y="4614975"/>
            <a:ext cx="5755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TONS more @ </a:t>
            </a:r>
            <a:r>
              <a:rPr lang="en" u="sng">
                <a:solidFill>
                  <a:srgbClr val="0B5394"/>
                </a:solidFill>
                <a:hlinkClick r:id="rId5"/>
              </a:rPr>
              <a:t>https://aws.amazon.com/redshift/partners/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Redshift?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Redshift is a fast, fully managed, petabyte-scale data warehouse that makes it simple and cost-effective to analyze all your data using your existing business intelligence tools.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(Some) Data Integration Tools with Native Support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460500" y="1389925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Informatica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460487" y="3002450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SnapLogic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694100" y="4614975"/>
            <a:ext cx="5755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TONS more @ </a:t>
            </a:r>
            <a:r>
              <a:rPr lang="en" u="sng">
                <a:solidFill>
                  <a:srgbClr val="0B5394"/>
                </a:solidFill>
                <a:hlinkClick r:id="rId3"/>
              </a:rPr>
              <a:t>https://aws.amazon.com/redshift/partners/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37025"/>
            <a:ext cx="4302742" cy="167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62747"/>
            <a:ext cx="3112949" cy="16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Normalized schema (TPC-H Benchmark)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437" y="982450"/>
            <a:ext cx="402511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 schema (Star Schema Benchmark)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741" y="1017724"/>
            <a:ext cx="4214182" cy="364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154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 Analysis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5600"/>
            <a:ext cx="5036943" cy="182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13000"/>
            <a:ext cx="5069850" cy="239327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5642200" y="880600"/>
            <a:ext cx="29922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EXPLAIN command will display query execution plan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STL_EXPLAIN table stores execution plan for past queries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642200" y="2914000"/>
            <a:ext cx="29922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SVL_QUERY_REPORT view shows stats on queries already executed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Workload Management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8352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Redshift SQL Gotchas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017725"/>
            <a:ext cx="8520600" cy="38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Relational constraints (primary/foreign keys) are informational for query planning but aren’t enforced.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Don’t use views </a:t>
            </a:r>
            <a:r>
              <a:rPr lang="en"/>
              <a:t>- duplicate the data instead. Filters not propagated down.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control statements (IF/ELSE)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secondary indexes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stored procedures or triggers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 Defined Functions exist, but written in Python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Temp tables possible but slow to create and populate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pic>
        <p:nvPicPr>
          <p:cNvPr descr="Screenshot from 2017-04-11 22-32-35.png"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525" y="1017725"/>
            <a:ext cx="343221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311700" y="1250525"/>
            <a:ext cx="30369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rgbClr val="0B5394"/>
                </a:solidFill>
                <a:hlinkClick r:id="rId4"/>
              </a:rPr>
              <a:t>https://github.com/awslabs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267025" y="11599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B5394"/>
                </a:solidFill>
                <a:hlinkClick r:id="rId3"/>
              </a:rPr>
              <a:t>https://aws.amazon.com/redshift/developer-resources/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B5394"/>
                </a:solidFill>
                <a:hlinkClick r:id="rId4"/>
              </a:rPr>
              <a:t>https://aws.amazon.com/blogs/aws/quickly-filter-data-in-amazon-redshift-using-interleaved-sorting/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B5394"/>
                </a:solidFill>
                <a:hlinkClick r:id="rId5"/>
              </a:rPr>
              <a:t>http://www.cs.umb.edu/~poneil/StarSchemaB.PDF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B5394"/>
                </a:solidFill>
                <a:hlinkClick r:id="rId6"/>
              </a:rPr>
              <a:t>https://www.slideshare.net/AmazonWebServices/amazon-redshift-optimizing-performance-20150721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B5394"/>
                </a:solidFill>
                <a:hlinkClick r:id="rId7"/>
              </a:rPr>
              <a:t>https://www.quora.com/What-is-the-difference-between-redshift-and-RDS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Redshift?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A fork of (</a:t>
            </a:r>
            <a:r>
              <a:rPr lang="en" sz="1200"/>
              <a:t>a really old version of</a:t>
            </a:r>
            <a:r>
              <a:rPr lang="en"/>
              <a:t>) PostgreSQL (</a:t>
            </a:r>
            <a:r>
              <a:rPr lang="en" sz="1200"/>
              <a:t>with many features disabled</a:t>
            </a:r>
            <a:r>
              <a:rPr lang="en"/>
              <a:t>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Traditional table-based relational database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Query with SQL via ODBC/JDBC drivers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Server managed by AWS (similar to RDS)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Column-oriented data storage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Parallel processing of queries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to use Redshift instead of RDS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431826" y="1342524"/>
            <a:ext cx="3138119" cy="3532898"/>
            <a:chOff x="431825" y="1342525"/>
            <a:chExt cx="2683300" cy="3302700"/>
          </a:xfrm>
        </p:grpSpPr>
        <p:sp>
          <p:nvSpPr>
            <p:cNvPr id="78" name="Shape 78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idx="1" type="body"/>
          </p:nvPr>
        </p:nvSpPr>
        <p:spPr>
          <a:xfrm>
            <a:off x="548600" y="1337725"/>
            <a:ext cx="2852100" cy="82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Redshift / Data Warehouses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548600" y="2268950"/>
            <a:ext cx="2852100" cy="260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Ideal for OLAP (online analytical processing) of structured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Large number of READS only, aggregating large volumes of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Typically used internally (example: reporting historical monthly sales figures per product category)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grpSp>
        <p:nvGrpSpPr>
          <p:cNvPr id="82" name="Shape 82"/>
          <p:cNvGrpSpPr/>
          <p:nvPr/>
        </p:nvGrpSpPr>
        <p:grpSpPr>
          <a:xfrm>
            <a:off x="5229840" y="1342483"/>
            <a:ext cx="3557500" cy="3532898"/>
            <a:chOff x="3221799" y="1342525"/>
            <a:chExt cx="2673003" cy="3302700"/>
          </a:xfrm>
        </p:grpSpPr>
        <p:sp>
          <p:nvSpPr>
            <p:cNvPr id="83" name="Shape 83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3221799" y="1342525"/>
              <a:ext cx="2672999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 txBox="1"/>
          <p:nvPr>
            <p:ph idx="1" type="body"/>
          </p:nvPr>
        </p:nvSpPr>
        <p:spPr>
          <a:xfrm>
            <a:off x="5341275" y="1342525"/>
            <a:ext cx="3344100" cy="82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General purpose SQL databases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341050" y="2268950"/>
            <a:ext cx="3344100" cy="260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for OLTP (online transaction processing) of structured data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number of READS and WRITES on individual records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Typically used by end-customer (example: placing an order for a product)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625" y="2347899"/>
            <a:ext cx="1430537" cy="129194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3684750" y="1509900"/>
            <a:ext cx="1430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- </a:t>
            </a:r>
            <a:r>
              <a:rPr lang="en" sz="18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VS</a:t>
            </a:r>
            <a:r>
              <a:rPr lang="en" sz="18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-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Parallel processing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3269400" cy="367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Leader Node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Receives incoming queries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Derives execution plan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Merges results from compute clusters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Compute Node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Has own dedicated CPU, memory, and storage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Returns data it stores</a:t>
            </a:r>
            <a:r>
              <a:rPr lang="en"/>
              <a:t> that belongs in the query result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Stores redundant data from other nodes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950" y="1189649"/>
            <a:ext cx="4995350" cy="349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Pricing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05600" y="4601475"/>
            <a:ext cx="2932800" cy="40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Reserved instance pricing available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359900" y="335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{1DA08E94-3B9B-48EC-97FC-E5D703B387C5}</a:tableStyleId>
              </a:tblPr>
              <a:tblGrid>
                <a:gridCol w="936025"/>
                <a:gridCol w="936025"/>
                <a:gridCol w="936025"/>
                <a:gridCol w="936025"/>
                <a:gridCol w="936025"/>
                <a:gridCol w="936025"/>
                <a:gridCol w="936025"/>
                <a:gridCol w="936025"/>
                <a:gridCol w="936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Size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vCPU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ECU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RAM (GiB)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Slices</a:t>
                      </a: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Per </a:t>
                      </a: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Storage Per Node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N. VA Price Per Node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Range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Capacity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ds2.xlarge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 TB HDD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$ 0.85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1–32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64 TB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ds2.8xlarge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244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 TB HDD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$ 6.80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2–128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 PB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03" name="Shape 103"/>
          <p:cNvGraphicFramePr/>
          <p:nvPr/>
        </p:nvGraphicFramePr>
        <p:xfrm>
          <a:off x="359887" y="148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{1DA08E94-3B9B-48EC-97FC-E5D703B387C5}</a:tableStyleId>
              </a:tblPr>
              <a:tblGrid>
                <a:gridCol w="936025"/>
                <a:gridCol w="936025"/>
                <a:gridCol w="936025"/>
                <a:gridCol w="936025"/>
                <a:gridCol w="936025"/>
                <a:gridCol w="936025"/>
                <a:gridCol w="936025"/>
                <a:gridCol w="936025"/>
                <a:gridCol w="936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Size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vCPU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ECU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RAM (GiB)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Slices Per Node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Storage Per Node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N. VA Price Per Node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Range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Capacity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dc1.large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160 GB SSD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$ 0.25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1–32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5.12 TB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dc1.8xlarge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104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244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2.56 TB SSD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$ 4.80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2–128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326 TB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098034"/>
            <a:ext cx="2932800" cy="32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Dense Compute Cluster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2964934"/>
            <a:ext cx="2932800" cy="32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Dense Storage Cluster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Loading data (COPY)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COPY command loads data in bulk in CSV, Avro or JSON from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S3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EMR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Custom SSH command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Or, directly from DynamoDB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 can also be unloaded from other services (ie. kinesis firehose) to S3 and then COPY into Redshift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COPY can be automated from specific S3 location w/ Lambda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67050" y="452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Loading data (INSERT)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82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Individual INSERT statements are slow. Multi-row or bulk inserts should be used instead.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311700" y="2203275"/>
            <a:ext cx="38715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Multi-row INSERT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category_stage values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(default, default, default, default),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(20, default, 'Country', default),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(21, 'Concerts', 'Rock', default);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544700" y="2203275"/>
            <a:ext cx="42876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Bulk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INSERT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category_stage</a:t>
            </a:r>
            <a:br>
              <a:rPr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(select * from category);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Row-oriented storage (traditional database)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38" y="1730500"/>
            <a:ext cx="8074725" cy="223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