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Lobster"/>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6"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1afdcc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1afdcc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91afdcc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91afdcc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91afdcc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91afdcc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91afdcc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91afdcc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91afdcc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91afdcc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fedesorian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2725" y="35125"/>
            <a:ext cx="8520600" cy="160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r>
              <a:rPr lang="en">
                <a:solidFill>
                  <a:srgbClr val="FF0000"/>
                </a:solidFill>
              </a:rPr>
              <a:t> </a:t>
            </a:r>
            <a:r>
              <a:rPr b="1" i="1" lang="en" sz="7122">
                <a:solidFill>
                  <a:srgbClr val="FF00FF"/>
                </a:solidFill>
                <a:latin typeface="Lobster"/>
                <a:ea typeface="Lobster"/>
                <a:cs typeface="Lobster"/>
                <a:sym typeface="Lobster"/>
              </a:rPr>
              <a:t>Predicting stroke</a:t>
            </a:r>
            <a:endParaRPr b="1" i="1" sz="7122">
              <a:solidFill>
                <a:srgbClr val="FF00FF"/>
              </a:solidFill>
              <a:latin typeface="Lobster"/>
              <a:ea typeface="Lobster"/>
              <a:cs typeface="Lobster"/>
              <a:sym typeface="Lobster"/>
            </a:endParaRPr>
          </a:p>
        </p:txBody>
      </p:sp>
      <p:sp>
        <p:nvSpPr>
          <p:cNvPr id="55" name="Google Shape;55;p13"/>
          <p:cNvSpPr txBox="1"/>
          <p:nvPr>
            <p:ph idx="1" type="subTitle"/>
          </p:nvPr>
        </p:nvSpPr>
        <p:spPr>
          <a:xfrm>
            <a:off x="307575" y="1693000"/>
            <a:ext cx="8520600" cy="3273300"/>
          </a:xfrm>
          <a:prstGeom prst="rect">
            <a:avLst/>
          </a:prstGeom>
        </p:spPr>
        <p:txBody>
          <a:bodyPr anchorCtr="0" anchor="t" bIns="91425" lIns="91425" spcFirstLastPara="1" rIns="91425" wrap="square" tIns="91425">
            <a:normAutofit fontScale="32500"/>
          </a:bodyPr>
          <a:lstStyle/>
          <a:p>
            <a:pPr indent="0" lvl="0" marL="0" rtl="0" algn="l">
              <a:lnSpc>
                <a:spcPct val="115000"/>
              </a:lnSpc>
              <a:spcBef>
                <a:spcPts val="1200"/>
              </a:spcBef>
              <a:spcAft>
                <a:spcPts val="0"/>
              </a:spcAft>
              <a:buClr>
                <a:schemeClr val="dk1"/>
              </a:buClr>
              <a:buSzPct val="25287"/>
              <a:buFont typeface="Arial"/>
              <a:buNone/>
            </a:pPr>
            <a:r>
              <a:rPr b="1" i="1" lang="en" sz="4350">
                <a:solidFill>
                  <a:schemeClr val="dk1"/>
                </a:solidFill>
                <a:highlight>
                  <a:srgbClr val="FFFFFF"/>
                </a:highlight>
                <a:latin typeface="Roboto"/>
                <a:ea typeface="Roboto"/>
                <a:cs typeface="Roboto"/>
                <a:sym typeface="Roboto"/>
              </a:rPr>
              <a:t>According to research done by  the World Health Organization (WHO) stroke is the 2nd leading cause of death globally, responsible for approximately 11% of total deaths in the United States.</a:t>
            </a:r>
            <a:endParaRPr b="1" i="1" sz="435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i="1" lang="en" sz="4350">
                <a:solidFill>
                  <a:schemeClr val="dk1"/>
                </a:solidFill>
                <a:highlight>
                  <a:srgbClr val="FFFFFF"/>
                </a:highlight>
                <a:latin typeface="Roboto"/>
                <a:ea typeface="Roboto"/>
                <a:cs typeface="Roboto"/>
                <a:sym typeface="Roboto"/>
              </a:rPr>
              <a:t>This dataset was used to predict someone is likely to get stroke based on the input parameters like gender, age, various diseases, and smoking status etc. Each row in the data provides current  information about past patients.</a:t>
            </a:r>
            <a:endParaRPr b="1" i="1" sz="435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ct val="25287"/>
              <a:buFont typeface="Arial"/>
              <a:buNone/>
            </a:pPr>
            <a:r>
              <a:rPr b="1" i="1" lang="en" sz="4350">
                <a:solidFill>
                  <a:schemeClr val="dk1"/>
                </a:solidFill>
                <a:highlight>
                  <a:srgbClr val="FFFFFF"/>
                </a:highlight>
                <a:latin typeface="Roboto"/>
                <a:ea typeface="Roboto"/>
                <a:cs typeface="Roboto"/>
                <a:sym typeface="Roboto"/>
              </a:rPr>
              <a:t>This data set contains 11 features that will our model in  predicting stroke related events</a:t>
            </a:r>
            <a:endParaRPr b="1" i="1" sz="4350">
              <a:solidFill>
                <a:schemeClr val="dk1"/>
              </a:solidFill>
              <a:highlight>
                <a:srgbClr val="FFFFFF"/>
              </a:highlight>
              <a:latin typeface="Roboto"/>
              <a:ea typeface="Roboto"/>
              <a:cs typeface="Roboto"/>
              <a:sym typeface="Roboto"/>
            </a:endParaRPr>
          </a:p>
          <a:p>
            <a:pPr indent="0" lvl="0" marL="0" rtl="0" algn="l">
              <a:lnSpc>
                <a:spcPct val="142857"/>
              </a:lnSpc>
              <a:spcBef>
                <a:spcPts val="1200"/>
              </a:spcBef>
              <a:spcAft>
                <a:spcPts val="0"/>
              </a:spcAft>
              <a:buClr>
                <a:schemeClr val="dk1"/>
              </a:buClr>
              <a:buSzPct val="38753"/>
              <a:buFont typeface="Arial"/>
              <a:buNone/>
            </a:pPr>
            <a:r>
              <a:rPr lang="en" sz="2838">
                <a:solidFill>
                  <a:srgbClr val="919294"/>
                </a:solidFill>
                <a:highlight>
                  <a:srgbClr val="FFFFFF"/>
                </a:highlight>
              </a:rPr>
              <a:t>Sources</a:t>
            </a:r>
            <a:endParaRPr sz="2838">
              <a:solidFill>
                <a:schemeClr val="dk1"/>
              </a:solidFill>
              <a:highlight>
                <a:srgbClr val="FFFFFF"/>
              </a:highlight>
            </a:endParaRPr>
          </a:p>
          <a:p>
            <a:pPr indent="0" lvl="0" marL="0" rtl="0" algn="l">
              <a:lnSpc>
                <a:spcPct val="142857"/>
              </a:lnSpc>
              <a:spcBef>
                <a:spcPts val="0"/>
              </a:spcBef>
              <a:spcAft>
                <a:spcPts val="0"/>
              </a:spcAft>
              <a:buClr>
                <a:schemeClr val="dk1"/>
              </a:buClr>
              <a:buSzPct val="38753"/>
              <a:buFont typeface="Arial"/>
              <a:buNone/>
            </a:pPr>
            <a:r>
              <a:rPr lang="en" sz="2838">
                <a:solidFill>
                  <a:srgbClr val="008ABC"/>
                </a:solidFill>
                <a:highlight>
                  <a:srgbClr val="FFFFFF"/>
                </a:highlight>
                <a:uFill>
                  <a:noFill/>
                </a:uFill>
                <a:hlinkClick r:id="rId3">
                  <a:extLst>
                    <a:ext uri="{A12FA001-AC4F-418D-AE19-62706E023703}">
                      <ahyp:hlinkClr val="tx"/>
                    </a:ext>
                  </a:extLst>
                </a:hlinkClick>
              </a:rPr>
              <a:t>https://www.kaggle.com/fedesoriano</a:t>
            </a:r>
            <a:endParaRPr sz="2838">
              <a:solidFill>
                <a:srgbClr val="008ABC"/>
              </a:solidFill>
              <a:highlight>
                <a:srgbClr val="FFFFFF"/>
              </a:highlight>
            </a:endParaRPr>
          </a:p>
          <a:p>
            <a:pPr indent="0" lvl="0" marL="0" rtl="0" algn="ctr">
              <a:spcBef>
                <a:spcPts val="0"/>
              </a:spcBef>
              <a:spcAft>
                <a:spcPts val="0"/>
              </a:spcAft>
              <a:buNone/>
            </a:pPr>
            <a:r>
              <a:t/>
            </a:r>
            <a:endParaRPr sz="83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47200" y="0"/>
            <a:ext cx="8520600" cy="108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4577">
                <a:latin typeface="Times New Roman"/>
                <a:ea typeface="Times New Roman"/>
                <a:cs typeface="Times New Roman"/>
                <a:sym typeface="Times New Roman"/>
              </a:rPr>
              <a:t>Goals</a:t>
            </a:r>
            <a:r>
              <a:rPr b="1" i="1" lang="en">
                <a:latin typeface="Times New Roman"/>
                <a:ea typeface="Times New Roman"/>
                <a:cs typeface="Times New Roman"/>
                <a:sym typeface="Times New Roman"/>
              </a:rPr>
              <a:t> </a:t>
            </a:r>
            <a:endParaRPr b="1" i="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of our goals for this model were to prep the data for model.</a:t>
            </a:r>
            <a:endParaRPr/>
          </a:p>
          <a:p>
            <a:pPr indent="-342900" lvl="0" marL="457200" rtl="0" algn="l">
              <a:spcBef>
                <a:spcPts val="0"/>
              </a:spcBef>
              <a:spcAft>
                <a:spcPts val="0"/>
              </a:spcAft>
              <a:buSzPts val="1800"/>
              <a:buChar char="●"/>
            </a:pPr>
            <a:r>
              <a:rPr lang="en"/>
              <a:t>Ask </a:t>
            </a:r>
            <a:r>
              <a:rPr lang="en"/>
              <a:t>questions</a:t>
            </a:r>
            <a:r>
              <a:rPr lang="en"/>
              <a:t> to see if we can find relevant </a:t>
            </a:r>
            <a:r>
              <a:rPr lang="en"/>
              <a:t>correlations</a:t>
            </a:r>
            <a:r>
              <a:rPr lang="en"/>
              <a:t> in the data.</a:t>
            </a:r>
            <a:endParaRPr/>
          </a:p>
          <a:p>
            <a:pPr indent="-342900" lvl="0" marL="457200" rtl="0" algn="l">
              <a:spcBef>
                <a:spcPts val="0"/>
              </a:spcBef>
              <a:spcAft>
                <a:spcPts val="0"/>
              </a:spcAft>
              <a:buSzPts val="1800"/>
              <a:buChar char="●"/>
            </a:pPr>
            <a:r>
              <a:rPr lang="en"/>
              <a:t>We would </a:t>
            </a:r>
            <a:r>
              <a:rPr lang="en"/>
              <a:t>then</a:t>
            </a:r>
            <a:r>
              <a:rPr lang="en"/>
              <a:t> model the data with 3 </a:t>
            </a:r>
            <a:r>
              <a:rPr lang="en"/>
              <a:t>different</a:t>
            </a:r>
            <a:r>
              <a:rPr lang="en"/>
              <a:t> top performing models.</a:t>
            </a:r>
            <a:endParaRPr/>
          </a:p>
          <a:p>
            <a:pPr indent="-342900" lvl="0" marL="457200" rtl="0" algn="l">
              <a:spcBef>
                <a:spcPts val="0"/>
              </a:spcBef>
              <a:spcAft>
                <a:spcPts val="0"/>
              </a:spcAft>
              <a:buSzPts val="1800"/>
              <a:buChar char="●"/>
            </a:pPr>
            <a:r>
              <a:rPr lang="en"/>
              <a:t>Then evaluate the model using relevant metrics for the </a:t>
            </a:r>
            <a:r>
              <a:rPr lang="en"/>
              <a:t>business.</a:t>
            </a:r>
            <a:endParaRPr/>
          </a:p>
          <a:p>
            <a:pPr indent="-342900" lvl="0" marL="457200" rtl="0" algn="l">
              <a:spcBef>
                <a:spcPts val="0"/>
              </a:spcBef>
              <a:spcAft>
                <a:spcPts val="0"/>
              </a:spcAft>
              <a:buSzPts val="1800"/>
              <a:buChar char="●"/>
            </a:pPr>
            <a:r>
              <a:rPr lang="en"/>
              <a:t>Finally present the model  we think would perform best based on </a:t>
            </a:r>
            <a:r>
              <a:rPr lang="en"/>
              <a:t>business</a:t>
            </a:r>
            <a:r>
              <a:rPr lang="en"/>
              <a:t> </a:t>
            </a:r>
            <a:r>
              <a:rPr lang="en"/>
              <a:t>requirements.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8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r>
              <a:rPr lang="en"/>
              <a:t> asked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32250"/>
            <a:ext cx="9144000" cy="520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0300" y="0"/>
            <a:ext cx="9103701" cy="5143500"/>
          </a:xfrm>
          <a:prstGeom prst="rect">
            <a:avLst/>
          </a:prstGeom>
          <a:noFill/>
          <a:ln>
            <a:noFill/>
          </a:ln>
        </p:spPr>
      </p:pic>
      <p:sp>
        <p:nvSpPr>
          <p:cNvPr id="76" name="Google Shape;76;p16"/>
          <p:cNvSpPr txBox="1"/>
          <p:nvPr/>
        </p:nvSpPr>
        <p:spPr>
          <a:xfrm rot="-5400000">
            <a:off x="-2130900" y="2348550"/>
            <a:ext cx="4643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highlight>
                  <a:schemeClr val="lt1"/>
                </a:highlight>
              </a:rPr>
              <a:t>Glucose Levels</a:t>
            </a:r>
            <a:endParaRPr sz="17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Super Model</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that Showed the most promise is  called K Nearest Neighbors.</a:t>
            </a:r>
            <a:endParaRPr/>
          </a:p>
          <a:p>
            <a:pPr indent="0" lvl="0" marL="0" rtl="0" algn="l">
              <a:spcBef>
                <a:spcPts val="1200"/>
              </a:spcBef>
              <a:spcAft>
                <a:spcPts val="0"/>
              </a:spcAft>
              <a:buNone/>
            </a:pPr>
            <a:r>
              <a:rPr lang="en"/>
              <a:t>Out of the three Models ran, this one slightly out performed the rest of them, and the results of this model was the best fit the </a:t>
            </a:r>
            <a:r>
              <a:rPr lang="en"/>
              <a:t>business</a:t>
            </a:r>
            <a:r>
              <a:rPr lang="en"/>
              <a:t> </a:t>
            </a:r>
            <a:r>
              <a:rPr lang="en"/>
              <a:t>requirements.</a:t>
            </a:r>
            <a:endParaRPr/>
          </a:p>
          <a:p>
            <a:pPr indent="0" lvl="0" marL="0" rtl="0" algn="l">
              <a:spcBef>
                <a:spcPts val="1200"/>
              </a:spcBef>
              <a:spcAft>
                <a:spcPts val="0"/>
              </a:spcAft>
              <a:buNone/>
            </a:pPr>
            <a:r>
              <a:rPr lang="en"/>
              <a:t>This were three evaluations ran on the models , they check for accuracy , and errors like false negatives and false positives.</a:t>
            </a:r>
            <a:endParaRPr/>
          </a:p>
          <a:p>
            <a:pPr indent="0" lvl="0" marL="0" rtl="0" algn="l">
              <a:spcBef>
                <a:spcPts val="1200"/>
              </a:spcBef>
              <a:spcAft>
                <a:spcPts val="1200"/>
              </a:spcAft>
              <a:buNone/>
            </a:pPr>
            <a:r>
              <a:rPr lang="en"/>
              <a:t>Those metrics helped us decided if the model was a best fit for the bussiness , these metrics are important because they may be the deciding factor in saving someone's life.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u="sng"/>
              <a:t>Final </a:t>
            </a:r>
            <a:r>
              <a:rPr b="1" i="1" lang="en" u="sng"/>
              <a:t>Recommendations</a:t>
            </a:r>
            <a:endParaRPr b="1" i="1" u="sng"/>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Believe that this model should not yet be put into production, because there may still be room for </a:t>
            </a:r>
            <a:r>
              <a:rPr lang="en"/>
              <a:t>improvements</a:t>
            </a:r>
            <a:r>
              <a:rPr lang="en"/>
              <a:t> .</a:t>
            </a:r>
            <a:endParaRPr/>
          </a:p>
          <a:p>
            <a:pPr indent="-342900" lvl="0" marL="457200" rtl="0" algn="l">
              <a:spcBef>
                <a:spcPts val="0"/>
              </a:spcBef>
              <a:spcAft>
                <a:spcPts val="0"/>
              </a:spcAft>
              <a:buSzPts val="1800"/>
              <a:buChar char="●"/>
            </a:pPr>
            <a:r>
              <a:rPr lang="en"/>
              <a:t>We also need to </a:t>
            </a:r>
            <a:r>
              <a:rPr lang="en"/>
              <a:t>acquire</a:t>
            </a:r>
            <a:r>
              <a:rPr lang="en"/>
              <a:t> more data on people who do have stroke because the data receive was very </a:t>
            </a:r>
            <a:r>
              <a:rPr lang="en"/>
              <a:t>imbalance</a:t>
            </a:r>
            <a:r>
              <a:rPr lang="en"/>
              <a:t> by 4000 to 240.</a:t>
            </a:r>
            <a:endParaRPr/>
          </a:p>
          <a:p>
            <a:pPr indent="-342900" lvl="0" marL="457200" rtl="0" algn="l">
              <a:spcBef>
                <a:spcPts val="0"/>
              </a:spcBef>
              <a:spcAft>
                <a:spcPts val="0"/>
              </a:spcAft>
              <a:buSzPts val="1800"/>
              <a:buChar char="●"/>
            </a:pPr>
            <a:r>
              <a:rPr lang="en"/>
              <a:t>Finally</a:t>
            </a:r>
            <a:r>
              <a:rPr lang="en"/>
              <a:t> we also will take another of trying to balance the data using code and then retraining to see if we can improve the margin of error on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