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df" ContentType="application/pd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341" r:id="rId2"/>
    <p:sldId id="278" r:id="rId3"/>
    <p:sldId id="272" r:id="rId4"/>
    <p:sldId id="274" r:id="rId5"/>
    <p:sldId id="344" r:id="rId6"/>
    <p:sldId id="279" r:id="rId7"/>
    <p:sldId id="276" r:id="rId8"/>
    <p:sldId id="342" r:id="rId9"/>
    <p:sldId id="343" r:id="rId10"/>
    <p:sldId id="339" r:id="rId11"/>
    <p:sldId id="277" r:id="rId12"/>
    <p:sldId id="280" r:id="rId13"/>
    <p:sldId id="281" r:id="rId14"/>
    <p:sldId id="283" r:id="rId15"/>
    <p:sldId id="284" r:id="rId16"/>
    <p:sldId id="282" r:id="rId17"/>
    <p:sldId id="289" r:id="rId18"/>
    <p:sldId id="324" r:id="rId19"/>
    <p:sldId id="291" r:id="rId20"/>
    <p:sldId id="293" r:id="rId21"/>
    <p:sldId id="285" r:id="rId22"/>
    <p:sldId id="286" r:id="rId23"/>
    <p:sldId id="287" r:id="rId24"/>
    <p:sldId id="345" r:id="rId25"/>
    <p:sldId id="309" r:id="rId26"/>
    <p:sldId id="298" r:id="rId27"/>
    <p:sldId id="346" r:id="rId28"/>
    <p:sldId id="300" r:id="rId29"/>
    <p:sldId id="299" r:id="rId30"/>
    <p:sldId id="301" r:id="rId31"/>
    <p:sldId id="302" r:id="rId32"/>
    <p:sldId id="303" r:id="rId33"/>
    <p:sldId id="304" r:id="rId34"/>
    <p:sldId id="319" r:id="rId35"/>
    <p:sldId id="321" r:id="rId36"/>
    <p:sldId id="322" r:id="rId37"/>
    <p:sldId id="320" r:id="rId38"/>
    <p:sldId id="323" r:id="rId39"/>
    <p:sldId id="338" r:id="rId40"/>
    <p:sldId id="325" r:id="rId41"/>
    <p:sldId id="326" r:id="rId42"/>
    <p:sldId id="327" r:id="rId43"/>
    <p:sldId id="292" r:id="rId44"/>
    <p:sldId id="328" r:id="rId45"/>
    <p:sldId id="329" r:id="rId46"/>
    <p:sldId id="294" r:id="rId47"/>
    <p:sldId id="295" r:id="rId48"/>
    <p:sldId id="296" r:id="rId49"/>
    <p:sldId id="297" r:id="rId50"/>
    <p:sldId id="330" r:id="rId51"/>
    <p:sldId id="331" r:id="rId52"/>
    <p:sldId id="305" r:id="rId53"/>
    <p:sldId id="306" r:id="rId54"/>
    <p:sldId id="34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786" y="6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8/24/2020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8/24/2020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int</a:t>
            </a:r>
            <a:r>
              <a:rPr lang="en-US" dirty="0"/>
              <a:t> = {int_min,..,-1,0,1,..int_max} </a:t>
            </a:r>
          </a:p>
          <a:p>
            <a:r>
              <a:rPr lang="en-US" dirty="0"/>
              <a:t>Q_I = {0, 1}, Q_O = {0, 1}, Q_X = {0,1}</a:t>
            </a:r>
          </a:p>
          <a:p>
            <a:r>
              <a:rPr lang="en-US" dirty="0"/>
              <a:t>Q_I = {0,1}, Q_X = </a:t>
            </a:r>
            <a:r>
              <a:rPr lang="en-US" dirty="0" err="1"/>
              <a:t>int</a:t>
            </a:r>
            <a:r>
              <a:rPr lang="en-US" dirty="0"/>
              <a:t> x {0,1}, Q_O = </a:t>
            </a:r>
            <a:r>
              <a:rPr lang="en-US" dirty="0" err="1"/>
              <a:t>int</a:t>
            </a:r>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19</a:t>
            </a:fld>
            <a:endParaRPr lang="en-US"/>
          </a:p>
        </p:txBody>
      </p:sp>
    </p:spTree>
    <p:extLst>
      <p:ext uri="{BB962C8B-B14F-4D97-AF65-F5344CB8AC3E}">
        <p14:creationId xmlns:p14="http://schemas.microsoft.com/office/powerpoint/2010/main" val="1551230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22</a:t>
            </a:fld>
            <a:endParaRPr lang="en-US"/>
          </a:p>
        </p:txBody>
      </p:sp>
    </p:spTree>
    <p:extLst>
      <p:ext uri="{BB962C8B-B14F-4D97-AF65-F5344CB8AC3E}">
        <p14:creationId xmlns:p14="http://schemas.microsoft.com/office/powerpoint/2010/main" val="2015376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46</a:t>
            </a:fld>
            <a:endParaRPr lang="en-US"/>
          </a:p>
        </p:txBody>
      </p:sp>
    </p:spTree>
    <p:extLst>
      <p:ext uri="{BB962C8B-B14F-4D97-AF65-F5344CB8AC3E}">
        <p14:creationId xmlns:p14="http://schemas.microsoft.com/office/powerpoint/2010/main" val="1933175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217E0A7A-1D6F-41E0-B79E-C14C44A02EF5}"/>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526A3AC1-C28D-4531-91D0-A4343B24D28E}"/>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380997"/>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5C1D0F60-30D5-4ED3-8495-5FA34E01BDF1}"/>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C396FA94-D5D0-4841-934C-7E54B6A6258B}"/>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31.png"/><Relationship Id="rId5" Type="http://schemas.openxmlformats.org/officeDocument/2006/relationships/image" Target="../media/image121.png"/><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410.png"/></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 Id="rId5" Type="http://schemas.openxmlformats.org/officeDocument/2006/relationships/image" Target="../media/image130.png"/><Relationship Id="rId4" Type="http://schemas.openxmlformats.org/officeDocument/2006/relationships/image" Target="../media/image120.png"/></Relationships>
</file>

<file path=ppt/slides/_rels/slide4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0.png"/><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45.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0.png"/><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90.png"/><Relationship Id="rId3" Type="http://schemas.openxmlformats.org/officeDocument/2006/relationships/image" Target="../media/image240.png"/><Relationship Id="rId7" Type="http://schemas.openxmlformats.org/officeDocument/2006/relationships/image" Target="../media/image280.png"/><Relationship Id="rId2"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260.png"/><Relationship Id="rId4" Type="http://schemas.openxmlformats.org/officeDocument/2006/relationships/image" Target="../media/image25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5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245889" y="705522"/>
            <a:ext cx="11818044" cy="2387600"/>
          </a:xfrm>
        </p:spPr>
        <p:txBody>
          <a:bodyPr anchor="ctr" anchorCtr="0">
            <a:normAutofit/>
          </a:bodyPr>
          <a:lstStyle/>
          <a:p>
            <a:r>
              <a:rPr lang="en-US" sz="5400" dirty="0"/>
              <a:t>Autonomous Cyber-Physical Systems:</a:t>
            </a:r>
            <a:br>
              <a:rPr lang="en-US" sz="5400" dirty="0"/>
            </a:br>
            <a:r>
              <a:rPr lang="en-US" sz="3600" dirty="0"/>
              <a:t>Intro to Models of Computation</a:t>
            </a:r>
            <a:br>
              <a:rPr lang="en-US" sz="3600" dirty="0"/>
            </a:br>
            <a:r>
              <a:rPr lang="en-US" sz="3600" dirty="0"/>
              <a:t>Synchronous &amp; Asynchronous Process Models</a:t>
            </a:r>
            <a:endParaRPr lang="en-US" sz="5400"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CSCI 513.</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5622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FE333EE-F7EA-4057-923F-704C4BEE7CFE}"/>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
        <p:nvSpPr>
          <p:cNvPr id="5" name="Content Placeholder 1">
            <a:extLst>
              <a:ext uri="{FF2B5EF4-FFF2-40B4-BE49-F238E27FC236}">
                <a16:creationId xmlns:a16="http://schemas.microsoft.com/office/drawing/2014/main" id="{6CAE7C5D-49AB-4486-9A62-115E76D9B439}"/>
              </a:ext>
            </a:extLst>
          </p:cNvPr>
          <p:cNvSpPr>
            <a:spLocks noGrp="1"/>
          </p:cNvSpPr>
          <p:nvPr>
            <p:ph idx="1"/>
          </p:nvPr>
        </p:nvSpPr>
        <p:spPr>
          <a:xfrm>
            <a:off x="166681" y="1332703"/>
            <a:ext cx="11699087" cy="4351338"/>
          </a:xfrm>
        </p:spPr>
        <p:txBody>
          <a:bodyPr anchor="ctr">
            <a:normAutofit/>
          </a:bodyPr>
          <a:lstStyle/>
          <a:p>
            <a:pPr marL="0" indent="0" algn="ctr">
              <a:buNone/>
            </a:pPr>
            <a:r>
              <a:rPr lang="en-US" sz="4000" dirty="0"/>
              <a:t>Synchronous Models</a:t>
            </a:r>
          </a:p>
        </p:txBody>
      </p:sp>
    </p:spTree>
    <p:extLst>
      <p:ext uri="{BB962C8B-B14F-4D97-AF65-F5344CB8AC3E}">
        <p14:creationId xmlns:p14="http://schemas.microsoft.com/office/powerpoint/2010/main" val="235009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FF7392-C344-4648-BE3C-31A2BAB15734}"/>
              </a:ext>
            </a:extLst>
          </p:cNvPr>
          <p:cNvSpPr>
            <a:spLocks noGrp="1"/>
          </p:cNvSpPr>
          <p:nvPr>
            <p:ph type="title"/>
          </p:nvPr>
        </p:nvSpPr>
        <p:spPr/>
        <p:txBody>
          <a:bodyPr/>
          <a:lstStyle/>
          <a:p>
            <a:r>
              <a:rPr lang="en-US" dirty="0"/>
              <a:t>Synchronous Models</a:t>
            </a:r>
          </a:p>
        </p:txBody>
      </p:sp>
      <p:sp>
        <p:nvSpPr>
          <p:cNvPr id="4" name="Slide Number Placeholder 3">
            <a:extLst>
              <a:ext uri="{FF2B5EF4-FFF2-40B4-BE49-F238E27FC236}">
                <a16:creationId xmlns:a16="http://schemas.microsoft.com/office/drawing/2014/main" id="{9C797320-311F-476B-8319-42886C749B75}"/>
              </a:ext>
            </a:extLst>
          </p:cNvPr>
          <p:cNvSpPr>
            <a:spLocks noGrp="1"/>
          </p:cNvSpPr>
          <p:nvPr>
            <p:ph type="sldNum" sz="quarter" idx="12"/>
          </p:nvPr>
        </p:nvSpPr>
        <p:spPr/>
        <p:txBody>
          <a:bodyPr/>
          <a:lstStyle/>
          <a:p>
            <a:fld id="{29AAD378-655A-49C6-813C-9FD132EF7440}" type="slidenum">
              <a:rPr lang="en-US" smtClean="0"/>
              <a:pPr/>
              <a:t>11</a:t>
            </a:fld>
            <a:endParaRPr lang="en-US"/>
          </a:p>
        </p:txBody>
      </p:sp>
      <p:grpSp>
        <p:nvGrpSpPr>
          <p:cNvPr id="18" name="Group 17">
            <a:extLst>
              <a:ext uri="{FF2B5EF4-FFF2-40B4-BE49-F238E27FC236}">
                <a16:creationId xmlns:a16="http://schemas.microsoft.com/office/drawing/2014/main" id="{A838FA56-AB8A-4F95-B419-9143BFCF26F7}"/>
              </a:ext>
            </a:extLst>
          </p:cNvPr>
          <p:cNvGrpSpPr/>
          <p:nvPr/>
        </p:nvGrpSpPr>
        <p:grpSpPr>
          <a:xfrm>
            <a:off x="7075075" y="1332703"/>
            <a:ext cx="4876800" cy="1905000"/>
            <a:chOff x="6906026" y="2384791"/>
            <a:chExt cx="4876800" cy="1905000"/>
          </a:xfrm>
        </p:grpSpPr>
        <p:sp>
          <p:nvSpPr>
            <p:cNvPr id="5" name="Rectangle 4">
              <a:extLst>
                <a:ext uri="{FF2B5EF4-FFF2-40B4-BE49-F238E27FC236}">
                  <a16:creationId xmlns:a16="http://schemas.microsoft.com/office/drawing/2014/main" id="{8DBB8AEF-DB23-41CF-B011-818626EF1DF7}"/>
                </a:ext>
              </a:extLst>
            </p:cNvPr>
            <p:cNvSpPr/>
            <p:nvPr/>
          </p:nvSpPr>
          <p:spPr>
            <a:xfrm>
              <a:off x="7820426" y="2918191"/>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81AB71B-5050-48B7-B63C-001441EF236E}"/>
                </a:ext>
              </a:extLst>
            </p:cNvPr>
            <p:cNvSpPr/>
            <p:nvPr/>
          </p:nvSpPr>
          <p:spPr>
            <a:xfrm>
              <a:off x="9649226" y="26895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DEEFAEB-0294-44A6-9AB5-EE4DB3EBD161}"/>
                </a:ext>
              </a:extLst>
            </p:cNvPr>
            <p:cNvSpPr/>
            <p:nvPr/>
          </p:nvSpPr>
          <p:spPr>
            <a:xfrm>
              <a:off x="9649226" y="3527791"/>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C6E151B-A7FC-4223-8A16-AABC737C7671}"/>
                </a:ext>
              </a:extLst>
            </p:cNvPr>
            <p:cNvCxnSpPr>
              <a:stCxn id="5" idx="3"/>
              <a:endCxn id="6" idx="1"/>
            </p:cNvCxnSpPr>
            <p:nvPr/>
          </p:nvCxnSpPr>
          <p:spPr>
            <a:xfrm flipV="1">
              <a:off x="9039626" y="2956291"/>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3104716-2405-48A6-AC8F-D7BDCC6B9C13}"/>
                </a:ext>
              </a:extLst>
            </p:cNvPr>
            <p:cNvCxnSpPr/>
            <p:nvPr/>
          </p:nvCxnSpPr>
          <p:spPr>
            <a:xfrm>
              <a:off x="10868426" y="28419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02C21EB-47F5-41E4-A1BA-07BD88F1B923}"/>
                </a:ext>
              </a:extLst>
            </p:cNvPr>
            <p:cNvCxnSpPr/>
            <p:nvPr/>
          </p:nvCxnSpPr>
          <p:spPr>
            <a:xfrm>
              <a:off x="10868426" y="30705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BB40130-E0A7-46B2-95D6-CABEF23019C0}"/>
                </a:ext>
              </a:extLst>
            </p:cNvPr>
            <p:cNvCxnSpPr/>
            <p:nvPr/>
          </p:nvCxnSpPr>
          <p:spPr>
            <a:xfrm>
              <a:off x="10868426" y="3756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FB1A551-BEF7-4A2B-B0B3-A834092B0455}"/>
                </a:ext>
              </a:extLst>
            </p:cNvPr>
            <p:cNvCxnSpPr>
              <a:endCxn id="7" idx="1"/>
            </p:cNvCxnSpPr>
            <p:nvPr/>
          </p:nvCxnSpPr>
          <p:spPr>
            <a:xfrm>
              <a:off x="9039626" y="3527791"/>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CE7CED-0B46-4172-83A8-52936EE1CD04}"/>
                </a:ext>
              </a:extLst>
            </p:cNvPr>
            <p:cNvCxnSpPr/>
            <p:nvPr/>
          </p:nvCxnSpPr>
          <p:spPr>
            <a:xfrm>
              <a:off x="6906026" y="31467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333A1E-E5F1-45DA-87FE-F99CE25CBA3D}"/>
                </a:ext>
              </a:extLst>
            </p:cNvPr>
            <p:cNvCxnSpPr/>
            <p:nvPr/>
          </p:nvCxnSpPr>
          <p:spPr>
            <a:xfrm>
              <a:off x="6906026" y="3375391"/>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F0B9616-5D33-4F37-9E81-658ECDFB49FE}"/>
                </a:ext>
              </a:extLst>
            </p:cNvPr>
            <p:cNvCxnSpPr/>
            <p:nvPr/>
          </p:nvCxnSpPr>
          <p:spPr>
            <a:xfrm>
              <a:off x="7515626" y="3908791"/>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3E8610A-BE09-48BD-B0C8-7C5F6586A78B}"/>
                </a:ext>
              </a:extLst>
            </p:cNvPr>
            <p:cNvCxnSpPr/>
            <p:nvPr/>
          </p:nvCxnSpPr>
          <p:spPr>
            <a:xfrm>
              <a:off x="7515626" y="3375391"/>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F0C9AE7-A253-4E4E-BA69-B6602A070EBC}"/>
                </a:ext>
              </a:extLst>
            </p:cNvPr>
            <p:cNvSpPr/>
            <p:nvPr/>
          </p:nvSpPr>
          <p:spPr>
            <a:xfrm>
              <a:off x="7210826" y="2384791"/>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Content Placeholder 1">
            <a:extLst>
              <a:ext uri="{FF2B5EF4-FFF2-40B4-BE49-F238E27FC236}">
                <a16:creationId xmlns:a16="http://schemas.microsoft.com/office/drawing/2014/main" id="{5D4F5D4D-86AF-4BFD-BD2A-DF64AFF847F8}"/>
              </a:ext>
            </a:extLst>
          </p:cNvPr>
          <p:cNvSpPr>
            <a:spLocks noGrp="1"/>
          </p:cNvSpPr>
          <p:nvPr>
            <p:ph idx="1"/>
          </p:nvPr>
        </p:nvSpPr>
        <p:spPr>
          <a:xfrm>
            <a:off x="69897" y="1332703"/>
            <a:ext cx="6845734" cy="4285547"/>
          </a:xfrm>
        </p:spPr>
        <p:txBody>
          <a:bodyPr>
            <a:normAutofit/>
          </a:bodyPr>
          <a:lstStyle/>
          <a:p>
            <a:r>
              <a:rPr lang="en-US" dirty="0"/>
              <a:t>All components execute in a sequence of rounds in lock-step</a:t>
            </a:r>
          </a:p>
          <a:p>
            <a:endParaRPr lang="en-US" dirty="0"/>
          </a:p>
          <a:p>
            <a:r>
              <a:rPr lang="en-US" dirty="0"/>
              <a:t>Example: </a:t>
            </a:r>
          </a:p>
          <a:p>
            <a:pPr lvl="1"/>
            <a:r>
              <a:rPr lang="en-US" dirty="0"/>
              <a:t>Components in a digital hardware circuit with a central global clock</a:t>
            </a:r>
          </a:p>
          <a:p>
            <a:pPr lvl="1"/>
            <a:r>
              <a:rPr lang="en-US" dirty="0"/>
              <a:t>Fixed-step Simulation Models of Discrete Components in Simulink</a:t>
            </a:r>
          </a:p>
        </p:txBody>
      </p:sp>
    </p:spTree>
    <p:extLst>
      <p:ext uri="{BB962C8B-B14F-4D97-AF65-F5344CB8AC3E}">
        <p14:creationId xmlns:p14="http://schemas.microsoft.com/office/powerpoint/2010/main" val="3237185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1D34DF-765B-4725-A290-11A4092601CD}"/>
              </a:ext>
            </a:extLst>
          </p:cNvPr>
          <p:cNvSpPr>
            <a:spLocks noGrp="1"/>
          </p:cNvSpPr>
          <p:nvPr>
            <p:ph idx="1"/>
          </p:nvPr>
        </p:nvSpPr>
        <p:spPr>
          <a:xfrm>
            <a:off x="166680" y="1855218"/>
            <a:ext cx="11699087" cy="3006031"/>
          </a:xfrm>
        </p:spPr>
        <p:txBody>
          <a:bodyPr/>
          <a:lstStyle/>
          <a:p>
            <a:r>
              <a:rPr lang="en-US" dirty="0"/>
              <a:t>Rich class of languages called “synchronous dataflow”</a:t>
            </a:r>
          </a:p>
          <a:p>
            <a:pPr lvl="1"/>
            <a:r>
              <a:rPr lang="en-US" dirty="0" err="1"/>
              <a:t>Scade</a:t>
            </a:r>
            <a:r>
              <a:rPr lang="en-US" dirty="0"/>
              <a:t>-suite from </a:t>
            </a:r>
            <a:r>
              <a:rPr lang="en-US" dirty="0" err="1"/>
              <a:t>Esterel</a:t>
            </a:r>
            <a:r>
              <a:rPr lang="en-US" dirty="0"/>
              <a:t> Technologies</a:t>
            </a:r>
          </a:p>
          <a:p>
            <a:r>
              <a:rPr lang="en-US" dirty="0"/>
              <a:t>Benefit: system design is simpler if we use a simple round-based computation</a:t>
            </a:r>
          </a:p>
          <a:p>
            <a:r>
              <a:rPr lang="en-US" dirty="0"/>
              <a:t>Challenge: How do we ensure synchronous execution when components may execute on different hardware?</a:t>
            </a:r>
          </a:p>
          <a:p>
            <a:pPr marL="0" indent="0">
              <a:buNone/>
            </a:pPr>
            <a:endParaRPr lang="en-US" dirty="0"/>
          </a:p>
        </p:txBody>
      </p:sp>
      <p:sp>
        <p:nvSpPr>
          <p:cNvPr id="3" name="Title 2">
            <a:extLst>
              <a:ext uri="{FF2B5EF4-FFF2-40B4-BE49-F238E27FC236}">
                <a16:creationId xmlns:a16="http://schemas.microsoft.com/office/drawing/2014/main" id="{8B21CF5A-5C3F-443B-85EE-72AA0B66DDF8}"/>
              </a:ext>
            </a:extLst>
          </p:cNvPr>
          <p:cNvSpPr>
            <a:spLocks noGrp="1"/>
          </p:cNvSpPr>
          <p:nvPr>
            <p:ph type="title"/>
          </p:nvPr>
        </p:nvSpPr>
        <p:spPr/>
        <p:txBody>
          <a:bodyPr/>
          <a:lstStyle/>
          <a:p>
            <a:r>
              <a:rPr lang="en-US" dirty="0"/>
              <a:t>Synchronous languages</a:t>
            </a:r>
          </a:p>
        </p:txBody>
      </p:sp>
      <p:sp>
        <p:nvSpPr>
          <p:cNvPr id="4" name="Slide Number Placeholder 3">
            <a:extLst>
              <a:ext uri="{FF2B5EF4-FFF2-40B4-BE49-F238E27FC236}">
                <a16:creationId xmlns:a16="http://schemas.microsoft.com/office/drawing/2014/main" id="{E09E351B-1A5D-4996-B702-2677142B472A}"/>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2000390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94FF02-12D9-4A64-9B9F-4CF215E2D2D5}"/>
              </a:ext>
            </a:extLst>
          </p:cNvPr>
          <p:cNvSpPr>
            <a:spLocks noGrp="1"/>
          </p:cNvSpPr>
          <p:nvPr>
            <p:ph type="title"/>
          </p:nvPr>
        </p:nvSpPr>
        <p:spPr/>
        <p:txBody>
          <a:bodyPr>
            <a:normAutofit fontScale="90000"/>
          </a:bodyPr>
          <a:lstStyle/>
          <a:p>
            <a:r>
              <a:rPr lang="en-US" dirty="0"/>
              <a:t>Simple Representation of a Synchronous Component</a:t>
            </a:r>
          </a:p>
        </p:txBody>
      </p:sp>
      <p:sp>
        <p:nvSpPr>
          <p:cNvPr id="4" name="Slide Number Placeholder 3">
            <a:extLst>
              <a:ext uri="{FF2B5EF4-FFF2-40B4-BE49-F238E27FC236}">
                <a16:creationId xmlns:a16="http://schemas.microsoft.com/office/drawing/2014/main" id="{38B98C43-004F-49D8-A53D-BEE57EDDDC87}"/>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
        <p:nvSpPr>
          <p:cNvPr id="5" name="Rectangle 4">
            <a:extLst>
              <a:ext uri="{FF2B5EF4-FFF2-40B4-BE49-F238E27FC236}">
                <a16:creationId xmlns:a16="http://schemas.microsoft.com/office/drawing/2014/main" id="{4E64C86C-C5A2-4138-9910-C0FEF5C9A73F}"/>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600" dirty="0"/>
          </a:p>
        </p:txBody>
      </p:sp>
      <p:cxnSp>
        <p:nvCxnSpPr>
          <p:cNvPr id="7" name="Straight Arrow Connector 6">
            <a:extLst>
              <a:ext uri="{FF2B5EF4-FFF2-40B4-BE49-F238E27FC236}">
                <a16:creationId xmlns:a16="http://schemas.microsoft.com/office/drawing/2014/main" id="{F7C21CAD-C8A3-438A-BCFB-9CD36F6821E1}"/>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3E12889-0A20-4577-8F74-6C7DA9D8D69C}"/>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4B62E2C0-C200-452A-AC60-C25D8EBD1922}"/>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2" name="TextBox 11">
            <a:extLst>
              <a:ext uri="{FF2B5EF4-FFF2-40B4-BE49-F238E27FC236}">
                <a16:creationId xmlns:a16="http://schemas.microsoft.com/office/drawing/2014/main" id="{B844CBE9-8B4C-40C4-AA37-308D461804B9}"/>
              </a:ext>
            </a:extLst>
          </p:cNvPr>
          <p:cNvSpPr txBox="1"/>
          <p:nvPr/>
        </p:nvSpPr>
        <p:spPr>
          <a:xfrm>
            <a:off x="2151529" y="3429000"/>
            <a:ext cx="1997849" cy="1384995"/>
          </a:xfrm>
          <a:prstGeom prst="rect">
            <a:avLst/>
          </a:prstGeom>
          <a:noFill/>
        </p:spPr>
        <p:txBody>
          <a:bodyPr wrap="square" rtlCol="0">
            <a:spAutoFit/>
          </a:bodyPr>
          <a:lstStyle/>
          <a:p>
            <a:r>
              <a:rPr lang="en-US" sz="2800" dirty="0"/>
              <a:t>Input Names and Types</a:t>
            </a:r>
          </a:p>
        </p:txBody>
      </p:sp>
      <p:sp>
        <p:nvSpPr>
          <p:cNvPr id="13" name="TextBox 12">
            <a:extLst>
              <a:ext uri="{FF2B5EF4-FFF2-40B4-BE49-F238E27FC236}">
                <a16:creationId xmlns:a16="http://schemas.microsoft.com/office/drawing/2014/main" id="{A1663A9A-70AE-4FA3-85C6-6E85F681EF8A}"/>
              </a:ext>
            </a:extLst>
          </p:cNvPr>
          <p:cNvSpPr txBox="1"/>
          <p:nvPr/>
        </p:nvSpPr>
        <p:spPr>
          <a:xfrm>
            <a:off x="4499000" y="1736431"/>
            <a:ext cx="2681727" cy="1384995"/>
          </a:xfrm>
          <a:prstGeom prst="rect">
            <a:avLst/>
          </a:prstGeom>
          <a:noFill/>
        </p:spPr>
        <p:txBody>
          <a:bodyPr wrap="square" rtlCol="0">
            <a:spAutoFit/>
          </a:bodyPr>
          <a:lstStyle/>
          <a:p>
            <a:r>
              <a:rPr lang="en-US" sz="2800" dirty="0"/>
              <a:t>State Variables Declaration and initialization</a:t>
            </a:r>
          </a:p>
        </p:txBody>
      </p:sp>
      <p:sp>
        <p:nvSpPr>
          <p:cNvPr id="14" name="TextBox 13">
            <a:extLst>
              <a:ext uri="{FF2B5EF4-FFF2-40B4-BE49-F238E27FC236}">
                <a16:creationId xmlns:a16="http://schemas.microsoft.com/office/drawing/2014/main" id="{A195F8C7-4A4A-4D82-8DF6-26307AAEEA57}"/>
              </a:ext>
            </a:extLst>
          </p:cNvPr>
          <p:cNvSpPr txBox="1"/>
          <p:nvPr/>
        </p:nvSpPr>
        <p:spPr>
          <a:xfrm>
            <a:off x="7696840" y="3540419"/>
            <a:ext cx="1997849" cy="1384995"/>
          </a:xfrm>
          <a:prstGeom prst="rect">
            <a:avLst/>
          </a:prstGeom>
          <a:noFill/>
        </p:spPr>
        <p:txBody>
          <a:bodyPr wrap="square" rtlCol="0">
            <a:spAutoFit/>
          </a:bodyPr>
          <a:lstStyle/>
          <a:p>
            <a:r>
              <a:rPr lang="en-US" sz="2800" dirty="0"/>
              <a:t>Output Names and Types</a:t>
            </a:r>
          </a:p>
        </p:txBody>
      </p:sp>
      <p:sp>
        <p:nvSpPr>
          <p:cNvPr id="15" name="Rectangle 14">
            <a:extLst>
              <a:ext uri="{FF2B5EF4-FFF2-40B4-BE49-F238E27FC236}">
                <a16:creationId xmlns:a16="http://schemas.microsoft.com/office/drawing/2014/main" id="{E44EC1E8-71FD-4605-BB72-127E5136DE83}"/>
              </a:ext>
            </a:extLst>
          </p:cNvPr>
          <p:cNvSpPr/>
          <p:nvPr/>
        </p:nvSpPr>
        <p:spPr>
          <a:xfrm>
            <a:off x="4724400" y="4835397"/>
            <a:ext cx="2152577" cy="584775"/>
          </a:xfrm>
          <a:prstGeom prst="rect">
            <a:avLst/>
          </a:prstGeom>
        </p:spPr>
        <p:txBody>
          <a:bodyPr wrap="none">
            <a:spAutoFit/>
          </a:bodyPr>
          <a:lstStyle/>
          <a:p>
            <a:pPr algn="ctr"/>
            <a:r>
              <a:rPr lang="en-US" sz="3200" dirty="0"/>
              <a:t>Component</a:t>
            </a:r>
          </a:p>
        </p:txBody>
      </p:sp>
      <p:sp>
        <p:nvSpPr>
          <p:cNvPr id="16" name="TextBox 15">
            <a:extLst>
              <a:ext uri="{FF2B5EF4-FFF2-40B4-BE49-F238E27FC236}">
                <a16:creationId xmlns:a16="http://schemas.microsoft.com/office/drawing/2014/main" id="{9BA20C32-6BBD-4738-BA83-062286CF5FA2}"/>
              </a:ext>
            </a:extLst>
          </p:cNvPr>
          <p:cNvSpPr txBox="1"/>
          <p:nvPr/>
        </p:nvSpPr>
        <p:spPr>
          <a:xfrm>
            <a:off x="4539983" y="3115404"/>
            <a:ext cx="2681728" cy="1384995"/>
          </a:xfrm>
          <a:prstGeom prst="rect">
            <a:avLst/>
          </a:prstGeom>
          <a:noFill/>
        </p:spPr>
        <p:txBody>
          <a:bodyPr wrap="square" rtlCol="0">
            <a:spAutoFit/>
          </a:bodyPr>
          <a:lstStyle/>
          <a:p>
            <a:r>
              <a:rPr lang="en-US" sz="2800" dirty="0"/>
              <a:t>Update action that happens in each round</a:t>
            </a:r>
          </a:p>
        </p:txBody>
      </p:sp>
    </p:spTree>
    <p:extLst>
      <p:ext uri="{BB962C8B-B14F-4D97-AF65-F5344CB8AC3E}">
        <p14:creationId xmlns:p14="http://schemas.microsoft.com/office/powerpoint/2010/main" val="2546732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BEB18A-E43A-4669-9148-3D088640576A}"/>
              </a:ext>
            </a:extLst>
          </p:cNvPr>
          <p:cNvSpPr>
            <a:spLocks noGrp="1"/>
          </p:cNvSpPr>
          <p:nvPr>
            <p:ph idx="1"/>
          </p:nvPr>
        </p:nvSpPr>
        <p:spPr>
          <a:xfrm>
            <a:off x="287963" y="1435673"/>
            <a:ext cx="6443249" cy="4442613"/>
          </a:xfrm>
        </p:spPr>
        <p:txBody>
          <a:bodyPr>
            <a:normAutofit/>
          </a:bodyPr>
          <a:lstStyle/>
          <a:p>
            <a:pPr marL="0" indent="0">
              <a:buNone/>
            </a:pPr>
            <a:r>
              <a:rPr lang="en-US" dirty="0"/>
              <a:t>(Boolean = {0, 1})</a:t>
            </a:r>
          </a:p>
          <a:p>
            <a:r>
              <a:rPr lang="en-US" dirty="0"/>
              <a:t>Input variable: in of type Boolean</a:t>
            </a:r>
          </a:p>
          <a:p>
            <a:r>
              <a:rPr lang="en-US" dirty="0"/>
              <a:t>Output variable: out of type Boolean</a:t>
            </a:r>
          </a:p>
          <a:p>
            <a:r>
              <a:rPr lang="en-US" dirty="0"/>
              <a:t>State variable: x of type Boolean, initialized to 0</a:t>
            </a:r>
          </a:p>
          <a:p>
            <a:r>
              <a:rPr lang="en-US" dirty="0"/>
              <a:t>In each round, component updates output from the state and state from input</a:t>
            </a:r>
          </a:p>
        </p:txBody>
      </p:sp>
      <p:sp>
        <p:nvSpPr>
          <p:cNvPr id="3" name="Title 2">
            <a:extLst>
              <a:ext uri="{FF2B5EF4-FFF2-40B4-BE49-F238E27FC236}">
                <a16:creationId xmlns:a16="http://schemas.microsoft.com/office/drawing/2014/main" id="{7E010FD5-C33A-4A29-ABC8-7D91046B657D}"/>
              </a:ext>
            </a:extLst>
          </p:cNvPr>
          <p:cNvSpPr>
            <a:spLocks noGrp="1"/>
          </p:cNvSpPr>
          <p:nvPr>
            <p:ph type="title"/>
          </p:nvPr>
        </p:nvSpPr>
        <p:spPr/>
        <p:txBody>
          <a:bodyPr/>
          <a:lstStyle/>
          <a:p>
            <a:r>
              <a:rPr lang="en-US" dirty="0"/>
              <a:t>Simplest synchronous component: delay</a:t>
            </a:r>
          </a:p>
        </p:txBody>
      </p:sp>
      <p:sp>
        <p:nvSpPr>
          <p:cNvPr id="4" name="Slide Number Placeholder 3">
            <a:extLst>
              <a:ext uri="{FF2B5EF4-FFF2-40B4-BE49-F238E27FC236}">
                <a16:creationId xmlns:a16="http://schemas.microsoft.com/office/drawing/2014/main" id="{CC6E25B1-8995-487D-B048-BDB343F5BDA8}"/>
              </a:ext>
            </a:extLst>
          </p:cNvPr>
          <p:cNvSpPr>
            <a:spLocks noGrp="1"/>
          </p:cNvSpPr>
          <p:nvPr>
            <p:ph type="sldNum" sz="quarter" idx="12"/>
          </p:nvPr>
        </p:nvSpPr>
        <p:spPr/>
        <p:txBody>
          <a:bodyPr/>
          <a:lstStyle/>
          <a:p>
            <a:fld id="{29AAD378-655A-49C6-813C-9FD132EF7440}" type="slidenum">
              <a:rPr lang="en-US" smtClean="0"/>
              <a:pPr/>
              <a:t>14</a:t>
            </a:fld>
            <a:endParaRPr lang="en-US" dirty="0"/>
          </a:p>
        </p:txBody>
      </p:sp>
      <p:grpSp>
        <p:nvGrpSpPr>
          <p:cNvPr id="14" name="Group 13">
            <a:extLst>
              <a:ext uri="{FF2B5EF4-FFF2-40B4-BE49-F238E27FC236}">
                <a16:creationId xmlns:a16="http://schemas.microsoft.com/office/drawing/2014/main" id="{D3ACD46E-6509-474B-948C-DA0121FE2C9A}"/>
              </a:ext>
            </a:extLst>
          </p:cNvPr>
          <p:cNvGrpSpPr/>
          <p:nvPr/>
        </p:nvGrpSpPr>
        <p:grpSpPr>
          <a:xfrm>
            <a:off x="6592901" y="1792360"/>
            <a:ext cx="5432417" cy="2833422"/>
            <a:chOff x="6592901" y="1792360"/>
            <a:chExt cx="5432417" cy="2833422"/>
          </a:xfrm>
        </p:grpSpPr>
        <p:sp>
          <p:nvSpPr>
            <p:cNvPr id="5" name="Rectangle 4">
              <a:extLst>
                <a:ext uri="{FF2B5EF4-FFF2-40B4-BE49-F238E27FC236}">
                  <a16:creationId xmlns:a16="http://schemas.microsoft.com/office/drawing/2014/main" id="{7627E5FD-4CFA-4F69-925F-01B4AAF6FB51}"/>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ED2C1251-AA15-4FDB-AFC2-E7C9E663C8A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78795DD1-43CB-4727-BB63-035AE2157D38}"/>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32DAD6DD-FA0D-42EA-B648-8D6AAF27658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9" name="TextBox 8">
              <a:extLst>
                <a:ext uri="{FF2B5EF4-FFF2-40B4-BE49-F238E27FC236}">
                  <a16:creationId xmlns:a16="http://schemas.microsoft.com/office/drawing/2014/main" id="{77239984-F96F-44B1-BAD9-B59104F9BB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0" name="Straight Connector 9">
              <a:extLst>
                <a:ext uri="{FF2B5EF4-FFF2-40B4-BE49-F238E27FC236}">
                  <a16:creationId xmlns:a16="http://schemas.microsoft.com/office/drawing/2014/main" id="{D1045312-296C-4FE1-9481-0A503B4DCB1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9427F34-5050-4895-AD74-ADE3E8855E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2" name="TextBox 11">
              <a:extLst>
                <a:ext uri="{FF2B5EF4-FFF2-40B4-BE49-F238E27FC236}">
                  <a16:creationId xmlns:a16="http://schemas.microsoft.com/office/drawing/2014/main" id="{3D67CD94-C0D8-47CE-8580-248AEDE8A019}"/>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spTree>
    <p:extLst>
      <p:ext uri="{BB962C8B-B14F-4D97-AF65-F5344CB8AC3E}">
        <p14:creationId xmlns:p14="http://schemas.microsoft.com/office/powerpoint/2010/main" val="177649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C53B0E-5920-4401-B092-405EA9D6B3CF}"/>
              </a:ext>
            </a:extLst>
          </p:cNvPr>
          <p:cNvSpPr>
            <a:spLocks noGrp="1"/>
          </p:cNvSpPr>
          <p:nvPr>
            <p:ph idx="1"/>
          </p:nvPr>
        </p:nvSpPr>
        <p:spPr>
          <a:xfrm>
            <a:off x="166681" y="1332703"/>
            <a:ext cx="6172647" cy="3039511"/>
          </a:xfrm>
        </p:spPr>
        <p:txBody>
          <a:bodyPr>
            <a:normAutofit/>
          </a:bodyPr>
          <a:lstStyle/>
          <a:p>
            <a:r>
              <a:rPr lang="en-US" dirty="0"/>
              <a:t>Initialize state to 0</a:t>
            </a:r>
          </a:p>
          <a:p>
            <a:r>
              <a:rPr lang="en-US" dirty="0"/>
              <a:t>Repeatedly execute rounds</a:t>
            </a:r>
          </a:p>
          <a:p>
            <a:r>
              <a:rPr lang="en-US" dirty="0"/>
              <a:t>In each round:</a:t>
            </a:r>
          </a:p>
          <a:p>
            <a:pPr lvl="1"/>
            <a:r>
              <a:rPr lang="en-US" dirty="0"/>
              <a:t>Choose value for input (provided from environment, e.g. by user)</a:t>
            </a:r>
          </a:p>
          <a:p>
            <a:pPr lvl="1"/>
            <a:r>
              <a:rPr lang="en-US" dirty="0"/>
              <a:t>Execute update code</a:t>
            </a:r>
          </a:p>
        </p:txBody>
      </p:sp>
      <p:sp>
        <p:nvSpPr>
          <p:cNvPr id="3" name="Title 2">
            <a:extLst>
              <a:ext uri="{FF2B5EF4-FFF2-40B4-BE49-F238E27FC236}">
                <a16:creationId xmlns:a16="http://schemas.microsoft.com/office/drawing/2014/main" id="{5C395330-84CD-420F-9FA9-8762B9D09F7D}"/>
              </a:ext>
            </a:extLst>
          </p:cNvPr>
          <p:cNvSpPr>
            <a:spLocks noGrp="1"/>
          </p:cNvSpPr>
          <p:nvPr>
            <p:ph type="title"/>
          </p:nvPr>
        </p:nvSpPr>
        <p:spPr/>
        <p:txBody>
          <a:bodyPr/>
          <a:lstStyle/>
          <a:p>
            <a:r>
              <a:rPr lang="en-US" dirty="0"/>
              <a:t>Execution of “Delay”</a:t>
            </a:r>
          </a:p>
        </p:txBody>
      </p:sp>
      <p:sp>
        <p:nvSpPr>
          <p:cNvPr id="4" name="Slide Number Placeholder 3">
            <a:extLst>
              <a:ext uri="{FF2B5EF4-FFF2-40B4-BE49-F238E27FC236}">
                <a16:creationId xmlns:a16="http://schemas.microsoft.com/office/drawing/2014/main" id="{21346003-5D07-43E3-A27D-53A23A8F566D}"/>
              </a:ext>
            </a:extLst>
          </p:cNvPr>
          <p:cNvSpPr>
            <a:spLocks noGrp="1"/>
          </p:cNvSpPr>
          <p:nvPr>
            <p:ph type="sldNum" sz="quarter" idx="12"/>
          </p:nvPr>
        </p:nvSpPr>
        <p:spPr/>
        <p:txBody>
          <a:bodyPr/>
          <a:lstStyle/>
          <a:p>
            <a:fld id="{29AAD378-655A-49C6-813C-9FD132EF7440}" type="slidenum">
              <a:rPr lang="en-US" smtClean="0"/>
              <a:pPr/>
              <a:t>15</a:t>
            </a:fld>
            <a:endParaRPr lang="en-US" dirty="0"/>
          </a:p>
        </p:txBody>
      </p:sp>
      <p:grpSp>
        <p:nvGrpSpPr>
          <p:cNvPr id="5" name="Group 4">
            <a:extLst>
              <a:ext uri="{FF2B5EF4-FFF2-40B4-BE49-F238E27FC236}">
                <a16:creationId xmlns:a16="http://schemas.microsoft.com/office/drawing/2014/main" id="{235FC259-7C46-4BA3-9557-74F24D3516A0}"/>
              </a:ext>
            </a:extLst>
          </p:cNvPr>
          <p:cNvGrpSpPr/>
          <p:nvPr/>
        </p:nvGrpSpPr>
        <p:grpSpPr>
          <a:xfrm>
            <a:off x="6592901" y="1792360"/>
            <a:ext cx="5432417" cy="2833422"/>
            <a:chOff x="6592901" y="1792360"/>
            <a:chExt cx="5432417" cy="2833422"/>
          </a:xfrm>
        </p:grpSpPr>
        <p:sp>
          <p:nvSpPr>
            <p:cNvPr id="6" name="Rectangle 5">
              <a:extLst>
                <a:ext uri="{FF2B5EF4-FFF2-40B4-BE49-F238E27FC236}">
                  <a16:creationId xmlns:a16="http://schemas.microsoft.com/office/drawing/2014/main" id="{447994C2-B3A8-48BC-A972-24BC5696D8A6}"/>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482BCF0-D0D4-4438-8503-1858E20D805E}"/>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4CAAC71-A794-41B2-98E6-537C95A42F0E}"/>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75BFCFB-478D-4EDB-9C56-5B27F9A7C4D6}"/>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D77BC11F-DD70-47E4-87B5-7D94535DA7F0}"/>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F5CE66E4-2623-44A9-9D48-C54CDC387A7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C1D7E08-2AB4-4575-8D32-2E503714E7C0}"/>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4DC58C71-3479-4CE7-BACA-0D9AAC5A01F3}"/>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20">
            <a:extLst>
              <a:ext uri="{FF2B5EF4-FFF2-40B4-BE49-F238E27FC236}">
                <a16:creationId xmlns:a16="http://schemas.microsoft.com/office/drawing/2014/main" id="{CEF19F9C-45F8-41CE-AB61-C49CC6784448}"/>
              </a:ext>
            </a:extLst>
          </p:cNvPr>
          <p:cNvGrpSpPr/>
          <p:nvPr/>
        </p:nvGrpSpPr>
        <p:grpSpPr>
          <a:xfrm>
            <a:off x="1376618" y="4718958"/>
            <a:ext cx="924110" cy="628710"/>
            <a:chOff x="1676400" y="5638800"/>
            <a:chExt cx="924110" cy="628710"/>
          </a:xfrm>
        </p:grpSpPr>
        <p:sp>
          <p:nvSpPr>
            <p:cNvPr id="15" name="TextBox 14">
              <a:extLst>
                <a:ext uri="{FF2B5EF4-FFF2-40B4-BE49-F238E27FC236}">
                  <a16:creationId xmlns:a16="http://schemas.microsoft.com/office/drawing/2014/main" id="{A7EAAB0A-0F76-4160-91AD-CB067D12A1ED}"/>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16" name="Straight Arrow Connector 15">
              <a:extLst>
                <a:ext uri="{FF2B5EF4-FFF2-40B4-BE49-F238E27FC236}">
                  <a16:creationId xmlns:a16="http://schemas.microsoft.com/office/drawing/2014/main" id="{DDC2F0AC-5792-4DAB-B7A6-6ED90C70A64F}"/>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5A37F95-40AD-46CF-82E2-871EC92F1BB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18" name="Group 21">
            <a:extLst>
              <a:ext uri="{FF2B5EF4-FFF2-40B4-BE49-F238E27FC236}">
                <a16:creationId xmlns:a16="http://schemas.microsoft.com/office/drawing/2014/main" id="{5560FAFE-8508-450A-AD28-26F9C9A4E80C}"/>
              </a:ext>
            </a:extLst>
          </p:cNvPr>
          <p:cNvGrpSpPr/>
          <p:nvPr/>
        </p:nvGrpSpPr>
        <p:grpSpPr>
          <a:xfrm>
            <a:off x="2367218" y="4718958"/>
            <a:ext cx="924110" cy="628710"/>
            <a:chOff x="1676400" y="5638800"/>
            <a:chExt cx="924110" cy="628710"/>
          </a:xfrm>
        </p:grpSpPr>
        <p:sp>
          <p:nvSpPr>
            <p:cNvPr id="19" name="TextBox 18">
              <a:extLst>
                <a:ext uri="{FF2B5EF4-FFF2-40B4-BE49-F238E27FC236}">
                  <a16:creationId xmlns:a16="http://schemas.microsoft.com/office/drawing/2014/main" id="{E7487241-6FCE-41D3-8CED-9F83DECD323D}"/>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20" name="Straight Arrow Connector 19">
              <a:extLst>
                <a:ext uri="{FF2B5EF4-FFF2-40B4-BE49-F238E27FC236}">
                  <a16:creationId xmlns:a16="http://schemas.microsoft.com/office/drawing/2014/main" id="{4B321BA0-F993-41F8-9B1D-1C5DA2967976}"/>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A622188-4FF6-40F6-B31A-F1AF4BAF9CD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2" name="Group 26">
            <a:extLst>
              <a:ext uri="{FF2B5EF4-FFF2-40B4-BE49-F238E27FC236}">
                <a16:creationId xmlns:a16="http://schemas.microsoft.com/office/drawing/2014/main" id="{055A9FF1-1449-4831-8029-A2FCDB4CD3EC}"/>
              </a:ext>
            </a:extLst>
          </p:cNvPr>
          <p:cNvGrpSpPr/>
          <p:nvPr/>
        </p:nvGrpSpPr>
        <p:grpSpPr>
          <a:xfrm>
            <a:off x="3357818" y="4718958"/>
            <a:ext cx="924110" cy="628710"/>
            <a:chOff x="1676400" y="5638800"/>
            <a:chExt cx="924110" cy="628710"/>
          </a:xfrm>
        </p:grpSpPr>
        <p:sp>
          <p:nvSpPr>
            <p:cNvPr id="23" name="TextBox 22">
              <a:extLst>
                <a:ext uri="{FF2B5EF4-FFF2-40B4-BE49-F238E27FC236}">
                  <a16:creationId xmlns:a16="http://schemas.microsoft.com/office/drawing/2014/main" id="{40C8E3E3-4C2C-4D29-9CE5-AC052E632F43}"/>
                </a:ext>
              </a:extLst>
            </p:cNvPr>
            <p:cNvSpPr txBox="1"/>
            <p:nvPr/>
          </p:nvSpPr>
          <p:spPr>
            <a:xfrm>
              <a:off x="1676400" y="5638800"/>
              <a:ext cx="564578" cy="338554"/>
            </a:xfrm>
            <a:prstGeom prst="rect">
              <a:avLst/>
            </a:prstGeom>
            <a:noFill/>
          </p:spPr>
          <p:txBody>
            <a:bodyPr wrap="none" rtlCol="0">
              <a:spAutoFit/>
            </a:bodyPr>
            <a:lstStyle/>
            <a:p>
              <a:r>
                <a:rPr lang="en-US" sz="1600" dirty="0"/>
                <a:t>0 / 1</a:t>
              </a:r>
            </a:p>
          </p:txBody>
        </p:sp>
        <p:cxnSp>
          <p:nvCxnSpPr>
            <p:cNvPr id="24" name="Straight Arrow Connector 23">
              <a:extLst>
                <a:ext uri="{FF2B5EF4-FFF2-40B4-BE49-F238E27FC236}">
                  <a16:creationId xmlns:a16="http://schemas.microsoft.com/office/drawing/2014/main" id="{7F56CE4E-AFCA-41DC-9BA2-5C66CF82E82A}"/>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AE12CA6-DCEE-486D-84D0-3322278F26AE}"/>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26" name="Group 34">
            <a:extLst>
              <a:ext uri="{FF2B5EF4-FFF2-40B4-BE49-F238E27FC236}">
                <a16:creationId xmlns:a16="http://schemas.microsoft.com/office/drawing/2014/main" id="{2A669B50-A02E-4400-B871-91EA226E3655}"/>
              </a:ext>
            </a:extLst>
          </p:cNvPr>
          <p:cNvGrpSpPr/>
          <p:nvPr/>
        </p:nvGrpSpPr>
        <p:grpSpPr>
          <a:xfrm>
            <a:off x="4424618" y="4718958"/>
            <a:ext cx="924110" cy="628710"/>
            <a:chOff x="1676400" y="5638800"/>
            <a:chExt cx="924110" cy="628710"/>
          </a:xfrm>
        </p:grpSpPr>
        <p:sp>
          <p:nvSpPr>
            <p:cNvPr id="27" name="TextBox 26">
              <a:extLst>
                <a:ext uri="{FF2B5EF4-FFF2-40B4-BE49-F238E27FC236}">
                  <a16:creationId xmlns:a16="http://schemas.microsoft.com/office/drawing/2014/main" id="{CD6CC7C3-2B4D-408D-AFD2-0A42AD6FD13E}"/>
                </a:ext>
              </a:extLst>
            </p:cNvPr>
            <p:cNvSpPr txBox="1"/>
            <p:nvPr/>
          </p:nvSpPr>
          <p:spPr>
            <a:xfrm>
              <a:off x="1676400" y="5638800"/>
              <a:ext cx="564578" cy="338554"/>
            </a:xfrm>
            <a:prstGeom prst="rect">
              <a:avLst/>
            </a:prstGeom>
            <a:noFill/>
          </p:spPr>
          <p:txBody>
            <a:bodyPr wrap="none" rtlCol="0">
              <a:spAutoFit/>
            </a:bodyPr>
            <a:lstStyle/>
            <a:p>
              <a:r>
                <a:rPr lang="en-US" sz="1600" dirty="0"/>
                <a:t>0 / 0</a:t>
              </a:r>
            </a:p>
          </p:txBody>
        </p:sp>
        <p:cxnSp>
          <p:nvCxnSpPr>
            <p:cNvPr id="28" name="Straight Arrow Connector 27">
              <a:extLst>
                <a:ext uri="{FF2B5EF4-FFF2-40B4-BE49-F238E27FC236}">
                  <a16:creationId xmlns:a16="http://schemas.microsoft.com/office/drawing/2014/main" id="{8817230A-CA0C-4FC0-9AC5-31EC77D622B3}"/>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0EE6FD1D-E78D-4D53-A1E0-BBAA961C54B9}"/>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0" name="Group 45">
            <a:extLst>
              <a:ext uri="{FF2B5EF4-FFF2-40B4-BE49-F238E27FC236}">
                <a16:creationId xmlns:a16="http://schemas.microsoft.com/office/drawing/2014/main" id="{ED031B16-697B-48F0-BA09-00C856C82A48}"/>
              </a:ext>
            </a:extLst>
          </p:cNvPr>
          <p:cNvGrpSpPr/>
          <p:nvPr/>
        </p:nvGrpSpPr>
        <p:grpSpPr>
          <a:xfrm>
            <a:off x="5415218" y="4718958"/>
            <a:ext cx="924110" cy="628710"/>
            <a:chOff x="1676400" y="5638800"/>
            <a:chExt cx="924110" cy="628710"/>
          </a:xfrm>
        </p:grpSpPr>
        <p:sp>
          <p:nvSpPr>
            <p:cNvPr id="31" name="TextBox 30">
              <a:extLst>
                <a:ext uri="{FF2B5EF4-FFF2-40B4-BE49-F238E27FC236}">
                  <a16:creationId xmlns:a16="http://schemas.microsoft.com/office/drawing/2014/main" id="{3BCC9C89-BC8B-47DA-B02F-E3BF9ED98332}"/>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2" name="Straight Arrow Connector 31">
              <a:extLst>
                <a:ext uri="{FF2B5EF4-FFF2-40B4-BE49-F238E27FC236}">
                  <a16:creationId xmlns:a16="http://schemas.microsoft.com/office/drawing/2014/main" id="{F9EAF715-DEFA-443A-B8D5-0E9FF55021F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0DA9D9BC-8C45-4538-A75E-550C8D37D593}"/>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34" name="Straight Arrow Connector 33">
            <a:extLst>
              <a:ext uri="{FF2B5EF4-FFF2-40B4-BE49-F238E27FC236}">
                <a16:creationId xmlns:a16="http://schemas.microsoft.com/office/drawing/2014/main" id="{3A62EB37-5E0F-4ACA-8F22-019A258D019D}"/>
              </a:ext>
            </a:extLst>
          </p:cNvPr>
          <p:cNvCxnSpPr/>
          <p:nvPr/>
        </p:nvCxnSpPr>
        <p:spPr>
          <a:xfrm>
            <a:off x="6558218" y="5138058"/>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755C575-0BE2-4BF3-A502-92A0E7DFCF91}"/>
              </a:ext>
            </a:extLst>
          </p:cNvPr>
          <p:cNvSpPr txBox="1"/>
          <p:nvPr/>
        </p:nvSpPr>
        <p:spPr>
          <a:xfrm>
            <a:off x="990763" y="4938003"/>
            <a:ext cx="314510" cy="400110"/>
          </a:xfrm>
          <a:prstGeom prst="rect">
            <a:avLst/>
          </a:prstGeom>
          <a:noFill/>
        </p:spPr>
        <p:txBody>
          <a:bodyPr wrap="none" rtlCol="0">
            <a:spAutoFit/>
          </a:bodyPr>
          <a:lstStyle/>
          <a:p>
            <a:r>
              <a:rPr lang="en-US" sz="2000" dirty="0"/>
              <a:t>0</a:t>
            </a:r>
          </a:p>
        </p:txBody>
      </p:sp>
    </p:spTree>
    <p:extLst>
      <p:ext uri="{BB962C8B-B14F-4D97-AF65-F5344CB8AC3E}">
        <p14:creationId xmlns:p14="http://schemas.microsoft.com/office/powerpoint/2010/main" val="215371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E4223-4177-4A6B-AA11-03BD72DD3CC7}"/>
              </a:ext>
            </a:extLst>
          </p:cNvPr>
          <p:cNvSpPr>
            <a:spLocks noGrp="1"/>
          </p:cNvSpPr>
          <p:nvPr>
            <p:ph idx="1"/>
          </p:nvPr>
        </p:nvSpPr>
        <p:spPr/>
        <p:txBody>
          <a:bodyPr/>
          <a:lstStyle/>
          <a:p>
            <a:r>
              <a:rPr lang="en-US" dirty="0"/>
              <a:t>Time needed to execute update is negligible compared to arrival times between consecutive inputs</a:t>
            </a:r>
          </a:p>
          <a:p>
            <a:r>
              <a:rPr lang="en-US" dirty="0"/>
              <a:t>Synchronous execution is a </a:t>
            </a:r>
            <a:r>
              <a:rPr lang="en-US" b="1" dirty="0"/>
              <a:t>logical abstraction</a:t>
            </a:r>
          </a:p>
          <a:p>
            <a:pPr lvl="1"/>
            <a:r>
              <a:rPr lang="en-US" i="1" dirty="0"/>
              <a:t>Execution time of update code is 0</a:t>
            </a:r>
          </a:p>
          <a:p>
            <a:pPr lvl="1"/>
            <a:r>
              <a:rPr lang="en-US" i="1" dirty="0"/>
              <a:t>Production of outputs, updates to state and arrival of inputs happen instantaneously</a:t>
            </a:r>
          </a:p>
          <a:p>
            <a:r>
              <a:rPr lang="en-US" dirty="0"/>
              <a:t>With multiple components, assume all execute synchronously and simultaneously</a:t>
            </a:r>
          </a:p>
          <a:p>
            <a:r>
              <a:rPr lang="en-US" dirty="0"/>
              <a:t>Design-time burden: validate hypothesis</a:t>
            </a:r>
          </a:p>
          <a:p>
            <a:endParaRPr lang="en-US" dirty="0"/>
          </a:p>
        </p:txBody>
      </p:sp>
      <p:sp>
        <p:nvSpPr>
          <p:cNvPr id="3" name="Title 2">
            <a:extLst>
              <a:ext uri="{FF2B5EF4-FFF2-40B4-BE49-F238E27FC236}">
                <a16:creationId xmlns:a16="http://schemas.microsoft.com/office/drawing/2014/main" id="{08D78A8E-87E4-4CB4-BBB1-0290DFE564C0}"/>
              </a:ext>
            </a:extLst>
          </p:cNvPr>
          <p:cNvSpPr>
            <a:spLocks noGrp="1"/>
          </p:cNvSpPr>
          <p:nvPr>
            <p:ph type="title"/>
          </p:nvPr>
        </p:nvSpPr>
        <p:spPr/>
        <p:txBody>
          <a:bodyPr/>
          <a:lstStyle/>
          <a:p>
            <a:r>
              <a:rPr lang="en-US" dirty="0"/>
              <a:t>Synchrony hypothesis</a:t>
            </a:r>
          </a:p>
        </p:txBody>
      </p:sp>
      <p:sp>
        <p:nvSpPr>
          <p:cNvPr id="4" name="Slide Number Placeholder 3">
            <a:extLst>
              <a:ext uri="{FF2B5EF4-FFF2-40B4-BE49-F238E27FC236}">
                <a16:creationId xmlns:a16="http://schemas.microsoft.com/office/drawing/2014/main" id="{89E79142-E6CA-4AED-B21A-ED8C48D4FF3F}"/>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1571475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7823EB9-6BE9-475D-88AA-2161FA8F6AB4}"/>
                  </a:ext>
                </a:extLst>
              </p:cNvPr>
              <p:cNvSpPr>
                <a:spLocks noGrp="1"/>
              </p:cNvSpPr>
              <p:nvPr>
                <p:ph idx="1"/>
              </p:nvPr>
            </p:nvSpPr>
            <p:spPr>
              <a:xfrm>
                <a:off x="166681" y="1332703"/>
                <a:ext cx="11699087" cy="565253"/>
              </a:xfrm>
            </p:spPr>
            <p:txBody>
              <a:bodyPr/>
              <a:lstStyle/>
              <a:p>
                <a:r>
                  <a:rPr lang="en-US" dirty="0"/>
                  <a:t>SRC is defined as a tuple: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where:</a:t>
                </a:r>
              </a:p>
            </p:txBody>
          </p:sp>
        </mc:Choice>
        <mc:Fallback xmlns="">
          <p:sp>
            <p:nvSpPr>
              <p:cNvPr id="2" name="Content Placeholder 1">
                <a:extLst>
                  <a:ext uri="{FF2B5EF4-FFF2-40B4-BE49-F238E27FC236}">
                    <a16:creationId xmlns:a16="http://schemas.microsoft.com/office/drawing/2014/main" id="{47823EB9-6BE9-475D-88AA-2161FA8F6AB4}"/>
                  </a:ext>
                </a:extLst>
              </p:cNvPr>
              <p:cNvSpPr>
                <a:spLocks noGrp="1" noRot="1" noChangeAspect="1" noMove="1" noResize="1" noEditPoints="1" noAdjustHandles="1" noChangeArrowheads="1" noChangeShapeType="1" noTextEdit="1"/>
              </p:cNvSpPr>
              <p:nvPr>
                <p:ph idx="1"/>
              </p:nvPr>
            </p:nvSpPr>
            <p:spPr>
              <a:xfrm>
                <a:off x="166681" y="1332703"/>
                <a:ext cx="11699087" cy="565253"/>
              </a:xfrm>
              <a:blipFill>
                <a:blip r:embed="rId2"/>
                <a:stretch>
                  <a:fillRect l="-625" t="-18478" b="-163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B343A51-623A-4C19-8A74-34BCC12C416D}"/>
              </a:ext>
            </a:extLst>
          </p:cNvPr>
          <p:cNvSpPr>
            <a:spLocks noGrp="1"/>
          </p:cNvSpPr>
          <p:nvPr>
            <p:ph type="title"/>
          </p:nvPr>
        </p:nvSpPr>
        <p:spPr/>
        <p:txBody>
          <a:bodyPr/>
          <a:lstStyle/>
          <a:p>
            <a:r>
              <a:rPr lang="en-US" dirty="0"/>
              <a:t>Let’s Formalize an SRC</a:t>
            </a:r>
          </a:p>
        </p:txBody>
      </p:sp>
      <p:sp>
        <p:nvSpPr>
          <p:cNvPr id="4" name="Slide Number Placeholder 3">
            <a:extLst>
              <a:ext uri="{FF2B5EF4-FFF2-40B4-BE49-F238E27FC236}">
                <a16:creationId xmlns:a16="http://schemas.microsoft.com/office/drawing/2014/main" id="{FA4658D1-E7AF-43E1-8E4B-82EB9EA8AC97}"/>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𝐼</m:t>
                                </m:r>
                              </m:oMath>
                            </m:oMathPara>
                          </a14:m>
                          <a:endParaRPr lang="en-US" sz="2400" b="0" dirty="0"/>
                        </a:p>
                      </a:txBody>
                      <a:tcPr/>
                    </a:tc>
                    <a:tc>
                      <a:txBody>
                        <a:bodyPr/>
                        <a:lstStyle/>
                        <a:p>
                          <a:pPr algn="l"/>
                          <a:r>
                            <a:rPr lang="en-US" sz="2400" b="0" dirty="0"/>
                            <a:t>Set of Inputs</a:t>
                          </a:r>
                        </a:p>
                      </a:txBody>
                      <a:tcPr/>
                    </a:tc>
                    <a:tc>
                      <a:txBody>
                        <a:bodyPr/>
                        <a:lstStyle/>
                        <a:p>
                          <a:pPr algn="ctr"/>
                          <a:r>
                            <a:rPr lang="en-US" sz="2400" b="0" dirty="0"/>
                            <a:t>{ </a:t>
                          </a:r>
                          <a14:m>
                            <m:oMath xmlns:m="http://schemas.openxmlformats.org/officeDocument/2006/math">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endParaRPr lang="en-US" sz="2400" b="0" dirty="0"/>
                        </a:p>
                      </a:txBody>
                      <a:tcPr/>
                    </a:tc>
                    <a:extLst>
                      <a:ext uri="{0D108BD9-81ED-4DB2-BD59-A6C34878D82A}">
                        <a16:rowId xmlns:a16="http://schemas.microsoft.com/office/drawing/2014/main" val="4185739901"/>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𝑋</m:t>
                                </m:r>
                              </m:oMath>
                            </m:oMathPara>
                          </a14:m>
                          <a:endParaRPr lang="en-US" sz="2400" b="0" dirty="0"/>
                        </a:p>
                      </a:txBody>
                      <a:tcPr/>
                    </a:tc>
                    <a:tc>
                      <a:txBody>
                        <a:bodyPr/>
                        <a:lstStyle/>
                        <a:p>
                          <a:pPr algn="l"/>
                          <a:r>
                            <a:rPr lang="en-US" sz="2400" b="0" dirty="0"/>
                            <a:t>Set of State Variables</a:t>
                          </a: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sz="2400" b="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3</m:t>
                                        </m:r>
                                      </m:sub>
                                    </m:sSub>
                                  </m:e>
                                </m:d>
                              </m:oMath>
                            </m:oMathPara>
                          </a14:m>
                          <a:endParaRPr lang="en-US" sz="2400" b="0" dirty="0"/>
                        </a:p>
                      </a:txBody>
                      <a:tcPr/>
                    </a:tc>
                    <a:extLst>
                      <a:ext uri="{0D108BD9-81ED-4DB2-BD59-A6C34878D82A}">
                        <a16:rowId xmlns:a16="http://schemas.microsoft.com/office/drawing/2014/main" val="34156810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𝑂</m:t>
                                </m:r>
                              </m:oMath>
                            </m:oMathPara>
                          </a14:m>
                          <a:endParaRPr lang="en-US" sz="2400" b="0" dirty="0"/>
                        </a:p>
                      </a:txBody>
                      <a:tcPr/>
                    </a:tc>
                    <a:tc>
                      <a:txBody>
                        <a:bodyPr/>
                        <a:lstStyle/>
                        <a:p>
                          <a:pPr algn="l"/>
                          <a:r>
                            <a:rPr lang="en-US" sz="2400" b="0" dirty="0"/>
                            <a:t>Set of Outputs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b="0" dirty="0"/>
                        </a:p>
                      </a:txBody>
                      <a:tcPr/>
                    </a:tc>
                    <a:extLst>
                      <a:ext uri="{0D108BD9-81ED-4DB2-BD59-A6C34878D82A}">
                        <a16:rowId xmlns:a16="http://schemas.microsoft.com/office/drawing/2014/main" val="1043333932"/>
                      </a:ext>
                    </a:extLst>
                  </a:tr>
                  <a:tr h="774166">
                    <a:tc>
                      <a:txBody>
                        <a:bodyPr/>
                        <a:lstStyle/>
                        <a:p>
                          <a:pPr algn="l"/>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b="0" dirty="0"/>
                        </a:p>
                      </a:txBody>
                      <a:tcPr/>
                    </a:tc>
                    <a:tc>
                      <a:txBody>
                        <a:bodyPr/>
                        <a:lstStyle/>
                        <a:p>
                          <a:pPr algn="l"/>
                          <a:r>
                            <a:rPr lang="en-US" sz="2400" b="0" dirty="0"/>
                            <a:t>Set of Updates</a:t>
                          </a:r>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 ;</m:t>
                                </m:r>
                                <m:r>
                                  <a:rPr lang="en-US" sz="2400" b="0" i="1" smtClean="0">
                                    <a:latin typeface="Cambria Math" panose="02040503050406030204" pitchFamily="18" charset="0"/>
                                  </a:rPr>
                                  <m:t>𝑜𝑢</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oMath>
                            </m:oMathPara>
                          </a14:m>
                          <a:endParaRPr lang="en-US" sz="2400" b="0" dirty="0"/>
                        </a:p>
                        <a:p>
                          <a:pPr algn="ct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2</m:t>
                                    </m:r>
                                  </m:sub>
                                </m:sSub>
                                <m:r>
                                  <a:rPr lang="en-US" sz="2400" b="0" i="0"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𝑖</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r>
                                  <a:rPr lang="en-US" sz="2400" b="0" i="1" smtClean="0">
                                    <a:latin typeface="Cambria Math" panose="02040503050406030204" pitchFamily="18" charset="0"/>
                                  </a:rPr>
                                  <m:t>𝑜𝑢𝑡</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oMath>
                            </m:oMathPara>
                          </a14:m>
                          <a:endParaRPr lang="en-US" sz="2400" b="0" dirty="0"/>
                        </a:p>
                      </a:txBody>
                      <a:tcPr/>
                    </a:tc>
                    <a:extLst>
                      <a:ext uri="{0D108BD9-81ED-4DB2-BD59-A6C34878D82A}">
                        <a16:rowId xmlns:a16="http://schemas.microsoft.com/office/drawing/2014/main" val="3279864696"/>
                      </a:ext>
                    </a:extLst>
                  </a:tr>
                </a:tbl>
              </a:graphicData>
            </a:graphic>
          </p:graphicFrame>
        </mc:Choice>
        <mc:Fallback>
          <p:graphicFrame>
            <p:nvGraphicFramePr>
              <p:cNvPr id="5" name="Table 4">
                <a:extLst>
                  <a:ext uri="{FF2B5EF4-FFF2-40B4-BE49-F238E27FC236}">
                    <a16:creationId xmlns:a16="http://schemas.microsoft.com/office/drawing/2014/main" id="{9E6ADC33-6423-48D3-B2DE-ECC28B30F910}"/>
                  </a:ext>
                </a:extLst>
              </p:cNvPr>
              <p:cNvGraphicFramePr>
                <a:graphicFrameLocks noGrp="1"/>
              </p:cNvGraphicFramePr>
              <p:nvPr>
                <p:extLst>
                  <p:ext uri="{D42A27DB-BD31-4B8C-83A1-F6EECF244321}">
                    <p14:modId xmlns:p14="http://schemas.microsoft.com/office/powerpoint/2010/main" val="2900106783"/>
                  </p:ext>
                </p:extLst>
              </p:nvPr>
            </p:nvGraphicFramePr>
            <p:xfrm>
              <a:off x="983598" y="1759644"/>
              <a:ext cx="10304248" cy="3919624"/>
            </p:xfrm>
            <a:graphic>
              <a:graphicData uri="http://schemas.openxmlformats.org/drawingml/2006/table">
                <a:tbl>
                  <a:tblPr firstRow="1" bandRow="1">
                    <a:tableStyleId>{ED083AE6-46FA-4A59-8FB0-9F97EB10719F}</a:tableStyleId>
                  </a:tblPr>
                  <a:tblGrid>
                    <a:gridCol w="1667324">
                      <a:extLst>
                        <a:ext uri="{9D8B030D-6E8A-4147-A177-3AD203B41FA5}">
                          <a16:colId xmlns:a16="http://schemas.microsoft.com/office/drawing/2014/main" val="3050629214"/>
                        </a:ext>
                      </a:extLst>
                    </a:gridCol>
                    <a:gridCol w="3401908">
                      <a:extLst>
                        <a:ext uri="{9D8B030D-6E8A-4147-A177-3AD203B41FA5}">
                          <a16:colId xmlns:a16="http://schemas.microsoft.com/office/drawing/2014/main" val="3839434824"/>
                        </a:ext>
                      </a:extLst>
                    </a:gridCol>
                    <a:gridCol w="5235016">
                      <a:extLst>
                        <a:ext uri="{9D8B030D-6E8A-4147-A177-3AD203B41FA5}">
                          <a16:colId xmlns:a16="http://schemas.microsoft.com/office/drawing/2014/main" val="803474523"/>
                        </a:ext>
                      </a:extLst>
                    </a:gridCol>
                  </a:tblGrid>
                  <a:tr h="774166">
                    <a:tc>
                      <a:txBody>
                        <a:bodyPr/>
                        <a:lstStyle/>
                        <a:p>
                          <a:pPr algn="l"/>
                          <a:r>
                            <a:rPr lang="en-US" sz="2400" b="0" dirty="0"/>
                            <a:t>Symbol</a:t>
                          </a:r>
                        </a:p>
                      </a:txBody>
                      <a:tcPr/>
                    </a:tc>
                    <a:tc>
                      <a:txBody>
                        <a:bodyPr/>
                        <a:lstStyle/>
                        <a:p>
                          <a:pPr algn="l"/>
                          <a:r>
                            <a:rPr lang="en-US" sz="2400" b="0" dirty="0"/>
                            <a:t>Designation</a:t>
                          </a:r>
                        </a:p>
                      </a:txBody>
                      <a:tcPr/>
                    </a:tc>
                    <a:tc>
                      <a:txBody>
                        <a:bodyPr/>
                        <a:lstStyle/>
                        <a:p>
                          <a:r>
                            <a:rPr lang="en-US" sz="2400" b="0" dirty="0"/>
                            <a:t>Examples</a:t>
                          </a:r>
                        </a:p>
                      </a:txBody>
                      <a:tcPr/>
                    </a:tc>
                    <a:extLst>
                      <a:ext uri="{0D108BD9-81ED-4DB2-BD59-A6C34878D82A}">
                        <a16:rowId xmlns:a16="http://schemas.microsoft.com/office/drawing/2014/main" val="3098989324"/>
                      </a:ext>
                    </a:extLst>
                  </a:tr>
                  <a:tr h="774166">
                    <a:tc>
                      <a:txBody>
                        <a:bodyPr/>
                        <a:lstStyle/>
                        <a:p>
                          <a:endParaRPr lang="en-US"/>
                        </a:p>
                      </a:txBody>
                      <a:tcPr>
                        <a:blipFill>
                          <a:blip r:embed="rId3"/>
                          <a:stretch>
                            <a:fillRect l="-365" t="-105512" r="-518248" b="-308661"/>
                          </a:stretch>
                        </a:blipFill>
                      </a:tcPr>
                    </a:tc>
                    <a:tc>
                      <a:txBody>
                        <a:bodyPr/>
                        <a:lstStyle/>
                        <a:p>
                          <a:pPr algn="l"/>
                          <a:r>
                            <a:rPr lang="en-US" sz="2400" b="0" dirty="0"/>
                            <a:t>Set of Inputs</a:t>
                          </a:r>
                        </a:p>
                      </a:txBody>
                      <a:tcPr/>
                    </a:tc>
                    <a:tc>
                      <a:txBody>
                        <a:bodyPr/>
                        <a:lstStyle/>
                        <a:p>
                          <a:endParaRPr lang="en-US"/>
                        </a:p>
                      </a:txBody>
                      <a:tcPr>
                        <a:blipFill>
                          <a:blip r:embed="rId3"/>
                          <a:stretch>
                            <a:fillRect l="-96973" t="-105512" r="-349" b="-308661"/>
                          </a:stretch>
                        </a:blipFill>
                      </a:tcPr>
                    </a:tc>
                    <a:extLst>
                      <a:ext uri="{0D108BD9-81ED-4DB2-BD59-A6C34878D82A}">
                        <a16:rowId xmlns:a16="http://schemas.microsoft.com/office/drawing/2014/main" val="4185739901"/>
                      </a:ext>
                    </a:extLst>
                  </a:tr>
                  <a:tr h="774166">
                    <a:tc>
                      <a:txBody>
                        <a:bodyPr/>
                        <a:lstStyle/>
                        <a:p>
                          <a:endParaRPr lang="en-US"/>
                        </a:p>
                      </a:txBody>
                      <a:tcPr>
                        <a:blipFill>
                          <a:blip r:embed="rId3"/>
                          <a:stretch>
                            <a:fillRect l="-365" t="-203906" r="-518248" b="-206250"/>
                          </a:stretch>
                        </a:blipFill>
                      </a:tcPr>
                    </a:tc>
                    <a:tc>
                      <a:txBody>
                        <a:bodyPr/>
                        <a:lstStyle/>
                        <a:p>
                          <a:pPr algn="l"/>
                          <a:r>
                            <a:rPr lang="en-US" sz="2400" b="0" dirty="0"/>
                            <a:t>Set of State Variables</a:t>
                          </a:r>
                        </a:p>
                      </a:txBody>
                      <a:tcPr/>
                    </a:tc>
                    <a:tc>
                      <a:txBody>
                        <a:bodyPr/>
                        <a:lstStyle/>
                        <a:p>
                          <a:endParaRPr lang="en-US"/>
                        </a:p>
                      </a:txBody>
                      <a:tcPr>
                        <a:blipFill>
                          <a:blip r:embed="rId3"/>
                          <a:stretch>
                            <a:fillRect l="-96973" t="-203906" r="-349" b="-206250"/>
                          </a:stretch>
                        </a:blipFill>
                      </a:tcPr>
                    </a:tc>
                    <a:extLst>
                      <a:ext uri="{0D108BD9-81ED-4DB2-BD59-A6C34878D82A}">
                        <a16:rowId xmlns:a16="http://schemas.microsoft.com/office/drawing/2014/main" val="341568102"/>
                      </a:ext>
                    </a:extLst>
                  </a:tr>
                  <a:tr h="774166">
                    <a:tc>
                      <a:txBody>
                        <a:bodyPr/>
                        <a:lstStyle/>
                        <a:p>
                          <a:endParaRPr lang="en-US"/>
                        </a:p>
                      </a:txBody>
                      <a:tcPr>
                        <a:blipFill>
                          <a:blip r:embed="rId3"/>
                          <a:stretch>
                            <a:fillRect l="-365" t="-306299" r="-518248" b="-107874"/>
                          </a:stretch>
                        </a:blipFill>
                      </a:tcPr>
                    </a:tc>
                    <a:tc>
                      <a:txBody>
                        <a:bodyPr/>
                        <a:lstStyle/>
                        <a:p>
                          <a:pPr algn="l"/>
                          <a:r>
                            <a:rPr lang="en-US" sz="2400" b="0" dirty="0"/>
                            <a:t>Set of Outputs</a:t>
                          </a:r>
                        </a:p>
                      </a:txBody>
                      <a:tcPr/>
                    </a:tc>
                    <a:tc>
                      <a:txBody>
                        <a:bodyPr/>
                        <a:lstStyle/>
                        <a:p>
                          <a:endParaRPr lang="en-US"/>
                        </a:p>
                      </a:txBody>
                      <a:tcPr>
                        <a:blipFill>
                          <a:blip r:embed="rId3"/>
                          <a:stretch>
                            <a:fillRect l="-96973" t="-306299" r="-349" b="-107874"/>
                          </a:stretch>
                        </a:blipFill>
                      </a:tcPr>
                    </a:tc>
                    <a:extLst>
                      <a:ext uri="{0D108BD9-81ED-4DB2-BD59-A6C34878D82A}">
                        <a16:rowId xmlns:a16="http://schemas.microsoft.com/office/drawing/2014/main" val="1043333932"/>
                      </a:ext>
                    </a:extLst>
                  </a:tr>
                  <a:tr h="822960">
                    <a:tc>
                      <a:txBody>
                        <a:bodyPr/>
                        <a:lstStyle/>
                        <a:p>
                          <a:endParaRPr lang="en-US"/>
                        </a:p>
                      </a:txBody>
                      <a:tcPr>
                        <a:blipFill>
                          <a:blip r:embed="rId3"/>
                          <a:stretch>
                            <a:fillRect l="-365" t="-382222" r="-518248" b="-1481"/>
                          </a:stretch>
                        </a:blipFill>
                      </a:tcPr>
                    </a:tc>
                    <a:tc>
                      <a:txBody>
                        <a:bodyPr/>
                        <a:lstStyle/>
                        <a:p>
                          <a:pPr algn="l"/>
                          <a:r>
                            <a:rPr lang="en-US" sz="2400" b="0" dirty="0"/>
                            <a:t>Set of Updates</a:t>
                          </a:r>
                        </a:p>
                      </a:txBody>
                      <a:tcPr/>
                    </a:tc>
                    <a:tc>
                      <a:txBody>
                        <a:bodyPr/>
                        <a:lstStyle/>
                        <a:p>
                          <a:endParaRPr lang="en-US"/>
                        </a:p>
                      </a:txBody>
                      <a:tcPr>
                        <a:blipFill>
                          <a:blip r:embed="rId3"/>
                          <a:stretch>
                            <a:fillRect l="-96973" t="-382222" r="-349" b="-1481"/>
                          </a:stretch>
                        </a:blipFill>
                      </a:tcPr>
                    </a:tc>
                    <a:extLst>
                      <a:ext uri="{0D108BD9-81ED-4DB2-BD59-A6C34878D82A}">
                        <a16:rowId xmlns:a16="http://schemas.microsoft.com/office/drawing/2014/main" val="3279864696"/>
                      </a:ext>
                    </a:extLst>
                  </a:tr>
                </a:tbl>
              </a:graphicData>
            </a:graphic>
          </p:graphicFrame>
        </mc:Fallback>
      </mc:AlternateContent>
      <p:grpSp>
        <p:nvGrpSpPr>
          <p:cNvPr id="15" name="Group 14">
            <a:extLst>
              <a:ext uri="{FF2B5EF4-FFF2-40B4-BE49-F238E27FC236}">
                <a16:creationId xmlns:a16="http://schemas.microsoft.com/office/drawing/2014/main" id="{8F7A1BFE-0A25-4875-AA66-D7FBF1DE07DE}"/>
              </a:ext>
            </a:extLst>
          </p:cNvPr>
          <p:cNvGrpSpPr/>
          <p:nvPr/>
        </p:nvGrpSpPr>
        <p:grpSpPr>
          <a:xfrm>
            <a:off x="7970204" y="203337"/>
            <a:ext cx="3405856" cy="1556307"/>
            <a:chOff x="2151529" y="1736431"/>
            <a:chExt cx="7543160" cy="3681395"/>
          </a:xfrm>
        </p:grpSpPr>
        <p:sp>
          <p:nvSpPr>
            <p:cNvPr id="6" name="Rectangle 5">
              <a:extLst>
                <a:ext uri="{FF2B5EF4-FFF2-40B4-BE49-F238E27FC236}">
                  <a16:creationId xmlns:a16="http://schemas.microsoft.com/office/drawing/2014/main" id="{A8A808C2-B1F5-41DD-AB81-DA7DFBA64895}"/>
                </a:ext>
              </a:extLst>
            </p:cNvPr>
            <p:cNvSpPr/>
            <p:nvPr/>
          </p:nvSpPr>
          <p:spPr>
            <a:xfrm>
              <a:off x="4441371" y="1764587"/>
              <a:ext cx="2796989" cy="2919932"/>
            </a:xfrm>
            <a:prstGeom prst="rect">
              <a:avLst/>
            </a:prstGeom>
            <a:ln w="7302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000" dirty="0"/>
            </a:p>
          </p:txBody>
        </p:sp>
        <p:cxnSp>
          <p:nvCxnSpPr>
            <p:cNvPr id="7" name="Straight Arrow Connector 6">
              <a:extLst>
                <a:ext uri="{FF2B5EF4-FFF2-40B4-BE49-F238E27FC236}">
                  <a16:creationId xmlns:a16="http://schemas.microsoft.com/office/drawing/2014/main" id="{4E7EE8EB-710C-4A85-9D29-3341DC50BBE6}"/>
                </a:ext>
              </a:extLst>
            </p:cNvPr>
            <p:cNvCxnSpPr/>
            <p:nvPr/>
          </p:nvCxnSpPr>
          <p:spPr>
            <a:xfrm>
              <a:off x="2919933"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7EA9C4D2-882C-44F9-848D-316AA78B37DE}"/>
                </a:ext>
              </a:extLst>
            </p:cNvPr>
            <p:cNvCxnSpPr/>
            <p:nvPr/>
          </p:nvCxnSpPr>
          <p:spPr>
            <a:xfrm>
              <a:off x="7238360" y="3273398"/>
              <a:ext cx="1521438" cy="0"/>
            </a:xfrm>
            <a:prstGeom prst="straightConnector1">
              <a:avLst/>
            </a:prstGeom>
            <a:ln w="63500">
              <a:solidFill>
                <a:schemeClr val="tx1"/>
              </a:solidFill>
              <a:tailEnd type="triangle"/>
            </a:ln>
          </p:spPr>
          <p:style>
            <a:lnRef idx="3">
              <a:schemeClr val="accent1"/>
            </a:lnRef>
            <a:fillRef idx="0">
              <a:schemeClr val="accent1"/>
            </a:fillRef>
            <a:effectRef idx="2">
              <a:schemeClr val="accent1"/>
            </a:effectRef>
            <a:fontRef idx="minor">
              <a:schemeClr val="tx1"/>
            </a:fontRef>
          </p:style>
        </p:cxnSp>
        <p:cxnSp>
          <p:nvCxnSpPr>
            <p:cNvPr id="9" name="Straight Arrow Connector 8">
              <a:extLst>
                <a:ext uri="{FF2B5EF4-FFF2-40B4-BE49-F238E27FC236}">
                  <a16:creationId xmlns:a16="http://schemas.microsoft.com/office/drawing/2014/main" id="{DF801C6E-1A97-4616-A26D-7F2116B23427}"/>
                </a:ext>
              </a:extLst>
            </p:cNvPr>
            <p:cNvCxnSpPr>
              <a:cxnSpLocks/>
            </p:cNvCxnSpPr>
            <p:nvPr/>
          </p:nvCxnSpPr>
          <p:spPr>
            <a:xfrm>
              <a:off x="4416805" y="3115404"/>
              <a:ext cx="2796989" cy="0"/>
            </a:xfrm>
            <a:prstGeom prst="straightConnector1">
              <a:avLst/>
            </a:prstGeom>
            <a:ln w="63500">
              <a:solidFill>
                <a:schemeClr val="tx1"/>
              </a:solidFill>
              <a:tailEnd type="none"/>
            </a:ln>
          </p:spPr>
          <p:style>
            <a:lnRef idx="3">
              <a:schemeClr val="accent1"/>
            </a:lnRef>
            <a:fillRef idx="0">
              <a:schemeClr val="accent1"/>
            </a:fillRef>
            <a:effectRef idx="2">
              <a:schemeClr val="accent1"/>
            </a:effectRef>
            <a:fontRef idx="minor">
              <a:schemeClr val="tx1"/>
            </a:fontRef>
          </p:style>
        </p:cxnSp>
        <p:sp>
          <p:nvSpPr>
            <p:cNvPr id="10" name="TextBox 9">
              <a:extLst>
                <a:ext uri="{FF2B5EF4-FFF2-40B4-BE49-F238E27FC236}">
                  <a16:creationId xmlns:a16="http://schemas.microsoft.com/office/drawing/2014/main" id="{15D4FDB0-FA62-4719-B9E4-6D1250F40957}"/>
                </a:ext>
              </a:extLst>
            </p:cNvPr>
            <p:cNvSpPr txBox="1"/>
            <p:nvPr/>
          </p:nvSpPr>
          <p:spPr>
            <a:xfrm>
              <a:off x="2151529" y="3428999"/>
              <a:ext cx="1997848" cy="946447"/>
            </a:xfrm>
            <a:prstGeom prst="rect">
              <a:avLst/>
            </a:prstGeom>
            <a:noFill/>
          </p:spPr>
          <p:txBody>
            <a:bodyPr wrap="square" rtlCol="0">
              <a:spAutoFit/>
            </a:bodyPr>
            <a:lstStyle/>
            <a:p>
              <a:r>
                <a:rPr lang="en-US" sz="1000" dirty="0"/>
                <a:t>Input Names and Types</a:t>
              </a:r>
            </a:p>
          </p:txBody>
        </p:sp>
        <p:sp>
          <p:nvSpPr>
            <p:cNvPr id="11" name="TextBox 10">
              <a:extLst>
                <a:ext uri="{FF2B5EF4-FFF2-40B4-BE49-F238E27FC236}">
                  <a16:creationId xmlns:a16="http://schemas.microsoft.com/office/drawing/2014/main" id="{662D6645-0659-491D-AE03-D70A708AC7FE}"/>
                </a:ext>
              </a:extLst>
            </p:cNvPr>
            <p:cNvSpPr txBox="1"/>
            <p:nvPr/>
          </p:nvSpPr>
          <p:spPr>
            <a:xfrm>
              <a:off x="4498999" y="1736431"/>
              <a:ext cx="2681727" cy="1310465"/>
            </a:xfrm>
            <a:prstGeom prst="rect">
              <a:avLst/>
            </a:prstGeom>
            <a:noFill/>
          </p:spPr>
          <p:txBody>
            <a:bodyPr wrap="square" rtlCol="0">
              <a:spAutoFit/>
            </a:bodyPr>
            <a:lstStyle/>
            <a:p>
              <a:r>
                <a:rPr lang="en-US" sz="1000" dirty="0"/>
                <a:t>State Variables Declaration and initialization</a:t>
              </a:r>
            </a:p>
          </p:txBody>
        </p:sp>
        <p:sp>
          <p:nvSpPr>
            <p:cNvPr id="12" name="TextBox 11">
              <a:extLst>
                <a:ext uri="{FF2B5EF4-FFF2-40B4-BE49-F238E27FC236}">
                  <a16:creationId xmlns:a16="http://schemas.microsoft.com/office/drawing/2014/main" id="{47349C81-735C-4056-862C-5477C9AAD97A}"/>
                </a:ext>
              </a:extLst>
            </p:cNvPr>
            <p:cNvSpPr txBox="1"/>
            <p:nvPr/>
          </p:nvSpPr>
          <p:spPr>
            <a:xfrm>
              <a:off x="7696841" y="3540420"/>
              <a:ext cx="1997848" cy="1310465"/>
            </a:xfrm>
            <a:prstGeom prst="rect">
              <a:avLst/>
            </a:prstGeom>
            <a:noFill/>
          </p:spPr>
          <p:txBody>
            <a:bodyPr wrap="square" rtlCol="0">
              <a:spAutoFit/>
            </a:bodyPr>
            <a:lstStyle/>
            <a:p>
              <a:r>
                <a:rPr lang="en-US" sz="1000" dirty="0"/>
                <a:t>Output Names and Types</a:t>
              </a:r>
            </a:p>
          </p:txBody>
        </p:sp>
        <p:sp>
          <p:nvSpPr>
            <p:cNvPr id="13" name="Rectangle 12">
              <a:extLst>
                <a:ext uri="{FF2B5EF4-FFF2-40B4-BE49-F238E27FC236}">
                  <a16:creationId xmlns:a16="http://schemas.microsoft.com/office/drawing/2014/main" id="{05BCC374-5C1F-477C-AC3E-5C1159AFA291}"/>
                </a:ext>
              </a:extLst>
            </p:cNvPr>
            <p:cNvSpPr/>
            <p:nvPr/>
          </p:nvSpPr>
          <p:spPr>
            <a:xfrm>
              <a:off x="4914542" y="4835398"/>
              <a:ext cx="1772295" cy="582428"/>
            </a:xfrm>
            <a:prstGeom prst="rect">
              <a:avLst/>
            </a:prstGeom>
          </p:spPr>
          <p:txBody>
            <a:bodyPr wrap="none">
              <a:spAutoFit/>
            </a:bodyPr>
            <a:lstStyle/>
            <a:p>
              <a:pPr algn="ctr"/>
              <a:r>
                <a:rPr lang="en-US" sz="1000" dirty="0"/>
                <a:t>Component</a:t>
              </a:r>
            </a:p>
          </p:txBody>
        </p:sp>
        <p:sp>
          <p:nvSpPr>
            <p:cNvPr id="14" name="TextBox 13">
              <a:extLst>
                <a:ext uri="{FF2B5EF4-FFF2-40B4-BE49-F238E27FC236}">
                  <a16:creationId xmlns:a16="http://schemas.microsoft.com/office/drawing/2014/main" id="{664BBBD6-110F-4004-85BA-4D86941341E3}"/>
                </a:ext>
              </a:extLst>
            </p:cNvPr>
            <p:cNvSpPr txBox="1"/>
            <p:nvPr/>
          </p:nvSpPr>
          <p:spPr>
            <a:xfrm>
              <a:off x="4539984" y="3115404"/>
              <a:ext cx="2681729" cy="1310465"/>
            </a:xfrm>
            <a:prstGeom prst="rect">
              <a:avLst/>
            </a:prstGeom>
            <a:noFill/>
          </p:spPr>
          <p:txBody>
            <a:bodyPr wrap="square" rtlCol="0">
              <a:spAutoFit/>
            </a:bodyPr>
            <a:lstStyle/>
            <a:p>
              <a:r>
                <a:rPr lang="en-US" sz="1000" dirty="0"/>
                <a:t>Update action that happens in each round</a:t>
              </a:r>
            </a:p>
          </p:txBody>
        </p:sp>
      </p:grpSp>
    </p:spTree>
    <p:extLst>
      <p:ext uri="{BB962C8B-B14F-4D97-AF65-F5344CB8AC3E}">
        <p14:creationId xmlns:p14="http://schemas.microsoft.com/office/powerpoint/2010/main" val="4001990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95D15F2-DFE5-4230-90E0-18B8C372E1C6}"/>
                  </a:ext>
                </a:extLst>
              </p:cNvPr>
              <p:cNvSpPr>
                <a:spLocks noGrp="1"/>
              </p:cNvSpPr>
              <p:nvPr>
                <p:ph idx="1"/>
              </p:nvPr>
            </p:nvSpPr>
            <p:spPr>
              <a:xfrm>
                <a:off x="0" y="1332703"/>
                <a:ext cx="12111135" cy="4351338"/>
              </a:xfrm>
            </p:spPr>
            <p:txBody>
              <a:bodyPr>
                <a:normAutofit/>
              </a:bodyPr>
              <a:lstStyle/>
              <a:p>
                <a:r>
                  <a:rPr lang="en-US" sz="2400" dirty="0"/>
                  <a:t>Let the set of input, output, and state values be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𝐼</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𝑂</m:t>
                        </m:r>
                      </m:sub>
                    </m:sSub>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𝑋</m:t>
                        </m:r>
                      </m:sub>
                    </m:sSub>
                  </m:oMath>
                </a14:m>
                <a:endParaRPr lang="en-US" sz="2400" dirty="0"/>
              </a:p>
              <a:p>
                <a:r>
                  <a:rPr lang="en-US" sz="2400" dirty="0"/>
                  <a:t>Semantics of the initialization function:</a:t>
                </a:r>
              </a:p>
              <a:p>
                <a:pPr lvl="1"/>
                <a:r>
                  <a:rPr lang="en-US" sz="2400" dirty="0"/>
                  <a:t>At time/round 0, maps the state variables to some specified value (or values) in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r>
                  <a:rPr lang="en-US" sz="2400" dirty="0"/>
                  <a:t>Semantics of the update function (some sequence of conditionals and assignments): </a:t>
                </a:r>
              </a:p>
              <a:p>
                <a:pPr lvl="1"/>
                <a:r>
                  <a:rPr lang="en-US" sz="2400" dirty="0"/>
                  <a:t>Set </a:t>
                </a:r>
                <a14:m>
                  <m:oMath xmlns:m="http://schemas.openxmlformats.org/officeDocument/2006/math">
                    <m:r>
                      <a:rPr lang="en-US" sz="2400" b="0" i="1" smtClean="0">
                        <a:latin typeface="Cambria Math" panose="02040503050406030204" pitchFamily="18" charset="0"/>
                      </a:rPr>
                      <m:t>𝑅</m:t>
                    </m:r>
                    <m:r>
                      <a:rPr lang="en-US" sz="2400" b="0" i="1" smtClean="0">
                        <a:latin typeface="Cambria Math" panose="02040503050406030204" pitchFamily="18" charset="0"/>
                      </a:rPr>
                      <m:t> </m:t>
                    </m:r>
                  </m:oMath>
                </a14:m>
                <a:r>
                  <a:rPr lang="en-US" sz="2400" dirty="0"/>
                  <a:t>of transitions where each transition is of the form: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 </m:t>
                    </m:r>
                    <m:groupChr>
                      <m:groupChrPr>
                        <m:chr m:val="→"/>
                        <m:vertJc m:val="bot"/>
                        <m:ctrlPr>
                          <a:rPr lang="en-US" sz="2400" b="0" i="1" smtClean="0">
                            <a:latin typeface="Cambria Math" panose="02040503050406030204" pitchFamily="18" charset="0"/>
                          </a:rPr>
                        </m:ctrlPr>
                      </m:groupChrPr>
                      <m:e>
                        <m:r>
                          <m:rPr>
                            <m:brk m:alnAt="2"/>
                          </m:rP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𝑜</m:t>
                        </m:r>
                      </m:e>
                    </m:groupChr>
                    <m:r>
                      <a:rPr lang="en-US" sz="2400" b="0" i="0" smtClean="0">
                        <a:latin typeface="Cambria Math" panose="02040503050406030204" pitchFamily="18" charset="0"/>
                      </a:rPr>
                      <m:t> </m:t>
                    </m:r>
                    <m:sSup>
                      <m:sSupPr>
                        <m:ctrlPr>
                          <a:rPr lang="en-US" sz="2400" b="0" i="1" smtClean="0">
                            <a:latin typeface="Cambria Math" panose="02040503050406030204" pitchFamily="18" charset="0"/>
                          </a:rPr>
                        </m:ctrlPr>
                      </m:sSupPr>
                      <m:e>
                        <m:r>
                          <m:rPr>
                            <m:sty m:val="p"/>
                          </m:rPr>
                          <a:rPr lang="en-US" sz="2400" b="0" i="0" smtClean="0">
                            <a:latin typeface="Cambria Math" panose="02040503050406030204" pitchFamily="18" charset="0"/>
                          </a:rPr>
                          <m:t>q</m:t>
                        </m:r>
                      </m:e>
                      <m:sup>
                        <m:r>
                          <a:rPr lang="en-US" sz="2400" b="0" i="0" smtClean="0">
                            <a:latin typeface="Cambria Math" panose="02040503050406030204" pitchFamily="18" charset="0"/>
                          </a:rPr>
                          <m:t>′</m:t>
                        </m:r>
                      </m:sup>
                    </m:sSup>
                  </m:oMath>
                </a14:m>
                <a:r>
                  <a:rPr lang="en-US" sz="2400" dirty="0"/>
                  <a:t>, where </a:t>
                </a:r>
                <a14:m>
                  <m:oMath xmlns:m="http://schemas.openxmlformats.org/officeDocument/2006/math">
                    <m:r>
                      <a:rPr lang="en-US" sz="2400" b="0" i="1" smtClean="0">
                        <a:latin typeface="Cambria Math" panose="02040503050406030204" pitchFamily="18" charset="0"/>
                      </a:rPr>
                      <m:t>𝑞</m:t>
                    </m:r>
                  </m:oMath>
                </a14:m>
                <a:r>
                  <a:rPr lang="en-US" sz="2400" dirty="0"/>
                  <a:t> is the old value of the state variables,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oMath>
                </a14:m>
                <a:r>
                  <a:rPr lang="en-US" sz="2400" dirty="0"/>
                  <a:t> is the new value of the state variables, </a:t>
                </a:r>
                <a14:m>
                  <m:oMath xmlns:m="http://schemas.openxmlformats.org/officeDocument/2006/math">
                    <m:r>
                      <a:rPr lang="en-US" sz="2400" b="0" i="1" smtClean="0">
                        <a:latin typeface="Cambria Math" panose="02040503050406030204" pitchFamily="18" charset="0"/>
                      </a:rPr>
                      <m:t>𝑖</m:t>
                    </m:r>
                  </m:oMath>
                </a14:m>
                <a:r>
                  <a:rPr lang="en-US" sz="2400" dirty="0"/>
                  <a:t> is the value of the input in that round, and </a:t>
                </a:r>
                <a14:m>
                  <m:oMath xmlns:m="http://schemas.openxmlformats.org/officeDocument/2006/math">
                    <m:r>
                      <a:rPr lang="en-US" sz="2400" b="0" i="1" smtClean="0">
                        <a:latin typeface="Cambria Math" panose="02040503050406030204" pitchFamily="18" charset="0"/>
                      </a:rPr>
                      <m:t>𝑜</m:t>
                    </m:r>
                  </m:oMath>
                </a14:m>
                <a:r>
                  <a:rPr lang="en-US" sz="2400" dirty="0"/>
                  <a:t> is the value of the output</a:t>
                </a:r>
              </a:p>
              <a:p>
                <a:pPr lvl="1"/>
                <a14:m>
                  <m:oMath xmlns:m="http://schemas.openxmlformats.org/officeDocument/2006/math">
                    <m:r>
                      <a:rPr lang="en-US" sz="2400" b="0" i="1" smtClean="0">
                        <a:latin typeface="Cambria Math" panose="02040503050406030204" pitchFamily="18" charset="0"/>
                      </a:rPr>
                      <m:t>𝑅</m:t>
                    </m:r>
                  </m:oMath>
                </a14:m>
                <a:r>
                  <a:rPr lang="en-US" sz="2400" dirty="0"/>
                  <a:t> is a subset of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oMath>
                </a14:m>
                <a:endParaRPr lang="en-US" sz="2400" dirty="0"/>
              </a:p>
              <a:p>
                <a:pPr lvl="1"/>
                <a:endParaRPr lang="en-US" sz="2400" dirty="0"/>
              </a:p>
              <a:p>
                <a:endParaRPr lang="en-US" sz="2400" dirty="0"/>
              </a:p>
            </p:txBody>
          </p:sp>
        </mc:Choice>
        <mc:Fallback>
          <p:sp>
            <p:nvSpPr>
              <p:cNvPr id="2" name="Content Placeholder 1">
                <a:extLst>
                  <a:ext uri="{FF2B5EF4-FFF2-40B4-BE49-F238E27FC236}">
                    <a16:creationId xmlns:a16="http://schemas.microsoft.com/office/drawing/2014/main" id="{595D15F2-DFE5-4230-90E0-18B8C372E1C6}"/>
                  </a:ext>
                </a:extLst>
              </p:cNvPr>
              <p:cNvSpPr>
                <a:spLocks noGrp="1" noRot="1" noChangeAspect="1" noMove="1" noResize="1" noEditPoints="1" noAdjustHandles="1" noChangeArrowheads="1" noChangeShapeType="1" noTextEdit="1"/>
              </p:cNvSpPr>
              <p:nvPr>
                <p:ph idx="1"/>
              </p:nvPr>
            </p:nvSpPr>
            <p:spPr>
              <a:xfrm>
                <a:off x="0" y="1332703"/>
                <a:ext cx="12111135" cy="4351338"/>
              </a:xfrm>
              <a:blipFill>
                <a:blip r:embed="rId2"/>
                <a:stretch>
                  <a:fillRect l="-403" t="-1964" r="-125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B50EDC8-BD0C-47D3-8DE0-25BCF20A9D38}"/>
              </a:ext>
            </a:extLst>
          </p:cNvPr>
          <p:cNvSpPr>
            <a:spLocks noGrp="1"/>
          </p:cNvSpPr>
          <p:nvPr>
            <p:ph type="title"/>
          </p:nvPr>
        </p:nvSpPr>
        <p:spPr/>
        <p:txBody>
          <a:bodyPr/>
          <a:lstStyle/>
          <a:p>
            <a:r>
              <a:rPr lang="en-US" dirty="0"/>
              <a:t>Semantics of updates &amp; initialization</a:t>
            </a:r>
          </a:p>
        </p:txBody>
      </p:sp>
      <p:sp>
        <p:nvSpPr>
          <p:cNvPr id="4" name="Slide Number Placeholder 3">
            <a:extLst>
              <a:ext uri="{FF2B5EF4-FFF2-40B4-BE49-F238E27FC236}">
                <a16:creationId xmlns:a16="http://schemas.microsoft.com/office/drawing/2014/main" id="{CDF41D8D-0FD3-4987-BA19-5943F5748537}"/>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1332347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A42ED840-DD39-4AC7-9909-27649ED204F1}"/>
                  </a:ext>
                </a:extLst>
              </p:cNvPr>
              <p:cNvSpPr>
                <a:spLocks noGrp="1"/>
              </p:cNvSpPr>
              <p:nvPr>
                <p:ph type="title"/>
              </p:nvPr>
            </p:nvSpPr>
            <p:spPr/>
            <p:txBody>
              <a:bodyPr/>
              <a:lstStyle/>
              <a:p>
                <a:r>
                  <a:rPr lang="en-US" dirty="0"/>
                  <a:t>What are the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𝐼</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𝑂</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𝑋</m:t>
                        </m:r>
                      </m:sub>
                    </m:sSub>
                  </m:oMath>
                </a14:m>
                <a:r>
                  <a:rPr lang="en-US" dirty="0"/>
                  <a:t> for these SRCs?</a:t>
                </a:r>
              </a:p>
            </p:txBody>
          </p:sp>
        </mc:Choice>
        <mc:Fallback xmlns="">
          <p:sp>
            <p:nvSpPr>
              <p:cNvPr id="3" name="Title 2">
                <a:extLst>
                  <a:ext uri="{FF2B5EF4-FFF2-40B4-BE49-F238E27FC236}">
                    <a16:creationId xmlns:a16="http://schemas.microsoft.com/office/drawing/2014/main" id="{A42ED840-DD39-4AC7-9909-27649ED204F1}"/>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798BB3D8-FB1F-421E-AAE5-E1C92922C5FA}"/>
              </a:ext>
            </a:extLst>
          </p:cNvPr>
          <p:cNvSpPr>
            <a:spLocks noGrp="1"/>
          </p:cNvSpPr>
          <p:nvPr>
            <p:ph type="sldNum" sz="quarter" idx="12"/>
          </p:nvPr>
        </p:nvSpPr>
        <p:spPr/>
        <p:txBody>
          <a:bodyPr/>
          <a:lstStyle/>
          <a:p>
            <a:fld id="{29AAD378-655A-49C6-813C-9FD132EF7440}" type="slidenum">
              <a:rPr lang="en-US" smtClean="0"/>
              <a:pPr/>
              <a:t>19</a:t>
            </a:fld>
            <a:endParaRPr lang="en-US" dirty="0"/>
          </a:p>
        </p:txBody>
      </p:sp>
      <p:grpSp>
        <p:nvGrpSpPr>
          <p:cNvPr id="5" name="Group 4">
            <a:extLst>
              <a:ext uri="{FF2B5EF4-FFF2-40B4-BE49-F238E27FC236}">
                <a16:creationId xmlns:a16="http://schemas.microsoft.com/office/drawing/2014/main" id="{AF51AEAB-3007-4179-B357-CED0CFA62FA0}"/>
              </a:ext>
            </a:extLst>
          </p:cNvPr>
          <p:cNvGrpSpPr/>
          <p:nvPr/>
        </p:nvGrpSpPr>
        <p:grpSpPr>
          <a:xfrm>
            <a:off x="484095" y="1728908"/>
            <a:ext cx="5432417" cy="2833422"/>
            <a:chOff x="6592901" y="1792360"/>
            <a:chExt cx="5432417" cy="2833422"/>
          </a:xfrm>
        </p:grpSpPr>
        <p:sp>
          <p:nvSpPr>
            <p:cNvPr id="6" name="Rectangle 5">
              <a:extLst>
                <a:ext uri="{FF2B5EF4-FFF2-40B4-BE49-F238E27FC236}">
                  <a16:creationId xmlns:a16="http://schemas.microsoft.com/office/drawing/2014/main" id="{5054645E-A321-4B65-947D-6618A1C1B02D}"/>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50A46EFB-5BC6-4CC6-A6B0-19A4EA57F6B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AF27FD4-184F-48AA-ADE1-E685BEC50E2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1357D84-465F-4792-A5A1-FCC31C6F18BF}"/>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5F03FB9-6BC1-4803-9138-12476FD723C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DD070E42-9116-4904-9292-17D0BA2B8F8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3A845D94-D72B-416E-AEA1-17D9A5316C73}"/>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C36F54A6-6942-45F9-8FBA-2084BE3CB07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78A22C7A-957B-473B-A872-50042848047F}"/>
              </a:ext>
            </a:extLst>
          </p:cNvPr>
          <p:cNvGrpSpPr/>
          <p:nvPr/>
        </p:nvGrpSpPr>
        <p:grpSpPr>
          <a:xfrm>
            <a:off x="6024283" y="1728908"/>
            <a:ext cx="4984522" cy="3338399"/>
            <a:chOff x="6592901" y="1792360"/>
            <a:chExt cx="4984522" cy="3782563"/>
          </a:xfrm>
        </p:grpSpPr>
        <p:sp>
          <p:nvSpPr>
            <p:cNvPr id="15" name="Rectangle 14">
              <a:extLst>
                <a:ext uri="{FF2B5EF4-FFF2-40B4-BE49-F238E27FC236}">
                  <a16:creationId xmlns:a16="http://schemas.microsoft.com/office/drawing/2014/main" id="{04FE937D-1D9F-4B38-AAA6-11B6634AE064}"/>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C67DEE2E-211A-4249-BF12-86D9EBCD8952}"/>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02F1BA1-C0D4-42F1-A07D-461462B9C20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1C40001-9E19-45D6-8120-56D08EB25C8B}"/>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4AF6C708-6F9A-4FA5-9BC5-C6543246AE97}"/>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A394EB11-E443-455B-8697-1DAA8BF7DFC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D001B02-43DC-4AF4-86CB-8898E62FB683}"/>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6BA372F0-12A6-4CBA-AA17-451C2705A9EE}"/>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321E29-9E7D-4AC5-8691-C86BD8B64387}"/>
                  </a:ext>
                </a:extLst>
              </p:cNvPr>
              <p:cNvSpPr txBox="1"/>
              <p:nvPr/>
            </p:nvSpPr>
            <p:spPr>
              <a:xfrm>
                <a:off x="806824" y="4788698"/>
                <a:ext cx="46537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={0,1}</m:t>
                      </m:r>
                    </m:oMath>
                  </m:oMathPara>
                </a14:m>
                <a:endParaRPr lang="en-US" sz="2400" dirty="0"/>
              </a:p>
            </p:txBody>
          </p:sp>
        </mc:Choice>
        <mc:Fallback xmlns="">
          <p:sp>
            <p:nvSpPr>
              <p:cNvPr id="23" name="TextBox 22">
                <a:extLst>
                  <a:ext uri="{FF2B5EF4-FFF2-40B4-BE49-F238E27FC236}">
                    <a16:creationId xmlns:a16="http://schemas.microsoft.com/office/drawing/2014/main" id="{F5321E29-9E7D-4AC5-8691-C86BD8B64387}"/>
                  </a:ext>
                </a:extLst>
              </p:cNvPr>
              <p:cNvSpPr txBox="1">
                <a:spLocks noRot="1" noChangeAspect="1" noMove="1" noResize="1" noEditPoints="1" noAdjustHandles="1" noChangeArrowheads="1" noChangeShapeType="1" noTextEdit="1"/>
              </p:cNvSpPr>
              <p:nvPr/>
            </p:nvSpPr>
            <p:spPr>
              <a:xfrm>
                <a:off x="806824" y="4788698"/>
                <a:ext cx="4653710" cy="461665"/>
              </a:xfrm>
              <a:prstGeom prst="rect">
                <a:avLst/>
              </a:prstGeom>
              <a:blipFill>
                <a:blip r:embed="rId4"/>
                <a:stretch>
                  <a:fillRect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8D7EEA-C5C1-4DF7-B813-AE3E66F81404}"/>
                  </a:ext>
                </a:extLst>
              </p:cNvPr>
              <p:cNvSpPr txBox="1"/>
              <p:nvPr/>
            </p:nvSpPr>
            <p:spPr>
              <a:xfrm>
                <a:off x="6456260" y="5208558"/>
                <a:ext cx="5133521"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𝐼</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r>
                      <a:rPr lang="en-US" sz="2400" b="0" i="1" smtClean="0">
                        <a:latin typeface="Cambria Math" panose="02040503050406030204" pitchFamily="18" charset="0"/>
                      </a:rPr>
                      <m:t>×{0,1}</m:t>
                    </m:r>
                  </m:oMath>
                </a14:m>
                <a:r>
                  <a:rPr lang="en-US" sz="2400" dirty="0"/>
                  <a:t> </a:t>
                </a:r>
                <a14:m>
                  <m:oMath xmlns:m="http://schemas.openxmlformats.org/officeDocument/2006/math">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m:rPr>
                        <m:sty m:val="p"/>
                      </m:rPr>
                      <a:rPr lang="en-US" sz="2400" b="0" i="0" smtClean="0">
                        <a:latin typeface="Cambria Math" panose="02040503050406030204" pitchFamily="18" charset="0"/>
                      </a:rPr>
                      <m:t>int</m:t>
                    </m:r>
                  </m:oMath>
                </a14:m>
                <a:endParaRPr lang="en-US" sz="2400" dirty="0"/>
              </a:p>
            </p:txBody>
          </p:sp>
        </mc:Choice>
        <mc:Fallback xmlns="">
          <p:sp>
            <p:nvSpPr>
              <p:cNvPr id="24" name="TextBox 23">
                <a:extLst>
                  <a:ext uri="{FF2B5EF4-FFF2-40B4-BE49-F238E27FC236}">
                    <a16:creationId xmlns:a16="http://schemas.microsoft.com/office/drawing/2014/main" id="{F88D7EEA-C5C1-4DF7-B813-AE3E66F81404}"/>
                  </a:ext>
                </a:extLst>
              </p:cNvPr>
              <p:cNvSpPr txBox="1">
                <a:spLocks noRot="1" noChangeAspect="1" noMove="1" noResize="1" noEditPoints="1" noAdjustHandles="1" noChangeArrowheads="1" noChangeShapeType="1" noTextEdit="1"/>
              </p:cNvSpPr>
              <p:nvPr/>
            </p:nvSpPr>
            <p:spPr>
              <a:xfrm>
                <a:off x="6456260" y="5208558"/>
                <a:ext cx="5133521" cy="461665"/>
              </a:xfrm>
              <a:prstGeom prst="rect">
                <a:avLst/>
              </a:prstGeom>
              <a:blipFill>
                <a:blip r:embed="rId5"/>
                <a:stretch>
                  <a:fillRect l="-831" b="-17105"/>
                </a:stretch>
              </a:blipFill>
            </p:spPr>
            <p:txBody>
              <a:bodyPr/>
              <a:lstStyle/>
              <a:p>
                <a:r>
                  <a:rPr lang="en-US">
                    <a:noFill/>
                  </a:rPr>
                  <a:t> </a:t>
                </a:r>
              </a:p>
            </p:txBody>
          </p:sp>
        </mc:Fallback>
      </mc:AlternateContent>
    </p:spTree>
    <p:extLst>
      <p:ext uri="{BB962C8B-B14F-4D97-AF65-F5344CB8AC3E}">
        <p14:creationId xmlns:p14="http://schemas.microsoft.com/office/powerpoint/2010/main" val="303976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Model-based Development (MBD) or design</a:t>
            </a:r>
          </a:p>
        </p:txBody>
      </p:sp>
      <p:sp>
        <p:nvSpPr>
          <p:cNvPr id="4" name="TextBox 3">
            <a:extLst>
              <a:ext uri="{FF2B5EF4-FFF2-40B4-BE49-F238E27FC236}">
                <a16:creationId xmlns:a16="http://schemas.microsoft.com/office/drawing/2014/main" id="{9B84B02C-A1AC-4CA0-B349-4E16229135E5}"/>
              </a:ext>
            </a:extLst>
          </p:cNvPr>
          <p:cNvSpPr txBox="1"/>
          <p:nvPr/>
        </p:nvSpPr>
        <p:spPr>
          <a:xfrm>
            <a:off x="7241367" y="5206987"/>
            <a:ext cx="4433688" cy="954107"/>
          </a:xfrm>
          <a:prstGeom prst="rect">
            <a:avLst/>
          </a:prstGeom>
          <a:noFill/>
        </p:spPr>
        <p:txBody>
          <a:bodyPr wrap="square" rtlCol="0">
            <a:spAutoFit/>
          </a:bodyPr>
          <a:lstStyle/>
          <a:p>
            <a:r>
              <a:rPr lang="en-US" sz="1400" dirty="0">
                <a:solidFill>
                  <a:srgbClr val="FF0000"/>
                </a:solidFill>
              </a:rPr>
              <a:t>[1] </a:t>
            </a:r>
            <a:r>
              <a:rPr lang="en-US" sz="1400" dirty="0" err="1">
                <a:solidFill>
                  <a:srgbClr val="FF0000"/>
                </a:solidFill>
              </a:rPr>
              <a:t>Nicolescu</a:t>
            </a:r>
            <a:r>
              <a:rPr lang="en-US" sz="1400" dirty="0">
                <a:solidFill>
                  <a:srgbClr val="FF0000"/>
                </a:solidFill>
              </a:rPr>
              <a:t>, Gabriela; </a:t>
            </a:r>
            <a:r>
              <a:rPr lang="en-US" sz="1400" dirty="0" err="1">
                <a:solidFill>
                  <a:srgbClr val="FF0000"/>
                </a:solidFill>
              </a:rPr>
              <a:t>Mosterman</a:t>
            </a:r>
            <a:r>
              <a:rPr lang="en-US" sz="1400" dirty="0">
                <a:solidFill>
                  <a:srgbClr val="FF0000"/>
                </a:solidFill>
              </a:rPr>
              <a:t>, Pieter J., eds. (2010). Model-Based Design for Embedded Systems. Computational Analysis, Synthesis, and Design of Dynamic Systems. 1. Boca Raton: CRC Press.</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98494"/>
            <a:ext cx="11699087" cy="4285547"/>
          </a:xfrm>
        </p:spPr>
        <p:txBody>
          <a:bodyPr>
            <a:normAutofit fontScale="92500"/>
          </a:bodyPr>
          <a:lstStyle/>
          <a:p>
            <a:r>
              <a:rPr lang="en-US" dirty="0"/>
              <a:t>Most popular paradigm in CPS software development</a:t>
            </a:r>
          </a:p>
          <a:p>
            <a:r>
              <a:rPr lang="en-US" dirty="0"/>
              <a:t>We will learn various aspects of MBD through this course</a:t>
            </a:r>
          </a:p>
          <a:p>
            <a:r>
              <a:rPr lang="en-US" dirty="0"/>
              <a:t>MBD when used for designing embedded software</a:t>
            </a:r>
            <a:r>
              <a:rPr lang="en-US" baseline="30000" dirty="0"/>
              <a:t>1</a:t>
            </a:r>
            <a:r>
              <a:rPr lang="en-US" dirty="0"/>
              <a:t> has 4 main steps</a:t>
            </a:r>
          </a:p>
          <a:p>
            <a:pPr marL="868680" lvl="1" indent="-457200">
              <a:buFont typeface="+mj-lt"/>
              <a:buAutoNum type="arabicPeriod"/>
            </a:pPr>
            <a:r>
              <a:rPr lang="en-US" dirty="0"/>
              <a:t>Model the physical components/environment (also known as a plant model)</a:t>
            </a:r>
          </a:p>
          <a:p>
            <a:pPr marL="868680" lvl="1" indent="-457200">
              <a:buFont typeface="+mj-lt"/>
              <a:buAutoNum type="arabicPeriod"/>
            </a:pPr>
            <a:r>
              <a:rPr lang="en-US" dirty="0"/>
              <a:t>Analyze the plant, and synthesize/design the control-software at a high-level</a:t>
            </a:r>
          </a:p>
          <a:p>
            <a:pPr marL="868680" lvl="1" indent="-457200">
              <a:buFont typeface="+mj-lt"/>
              <a:buAutoNum type="arabicPeriod"/>
            </a:pPr>
            <a:r>
              <a:rPr lang="en-US" dirty="0"/>
              <a:t>Co-Simulate the plant and control-software</a:t>
            </a:r>
          </a:p>
          <a:p>
            <a:pPr marL="868680" lvl="1" indent="-457200">
              <a:buFont typeface="+mj-lt"/>
              <a:buAutoNum type="arabicPeriod"/>
            </a:pPr>
            <a:r>
              <a:rPr lang="en-US" dirty="0"/>
              <a:t>Automatically generate code from the control-software model for deployment</a:t>
            </a:r>
          </a:p>
          <a:p>
            <a:r>
              <a:rPr lang="en-US" dirty="0"/>
              <a:t>Popular MBD frameworks such as Simulink®, LabView™, </a:t>
            </a:r>
            <a:r>
              <a:rPr lang="en-US" dirty="0" err="1"/>
              <a:t>RationalRose</a:t>
            </a:r>
            <a:r>
              <a:rPr lang="en-US" dirty="0"/>
              <a:t>, </a:t>
            </a:r>
            <a:r>
              <a:rPr lang="en-US" dirty="0" err="1"/>
              <a:t>DyMola</a:t>
            </a:r>
            <a:r>
              <a:rPr lang="en-US" dirty="0"/>
              <a:t>, </a:t>
            </a:r>
            <a:r>
              <a:rPr lang="en-US" dirty="0" err="1"/>
              <a:t>TargetLink</a:t>
            </a:r>
            <a:r>
              <a:rPr lang="en-US" dirty="0"/>
              <a:t>, </a:t>
            </a:r>
            <a:r>
              <a:rPr lang="en-US" dirty="0" err="1"/>
              <a:t>Scade</a:t>
            </a:r>
            <a:r>
              <a:rPr lang="en-US" dirty="0"/>
              <a:t>, etc. </a:t>
            </a:r>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43890E0-5DFF-4C80-9A97-D27B5E057E3E}"/>
                  </a:ext>
                </a:extLst>
              </p:cNvPr>
              <p:cNvSpPr>
                <a:spLocks noGrp="1"/>
              </p:cNvSpPr>
              <p:nvPr>
                <p:ph idx="1"/>
              </p:nvPr>
            </p:nvSpPr>
            <p:spPr>
              <a:xfrm>
                <a:off x="6096000" y="1332703"/>
                <a:ext cx="2517802" cy="4351338"/>
              </a:xfrm>
            </p:spPr>
            <p:txBody>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0</m:t>
                      </m:r>
                      <m:groupChr>
                        <m:groupChrPr>
                          <m:chr m:val="→"/>
                          <m:vertJc m:val="bot"/>
                          <m:ctrlPr>
                            <a:rPr lang="en-US" b="0" i="1" smtClean="0">
                              <a:latin typeface="Cambria Math" panose="02040503050406030204" pitchFamily="18" charset="0"/>
                            </a:rPr>
                          </m:ctrlPr>
                        </m:groupChrPr>
                        <m:e>
                          <m:r>
                            <m:rPr>
                              <m:brk m:alnAt="2"/>
                            </m:rPr>
                            <a:rPr lang="en-US" b="0" i="1" smtClean="0">
                              <a:latin typeface="Cambria Math" panose="02040503050406030204" pitchFamily="18" charset="0"/>
                            </a:rPr>
                            <m:t>0</m:t>
                          </m:r>
                          <m:r>
                            <a:rPr lang="en-US" b="0" i="1" smtClean="0">
                              <a:latin typeface="Cambria Math" panose="02040503050406030204" pitchFamily="18" charset="0"/>
                            </a:rPr>
                            <m:t>/0</m:t>
                          </m:r>
                        </m:e>
                      </m:groupChr>
                      <m:r>
                        <a:rPr lang="en-US" b="0" i="1" smtClean="0">
                          <a:latin typeface="Cambria Math" panose="02040503050406030204" pitchFamily="18" charset="0"/>
                        </a:rPr>
                        <m:t> 0</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0</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1</m:t>
                          </m:r>
                          <m:r>
                            <a:rPr lang="en-US" i="1">
                              <a:latin typeface="Cambria Math" panose="02040503050406030204" pitchFamily="18" charset="0"/>
                            </a:rPr>
                            <m:t>/0</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groupChr>
                        <m:groupChrPr>
                          <m:chr m:val="→"/>
                          <m:vertJc m:val="bot"/>
                          <m:ctrlPr>
                            <a:rPr lang="en-US" i="1">
                              <a:latin typeface="Cambria Math" panose="02040503050406030204" pitchFamily="18" charset="0"/>
                            </a:rPr>
                          </m:ctrlPr>
                        </m:groupChrPr>
                        <m:e>
                          <m:r>
                            <m:rPr>
                              <m:brk m:alnAt="2"/>
                            </m:rPr>
                            <a:rPr lang="en-US" b="0" i="1" smtClean="0">
                              <a:latin typeface="Cambria Math" panose="02040503050406030204" pitchFamily="18" charset="0"/>
                            </a:rPr>
                            <m:t>0</m:t>
                          </m:r>
                          <m:r>
                            <a:rPr lang="en-US" i="1">
                              <a:latin typeface="Cambria Math" panose="02040503050406030204" pitchFamily="18" charset="0"/>
                            </a:rPr>
                            <m:t>/</m:t>
                          </m:r>
                          <m:r>
                            <a:rPr lang="en-US" b="0" i="1" smtClean="0">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0</m:t>
                      </m:r>
                    </m:oMath>
                  </m:oMathPara>
                </a14:m>
                <a:endParaRPr lang="en-US" b="0"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1</m:t>
                      </m:r>
                      <m:groupChr>
                        <m:groupChrPr>
                          <m:chr m:val="→"/>
                          <m:vertJc m:val="bot"/>
                          <m:ctrlPr>
                            <a:rPr lang="en-US" i="1">
                              <a:latin typeface="Cambria Math" panose="02040503050406030204" pitchFamily="18" charset="0"/>
                            </a:rPr>
                          </m:ctrlPr>
                        </m:groupChrPr>
                        <m:e>
                          <m:r>
                            <a:rPr lang="en-US" b="0" i="1" smtClean="0">
                              <a:latin typeface="Cambria Math" panose="02040503050406030204" pitchFamily="18" charset="0"/>
                            </a:rPr>
                            <m:t>1</m:t>
                          </m:r>
                          <m:r>
                            <a:rPr lang="en-US" i="1">
                              <a:latin typeface="Cambria Math" panose="02040503050406030204" pitchFamily="18" charset="0"/>
                            </a:rPr>
                            <m:t>/1</m:t>
                          </m:r>
                        </m:e>
                      </m:groupChr>
                      <m:r>
                        <a:rPr lang="en-US" i="1">
                          <a:latin typeface="Cambria Math" panose="02040503050406030204" pitchFamily="18" charset="0"/>
                        </a:rPr>
                        <m:t> </m:t>
                      </m:r>
                      <m:r>
                        <a:rPr lang="en-US" b="0" i="1" smtClean="0">
                          <a:latin typeface="Cambria Math" panose="02040503050406030204" pitchFamily="18" charset="0"/>
                        </a:rPr>
                        <m:t>1</m:t>
                      </m:r>
                    </m:oMath>
                  </m:oMathPara>
                </a14:m>
                <a:endParaRPr lang="en-US" dirty="0"/>
              </a:p>
              <a:p>
                <a:pPr marL="0" indent="0">
                  <a:buNone/>
                </a:pPr>
                <a:endParaRPr lang="en-US" dirty="0"/>
              </a:p>
              <a:p>
                <a:pPr marL="0" indent="0">
                  <a:buNone/>
                </a:pPr>
                <a:endParaRPr lang="en-US"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743890E0-5DFF-4C80-9A97-D27B5E057E3E}"/>
                  </a:ext>
                </a:extLst>
              </p:cNvPr>
              <p:cNvSpPr>
                <a:spLocks noGrp="1" noRot="1" noChangeAspect="1" noMove="1" noResize="1" noEditPoints="1" noAdjustHandles="1" noChangeArrowheads="1" noChangeShapeType="1" noTextEdit="1"/>
              </p:cNvSpPr>
              <p:nvPr>
                <p:ph idx="1"/>
              </p:nvPr>
            </p:nvSpPr>
            <p:spPr>
              <a:xfrm>
                <a:off x="6096000" y="1332703"/>
                <a:ext cx="2517802"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D01119F-FB2C-48DC-AA95-BC2466803ED2}"/>
              </a:ext>
            </a:extLst>
          </p:cNvPr>
          <p:cNvSpPr>
            <a:spLocks noGrp="1"/>
          </p:cNvSpPr>
          <p:nvPr>
            <p:ph type="title"/>
          </p:nvPr>
        </p:nvSpPr>
        <p:spPr/>
        <p:txBody>
          <a:bodyPr/>
          <a:lstStyle/>
          <a:p>
            <a:r>
              <a:rPr lang="en-US" dirty="0"/>
              <a:t>Transitions for Delay</a:t>
            </a:r>
          </a:p>
        </p:txBody>
      </p:sp>
      <p:sp>
        <p:nvSpPr>
          <p:cNvPr id="4" name="Slide Number Placeholder 3">
            <a:extLst>
              <a:ext uri="{FF2B5EF4-FFF2-40B4-BE49-F238E27FC236}">
                <a16:creationId xmlns:a16="http://schemas.microsoft.com/office/drawing/2014/main" id="{89FE1608-53EA-4E34-A41F-A8542091B5D8}"/>
              </a:ext>
            </a:extLst>
          </p:cNvPr>
          <p:cNvSpPr>
            <a:spLocks noGrp="1"/>
          </p:cNvSpPr>
          <p:nvPr>
            <p:ph type="sldNum" sz="quarter" idx="12"/>
          </p:nvPr>
        </p:nvSpPr>
        <p:spPr/>
        <p:txBody>
          <a:bodyPr/>
          <a:lstStyle/>
          <a:p>
            <a:fld id="{29AAD378-655A-49C6-813C-9FD132EF7440}" type="slidenum">
              <a:rPr lang="en-US" smtClean="0"/>
              <a:pPr/>
              <a:t>20</a:t>
            </a:fld>
            <a:endParaRPr lang="en-US" dirty="0"/>
          </a:p>
        </p:txBody>
      </p:sp>
      <p:grpSp>
        <p:nvGrpSpPr>
          <p:cNvPr id="16" name="Group 15">
            <a:extLst>
              <a:ext uri="{FF2B5EF4-FFF2-40B4-BE49-F238E27FC236}">
                <a16:creationId xmlns:a16="http://schemas.microsoft.com/office/drawing/2014/main" id="{9716FDF2-ECA1-4A66-B177-E896FAA517E3}"/>
              </a:ext>
            </a:extLst>
          </p:cNvPr>
          <p:cNvGrpSpPr/>
          <p:nvPr/>
        </p:nvGrpSpPr>
        <p:grpSpPr>
          <a:xfrm>
            <a:off x="484095" y="1728908"/>
            <a:ext cx="5432417" cy="2833422"/>
            <a:chOff x="6592901" y="1792360"/>
            <a:chExt cx="5432417" cy="2833422"/>
          </a:xfrm>
        </p:grpSpPr>
        <p:sp>
          <p:nvSpPr>
            <p:cNvPr id="17" name="Rectangle 16">
              <a:extLst>
                <a:ext uri="{FF2B5EF4-FFF2-40B4-BE49-F238E27FC236}">
                  <a16:creationId xmlns:a16="http://schemas.microsoft.com/office/drawing/2014/main" id="{449C5B46-E037-4DC4-BA01-1A530D1DD308}"/>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3C1AA27E-BC4F-4C37-8848-86C3132E18B6}"/>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D212D12-1367-441C-A732-BC56D6E5D2F3}"/>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2B80AC0-8086-43BC-BFA6-1240519FA132}"/>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1" name="TextBox 20">
              <a:extLst>
                <a:ext uri="{FF2B5EF4-FFF2-40B4-BE49-F238E27FC236}">
                  <a16:creationId xmlns:a16="http://schemas.microsoft.com/office/drawing/2014/main" id="{0787CA08-DBBD-4B3F-890A-D184E0EE936D}"/>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22" name="Straight Connector 21">
              <a:extLst>
                <a:ext uri="{FF2B5EF4-FFF2-40B4-BE49-F238E27FC236}">
                  <a16:creationId xmlns:a16="http://schemas.microsoft.com/office/drawing/2014/main" id="{03DA0BAF-A6CB-4846-A214-0510F1FA8A9F}"/>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F616B84-AC15-4E52-9CDA-DE53AA1E701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24" name="TextBox 23">
              <a:extLst>
                <a:ext uri="{FF2B5EF4-FFF2-40B4-BE49-F238E27FC236}">
                  <a16:creationId xmlns:a16="http://schemas.microsoft.com/office/drawing/2014/main" id="{8968CA58-5810-4BCB-B068-356A4AA02448}"/>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6FCF87F-D1B5-4504-A9D4-78CB7DA20201}"/>
                  </a:ext>
                </a:extLst>
              </p:cNvPr>
              <p:cNvSpPr txBox="1"/>
              <p:nvPr/>
            </p:nvSpPr>
            <p:spPr>
              <a:xfrm>
                <a:off x="9292146" y="2563760"/>
                <a:ext cx="2160035" cy="6883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1" i="1" smtClean="0">
                          <a:latin typeface="Cambria Math" panose="02040503050406030204" pitchFamily="18" charset="0"/>
                        </a:rPr>
                        <m:t>𝒒</m:t>
                      </m:r>
                      <m:r>
                        <a:rPr lang="en-US" sz="2800" b="1" i="1" smtClean="0">
                          <a:latin typeface="Cambria Math" panose="02040503050406030204" pitchFamily="18" charset="0"/>
                        </a:rPr>
                        <m:t> </m:t>
                      </m:r>
                      <m:groupChr>
                        <m:groupChrPr>
                          <m:chr m:val="→"/>
                          <m:vertJc m:val="bot"/>
                          <m:ctrlPr>
                            <a:rPr lang="en-US" sz="2800" b="1" i="1" smtClean="0">
                              <a:latin typeface="Cambria Math" panose="02040503050406030204" pitchFamily="18" charset="0"/>
                            </a:rPr>
                          </m:ctrlPr>
                        </m:groupChrPr>
                        <m:e>
                          <m:r>
                            <m:rPr>
                              <m:brk m:alnAt="2"/>
                            </m:rPr>
                            <a:rPr lang="en-US" sz="2800" b="1" i="1" smtClean="0">
                              <a:latin typeface="Cambria Math" panose="02040503050406030204" pitchFamily="18" charset="0"/>
                            </a:rPr>
                            <m:t>𝒊</m:t>
                          </m:r>
                          <m:r>
                            <a:rPr lang="en-US" sz="2800" b="1" i="1" smtClean="0">
                              <a:latin typeface="Cambria Math" panose="02040503050406030204" pitchFamily="18" charset="0"/>
                            </a:rPr>
                            <m:t>/</m:t>
                          </m:r>
                          <m:r>
                            <a:rPr lang="en-US" sz="2800" b="1" i="1" smtClean="0">
                              <a:latin typeface="Cambria Math" panose="02040503050406030204" pitchFamily="18" charset="0"/>
                            </a:rPr>
                            <m:t>𝒐</m:t>
                          </m:r>
                        </m:e>
                      </m:groupChr>
                      <m:r>
                        <a:rPr lang="en-US" sz="2800" b="1" i="0" smtClean="0">
                          <a:latin typeface="Cambria Math" panose="02040503050406030204" pitchFamily="18" charset="0"/>
                        </a:rPr>
                        <m:t> </m:t>
                      </m:r>
                      <m:sSup>
                        <m:sSupPr>
                          <m:ctrlPr>
                            <a:rPr lang="en-US" sz="2800" b="1" i="1" smtClean="0">
                              <a:latin typeface="Cambria Math" panose="02040503050406030204" pitchFamily="18" charset="0"/>
                            </a:rPr>
                          </m:ctrlPr>
                        </m:sSupPr>
                        <m:e>
                          <m:r>
                            <a:rPr lang="en-US" sz="2800" b="1" i="1" smtClean="0">
                              <a:latin typeface="Cambria Math" panose="02040503050406030204" pitchFamily="18" charset="0"/>
                            </a:rPr>
                            <m:t>𝒒</m:t>
                          </m:r>
                        </m:e>
                        <m:sup>
                          <m:r>
                            <a:rPr lang="en-US" sz="2800" b="1" i="0" smtClean="0">
                              <a:latin typeface="Cambria Math" panose="02040503050406030204" pitchFamily="18" charset="0"/>
                            </a:rPr>
                            <m:t>′</m:t>
                          </m:r>
                        </m:sup>
                      </m:sSup>
                    </m:oMath>
                  </m:oMathPara>
                </a14:m>
                <a:endParaRPr lang="en-US" sz="2800" b="1" dirty="0"/>
              </a:p>
            </p:txBody>
          </p:sp>
        </mc:Choice>
        <mc:Fallback>
          <p:sp>
            <p:nvSpPr>
              <p:cNvPr id="15" name="TextBox 14">
                <a:extLst>
                  <a:ext uri="{FF2B5EF4-FFF2-40B4-BE49-F238E27FC236}">
                    <a16:creationId xmlns:a16="http://schemas.microsoft.com/office/drawing/2014/main" id="{76FCF87F-D1B5-4504-A9D4-78CB7DA20201}"/>
                  </a:ext>
                </a:extLst>
              </p:cNvPr>
              <p:cNvSpPr txBox="1">
                <a:spLocks noRot="1" noChangeAspect="1" noMove="1" noResize="1" noEditPoints="1" noAdjustHandles="1" noChangeArrowheads="1" noChangeShapeType="1" noTextEdit="1"/>
              </p:cNvSpPr>
              <p:nvPr/>
            </p:nvSpPr>
            <p:spPr>
              <a:xfrm>
                <a:off x="9292146" y="2563760"/>
                <a:ext cx="2160035" cy="68833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12874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953724"/>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0</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953724"/>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1</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sp>
        <p:nvSpPr>
          <p:cNvPr id="24" name="TextBox 23">
            <a:extLst>
              <a:ext uri="{FF2B5EF4-FFF2-40B4-BE49-F238E27FC236}">
                <a16:creationId xmlns:a16="http://schemas.microsoft.com/office/drawing/2014/main" id="{969BC3E5-9ED7-45B2-AEBE-0816857571C6}"/>
              </a:ext>
            </a:extLst>
          </p:cNvPr>
          <p:cNvSpPr txBox="1"/>
          <p:nvPr/>
        </p:nvSpPr>
        <p:spPr>
          <a:xfrm>
            <a:off x="3334871" y="5105862"/>
            <a:ext cx="5664716" cy="461665"/>
          </a:xfrm>
          <a:prstGeom prst="rect">
            <a:avLst/>
          </a:prstGeom>
          <a:noFill/>
        </p:spPr>
        <p:txBody>
          <a:bodyPr wrap="square" rtlCol="0">
            <a:spAutoFit/>
          </a:bodyPr>
          <a:lstStyle/>
          <a:p>
            <a:pPr algn="ctr"/>
            <a:r>
              <a:rPr lang="en-US" sz="2400" dirty="0"/>
              <a:t>Delay sequentially composed with Delay </a:t>
            </a:r>
          </a:p>
        </p:txBody>
      </p:sp>
    </p:spTree>
    <p:extLst>
      <p:ext uri="{BB962C8B-B14F-4D97-AF65-F5344CB8AC3E}">
        <p14:creationId xmlns:p14="http://schemas.microsoft.com/office/powerpoint/2010/main" val="837248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CA03BB-FC53-49DF-A91B-96772D2063B8}"/>
              </a:ext>
            </a:extLst>
          </p:cNvPr>
          <p:cNvSpPr>
            <a:spLocks noGrp="1"/>
          </p:cNvSpPr>
          <p:nvPr>
            <p:ph type="title"/>
          </p:nvPr>
        </p:nvSpPr>
        <p:spPr/>
        <p:txBody>
          <a:bodyPr/>
          <a:lstStyle/>
          <a:p>
            <a:r>
              <a:rPr lang="en-US" dirty="0"/>
              <a:t>Composition of Synchronous Components</a:t>
            </a:r>
          </a:p>
        </p:txBody>
      </p:sp>
      <p:sp>
        <p:nvSpPr>
          <p:cNvPr id="4" name="Slide Number Placeholder 3">
            <a:extLst>
              <a:ext uri="{FF2B5EF4-FFF2-40B4-BE49-F238E27FC236}">
                <a16:creationId xmlns:a16="http://schemas.microsoft.com/office/drawing/2014/main" id="{16494F7A-737A-4380-8AC0-631F33589950}"/>
              </a:ext>
            </a:extLst>
          </p:cNvPr>
          <p:cNvSpPr>
            <a:spLocks noGrp="1"/>
          </p:cNvSpPr>
          <p:nvPr>
            <p:ph type="sldNum" sz="quarter" idx="12"/>
          </p:nvPr>
        </p:nvSpPr>
        <p:spPr/>
        <p:txBody>
          <a:bodyPr/>
          <a:lstStyle/>
          <a:p>
            <a:fld id="{29AAD378-655A-49C6-813C-9FD132EF7440}" type="slidenum">
              <a:rPr lang="en-US" smtClean="0"/>
              <a:pPr/>
              <a:t>22</a:t>
            </a:fld>
            <a:endParaRPr lang="en-US" dirty="0"/>
          </a:p>
        </p:txBody>
      </p:sp>
      <p:grpSp>
        <p:nvGrpSpPr>
          <p:cNvPr id="5" name="Group 4">
            <a:extLst>
              <a:ext uri="{FF2B5EF4-FFF2-40B4-BE49-F238E27FC236}">
                <a16:creationId xmlns:a16="http://schemas.microsoft.com/office/drawing/2014/main" id="{294A4AA3-E600-4788-9126-E448074A9C36}"/>
              </a:ext>
            </a:extLst>
          </p:cNvPr>
          <p:cNvGrpSpPr/>
          <p:nvPr/>
        </p:nvGrpSpPr>
        <p:grpSpPr>
          <a:xfrm>
            <a:off x="625860" y="1431212"/>
            <a:ext cx="5470140" cy="2833422"/>
            <a:chOff x="6592901" y="1792360"/>
            <a:chExt cx="5470140" cy="2833422"/>
          </a:xfrm>
        </p:grpSpPr>
        <p:sp>
          <p:nvSpPr>
            <p:cNvPr id="6" name="Rectangle 5">
              <a:extLst>
                <a:ext uri="{FF2B5EF4-FFF2-40B4-BE49-F238E27FC236}">
                  <a16:creationId xmlns:a16="http://schemas.microsoft.com/office/drawing/2014/main" id="{171C29B3-F50E-4EFC-A364-4082F7DB0CE7}"/>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9A25EAF0-246A-4AB2-BC01-BA47B121808D}"/>
                </a:ext>
              </a:extLst>
            </p:cNvPr>
            <p:cNvCxnSpPr>
              <a:cxnSpLocks/>
            </p:cNvCxnSpPr>
            <p:nvPr/>
          </p:nvCxnSpPr>
          <p:spPr>
            <a:xfrm>
              <a:off x="10446444" y="2462504"/>
              <a:ext cx="161659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AF34B5D-179C-42C8-A21C-21DE8572F522}"/>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CF012C9A-DC1C-4387-9502-B72626C8F71E}"/>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1</a:t>
              </a:r>
            </a:p>
          </p:txBody>
        </p:sp>
        <p:sp>
          <p:nvSpPr>
            <p:cNvPr id="10" name="TextBox 9">
              <a:extLst>
                <a:ext uri="{FF2B5EF4-FFF2-40B4-BE49-F238E27FC236}">
                  <a16:creationId xmlns:a16="http://schemas.microsoft.com/office/drawing/2014/main" id="{A0C6E022-37DC-43C8-B991-EB755B7263B7}"/>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1</a:t>
              </a:r>
            </a:p>
          </p:txBody>
        </p:sp>
        <p:cxnSp>
          <p:nvCxnSpPr>
            <p:cNvPr id="11" name="Straight Connector 10">
              <a:extLst>
                <a:ext uri="{FF2B5EF4-FFF2-40B4-BE49-F238E27FC236}">
                  <a16:creationId xmlns:a16="http://schemas.microsoft.com/office/drawing/2014/main" id="{8F77A26F-CDEE-4055-9DC9-F8F1806D6EBD}"/>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46727CC-89B6-4104-AC69-B0D8B36A518C}"/>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1</a:t>
              </a:r>
              <a:r>
                <a:rPr lang="en-US" sz="2800" dirty="0"/>
                <a:t> := 1</a:t>
              </a:r>
            </a:p>
          </p:txBody>
        </p:sp>
        <p:sp>
          <p:nvSpPr>
            <p:cNvPr id="13" name="TextBox 12">
              <a:extLst>
                <a:ext uri="{FF2B5EF4-FFF2-40B4-BE49-F238E27FC236}">
                  <a16:creationId xmlns:a16="http://schemas.microsoft.com/office/drawing/2014/main" id="{4620D368-E5EF-485D-8B50-2FAE8A121D3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1</a:t>
              </a:r>
              <a:r>
                <a:rPr lang="en-US" sz="2800" dirty="0"/>
                <a:t>:=x</a:t>
              </a:r>
              <a:r>
                <a:rPr lang="en-US" sz="2800" baseline="-25000" dirty="0"/>
                <a:t>1</a:t>
              </a:r>
              <a:r>
                <a:rPr lang="en-US" sz="2800" dirty="0"/>
                <a:t> ; x</a:t>
              </a:r>
              <a:r>
                <a:rPr lang="en-US" sz="2800" baseline="-25000" dirty="0"/>
                <a:t>1</a:t>
              </a:r>
              <a:r>
                <a:rPr lang="en-US" sz="2800" dirty="0"/>
                <a:t>:= in</a:t>
              </a:r>
              <a:r>
                <a:rPr lang="en-US" sz="2800" baseline="-25000" dirty="0"/>
                <a:t>1</a:t>
              </a:r>
            </a:p>
          </p:txBody>
        </p:sp>
      </p:grpSp>
      <p:grpSp>
        <p:nvGrpSpPr>
          <p:cNvPr id="14" name="Group 13">
            <a:extLst>
              <a:ext uri="{FF2B5EF4-FFF2-40B4-BE49-F238E27FC236}">
                <a16:creationId xmlns:a16="http://schemas.microsoft.com/office/drawing/2014/main" id="{B4FD61F5-0EA7-4068-BEB7-4DED820E817D}"/>
              </a:ext>
            </a:extLst>
          </p:cNvPr>
          <p:cNvGrpSpPr/>
          <p:nvPr/>
        </p:nvGrpSpPr>
        <p:grpSpPr>
          <a:xfrm>
            <a:off x="5969517" y="1431212"/>
            <a:ext cx="5358679" cy="2833422"/>
            <a:chOff x="6592901" y="1792360"/>
            <a:chExt cx="5358679" cy="2833422"/>
          </a:xfrm>
        </p:grpSpPr>
        <p:sp>
          <p:nvSpPr>
            <p:cNvPr id="15" name="Rectangle 14">
              <a:extLst>
                <a:ext uri="{FF2B5EF4-FFF2-40B4-BE49-F238E27FC236}">
                  <a16:creationId xmlns:a16="http://schemas.microsoft.com/office/drawing/2014/main" id="{61B6BF38-F3BB-4CE5-9175-9770AD97E88A}"/>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6898A40-1D84-41CC-B3C0-A636C2ECCE1D}"/>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CC9E66-9213-49C4-9D9D-E0A7C84D1C9B}"/>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778FE11-69DD-4F69-8F6A-1A38013858C4}"/>
                </a:ext>
              </a:extLst>
            </p:cNvPr>
            <p:cNvSpPr txBox="1"/>
            <p:nvPr/>
          </p:nvSpPr>
          <p:spPr>
            <a:xfrm>
              <a:off x="6592901" y="1792360"/>
              <a:ext cx="1146468" cy="461665"/>
            </a:xfrm>
            <a:prstGeom prst="rect">
              <a:avLst/>
            </a:prstGeom>
            <a:noFill/>
          </p:spPr>
          <p:txBody>
            <a:bodyPr wrap="none" rtlCol="0">
              <a:spAutoFit/>
            </a:bodyPr>
            <a:lstStyle/>
            <a:p>
              <a:r>
                <a:rPr lang="en-US" sz="2400" dirty="0"/>
                <a:t>bool in</a:t>
              </a:r>
              <a:r>
                <a:rPr lang="en-US" sz="2400" baseline="-25000" dirty="0"/>
                <a:t>2</a:t>
              </a:r>
            </a:p>
          </p:txBody>
        </p:sp>
        <p:sp>
          <p:nvSpPr>
            <p:cNvPr id="19" name="TextBox 18">
              <a:extLst>
                <a:ext uri="{FF2B5EF4-FFF2-40B4-BE49-F238E27FC236}">
                  <a16:creationId xmlns:a16="http://schemas.microsoft.com/office/drawing/2014/main" id="{F3C4E14B-7D15-46F7-9393-11E3AD6320BF}"/>
                </a:ext>
              </a:extLst>
            </p:cNvPr>
            <p:cNvSpPr txBox="1"/>
            <p:nvPr/>
          </p:nvSpPr>
          <p:spPr>
            <a:xfrm>
              <a:off x="10611148" y="1792360"/>
              <a:ext cx="1340432" cy="461665"/>
            </a:xfrm>
            <a:prstGeom prst="rect">
              <a:avLst/>
            </a:prstGeom>
            <a:noFill/>
          </p:spPr>
          <p:txBody>
            <a:bodyPr wrap="none" rtlCol="0">
              <a:spAutoFit/>
            </a:bodyPr>
            <a:lstStyle/>
            <a:p>
              <a:r>
                <a:rPr lang="en-US" sz="2400" dirty="0"/>
                <a:t>bool out</a:t>
              </a:r>
              <a:r>
                <a:rPr lang="en-US" sz="2400" baseline="-25000" dirty="0"/>
                <a:t>2</a:t>
              </a:r>
            </a:p>
          </p:txBody>
        </p:sp>
        <p:cxnSp>
          <p:nvCxnSpPr>
            <p:cNvPr id="20" name="Straight Connector 19">
              <a:extLst>
                <a:ext uri="{FF2B5EF4-FFF2-40B4-BE49-F238E27FC236}">
                  <a16:creationId xmlns:a16="http://schemas.microsoft.com/office/drawing/2014/main" id="{8CE8D04D-E599-4FD5-967A-E095DC0A2AD1}"/>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97938AA-F83F-4137-B0FA-7105CB916437}"/>
                </a:ext>
              </a:extLst>
            </p:cNvPr>
            <p:cNvSpPr txBox="1"/>
            <p:nvPr/>
          </p:nvSpPr>
          <p:spPr>
            <a:xfrm>
              <a:off x="8160444" y="2005304"/>
              <a:ext cx="1814920" cy="523220"/>
            </a:xfrm>
            <a:prstGeom prst="rect">
              <a:avLst/>
            </a:prstGeom>
            <a:noFill/>
          </p:spPr>
          <p:txBody>
            <a:bodyPr wrap="none" rtlCol="0">
              <a:spAutoFit/>
            </a:bodyPr>
            <a:lstStyle/>
            <a:p>
              <a:r>
                <a:rPr lang="en-US" sz="2800" dirty="0"/>
                <a:t>bool x</a:t>
              </a:r>
              <a:r>
                <a:rPr lang="en-US" sz="2800" baseline="-25000" dirty="0"/>
                <a:t>2</a:t>
              </a:r>
              <a:r>
                <a:rPr lang="en-US" sz="2800" dirty="0"/>
                <a:t> := 0</a:t>
              </a:r>
            </a:p>
          </p:txBody>
        </p:sp>
        <p:sp>
          <p:nvSpPr>
            <p:cNvPr id="22" name="TextBox 21">
              <a:extLst>
                <a:ext uri="{FF2B5EF4-FFF2-40B4-BE49-F238E27FC236}">
                  <a16:creationId xmlns:a16="http://schemas.microsoft.com/office/drawing/2014/main" id="{EA235AF2-692F-403E-9610-CFB2B3B7FD6C}"/>
                </a:ext>
              </a:extLst>
            </p:cNvPr>
            <p:cNvSpPr txBox="1"/>
            <p:nvPr/>
          </p:nvSpPr>
          <p:spPr>
            <a:xfrm>
              <a:off x="7823923" y="3537451"/>
              <a:ext cx="2645276" cy="523220"/>
            </a:xfrm>
            <a:prstGeom prst="rect">
              <a:avLst/>
            </a:prstGeom>
            <a:noFill/>
          </p:spPr>
          <p:txBody>
            <a:bodyPr wrap="none" rtlCol="0">
              <a:spAutoFit/>
            </a:bodyPr>
            <a:lstStyle/>
            <a:p>
              <a:r>
                <a:rPr lang="en-US" sz="2800" dirty="0"/>
                <a:t>out</a:t>
              </a:r>
              <a:r>
                <a:rPr lang="en-US" sz="2800" baseline="-25000" dirty="0"/>
                <a:t>2</a:t>
              </a:r>
              <a:r>
                <a:rPr lang="en-US" sz="2800" dirty="0"/>
                <a:t>:=x</a:t>
              </a:r>
              <a:r>
                <a:rPr lang="en-US" sz="2800" baseline="-25000" dirty="0"/>
                <a:t>2</a:t>
              </a:r>
              <a:r>
                <a:rPr lang="en-US" sz="2800" dirty="0"/>
                <a:t> ; x</a:t>
              </a:r>
              <a:r>
                <a:rPr lang="en-US" sz="2800" baseline="-25000" dirty="0"/>
                <a:t>2</a:t>
              </a:r>
              <a:r>
                <a:rPr lang="en-US" sz="2800" dirty="0"/>
                <a:t>:= in</a:t>
              </a:r>
              <a:r>
                <a:rPr lang="en-US" sz="2800" baseline="-25000" dirty="0"/>
                <a:t>2</a:t>
              </a:r>
            </a:p>
          </p:txBody>
        </p:sp>
      </p:grpSp>
      <p:grpSp>
        <p:nvGrpSpPr>
          <p:cNvPr id="23" name="Group 20">
            <a:extLst>
              <a:ext uri="{FF2B5EF4-FFF2-40B4-BE49-F238E27FC236}">
                <a16:creationId xmlns:a16="http://schemas.microsoft.com/office/drawing/2014/main" id="{C1AA365C-8E32-4C0E-9F56-9B817521F7C0}"/>
              </a:ext>
            </a:extLst>
          </p:cNvPr>
          <p:cNvGrpSpPr/>
          <p:nvPr/>
        </p:nvGrpSpPr>
        <p:grpSpPr>
          <a:xfrm>
            <a:off x="900147" y="4464181"/>
            <a:ext cx="924110" cy="628710"/>
            <a:chOff x="1676400" y="5638800"/>
            <a:chExt cx="924110" cy="628710"/>
          </a:xfrm>
        </p:grpSpPr>
        <p:sp>
          <p:nvSpPr>
            <p:cNvPr id="25" name="TextBox 24">
              <a:extLst>
                <a:ext uri="{FF2B5EF4-FFF2-40B4-BE49-F238E27FC236}">
                  <a16:creationId xmlns:a16="http://schemas.microsoft.com/office/drawing/2014/main" id="{6F50FDFD-7350-44D7-A4DC-1368CF9A4191}"/>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26" name="Straight Arrow Connector 25">
              <a:extLst>
                <a:ext uri="{FF2B5EF4-FFF2-40B4-BE49-F238E27FC236}">
                  <a16:creationId xmlns:a16="http://schemas.microsoft.com/office/drawing/2014/main" id="{ED5061CD-C849-456D-BD3B-0E66301EBBD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C992079-249C-4A66-AB6C-BBF89AD85877}"/>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28" name="Group 21">
            <a:extLst>
              <a:ext uri="{FF2B5EF4-FFF2-40B4-BE49-F238E27FC236}">
                <a16:creationId xmlns:a16="http://schemas.microsoft.com/office/drawing/2014/main" id="{E5EAE6E7-88CD-4099-93A8-F3414D626DC1}"/>
              </a:ext>
            </a:extLst>
          </p:cNvPr>
          <p:cNvGrpSpPr/>
          <p:nvPr/>
        </p:nvGrpSpPr>
        <p:grpSpPr>
          <a:xfrm>
            <a:off x="1890747" y="4464181"/>
            <a:ext cx="924110" cy="628710"/>
            <a:chOff x="1676400" y="5638800"/>
            <a:chExt cx="924110" cy="628710"/>
          </a:xfrm>
        </p:grpSpPr>
        <p:sp>
          <p:nvSpPr>
            <p:cNvPr id="29" name="TextBox 28">
              <a:extLst>
                <a:ext uri="{FF2B5EF4-FFF2-40B4-BE49-F238E27FC236}">
                  <a16:creationId xmlns:a16="http://schemas.microsoft.com/office/drawing/2014/main" id="{12A0C47C-1692-4BA9-BAA5-FE715E39F41A}"/>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30" name="Straight Arrow Connector 29">
              <a:extLst>
                <a:ext uri="{FF2B5EF4-FFF2-40B4-BE49-F238E27FC236}">
                  <a16:creationId xmlns:a16="http://schemas.microsoft.com/office/drawing/2014/main" id="{5783F063-493B-43AA-9A2D-34DBAD0C1D7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0F3F49BA-59E2-46D7-B38B-59ECA77D0F1B}"/>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2" name="Group 26">
            <a:extLst>
              <a:ext uri="{FF2B5EF4-FFF2-40B4-BE49-F238E27FC236}">
                <a16:creationId xmlns:a16="http://schemas.microsoft.com/office/drawing/2014/main" id="{A4917CED-C568-418B-BB27-CADC2C4B4436}"/>
              </a:ext>
            </a:extLst>
          </p:cNvPr>
          <p:cNvGrpSpPr/>
          <p:nvPr/>
        </p:nvGrpSpPr>
        <p:grpSpPr>
          <a:xfrm>
            <a:off x="2881347" y="4464181"/>
            <a:ext cx="924110" cy="628710"/>
            <a:chOff x="1676400" y="5638800"/>
            <a:chExt cx="924110" cy="628710"/>
          </a:xfrm>
        </p:grpSpPr>
        <p:sp>
          <p:nvSpPr>
            <p:cNvPr id="33" name="TextBox 32">
              <a:extLst>
                <a:ext uri="{FF2B5EF4-FFF2-40B4-BE49-F238E27FC236}">
                  <a16:creationId xmlns:a16="http://schemas.microsoft.com/office/drawing/2014/main" id="{7D8E0BC9-321B-4285-B1E5-702C5C5E10E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34" name="Straight Arrow Connector 33">
              <a:extLst>
                <a:ext uri="{FF2B5EF4-FFF2-40B4-BE49-F238E27FC236}">
                  <a16:creationId xmlns:a16="http://schemas.microsoft.com/office/drawing/2014/main" id="{AA4F2576-7123-4027-BB48-C9D592687419}"/>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358F188-CAF5-487D-B7C9-4958B1359DE7}"/>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36" name="Group 34">
            <a:extLst>
              <a:ext uri="{FF2B5EF4-FFF2-40B4-BE49-F238E27FC236}">
                <a16:creationId xmlns:a16="http://schemas.microsoft.com/office/drawing/2014/main" id="{786B4AD2-0626-4915-9D5A-375DBB3F075A}"/>
              </a:ext>
            </a:extLst>
          </p:cNvPr>
          <p:cNvGrpSpPr/>
          <p:nvPr/>
        </p:nvGrpSpPr>
        <p:grpSpPr>
          <a:xfrm>
            <a:off x="3948147" y="4464181"/>
            <a:ext cx="924110" cy="628710"/>
            <a:chOff x="1676400" y="5638800"/>
            <a:chExt cx="924110" cy="628710"/>
          </a:xfrm>
        </p:grpSpPr>
        <p:sp>
          <p:nvSpPr>
            <p:cNvPr id="37" name="TextBox 36">
              <a:extLst>
                <a:ext uri="{FF2B5EF4-FFF2-40B4-BE49-F238E27FC236}">
                  <a16:creationId xmlns:a16="http://schemas.microsoft.com/office/drawing/2014/main" id="{3E45151B-1E4A-457A-8CFE-52264BC618B5}"/>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38" name="Straight Arrow Connector 37">
              <a:extLst>
                <a:ext uri="{FF2B5EF4-FFF2-40B4-BE49-F238E27FC236}">
                  <a16:creationId xmlns:a16="http://schemas.microsoft.com/office/drawing/2014/main" id="{A6DD1E09-76F7-411D-B35B-13E655DD1A3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A6C0D16-2FA6-4327-812D-5903EDC64D54}"/>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40" name="Group 45">
            <a:extLst>
              <a:ext uri="{FF2B5EF4-FFF2-40B4-BE49-F238E27FC236}">
                <a16:creationId xmlns:a16="http://schemas.microsoft.com/office/drawing/2014/main" id="{C2D16421-A640-4BE4-9616-90130E3EEFB7}"/>
              </a:ext>
            </a:extLst>
          </p:cNvPr>
          <p:cNvGrpSpPr/>
          <p:nvPr/>
        </p:nvGrpSpPr>
        <p:grpSpPr>
          <a:xfrm>
            <a:off x="4938747" y="4464181"/>
            <a:ext cx="924110" cy="628710"/>
            <a:chOff x="1676400" y="5638800"/>
            <a:chExt cx="924110" cy="628710"/>
          </a:xfrm>
        </p:grpSpPr>
        <p:sp>
          <p:nvSpPr>
            <p:cNvPr id="41" name="TextBox 40">
              <a:extLst>
                <a:ext uri="{FF2B5EF4-FFF2-40B4-BE49-F238E27FC236}">
                  <a16:creationId xmlns:a16="http://schemas.microsoft.com/office/drawing/2014/main" id="{D8EE62C2-B48B-4A58-BC24-B863C477C249}"/>
                </a:ext>
              </a:extLst>
            </p:cNvPr>
            <p:cNvSpPr txBox="1"/>
            <p:nvPr/>
          </p:nvSpPr>
          <p:spPr>
            <a:xfrm>
              <a:off x="1676400" y="5638800"/>
              <a:ext cx="564578" cy="338554"/>
            </a:xfrm>
            <a:prstGeom prst="rect">
              <a:avLst/>
            </a:prstGeom>
            <a:noFill/>
          </p:spPr>
          <p:txBody>
            <a:bodyPr wrap="none" rtlCol="0">
              <a:spAutoFit/>
            </a:bodyPr>
            <a:lstStyle/>
            <a:p>
              <a:r>
                <a:rPr lang="en-US" sz="1600" dirty="0"/>
                <a:t>1 / 1</a:t>
              </a:r>
            </a:p>
          </p:txBody>
        </p:sp>
        <p:cxnSp>
          <p:nvCxnSpPr>
            <p:cNvPr id="42" name="Straight Arrow Connector 41">
              <a:extLst>
                <a:ext uri="{FF2B5EF4-FFF2-40B4-BE49-F238E27FC236}">
                  <a16:creationId xmlns:a16="http://schemas.microsoft.com/office/drawing/2014/main" id="{85F21288-5F18-4B70-B8EA-50056C017154}"/>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91D385F6-BCA9-4F0A-A6F5-D8293F2F4481}"/>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44" name="Straight Arrow Connector 43">
            <a:extLst>
              <a:ext uri="{FF2B5EF4-FFF2-40B4-BE49-F238E27FC236}">
                <a16:creationId xmlns:a16="http://schemas.microsoft.com/office/drawing/2014/main" id="{3AF0ACF1-38E8-46DC-9FE6-22FD59960222}"/>
              </a:ext>
            </a:extLst>
          </p:cNvPr>
          <p:cNvCxnSpPr/>
          <p:nvPr/>
        </p:nvCxnSpPr>
        <p:spPr>
          <a:xfrm>
            <a:off x="6081747" y="4883281"/>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063CAEC5-E3EE-49B8-B3D7-6BA7A61F14F7}"/>
              </a:ext>
            </a:extLst>
          </p:cNvPr>
          <p:cNvSpPr txBox="1"/>
          <p:nvPr/>
        </p:nvSpPr>
        <p:spPr>
          <a:xfrm>
            <a:off x="514292" y="4683226"/>
            <a:ext cx="314510" cy="400110"/>
          </a:xfrm>
          <a:prstGeom prst="rect">
            <a:avLst/>
          </a:prstGeom>
          <a:noFill/>
        </p:spPr>
        <p:txBody>
          <a:bodyPr wrap="none" rtlCol="0">
            <a:spAutoFit/>
          </a:bodyPr>
          <a:lstStyle/>
          <a:p>
            <a:r>
              <a:rPr lang="en-US" sz="2000" dirty="0"/>
              <a:t>1</a:t>
            </a:r>
          </a:p>
        </p:txBody>
      </p:sp>
      <p:grpSp>
        <p:nvGrpSpPr>
          <p:cNvPr id="68" name="Group 20">
            <a:extLst>
              <a:ext uri="{FF2B5EF4-FFF2-40B4-BE49-F238E27FC236}">
                <a16:creationId xmlns:a16="http://schemas.microsoft.com/office/drawing/2014/main" id="{1DD47C8B-53A5-46F8-8E1B-E3B9DD248252}"/>
              </a:ext>
            </a:extLst>
          </p:cNvPr>
          <p:cNvGrpSpPr/>
          <p:nvPr/>
        </p:nvGrpSpPr>
        <p:grpSpPr>
          <a:xfrm>
            <a:off x="930883" y="5101953"/>
            <a:ext cx="924110" cy="628710"/>
            <a:chOff x="1676400" y="5638800"/>
            <a:chExt cx="924110" cy="628710"/>
          </a:xfrm>
        </p:grpSpPr>
        <p:sp>
          <p:nvSpPr>
            <p:cNvPr id="69" name="TextBox 68">
              <a:extLst>
                <a:ext uri="{FF2B5EF4-FFF2-40B4-BE49-F238E27FC236}">
                  <a16:creationId xmlns:a16="http://schemas.microsoft.com/office/drawing/2014/main" id="{170998CD-A493-429F-BC51-756B859B8703}"/>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1">
                      <a:lumMod val="75000"/>
                    </a:schemeClr>
                  </a:solidFill>
                </a:rPr>
                <a:t>1</a:t>
              </a:r>
              <a:r>
                <a:rPr lang="en-US" sz="1600" dirty="0"/>
                <a:t> / 0</a:t>
              </a:r>
            </a:p>
          </p:txBody>
        </p:sp>
        <p:cxnSp>
          <p:nvCxnSpPr>
            <p:cNvPr id="70" name="Straight Arrow Connector 69">
              <a:extLst>
                <a:ext uri="{FF2B5EF4-FFF2-40B4-BE49-F238E27FC236}">
                  <a16:creationId xmlns:a16="http://schemas.microsoft.com/office/drawing/2014/main" id="{9906E72B-34FA-40A9-806B-A98A123D1761}"/>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79C36A34-FC96-40AC-9D6E-5227854CA95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2" name="Group 21">
            <a:extLst>
              <a:ext uri="{FF2B5EF4-FFF2-40B4-BE49-F238E27FC236}">
                <a16:creationId xmlns:a16="http://schemas.microsoft.com/office/drawing/2014/main" id="{D37CDAFB-6249-48DA-99AF-A74EB535CA32}"/>
              </a:ext>
            </a:extLst>
          </p:cNvPr>
          <p:cNvGrpSpPr/>
          <p:nvPr/>
        </p:nvGrpSpPr>
        <p:grpSpPr>
          <a:xfrm>
            <a:off x="1921483" y="5101953"/>
            <a:ext cx="924110" cy="628710"/>
            <a:chOff x="1676400" y="5638800"/>
            <a:chExt cx="924110" cy="628710"/>
          </a:xfrm>
        </p:grpSpPr>
        <p:sp>
          <p:nvSpPr>
            <p:cNvPr id="73" name="TextBox 72">
              <a:extLst>
                <a:ext uri="{FF2B5EF4-FFF2-40B4-BE49-F238E27FC236}">
                  <a16:creationId xmlns:a16="http://schemas.microsoft.com/office/drawing/2014/main" id="{7293A6FE-D3A6-4A76-8246-CD1A39CD55CE}"/>
                </a:ext>
              </a:extLst>
            </p:cNvPr>
            <p:cNvSpPr txBox="1"/>
            <p:nvPr/>
          </p:nvSpPr>
          <p:spPr>
            <a:xfrm>
              <a:off x="1676400" y="5638800"/>
              <a:ext cx="564578" cy="338554"/>
            </a:xfrm>
            <a:prstGeom prst="rect">
              <a:avLst/>
            </a:prstGeom>
            <a:noFill/>
          </p:spPr>
          <p:txBody>
            <a:bodyPr wrap="none" rtlCol="0">
              <a:spAutoFit/>
            </a:bodyPr>
            <a:lstStyle/>
            <a:p>
              <a:r>
                <a:rPr lang="en-US" sz="1600" dirty="0">
                  <a:solidFill>
                    <a:srgbClr val="FF0000"/>
                  </a:solidFill>
                </a:rPr>
                <a:t>1</a:t>
              </a:r>
              <a:r>
                <a:rPr lang="en-US" sz="1600" dirty="0"/>
                <a:t> / </a:t>
              </a:r>
              <a:r>
                <a:rPr lang="en-US" sz="1600" dirty="0">
                  <a:solidFill>
                    <a:schemeClr val="accent1">
                      <a:lumMod val="75000"/>
                    </a:schemeClr>
                  </a:solidFill>
                </a:rPr>
                <a:t>1</a:t>
              </a:r>
            </a:p>
          </p:txBody>
        </p:sp>
        <p:cxnSp>
          <p:nvCxnSpPr>
            <p:cNvPr id="74" name="Straight Arrow Connector 73">
              <a:extLst>
                <a:ext uri="{FF2B5EF4-FFF2-40B4-BE49-F238E27FC236}">
                  <a16:creationId xmlns:a16="http://schemas.microsoft.com/office/drawing/2014/main" id="{95AD1E5D-CB23-4433-9004-7B50FBE4A1AB}"/>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1AF06C1-C706-4011-891B-B1F623531808}"/>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grpSp>
        <p:nvGrpSpPr>
          <p:cNvPr id="76" name="Group 26">
            <a:extLst>
              <a:ext uri="{FF2B5EF4-FFF2-40B4-BE49-F238E27FC236}">
                <a16:creationId xmlns:a16="http://schemas.microsoft.com/office/drawing/2014/main" id="{D7C71FF0-A44F-4DB7-9774-BC768F279EA1}"/>
              </a:ext>
            </a:extLst>
          </p:cNvPr>
          <p:cNvGrpSpPr/>
          <p:nvPr/>
        </p:nvGrpSpPr>
        <p:grpSpPr>
          <a:xfrm>
            <a:off x="2912083" y="5101953"/>
            <a:ext cx="924110" cy="628710"/>
            <a:chOff x="1676400" y="5638800"/>
            <a:chExt cx="924110" cy="628710"/>
          </a:xfrm>
        </p:grpSpPr>
        <p:sp>
          <p:nvSpPr>
            <p:cNvPr id="77" name="TextBox 76">
              <a:extLst>
                <a:ext uri="{FF2B5EF4-FFF2-40B4-BE49-F238E27FC236}">
                  <a16:creationId xmlns:a16="http://schemas.microsoft.com/office/drawing/2014/main" id="{EA42B1B5-EF07-4DE5-87F7-D6CB1A1317EB}"/>
                </a:ext>
              </a:extLst>
            </p:cNvPr>
            <p:cNvSpPr txBox="1"/>
            <p:nvPr/>
          </p:nvSpPr>
          <p:spPr>
            <a:xfrm>
              <a:off x="1676400" y="5638800"/>
              <a:ext cx="564578" cy="338554"/>
            </a:xfrm>
            <a:prstGeom prst="rect">
              <a:avLst/>
            </a:prstGeom>
            <a:noFill/>
          </p:spPr>
          <p:txBody>
            <a:bodyPr wrap="none" rtlCol="0">
              <a:spAutoFit/>
            </a:bodyPr>
            <a:lstStyle/>
            <a:p>
              <a:r>
                <a:rPr lang="en-US" sz="1600" dirty="0">
                  <a:solidFill>
                    <a:schemeClr val="accent6">
                      <a:lumMod val="75000"/>
                    </a:schemeClr>
                  </a:solidFill>
                </a:rPr>
                <a:t>0</a:t>
              </a:r>
              <a:r>
                <a:rPr lang="en-US" sz="1600" dirty="0"/>
                <a:t> / </a:t>
              </a:r>
              <a:r>
                <a:rPr lang="en-US" sz="1600" dirty="0">
                  <a:solidFill>
                    <a:srgbClr val="FF0000"/>
                  </a:solidFill>
                </a:rPr>
                <a:t>1</a:t>
              </a:r>
            </a:p>
          </p:txBody>
        </p:sp>
        <p:cxnSp>
          <p:nvCxnSpPr>
            <p:cNvPr id="78" name="Straight Arrow Connector 77">
              <a:extLst>
                <a:ext uri="{FF2B5EF4-FFF2-40B4-BE49-F238E27FC236}">
                  <a16:creationId xmlns:a16="http://schemas.microsoft.com/office/drawing/2014/main" id="{F8F612DA-0F92-4F97-A022-2E531ABF134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BAAA3F01-EBA8-4392-8D26-4BA466283E12}"/>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0" name="Group 34">
            <a:extLst>
              <a:ext uri="{FF2B5EF4-FFF2-40B4-BE49-F238E27FC236}">
                <a16:creationId xmlns:a16="http://schemas.microsoft.com/office/drawing/2014/main" id="{782F98C4-F6BB-447D-BC0F-B044F65DCC77}"/>
              </a:ext>
            </a:extLst>
          </p:cNvPr>
          <p:cNvGrpSpPr/>
          <p:nvPr/>
        </p:nvGrpSpPr>
        <p:grpSpPr>
          <a:xfrm>
            <a:off x="3978883" y="5101953"/>
            <a:ext cx="924110" cy="628710"/>
            <a:chOff x="1676400" y="5638800"/>
            <a:chExt cx="924110" cy="628710"/>
          </a:xfrm>
        </p:grpSpPr>
        <p:sp>
          <p:nvSpPr>
            <p:cNvPr id="81" name="TextBox 80">
              <a:extLst>
                <a:ext uri="{FF2B5EF4-FFF2-40B4-BE49-F238E27FC236}">
                  <a16:creationId xmlns:a16="http://schemas.microsoft.com/office/drawing/2014/main" id="{B7823760-880D-4838-95D4-712978552D7B}"/>
                </a:ext>
              </a:extLst>
            </p:cNvPr>
            <p:cNvSpPr txBox="1"/>
            <p:nvPr/>
          </p:nvSpPr>
          <p:spPr>
            <a:xfrm>
              <a:off x="1676400" y="5638800"/>
              <a:ext cx="564578" cy="338554"/>
            </a:xfrm>
            <a:prstGeom prst="rect">
              <a:avLst/>
            </a:prstGeom>
            <a:noFill/>
          </p:spPr>
          <p:txBody>
            <a:bodyPr wrap="none" rtlCol="0">
              <a:spAutoFit/>
            </a:bodyPr>
            <a:lstStyle/>
            <a:p>
              <a:r>
                <a:rPr lang="en-US" sz="1600" dirty="0"/>
                <a:t>0 / </a:t>
              </a:r>
              <a:r>
                <a:rPr lang="en-US" sz="1600" dirty="0">
                  <a:solidFill>
                    <a:schemeClr val="accent6">
                      <a:lumMod val="75000"/>
                    </a:schemeClr>
                  </a:solidFill>
                </a:rPr>
                <a:t>0</a:t>
              </a:r>
            </a:p>
          </p:txBody>
        </p:sp>
        <p:cxnSp>
          <p:nvCxnSpPr>
            <p:cNvPr id="82" name="Straight Arrow Connector 81">
              <a:extLst>
                <a:ext uri="{FF2B5EF4-FFF2-40B4-BE49-F238E27FC236}">
                  <a16:creationId xmlns:a16="http://schemas.microsoft.com/office/drawing/2014/main" id="{E4CD02C3-DEDF-498C-A557-93777BFE7005}"/>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3D9B3BC8-FF85-4E69-9EA5-9617DD3A29F0}"/>
                </a:ext>
              </a:extLst>
            </p:cNvPr>
            <p:cNvSpPr txBox="1"/>
            <p:nvPr/>
          </p:nvSpPr>
          <p:spPr>
            <a:xfrm>
              <a:off x="2286000" y="5867400"/>
              <a:ext cx="314510" cy="400110"/>
            </a:xfrm>
            <a:prstGeom prst="rect">
              <a:avLst/>
            </a:prstGeom>
            <a:noFill/>
          </p:spPr>
          <p:txBody>
            <a:bodyPr wrap="none" rtlCol="0">
              <a:spAutoFit/>
            </a:bodyPr>
            <a:lstStyle/>
            <a:p>
              <a:r>
                <a:rPr lang="en-US" sz="2000" dirty="0"/>
                <a:t>0</a:t>
              </a:r>
            </a:p>
          </p:txBody>
        </p:sp>
      </p:grpSp>
      <p:grpSp>
        <p:nvGrpSpPr>
          <p:cNvPr id="84" name="Group 45">
            <a:extLst>
              <a:ext uri="{FF2B5EF4-FFF2-40B4-BE49-F238E27FC236}">
                <a16:creationId xmlns:a16="http://schemas.microsoft.com/office/drawing/2014/main" id="{AEEA7C20-92C7-4F9F-A8D3-817EABE698D2}"/>
              </a:ext>
            </a:extLst>
          </p:cNvPr>
          <p:cNvGrpSpPr/>
          <p:nvPr/>
        </p:nvGrpSpPr>
        <p:grpSpPr>
          <a:xfrm>
            <a:off x="4969483" y="5101953"/>
            <a:ext cx="924110" cy="628710"/>
            <a:chOff x="1676400" y="5638800"/>
            <a:chExt cx="924110" cy="628710"/>
          </a:xfrm>
        </p:grpSpPr>
        <p:sp>
          <p:nvSpPr>
            <p:cNvPr id="85" name="TextBox 84">
              <a:extLst>
                <a:ext uri="{FF2B5EF4-FFF2-40B4-BE49-F238E27FC236}">
                  <a16:creationId xmlns:a16="http://schemas.microsoft.com/office/drawing/2014/main" id="{F866F2B9-2BA0-44B9-9098-A08C474AFB29}"/>
                </a:ext>
              </a:extLst>
            </p:cNvPr>
            <p:cNvSpPr txBox="1"/>
            <p:nvPr/>
          </p:nvSpPr>
          <p:spPr>
            <a:xfrm>
              <a:off x="1676400" y="5638800"/>
              <a:ext cx="564578" cy="338554"/>
            </a:xfrm>
            <a:prstGeom prst="rect">
              <a:avLst/>
            </a:prstGeom>
            <a:noFill/>
          </p:spPr>
          <p:txBody>
            <a:bodyPr wrap="none" rtlCol="0">
              <a:spAutoFit/>
            </a:bodyPr>
            <a:lstStyle/>
            <a:p>
              <a:r>
                <a:rPr lang="en-US" sz="1600" dirty="0"/>
                <a:t>1 / 0</a:t>
              </a:r>
            </a:p>
          </p:txBody>
        </p:sp>
        <p:cxnSp>
          <p:nvCxnSpPr>
            <p:cNvPr id="86" name="Straight Arrow Connector 85">
              <a:extLst>
                <a:ext uri="{FF2B5EF4-FFF2-40B4-BE49-F238E27FC236}">
                  <a16:creationId xmlns:a16="http://schemas.microsoft.com/office/drawing/2014/main" id="{F2A2E1E6-90EA-4998-AD1B-32B0F8A9CF10}"/>
                </a:ext>
              </a:extLst>
            </p:cNvPr>
            <p:cNvCxnSpPr/>
            <p:nvPr/>
          </p:nvCxnSpPr>
          <p:spPr>
            <a:xfrm>
              <a:off x="1676400" y="6019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9C2CADE3-3AB9-4048-A681-B0BF04BE0299}"/>
                </a:ext>
              </a:extLst>
            </p:cNvPr>
            <p:cNvSpPr txBox="1"/>
            <p:nvPr/>
          </p:nvSpPr>
          <p:spPr>
            <a:xfrm>
              <a:off x="2286000" y="5867400"/>
              <a:ext cx="314510" cy="400110"/>
            </a:xfrm>
            <a:prstGeom prst="rect">
              <a:avLst/>
            </a:prstGeom>
            <a:noFill/>
          </p:spPr>
          <p:txBody>
            <a:bodyPr wrap="none" rtlCol="0">
              <a:spAutoFit/>
            </a:bodyPr>
            <a:lstStyle/>
            <a:p>
              <a:r>
                <a:rPr lang="en-US" sz="2000" dirty="0"/>
                <a:t>1</a:t>
              </a:r>
            </a:p>
          </p:txBody>
        </p:sp>
      </p:grpSp>
      <p:cxnSp>
        <p:nvCxnSpPr>
          <p:cNvPr id="88" name="Straight Arrow Connector 87">
            <a:extLst>
              <a:ext uri="{FF2B5EF4-FFF2-40B4-BE49-F238E27FC236}">
                <a16:creationId xmlns:a16="http://schemas.microsoft.com/office/drawing/2014/main" id="{030ABDAA-02B1-46B2-B9D1-ABDC651BBDD1}"/>
              </a:ext>
            </a:extLst>
          </p:cNvPr>
          <p:cNvCxnSpPr/>
          <p:nvPr/>
        </p:nvCxnSpPr>
        <p:spPr>
          <a:xfrm>
            <a:off x="6112483" y="5521053"/>
            <a:ext cx="990600" cy="0"/>
          </a:xfrm>
          <a:prstGeom prst="straightConnector1">
            <a:avLst/>
          </a:prstGeom>
          <a:ln w="25400">
            <a:prstDash val="sysDot"/>
            <a:tailEnd type="arrow"/>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E3A2D375-B936-4407-9340-67900FCEB3DD}"/>
              </a:ext>
            </a:extLst>
          </p:cNvPr>
          <p:cNvSpPr txBox="1"/>
          <p:nvPr/>
        </p:nvSpPr>
        <p:spPr>
          <a:xfrm>
            <a:off x="545028" y="5320998"/>
            <a:ext cx="314510" cy="400110"/>
          </a:xfrm>
          <a:prstGeom prst="rect">
            <a:avLst/>
          </a:prstGeom>
          <a:noFill/>
        </p:spPr>
        <p:txBody>
          <a:bodyPr wrap="none" rtlCol="0">
            <a:spAutoFit/>
          </a:bodyPr>
          <a:lstStyle/>
          <a:p>
            <a:r>
              <a:rPr lang="en-US" sz="2000" dirty="0"/>
              <a:t>0</a:t>
            </a:r>
          </a:p>
        </p:txBody>
      </p:sp>
      <p:sp>
        <p:nvSpPr>
          <p:cNvPr id="2" name="TextBox 1">
            <a:extLst>
              <a:ext uri="{FF2B5EF4-FFF2-40B4-BE49-F238E27FC236}">
                <a16:creationId xmlns:a16="http://schemas.microsoft.com/office/drawing/2014/main" id="{36B47109-2C14-4F72-AD15-63ABBC01A38C}"/>
              </a:ext>
            </a:extLst>
          </p:cNvPr>
          <p:cNvSpPr txBox="1"/>
          <p:nvPr/>
        </p:nvSpPr>
        <p:spPr>
          <a:xfrm>
            <a:off x="7340628" y="4633458"/>
            <a:ext cx="1103892" cy="461665"/>
          </a:xfrm>
          <a:prstGeom prst="rect">
            <a:avLst/>
          </a:prstGeom>
          <a:noFill/>
        </p:spPr>
        <p:txBody>
          <a:bodyPr wrap="none" rtlCol="0">
            <a:spAutoFit/>
          </a:bodyPr>
          <a:lstStyle/>
          <a:p>
            <a:r>
              <a:rPr lang="en-US" sz="2400" dirty="0"/>
              <a:t>Delay 1</a:t>
            </a:r>
          </a:p>
        </p:txBody>
      </p:sp>
      <p:sp>
        <p:nvSpPr>
          <p:cNvPr id="90" name="TextBox 89">
            <a:extLst>
              <a:ext uri="{FF2B5EF4-FFF2-40B4-BE49-F238E27FC236}">
                <a16:creationId xmlns:a16="http://schemas.microsoft.com/office/drawing/2014/main" id="{AC59B85F-D5D5-4620-B6B3-85C9FDC13F4A}"/>
              </a:ext>
            </a:extLst>
          </p:cNvPr>
          <p:cNvSpPr txBox="1"/>
          <p:nvPr/>
        </p:nvSpPr>
        <p:spPr>
          <a:xfrm>
            <a:off x="7340628" y="5202545"/>
            <a:ext cx="1103892" cy="461665"/>
          </a:xfrm>
          <a:prstGeom prst="rect">
            <a:avLst/>
          </a:prstGeom>
          <a:noFill/>
        </p:spPr>
        <p:txBody>
          <a:bodyPr wrap="none" rtlCol="0">
            <a:spAutoFit/>
          </a:bodyPr>
          <a:lstStyle/>
          <a:p>
            <a:r>
              <a:rPr lang="en-US" sz="2400" dirty="0"/>
              <a:t>Delay 2</a:t>
            </a:r>
          </a:p>
        </p:txBody>
      </p:sp>
      <p:sp>
        <p:nvSpPr>
          <p:cNvPr id="91" name="TextBox 90">
            <a:extLst>
              <a:ext uri="{FF2B5EF4-FFF2-40B4-BE49-F238E27FC236}">
                <a16:creationId xmlns:a16="http://schemas.microsoft.com/office/drawing/2014/main" id="{EAA20FA9-1520-47EE-BCA7-B862B4F04021}"/>
              </a:ext>
            </a:extLst>
          </p:cNvPr>
          <p:cNvSpPr txBox="1"/>
          <p:nvPr/>
        </p:nvSpPr>
        <p:spPr>
          <a:xfrm>
            <a:off x="9877536" y="2668286"/>
            <a:ext cx="2198291" cy="2862322"/>
          </a:xfrm>
          <a:prstGeom prst="rect">
            <a:avLst/>
          </a:prstGeom>
          <a:noFill/>
        </p:spPr>
        <p:txBody>
          <a:bodyPr wrap="square" rtlCol="0">
            <a:spAutoFit/>
          </a:bodyPr>
          <a:lstStyle/>
          <a:p>
            <a:r>
              <a:rPr lang="en-US" dirty="0"/>
              <a:t>Observe:</a:t>
            </a:r>
          </a:p>
          <a:p>
            <a:pPr marL="342900" indent="-342900">
              <a:buAutoNum type="arabicParenR"/>
            </a:pPr>
            <a:r>
              <a:rPr lang="en-US" dirty="0"/>
              <a:t>in</a:t>
            </a:r>
            <a:r>
              <a:rPr lang="en-US" baseline="-25000" dirty="0"/>
              <a:t>2 </a:t>
            </a:r>
            <a:r>
              <a:rPr lang="en-US" dirty="0"/>
              <a:t>is the same as out</a:t>
            </a:r>
            <a:r>
              <a:rPr lang="en-US" baseline="-25000" dirty="0"/>
              <a:t>1 </a:t>
            </a:r>
            <a:r>
              <a:rPr lang="en-US" dirty="0"/>
              <a:t>in every round</a:t>
            </a:r>
            <a:endParaRPr lang="en-US" baseline="-25000" dirty="0"/>
          </a:p>
          <a:p>
            <a:pPr marL="342900" indent="-342900">
              <a:buAutoNum type="arabicParenR"/>
            </a:pPr>
            <a:r>
              <a:rPr lang="en-US" dirty="0"/>
              <a:t>Ignoring first 2 rounds, outputs of d2 are the inputs to d1 delayed by 2 rounds </a:t>
            </a:r>
          </a:p>
        </p:txBody>
      </p:sp>
    </p:spTree>
    <p:extLst>
      <p:ext uri="{BB962C8B-B14F-4D97-AF65-F5344CB8AC3E}">
        <p14:creationId xmlns:p14="http://schemas.microsoft.com/office/powerpoint/2010/main" val="4188813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23</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2" name="TextBox 1">
            <a:extLst>
              <a:ext uri="{FF2B5EF4-FFF2-40B4-BE49-F238E27FC236}">
                <a16:creationId xmlns:a16="http://schemas.microsoft.com/office/drawing/2014/main" id="{0775FA90-51FD-4726-890E-0BFE5FF53E56}"/>
              </a:ext>
            </a:extLst>
          </p:cNvPr>
          <p:cNvSpPr txBox="1"/>
          <p:nvPr/>
        </p:nvSpPr>
        <p:spPr>
          <a:xfrm>
            <a:off x="2467075" y="4496137"/>
            <a:ext cx="1120820" cy="369332"/>
          </a:xfrm>
          <a:prstGeom prst="rect">
            <a:avLst/>
          </a:prstGeom>
          <a:noFill/>
        </p:spPr>
        <p:txBody>
          <a:bodyPr wrap="none" rtlCol="0">
            <a:spAutoFit/>
          </a:bodyPr>
          <a:lstStyle/>
          <a:p>
            <a:r>
              <a:rPr lang="en-US" dirty="0">
                <a:solidFill>
                  <a:srgbClr val="FF0000"/>
                </a:solidFill>
              </a:rPr>
              <a:t>10101010</a:t>
            </a:r>
          </a:p>
        </p:txBody>
      </p:sp>
      <p:sp>
        <p:nvSpPr>
          <p:cNvPr id="6" name="TextBox 5">
            <a:extLst>
              <a:ext uri="{FF2B5EF4-FFF2-40B4-BE49-F238E27FC236}">
                <a16:creationId xmlns:a16="http://schemas.microsoft.com/office/drawing/2014/main" id="{4650F6AC-F2A2-4B04-BA56-9C7261FD8704}"/>
              </a:ext>
            </a:extLst>
          </p:cNvPr>
          <p:cNvSpPr txBox="1"/>
          <p:nvPr/>
        </p:nvSpPr>
        <p:spPr>
          <a:xfrm>
            <a:off x="2467075" y="4814084"/>
            <a:ext cx="1120820" cy="369332"/>
          </a:xfrm>
          <a:prstGeom prst="rect">
            <a:avLst/>
          </a:prstGeom>
          <a:noFill/>
        </p:spPr>
        <p:txBody>
          <a:bodyPr wrap="none" rtlCol="0">
            <a:spAutoFit/>
          </a:bodyPr>
          <a:lstStyle/>
          <a:p>
            <a:r>
              <a:rPr lang="en-US" dirty="0">
                <a:solidFill>
                  <a:srgbClr val="FF0000"/>
                </a:solidFill>
              </a:rPr>
              <a:t>11111111</a:t>
            </a:r>
          </a:p>
        </p:txBody>
      </p:sp>
      <p:sp>
        <p:nvSpPr>
          <p:cNvPr id="7" name="TextBox 6">
            <a:extLst>
              <a:ext uri="{FF2B5EF4-FFF2-40B4-BE49-F238E27FC236}">
                <a16:creationId xmlns:a16="http://schemas.microsoft.com/office/drawing/2014/main" id="{904D4034-10BA-4E23-A51C-C0403671306C}"/>
              </a:ext>
            </a:extLst>
          </p:cNvPr>
          <p:cNvSpPr txBox="1"/>
          <p:nvPr/>
        </p:nvSpPr>
        <p:spPr>
          <a:xfrm>
            <a:off x="2467075" y="5160331"/>
            <a:ext cx="1120820" cy="646331"/>
          </a:xfrm>
          <a:prstGeom prst="rect">
            <a:avLst/>
          </a:prstGeom>
          <a:noFill/>
        </p:spPr>
        <p:txBody>
          <a:bodyPr wrap="none" rtlCol="0">
            <a:spAutoFit/>
          </a:bodyPr>
          <a:lstStyle/>
          <a:p>
            <a:r>
              <a:rPr lang="en-US" dirty="0">
                <a:solidFill>
                  <a:srgbClr val="FF0000"/>
                </a:solidFill>
              </a:rPr>
              <a:t>10001111</a:t>
            </a:r>
          </a:p>
          <a:p>
            <a:r>
              <a:rPr lang="en-US" dirty="0">
                <a:solidFill>
                  <a:srgbClr val="FF0000"/>
                </a:solidFill>
              </a:rPr>
              <a:t>001100 </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8A1202CE-4293-46A0-82B7-D50CD5720D09}"/>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p:sp>
            <p:nvSpPr>
              <p:cNvPr id="8" name="TextBox 7">
                <a:extLst>
                  <a:ext uri="{FF2B5EF4-FFF2-40B4-BE49-F238E27FC236}">
                    <a16:creationId xmlns:a16="http://schemas.microsoft.com/office/drawing/2014/main" id="{8A1202CE-4293-46A0-82B7-D50CD5720D09}"/>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43" name="Straight Arrow Connector 42">
            <a:extLst>
              <a:ext uri="{FF2B5EF4-FFF2-40B4-BE49-F238E27FC236}">
                <a16:creationId xmlns:a16="http://schemas.microsoft.com/office/drawing/2014/main" id="{DF5083C2-3380-428D-885E-D9C66AB55E64}"/>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F99B6BBD-FA6E-447E-94FD-1203441DE156}"/>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Tree>
    <p:extLst>
      <p:ext uri="{BB962C8B-B14F-4D97-AF65-F5344CB8AC3E}">
        <p14:creationId xmlns:p14="http://schemas.microsoft.com/office/powerpoint/2010/main" val="1886612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EF4173-0D94-4597-A1E7-252F117E9DA4}"/>
              </a:ext>
            </a:extLst>
          </p:cNvPr>
          <p:cNvSpPr>
            <a:spLocks noGrp="1"/>
          </p:cNvSpPr>
          <p:nvPr>
            <p:ph type="title"/>
          </p:nvPr>
        </p:nvSpPr>
        <p:spPr/>
        <p:txBody>
          <a:bodyPr/>
          <a:lstStyle/>
          <a:p>
            <a:r>
              <a:rPr lang="en-US" dirty="0"/>
              <a:t>What does this model achieve?</a:t>
            </a:r>
          </a:p>
        </p:txBody>
      </p:sp>
      <p:sp>
        <p:nvSpPr>
          <p:cNvPr id="4" name="Slide Number Placeholder 3">
            <a:extLst>
              <a:ext uri="{FF2B5EF4-FFF2-40B4-BE49-F238E27FC236}">
                <a16:creationId xmlns:a16="http://schemas.microsoft.com/office/drawing/2014/main" id="{B3004F83-398C-4AA6-B017-14A96A305818}"/>
              </a:ext>
            </a:extLst>
          </p:cNvPr>
          <p:cNvSpPr>
            <a:spLocks noGrp="1"/>
          </p:cNvSpPr>
          <p:nvPr>
            <p:ph type="sldNum" sz="quarter" idx="12"/>
          </p:nvPr>
        </p:nvSpPr>
        <p:spPr/>
        <p:txBody>
          <a:bodyPr/>
          <a:lstStyle/>
          <a:p>
            <a:fld id="{29AAD378-655A-49C6-813C-9FD132EF7440}" type="slidenum">
              <a:rPr lang="en-US" smtClean="0"/>
              <a:pPr/>
              <a:t>24</a:t>
            </a:fld>
            <a:endParaRPr lang="en-US" dirty="0"/>
          </a:p>
        </p:txBody>
      </p:sp>
      <p:grpSp>
        <p:nvGrpSpPr>
          <p:cNvPr id="23" name="Group 22">
            <a:extLst>
              <a:ext uri="{FF2B5EF4-FFF2-40B4-BE49-F238E27FC236}">
                <a16:creationId xmlns:a16="http://schemas.microsoft.com/office/drawing/2014/main" id="{7B10D207-F3D1-4946-8731-5C24DC127E2D}"/>
              </a:ext>
            </a:extLst>
          </p:cNvPr>
          <p:cNvGrpSpPr/>
          <p:nvPr/>
        </p:nvGrpSpPr>
        <p:grpSpPr>
          <a:xfrm>
            <a:off x="1483019" y="1269846"/>
            <a:ext cx="4984522" cy="3002477"/>
            <a:chOff x="6592901" y="1792360"/>
            <a:chExt cx="4984522" cy="3778561"/>
          </a:xfrm>
        </p:grpSpPr>
        <p:sp>
          <p:nvSpPr>
            <p:cNvPr id="24" name="Rectangle 23">
              <a:extLst>
                <a:ext uri="{FF2B5EF4-FFF2-40B4-BE49-F238E27FC236}">
                  <a16:creationId xmlns:a16="http://schemas.microsoft.com/office/drawing/2014/main" id="{9CD82440-0523-4019-8E7D-1A7D08E6BDAB}"/>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ECE9BD7B-9B79-41C5-B369-A9D4770634AC}"/>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DC4BA674-FE74-41DE-8054-DFE0A84D927A}"/>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BCFC78C-AB49-4181-A454-D5BCE3A88E87}"/>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28" name="TextBox 27">
              <a:extLst>
                <a:ext uri="{FF2B5EF4-FFF2-40B4-BE49-F238E27FC236}">
                  <a16:creationId xmlns:a16="http://schemas.microsoft.com/office/drawing/2014/main" id="{7FF743F9-E1CE-4863-B58A-37ECF2DEB3F3}"/>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9" name="Straight Connector 28">
              <a:extLst>
                <a:ext uri="{FF2B5EF4-FFF2-40B4-BE49-F238E27FC236}">
                  <a16:creationId xmlns:a16="http://schemas.microsoft.com/office/drawing/2014/main" id="{1D7B4FDE-F74C-4870-B6E9-4B1AEDA69523}"/>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E4884F7-43B1-4802-922C-739C79099C53}"/>
                </a:ext>
              </a:extLst>
            </p:cNvPr>
            <p:cNvSpPr txBox="1"/>
            <p:nvPr/>
          </p:nvSpPr>
          <p:spPr>
            <a:xfrm>
              <a:off x="8020348" y="1907997"/>
              <a:ext cx="2152032" cy="580997"/>
            </a:xfrm>
            <a:prstGeom prst="rect">
              <a:avLst/>
            </a:prstGeom>
            <a:noFill/>
          </p:spPr>
          <p:txBody>
            <a:bodyPr wrap="square" rtlCol="0">
              <a:spAutoFit/>
            </a:bodyPr>
            <a:lstStyle/>
            <a:p>
              <a:r>
                <a:rPr lang="en-US" sz="2400" dirty="0" err="1"/>
                <a:t>int</a:t>
              </a:r>
              <a:r>
                <a:rPr lang="en-US" sz="2400" dirty="0"/>
                <a:t> y:= 0</a:t>
              </a:r>
            </a:p>
          </p:txBody>
        </p:sp>
        <p:sp>
          <p:nvSpPr>
            <p:cNvPr id="31" name="TextBox 30">
              <a:extLst>
                <a:ext uri="{FF2B5EF4-FFF2-40B4-BE49-F238E27FC236}">
                  <a16:creationId xmlns:a16="http://schemas.microsoft.com/office/drawing/2014/main" id="{49916853-8CA9-46EC-B95F-3962D733917E}"/>
                </a:ext>
              </a:extLst>
            </p:cNvPr>
            <p:cNvSpPr txBox="1"/>
            <p:nvPr/>
          </p:nvSpPr>
          <p:spPr>
            <a:xfrm>
              <a:off x="7855644" y="2959483"/>
              <a:ext cx="2138727" cy="2440185"/>
            </a:xfrm>
            <a:prstGeom prst="rect">
              <a:avLst/>
            </a:prstGeom>
            <a:noFill/>
          </p:spPr>
          <p:txBody>
            <a:bodyPr wrap="none" rtlCol="0">
              <a:spAutoFit/>
            </a:bodyPr>
            <a:lstStyle/>
            <a:p>
              <a:r>
                <a:rPr lang="en-US" sz="2400" dirty="0"/>
                <a:t>out:=y ; </a:t>
              </a:r>
            </a:p>
            <a:p>
              <a:r>
                <a:rPr lang="en-US" sz="2400" dirty="0"/>
                <a:t>if (in==0) </a:t>
              </a:r>
            </a:p>
            <a:p>
              <a:r>
                <a:rPr lang="en-US" sz="2400" dirty="0"/>
                <a:t>	y:= y + 1</a:t>
              </a:r>
            </a:p>
            <a:p>
              <a:r>
                <a:rPr lang="en-US" sz="2400" dirty="0"/>
                <a:t>else</a:t>
              </a:r>
            </a:p>
            <a:p>
              <a:r>
                <a:rPr lang="en-US" sz="2400" dirty="0"/>
                <a:t>	y:=  y-1</a:t>
              </a:r>
            </a:p>
          </p:txBody>
        </p:sp>
      </p:grpSp>
      <p:sp>
        <p:nvSpPr>
          <p:cNvPr id="32" name="Rectangle 31">
            <a:extLst>
              <a:ext uri="{FF2B5EF4-FFF2-40B4-BE49-F238E27FC236}">
                <a16:creationId xmlns:a16="http://schemas.microsoft.com/office/drawing/2014/main" id="{88E40138-4A9A-4281-A543-AEC2F217D869}"/>
              </a:ext>
            </a:extLst>
          </p:cNvPr>
          <p:cNvSpPr/>
          <p:nvPr/>
        </p:nvSpPr>
        <p:spPr>
          <a:xfrm>
            <a:off x="7467600" y="1500104"/>
            <a:ext cx="2991476" cy="3922425"/>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74AA9F71-A1A7-47D0-BEA7-C1B64E441176}"/>
              </a:ext>
            </a:extLst>
          </p:cNvPr>
          <p:cNvCxnSpPr>
            <a:cxnSpLocks/>
          </p:cNvCxnSpPr>
          <p:nvPr/>
        </p:nvCxnSpPr>
        <p:spPr>
          <a:xfrm>
            <a:off x="6204857" y="1802348"/>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1226440-857B-443D-8648-D0D7965AB579}"/>
              </a:ext>
            </a:extLst>
          </p:cNvPr>
          <p:cNvSpPr txBox="1"/>
          <p:nvPr/>
        </p:nvSpPr>
        <p:spPr>
          <a:xfrm>
            <a:off x="6661097" y="1238494"/>
            <a:ext cx="806503" cy="523220"/>
          </a:xfrm>
          <a:prstGeom prst="rect">
            <a:avLst/>
          </a:prstGeom>
          <a:noFill/>
        </p:spPr>
        <p:txBody>
          <a:bodyPr wrap="none" rtlCol="0">
            <a:spAutoFit/>
          </a:bodyPr>
          <a:lstStyle/>
          <a:p>
            <a:r>
              <a:rPr lang="en-US" sz="2800" dirty="0" err="1"/>
              <a:t>int</a:t>
            </a:r>
            <a:r>
              <a:rPr lang="en-US" sz="2800" dirty="0"/>
              <a:t> c</a:t>
            </a:r>
          </a:p>
        </p:txBody>
      </p:sp>
      <p:sp>
        <p:nvSpPr>
          <p:cNvPr id="35" name="TextBox 34">
            <a:extLst>
              <a:ext uri="{FF2B5EF4-FFF2-40B4-BE49-F238E27FC236}">
                <a16:creationId xmlns:a16="http://schemas.microsoft.com/office/drawing/2014/main" id="{21365D9A-9856-42FF-A737-1940A664BB36}"/>
              </a:ext>
            </a:extLst>
          </p:cNvPr>
          <p:cNvSpPr txBox="1"/>
          <p:nvPr/>
        </p:nvSpPr>
        <p:spPr>
          <a:xfrm>
            <a:off x="7716119" y="1495493"/>
            <a:ext cx="2152032" cy="461665"/>
          </a:xfrm>
          <a:prstGeom prst="rect">
            <a:avLst/>
          </a:prstGeom>
          <a:noFill/>
        </p:spPr>
        <p:txBody>
          <a:bodyPr wrap="square" rtlCol="0">
            <a:spAutoFit/>
          </a:bodyPr>
          <a:lstStyle/>
          <a:p>
            <a:r>
              <a:rPr lang="en-US" sz="2400" dirty="0"/>
              <a:t>bool warn</a:t>
            </a:r>
            <a:r>
              <a:rPr lang="en-US" sz="2400" baseline="-25000" dirty="0"/>
              <a:t> </a:t>
            </a:r>
            <a:r>
              <a:rPr lang="en-US" sz="2400" dirty="0"/>
              <a:t>:= 0</a:t>
            </a:r>
            <a:endParaRPr lang="en-US" sz="2400" baseline="-25000" dirty="0"/>
          </a:p>
        </p:txBody>
      </p:sp>
      <p:cxnSp>
        <p:nvCxnSpPr>
          <p:cNvPr id="36" name="Straight Connector 35">
            <a:extLst>
              <a:ext uri="{FF2B5EF4-FFF2-40B4-BE49-F238E27FC236}">
                <a16:creationId xmlns:a16="http://schemas.microsoft.com/office/drawing/2014/main" id="{0B8F26F0-389D-486F-BB80-A70216CD4823}"/>
              </a:ext>
            </a:extLst>
          </p:cNvPr>
          <p:cNvCxnSpPr>
            <a:cxnSpLocks/>
          </p:cNvCxnSpPr>
          <p:nvPr/>
        </p:nvCxnSpPr>
        <p:spPr>
          <a:xfrm>
            <a:off x="7467600" y="1985107"/>
            <a:ext cx="2991476"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44E94950-7356-419C-8966-4AC5CA725CCF}"/>
                  </a:ext>
                </a:extLst>
              </p:cNvPr>
              <p:cNvSpPr txBox="1"/>
              <p:nvPr/>
            </p:nvSpPr>
            <p:spPr>
              <a:xfrm>
                <a:off x="7716119" y="2243449"/>
                <a:ext cx="2351798" cy="2677656"/>
              </a:xfrm>
              <a:prstGeom prst="rect">
                <a:avLst/>
              </a:prstGeom>
              <a:noFill/>
            </p:spPr>
            <p:txBody>
              <a:bodyPr wrap="none" rtlCol="0">
                <a:spAutoFit/>
              </a:bodyPr>
              <a:lstStyle/>
              <a:p>
                <a:r>
                  <a:rPr lang="en-US" sz="2400" dirty="0"/>
                  <a:t>if (c </a:t>
                </a:r>
                <a14:m>
                  <m:oMath xmlns:m="http://schemas.openxmlformats.org/officeDocument/2006/math">
                    <m:r>
                      <a:rPr lang="en-US" sz="2400" b="0" i="1" smtClean="0">
                        <a:latin typeface="Cambria Math" panose="02040503050406030204" pitchFamily="18" charset="0"/>
                      </a:rPr>
                      <m:t>≥</m:t>
                    </m:r>
                  </m:oMath>
                </a14:m>
                <a:r>
                  <a:rPr lang="en-US" sz="2400" dirty="0"/>
                  <a:t> 2)</a:t>
                </a:r>
              </a:p>
              <a:p>
                <a:r>
                  <a:rPr lang="en-US" sz="2400" dirty="0"/>
                  <a:t>    if (warn == 1)</a:t>
                </a:r>
              </a:p>
              <a:p>
                <a:r>
                  <a:rPr lang="en-US" sz="2400" dirty="0"/>
                  <a:t>	error := 1;</a:t>
                </a:r>
              </a:p>
              <a:p>
                <a:r>
                  <a:rPr lang="en-US" sz="2400" dirty="0"/>
                  <a:t>    else</a:t>
                </a:r>
              </a:p>
              <a:p>
                <a:r>
                  <a:rPr lang="en-US" sz="2400" dirty="0"/>
                  <a:t>	warn := 1;</a:t>
                </a:r>
              </a:p>
              <a:p>
                <a:r>
                  <a:rPr lang="en-US" sz="2400" dirty="0"/>
                  <a:t>    end</a:t>
                </a:r>
              </a:p>
              <a:p>
                <a:r>
                  <a:rPr lang="en-US" sz="2400" dirty="0"/>
                  <a:t>end</a:t>
                </a:r>
              </a:p>
            </p:txBody>
          </p:sp>
        </mc:Choice>
        <mc:Fallback>
          <p:sp>
            <p:nvSpPr>
              <p:cNvPr id="37" name="TextBox 36">
                <a:extLst>
                  <a:ext uri="{FF2B5EF4-FFF2-40B4-BE49-F238E27FC236}">
                    <a16:creationId xmlns:a16="http://schemas.microsoft.com/office/drawing/2014/main" id="{44E94950-7356-419C-8966-4AC5CA725CCF}"/>
                  </a:ext>
                </a:extLst>
              </p:cNvPr>
              <p:cNvSpPr txBox="1">
                <a:spLocks noRot="1" noChangeAspect="1" noMove="1" noResize="1" noEditPoints="1" noAdjustHandles="1" noChangeArrowheads="1" noChangeShapeType="1" noTextEdit="1"/>
              </p:cNvSpPr>
              <p:nvPr/>
            </p:nvSpPr>
            <p:spPr>
              <a:xfrm>
                <a:off x="7716119" y="2243449"/>
                <a:ext cx="2351798" cy="2677656"/>
              </a:xfrm>
              <a:prstGeom prst="rect">
                <a:avLst/>
              </a:prstGeom>
              <a:blipFill>
                <a:blip r:embed="rId2"/>
                <a:stretch>
                  <a:fillRect l="-4145" t="-1822" r="-2850" b="-4328"/>
                </a:stretch>
              </a:blipFill>
            </p:spPr>
            <p:txBody>
              <a:bodyPr/>
              <a:lstStyle/>
              <a:p>
                <a:r>
                  <a:rPr lang="en-US">
                    <a:noFill/>
                  </a:rPr>
                  <a:t> </a:t>
                </a:r>
              </a:p>
            </p:txBody>
          </p:sp>
        </mc:Fallback>
      </mc:AlternateContent>
      <p:cxnSp>
        <p:nvCxnSpPr>
          <p:cNvPr id="39" name="Straight Arrow Connector 38">
            <a:extLst>
              <a:ext uri="{FF2B5EF4-FFF2-40B4-BE49-F238E27FC236}">
                <a16:creationId xmlns:a16="http://schemas.microsoft.com/office/drawing/2014/main" id="{64E70DF5-A9D1-42B8-A9E3-F72FD42E277B}"/>
              </a:ext>
            </a:extLst>
          </p:cNvPr>
          <p:cNvCxnSpPr>
            <a:cxnSpLocks/>
          </p:cNvCxnSpPr>
          <p:nvPr/>
        </p:nvCxnSpPr>
        <p:spPr>
          <a:xfrm>
            <a:off x="10459076" y="176171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13BE64A-71A5-45CE-973F-55D4D3F9E9D8}"/>
              </a:ext>
            </a:extLst>
          </p:cNvPr>
          <p:cNvSpPr txBox="1"/>
          <p:nvPr/>
        </p:nvSpPr>
        <p:spPr>
          <a:xfrm>
            <a:off x="10652632" y="1785554"/>
            <a:ext cx="1262743" cy="954107"/>
          </a:xfrm>
          <a:prstGeom prst="rect">
            <a:avLst/>
          </a:prstGeom>
          <a:noFill/>
        </p:spPr>
        <p:txBody>
          <a:bodyPr wrap="square" rtlCol="0">
            <a:spAutoFit/>
          </a:bodyPr>
          <a:lstStyle/>
          <a:p>
            <a:r>
              <a:rPr lang="en-US" sz="2800" dirty="0"/>
              <a:t>bool warn </a:t>
            </a:r>
          </a:p>
        </p:txBody>
      </p:sp>
      <p:sp>
        <p:nvSpPr>
          <p:cNvPr id="5" name="TextBox 4">
            <a:extLst>
              <a:ext uri="{FF2B5EF4-FFF2-40B4-BE49-F238E27FC236}">
                <a16:creationId xmlns:a16="http://schemas.microsoft.com/office/drawing/2014/main" id="{ACF0FBC1-1986-4BD8-B8B0-B5F4049A2D1F}"/>
              </a:ext>
            </a:extLst>
          </p:cNvPr>
          <p:cNvSpPr txBox="1"/>
          <p:nvPr/>
        </p:nvSpPr>
        <p:spPr>
          <a:xfrm>
            <a:off x="862969" y="4593987"/>
            <a:ext cx="5701603" cy="1200329"/>
          </a:xfrm>
          <a:prstGeom prst="rect">
            <a:avLst/>
          </a:prstGeom>
          <a:noFill/>
        </p:spPr>
        <p:txBody>
          <a:bodyPr wrap="square" rtlCol="0">
            <a:spAutoFit/>
          </a:bodyPr>
          <a:lstStyle/>
          <a:p>
            <a:r>
              <a:rPr lang="en-US" dirty="0"/>
              <a:t>If number of ‘0’ inputs seen by the first component exceeds the number of ‘1’ inputs it has seen by 2, at any point in its execution, then the ‘warn’ light becomes high</a:t>
            </a:r>
          </a:p>
          <a:p>
            <a:r>
              <a:rPr lang="en-US" dirty="0"/>
              <a:t>If this happens again, the ‘error’ light becomes high</a:t>
            </a:r>
          </a:p>
        </p:txBody>
      </p:sp>
      <p:cxnSp>
        <p:nvCxnSpPr>
          <p:cNvPr id="22" name="Straight Arrow Connector 21">
            <a:extLst>
              <a:ext uri="{FF2B5EF4-FFF2-40B4-BE49-F238E27FC236}">
                <a16:creationId xmlns:a16="http://schemas.microsoft.com/office/drawing/2014/main" id="{62E6B56F-BCB7-42E3-BF85-A55873E8A778}"/>
              </a:ext>
            </a:extLst>
          </p:cNvPr>
          <p:cNvCxnSpPr>
            <a:cxnSpLocks/>
          </p:cNvCxnSpPr>
          <p:nvPr/>
        </p:nvCxnSpPr>
        <p:spPr>
          <a:xfrm>
            <a:off x="10459076" y="2928106"/>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E02D52D-D542-4552-BADB-E362700D797A}"/>
              </a:ext>
            </a:extLst>
          </p:cNvPr>
          <p:cNvSpPr txBox="1"/>
          <p:nvPr/>
        </p:nvSpPr>
        <p:spPr>
          <a:xfrm>
            <a:off x="10652632" y="2951946"/>
            <a:ext cx="1262743" cy="954107"/>
          </a:xfrm>
          <a:prstGeom prst="rect">
            <a:avLst/>
          </a:prstGeom>
          <a:noFill/>
        </p:spPr>
        <p:txBody>
          <a:bodyPr wrap="square" rtlCol="0">
            <a:spAutoFit/>
          </a:bodyPr>
          <a:lstStyle/>
          <a:p>
            <a:r>
              <a:rPr lang="en-US" sz="2800" dirty="0"/>
              <a:t>bool error </a:t>
            </a:r>
          </a:p>
        </p:txBody>
      </p:sp>
    </p:spTree>
    <p:extLst>
      <p:ext uri="{BB962C8B-B14F-4D97-AF65-F5344CB8AC3E}">
        <p14:creationId xmlns:p14="http://schemas.microsoft.com/office/powerpoint/2010/main" val="615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E18FE67-D13C-499A-AE6F-6531FF0B1822}"/>
                  </a:ext>
                </a:extLst>
              </p:cNvPr>
              <p:cNvSpPr>
                <a:spLocks noGrp="1"/>
              </p:cNvSpPr>
              <p:nvPr>
                <p:ph idx="1"/>
              </p:nvPr>
            </p:nvSpPr>
            <p:spPr/>
            <p:txBody>
              <a:bodyPr>
                <a:normAutofit/>
              </a:bodyPr>
              <a:lstStyle/>
              <a:p>
                <a:r>
                  <a:rPr lang="en-US" dirty="0"/>
                  <a:t>An SRC is deterministic if:</a:t>
                </a:r>
              </a:p>
              <a:p>
                <a:pPr lvl="1"/>
                <a:r>
                  <a:rPr lang="en-US" dirty="0"/>
                  <a:t>It has a single initial state</a:t>
                </a:r>
              </a:p>
              <a:p>
                <a:pPr lvl="1"/>
                <a:r>
                  <a:rPr lang="en-US" dirty="0"/>
                  <a:t>Updates ensure that for every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and input </a:t>
                </a:r>
                <a14:m>
                  <m:oMath xmlns:m="http://schemas.openxmlformats.org/officeDocument/2006/math">
                    <m:r>
                      <a:rPr lang="en-US" b="0" i="1" smtClean="0">
                        <a:latin typeface="Cambria Math" panose="02040503050406030204" pitchFamily="18" charset="0"/>
                      </a:rPr>
                      <m:t>𝑖</m:t>
                    </m:r>
                  </m:oMath>
                </a14:m>
                <a:r>
                  <a:rPr lang="en-US" dirty="0"/>
                  <a:t>, there is a unique state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and output </a:t>
                </a:r>
                <a14:m>
                  <m:oMath xmlns:m="http://schemas.openxmlformats.org/officeDocument/2006/math">
                    <m:r>
                      <a:rPr lang="en-US" b="0" i="1" smtClean="0">
                        <a:latin typeface="Cambria Math" panose="02040503050406030204" pitchFamily="18" charset="0"/>
                      </a:rPr>
                      <m:t>𝑜</m:t>
                    </m:r>
                  </m:oMath>
                </a14:m>
                <a:r>
                  <a:rPr lang="en-US" dirty="0"/>
                  <a:t> such that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𝑜</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a:t> is a transition</a:t>
                </a:r>
              </a:p>
              <a:p>
                <a:r>
                  <a:rPr lang="en-US" dirty="0"/>
                  <a:t>Determinism means for same input sequence, you get same state/output sequence every single time</a:t>
                </a:r>
              </a:p>
              <a:p>
                <a:r>
                  <a:rPr lang="en-US" dirty="0"/>
                  <a:t>Note:</a:t>
                </a:r>
              </a:p>
              <a:p>
                <a:pPr lvl="1"/>
                <a:r>
                  <a:rPr lang="en-US" dirty="0"/>
                  <a:t>Nondeterminism is useful for modeling uncertainty/unknown</a:t>
                </a:r>
              </a:p>
              <a:p>
                <a:pPr lvl="1"/>
                <a:r>
                  <a:rPr lang="en-US" dirty="0"/>
                  <a:t>It is not the same as probabilistic/random choice! </a:t>
                </a:r>
              </a:p>
            </p:txBody>
          </p:sp>
        </mc:Choice>
        <mc:Fallback xmlns="">
          <p:sp>
            <p:nvSpPr>
              <p:cNvPr id="2" name="Content Placeholder 1">
                <a:extLst>
                  <a:ext uri="{FF2B5EF4-FFF2-40B4-BE49-F238E27FC236}">
                    <a16:creationId xmlns:a16="http://schemas.microsoft.com/office/drawing/2014/main" id="{8E18FE67-D13C-499A-AE6F-6531FF0B182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CEA0C9F-FE05-4BE8-87D0-E3D4FE913258}"/>
              </a:ext>
            </a:extLst>
          </p:cNvPr>
          <p:cNvSpPr>
            <a:spLocks noGrp="1"/>
          </p:cNvSpPr>
          <p:nvPr>
            <p:ph type="title"/>
          </p:nvPr>
        </p:nvSpPr>
        <p:spPr/>
        <p:txBody>
          <a:bodyPr/>
          <a:lstStyle/>
          <a:p>
            <a:r>
              <a:rPr lang="en-US" dirty="0"/>
              <a:t>Deterministic Component</a:t>
            </a:r>
          </a:p>
        </p:txBody>
      </p:sp>
      <p:sp>
        <p:nvSpPr>
          <p:cNvPr id="4" name="Slide Number Placeholder 3">
            <a:extLst>
              <a:ext uri="{FF2B5EF4-FFF2-40B4-BE49-F238E27FC236}">
                <a16:creationId xmlns:a16="http://schemas.microsoft.com/office/drawing/2014/main" id="{7316F601-38C5-41F2-8BC0-9A8AD39B9196}"/>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173497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a:p>
            <a:r>
              <a:rPr lang="en-US" dirty="0"/>
              <a:t>Does this ESM remind you of something?</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Extended State Machines</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3281083" y="283685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0</a:t>
            </a:r>
          </a:p>
        </p:txBody>
      </p:sp>
      <p:sp>
        <p:nvSpPr>
          <p:cNvPr id="6" name="Oval 5">
            <a:extLst>
              <a:ext uri="{FF2B5EF4-FFF2-40B4-BE49-F238E27FC236}">
                <a16:creationId xmlns:a16="http://schemas.microsoft.com/office/drawing/2014/main" id="{FBD20355-F74D-4BB3-99B0-53C11AEBEAF6}"/>
              </a:ext>
            </a:extLst>
          </p:cNvPr>
          <p:cNvSpPr/>
          <p:nvPr/>
        </p:nvSpPr>
        <p:spPr>
          <a:xfrm>
            <a:off x="5062112" y="4341003"/>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4000" dirty="0"/>
              <a:t>1</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a:endCxn id="6" idx="0"/>
          </p:cNvCxnSpPr>
          <p:nvPr/>
        </p:nvCxnSpPr>
        <p:spPr>
          <a:xfrm>
            <a:off x="4410636" y="3369211"/>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Curved 25">
            <a:extLst>
              <a:ext uri="{FF2B5EF4-FFF2-40B4-BE49-F238E27FC236}">
                <a16:creationId xmlns:a16="http://schemas.microsoft.com/office/drawing/2014/main" id="{9A49A66A-9307-4083-8838-4B1F6CF02104}"/>
              </a:ext>
            </a:extLst>
          </p:cNvPr>
          <p:cNvCxnSpPr>
            <a:cxnSpLocks/>
            <a:stCxn id="6" idx="2"/>
            <a:endCxn id="5" idx="4"/>
          </p:cNvCxnSpPr>
          <p:nvPr/>
        </p:nvCxnSpPr>
        <p:spPr>
          <a:xfrm rot="10800000">
            <a:off x="3845860" y="3901569"/>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Curved 32">
            <a:extLst>
              <a:ext uri="{FF2B5EF4-FFF2-40B4-BE49-F238E27FC236}">
                <a16:creationId xmlns:a16="http://schemas.microsoft.com/office/drawing/2014/main" id="{DA6E165D-540F-4D49-9F73-52FB648541C0}"/>
              </a:ext>
            </a:extLst>
          </p:cNvPr>
          <p:cNvCxnSpPr>
            <a:cxnSpLocks/>
          </p:cNvCxnSpPr>
          <p:nvPr/>
        </p:nvCxnSpPr>
        <p:spPr>
          <a:xfrm rot="5400000" flipH="1">
            <a:off x="3175576" y="3442426"/>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0C4B8C6-9ECD-43E8-90C7-41BFE50AE167}"/>
                  </a:ext>
                </a:extLst>
              </p:cNvPr>
              <p:cNvSpPr txBox="1"/>
              <p:nvPr/>
            </p:nvSpPr>
            <p:spPr>
              <a:xfrm>
                <a:off x="1390391" y="3369210"/>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38" name="TextBox 37">
                <a:extLst>
                  <a:ext uri="{FF2B5EF4-FFF2-40B4-BE49-F238E27FC236}">
                    <a16:creationId xmlns:a16="http://schemas.microsoft.com/office/drawing/2014/main" id="{F0C4B8C6-9ECD-43E8-90C7-41BFE50AE167}"/>
                  </a:ext>
                </a:extLst>
              </p:cNvPr>
              <p:cNvSpPr txBox="1">
                <a:spLocks noRot="1" noChangeAspect="1" noMove="1" noResize="1" noEditPoints="1" noAdjustHandles="1" noChangeArrowheads="1" noChangeShapeType="1" noTextEdit="1"/>
              </p:cNvSpPr>
              <p:nvPr/>
            </p:nvSpPr>
            <p:spPr>
              <a:xfrm>
                <a:off x="1390391" y="3369210"/>
                <a:ext cx="1562672" cy="830997"/>
              </a:xfrm>
              <a:prstGeom prst="rect">
                <a:avLst/>
              </a:prstGeom>
              <a:blipFill>
                <a:blip r:embed="rId2"/>
                <a:stretch>
                  <a:fillRect l="-5859" t="-5882" r="-5469" b="-16176"/>
                </a:stretch>
              </a:blipFill>
            </p:spPr>
            <p:txBody>
              <a:bodyPr/>
              <a:lstStyle/>
              <a:p>
                <a:r>
                  <a:rPr lang="en-US">
                    <a:noFill/>
                  </a:rPr>
                  <a:t> </a:t>
                </a:r>
              </a:p>
            </p:txBody>
          </p:sp>
        </mc:Fallback>
      </mc:AlternateContent>
      <p:cxnSp>
        <p:nvCxnSpPr>
          <p:cNvPr id="39" name="Connector: Curved 38">
            <a:extLst>
              <a:ext uri="{FF2B5EF4-FFF2-40B4-BE49-F238E27FC236}">
                <a16:creationId xmlns:a16="http://schemas.microsoft.com/office/drawing/2014/main" id="{9924F24F-AD73-4948-9C81-60E70D693B17}"/>
              </a:ext>
            </a:extLst>
          </p:cNvPr>
          <p:cNvCxnSpPr>
            <a:cxnSpLocks/>
            <a:stCxn id="6" idx="6"/>
            <a:endCxn id="6" idx="5"/>
          </p:cNvCxnSpPr>
          <p:nvPr/>
        </p:nvCxnSpPr>
        <p:spPr>
          <a:xfrm flipH="1">
            <a:off x="6026246" y="4873361"/>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0</a:t>
                </a:r>
              </a:p>
            </p:txBody>
          </p:sp>
        </mc:Choice>
        <mc:Fallback xmlns="">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1562672" cy="830997"/>
              </a:xfrm>
              <a:prstGeom prst="rect">
                <a:avLst/>
              </a:prstGeom>
              <a:blipFill>
                <a:blip r:embed="rId3"/>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7DDEC08-D8E4-42F9-9BAE-32F518752F0D}"/>
                  </a:ext>
                </a:extLst>
              </p:cNvPr>
              <p:cNvSpPr txBox="1"/>
              <p:nvPr/>
            </p:nvSpPr>
            <p:spPr>
              <a:xfrm>
                <a:off x="6686264" y="4605075"/>
                <a:ext cx="1562672" cy="830997"/>
              </a:xfrm>
              <a:prstGeom prst="rect">
                <a:avLst/>
              </a:prstGeom>
              <a:noFill/>
            </p:spPr>
            <p:txBody>
              <a:bodyPr wrap="none" rtlCol="0">
                <a:spAutoFit/>
              </a:bodyPr>
              <a:lstStyle/>
              <a:p>
                <a:r>
                  <a:rPr lang="en-US" sz="2400" dirty="0"/>
                  <a:t>(in==1)?</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5" name="TextBox 44">
                <a:extLst>
                  <a:ext uri="{FF2B5EF4-FFF2-40B4-BE49-F238E27FC236}">
                    <a16:creationId xmlns:a16="http://schemas.microsoft.com/office/drawing/2014/main" id="{37DDEC08-D8E4-42F9-9BAE-32F518752F0D}"/>
                  </a:ext>
                </a:extLst>
              </p:cNvPr>
              <p:cNvSpPr txBox="1">
                <a:spLocks noRot="1" noChangeAspect="1" noMove="1" noResize="1" noEditPoints="1" noAdjustHandles="1" noChangeArrowheads="1" noChangeShapeType="1" noTextEdit="1"/>
              </p:cNvSpPr>
              <p:nvPr/>
            </p:nvSpPr>
            <p:spPr>
              <a:xfrm>
                <a:off x="6686264" y="4605075"/>
                <a:ext cx="1562672" cy="830997"/>
              </a:xfrm>
              <a:prstGeom prst="rect">
                <a:avLst/>
              </a:prstGeom>
              <a:blipFill>
                <a:blip r:embed="rId4"/>
                <a:stretch>
                  <a:fillRect l="-6250" t="-5839" r="-5078"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4553937-7BB3-4E1F-9C71-D34F7F92F4C2}"/>
                  </a:ext>
                </a:extLst>
              </p:cNvPr>
              <p:cNvSpPr txBox="1"/>
              <p:nvPr/>
            </p:nvSpPr>
            <p:spPr>
              <a:xfrm>
                <a:off x="2832278" y="4341002"/>
                <a:ext cx="1562672" cy="830997"/>
              </a:xfrm>
              <a:prstGeom prst="rect">
                <a:avLst/>
              </a:prstGeom>
              <a:noFill/>
            </p:spPr>
            <p:txBody>
              <a:bodyPr wrap="none" rtlCol="0">
                <a:spAutoFit/>
              </a:bodyPr>
              <a:lstStyle/>
              <a:p>
                <a:r>
                  <a:rPr lang="en-US" sz="2400" dirty="0"/>
                  <a:t>(in==0)?</a:t>
                </a:r>
              </a:p>
              <a:p>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out</m:t>
                    </m:r>
                    <m:r>
                      <a:rPr lang="en-US" sz="2400" b="0" i="1" smtClean="0">
                        <a:latin typeface="Cambria Math" panose="02040503050406030204" pitchFamily="18" charset="0"/>
                      </a:rPr>
                      <m:t>≔ </m:t>
                    </m:r>
                  </m:oMath>
                </a14:m>
                <a:r>
                  <a:rPr lang="en-US" sz="2400" dirty="0"/>
                  <a:t>1</a:t>
                </a:r>
              </a:p>
            </p:txBody>
          </p:sp>
        </mc:Choice>
        <mc:Fallback xmlns="">
          <p:sp>
            <p:nvSpPr>
              <p:cNvPr id="46" name="TextBox 45">
                <a:extLst>
                  <a:ext uri="{FF2B5EF4-FFF2-40B4-BE49-F238E27FC236}">
                    <a16:creationId xmlns:a16="http://schemas.microsoft.com/office/drawing/2014/main" id="{94553937-7BB3-4E1F-9C71-D34F7F92F4C2}"/>
                  </a:ext>
                </a:extLst>
              </p:cNvPr>
              <p:cNvSpPr txBox="1">
                <a:spLocks noRot="1" noChangeAspect="1" noMove="1" noResize="1" noEditPoints="1" noAdjustHandles="1" noChangeArrowheads="1" noChangeShapeType="1" noTextEdit="1"/>
              </p:cNvSpPr>
              <p:nvPr/>
            </p:nvSpPr>
            <p:spPr>
              <a:xfrm>
                <a:off x="2832278" y="4341002"/>
                <a:ext cx="1562672" cy="830997"/>
              </a:xfrm>
              <a:prstGeom prst="rect">
                <a:avLst/>
              </a:prstGeom>
              <a:blipFill>
                <a:blip r:embed="rId5"/>
                <a:stretch>
                  <a:fillRect l="-6250" t="-5882" r="-5078" b="-16176"/>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endCxn id="5" idx="1"/>
          </p:cNvCxnSpPr>
          <p:nvPr/>
        </p:nvCxnSpPr>
        <p:spPr>
          <a:xfrm>
            <a:off x="2735516" y="2589519"/>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08447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72F82B-29E9-4765-80EB-19385CAE4C63}"/>
              </a:ext>
            </a:extLst>
          </p:cNvPr>
          <p:cNvSpPr>
            <a:spLocks noGrp="1"/>
          </p:cNvSpPr>
          <p:nvPr>
            <p:ph idx="1"/>
          </p:nvPr>
        </p:nvSpPr>
        <p:spPr>
          <a:xfrm>
            <a:off x="166681" y="1332703"/>
            <a:ext cx="11699087" cy="1064715"/>
          </a:xfrm>
        </p:spPr>
        <p:txBody>
          <a:bodyPr/>
          <a:lstStyle/>
          <a:p>
            <a:r>
              <a:rPr lang="en-US" dirty="0"/>
              <a:t>Commonly used to describe behavior of MBD models</a:t>
            </a:r>
          </a:p>
        </p:txBody>
      </p:sp>
      <p:sp>
        <p:nvSpPr>
          <p:cNvPr id="3" name="Title 2">
            <a:extLst>
              <a:ext uri="{FF2B5EF4-FFF2-40B4-BE49-F238E27FC236}">
                <a16:creationId xmlns:a16="http://schemas.microsoft.com/office/drawing/2014/main" id="{E1601FC6-FC3E-4DA4-BBB2-8DF676C116A8}"/>
              </a:ext>
            </a:extLst>
          </p:cNvPr>
          <p:cNvSpPr>
            <a:spLocks noGrp="1"/>
          </p:cNvSpPr>
          <p:nvPr>
            <p:ph type="title"/>
          </p:nvPr>
        </p:nvSpPr>
        <p:spPr/>
        <p:txBody>
          <a:bodyPr/>
          <a:lstStyle/>
          <a:p>
            <a:r>
              <a:rPr lang="en-US" dirty="0"/>
              <a:t>Anatomy of an ESM</a:t>
            </a:r>
          </a:p>
        </p:txBody>
      </p:sp>
      <p:sp>
        <p:nvSpPr>
          <p:cNvPr id="4" name="Slide Number Placeholder 3">
            <a:extLst>
              <a:ext uri="{FF2B5EF4-FFF2-40B4-BE49-F238E27FC236}">
                <a16:creationId xmlns:a16="http://schemas.microsoft.com/office/drawing/2014/main" id="{79EEE261-E866-4F7E-A626-176144A27BDB}"/>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
        <p:nvSpPr>
          <p:cNvPr id="5" name="Oval 4">
            <a:extLst>
              <a:ext uri="{FF2B5EF4-FFF2-40B4-BE49-F238E27FC236}">
                <a16:creationId xmlns:a16="http://schemas.microsoft.com/office/drawing/2014/main" id="{5DFDFE04-B101-44B0-8842-E128252C046E}"/>
              </a:ext>
            </a:extLst>
          </p:cNvPr>
          <p:cNvSpPr/>
          <p:nvPr/>
        </p:nvSpPr>
        <p:spPr>
          <a:xfrm>
            <a:off x="2099389" y="2836853"/>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From state </a:t>
            </a:r>
          </a:p>
        </p:txBody>
      </p:sp>
      <p:cxnSp>
        <p:nvCxnSpPr>
          <p:cNvPr id="23" name="Connector: Curved 22">
            <a:extLst>
              <a:ext uri="{FF2B5EF4-FFF2-40B4-BE49-F238E27FC236}">
                <a16:creationId xmlns:a16="http://schemas.microsoft.com/office/drawing/2014/main" id="{E6A7B72D-E427-445B-A366-CEBC6A32ECEE}"/>
              </a:ext>
            </a:extLst>
          </p:cNvPr>
          <p:cNvCxnSpPr>
            <a:cxnSpLocks/>
            <a:stCxn id="5" idx="6"/>
          </p:cNvCxnSpPr>
          <p:nvPr/>
        </p:nvCxnSpPr>
        <p:spPr>
          <a:xfrm>
            <a:off x="4410637" y="3369211"/>
            <a:ext cx="1216252" cy="97179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64B2FE5C-3F61-4E67-9880-DEEF5033DF1C}"/>
                  </a:ext>
                </a:extLst>
              </p:cNvPr>
              <p:cNvSpPr txBox="1"/>
              <p:nvPr/>
            </p:nvSpPr>
            <p:spPr>
              <a:xfrm>
                <a:off x="5193770" y="2977647"/>
                <a:ext cx="2381358" cy="830997"/>
              </a:xfrm>
              <a:prstGeom prst="rect">
                <a:avLst/>
              </a:prstGeom>
              <a:noFill/>
            </p:spPr>
            <p:txBody>
              <a:bodyPr wrap="none" rtlCol="0">
                <a:spAutoFit/>
              </a:bodyPr>
              <a:lstStyle/>
              <a:p>
                <a:r>
                  <a:rPr lang="en-US" sz="2400" dirty="0"/>
                  <a:t>Guard Condition?</a:t>
                </a:r>
              </a:p>
              <a:p>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 </m:t>
                    </m:r>
                  </m:oMath>
                </a14:m>
                <a:r>
                  <a:rPr lang="en-US" sz="2400" b="0" i="0" dirty="0"/>
                  <a:t>Assignment</a:t>
                </a:r>
                <a:endParaRPr lang="en-US" sz="2400" dirty="0"/>
              </a:p>
            </p:txBody>
          </p:sp>
        </mc:Choice>
        <mc:Fallback>
          <p:sp>
            <p:nvSpPr>
              <p:cNvPr id="44" name="TextBox 43">
                <a:extLst>
                  <a:ext uri="{FF2B5EF4-FFF2-40B4-BE49-F238E27FC236}">
                    <a16:creationId xmlns:a16="http://schemas.microsoft.com/office/drawing/2014/main" id="{64B2FE5C-3F61-4E67-9880-DEEF5033DF1C}"/>
                  </a:ext>
                </a:extLst>
              </p:cNvPr>
              <p:cNvSpPr txBox="1">
                <a:spLocks noRot="1" noChangeAspect="1" noMove="1" noResize="1" noEditPoints="1" noAdjustHandles="1" noChangeArrowheads="1" noChangeShapeType="1" noTextEdit="1"/>
              </p:cNvSpPr>
              <p:nvPr/>
            </p:nvSpPr>
            <p:spPr>
              <a:xfrm>
                <a:off x="5193770" y="2977647"/>
                <a:ext cx="2381358" cy="830997"/>
              </a:xfrm>
              <a:prstGeom prst="rect">
                <a:avLst/>
              </a:prstGeom>
              <a:blipFill>
                <a:blip r:embed="rId2"/>
                <a:stretch>
                  <a:fillRect l="-4092" t="-5839" r="-2302" b="-15328"/>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ACC0B990-FBEF-4D5E-A410-D6574FC1EF41}"/>
              </a:ext>
            </a:extLst>
          </p:cNvPr>
          <p:cNvCxnSpPr>
            <a:cxnSpLocks/>
          </p:cNvCxnSpPr>
          <p:nvPr/>
        </p:nvCxnSpPr>
        <p:spPr>
          <a:xfrm>
            <a:off x="8806702" y="2298980"/>
            <a:ext cx="512863" cy="44387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842B949-6BF5-4FEC-8621-FE250A83B29E}"/>
              </a:ext>
            </a:extLst>
          </p:cNvPr>
          <p:cNvSpPr/>
          <p:nvPr/>
        </p:nvSpPr>
        <p:spPr>
          <a:xfrm>
            <a:off x="5489511" y="4128066"/>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To state </a:t>
            </a:r>
          </a:p>
        </p:txBody>
      </p:sp>
      <p:sp>
        <p:nvSpPr>
          <p:cNvPr id="11" name="Oval 10">
            <a:extLst>
              <a:ext uri="{FF2B5EF4-FFF2-40B4-BE49-F238E27FC236}">
                <a16:creationId xmlns:a16="http://schemas.microsoft.com/office/drawing/2014/main" id="{94281DE6-D043-472D-8B9B-D8034273EB5D}"/>
              </a:ext>
            </a:extLst>
          </p:cNvPr>
          <p:cNvSpPr/>
          <p:nvPr/>
        </p:nvSpPr>
        <p:spPr>
          <a:xfrm>
            <a:off x="9137781" y="2520919"/>
            <a:ext cx="2311248"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Initial state</a:t>
            </a:r>
          </a:p>
        </p:txBody>
      </p:sp>
    </p:spTree>
    <p:extLst>
      <p:ext uri="{BB962C8B-B14F-4D97-AF65-F5344CB8AC3E}">
        <p14:creationId xmlns:p14="http://schemas.microsoft.com/office/powerpoint/2010/main" val="1462892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2194AE-27B8-4B69-BE36-9DF9B694AF3A}"/>
              </a:ext>
            </a:extLst>
          </p:cNvPr>
          <p:cNvSpPr>
            <a:spLocks noGrp="1"/>
          </p:cNvSpPr>
          <p:nvPr>
            <p:ph type="title"/>
          </p:nvPr>
        </p:nvSpPr>
        <p:spPr/>
        <p:txBody>
          <a:bodyPr/>
          <a:lstStyle/>
          <a:p>
            <a:r>
              <a:rPr lang="en-US" dirty="0"/>
              <a:t>Component Switch: What does this do?</a:t>
            </a:r>
          </a:p>
        </p:txBody>
      </p:sp>
      <p:sp>
        <p:nvSpPr>
          <p:cNvPr id="4" name="Slide Number Placeholder 3">
            <a:extLst>
              <a:ext uri="{FF2B5EF4-FFF2-40B4-BE49-F238E27FC236}">
                <a16:creationId xmlns:a16="http://schemas.microsoft.com/office/drawing/2014/main" id="{F08C2A54-3601-4F2B-A98C-0733AAA03992}"/>
              </a:ext>
            </a:extLst>
          </p:cNvPr>
          <p:cNvSpPr>
            <a:spLocks noGrp="1"/>
          </p:cNvSpPr>
          <p:nvPr>
            <p:ph type="sldNum" sz="quarter" idx="12"/>
          </p:nvPr>
        </p:nvSpPr>
        <p:spPr/>
        <p:txBody>
          <a:bodyPr/>
          <a:lstStyle/>
          <a:p>
            <a:fld id="{29AAD378-655A-49C6-813C-9FD132EF7440}" type="slidenum">
              <a:rPr lang="en-US" smtClean="0"/>
              <a:pPr/>
              <a:t>28</a:t>
            </a:fld>
            <a:endParaRPr lang="en-US" dirty="0"/>
          </a:p>
        </p:txBody>
      </p:sp>
      <p:grpSp>
        <p:nvGrpSpPr>
          <p:cNvPr id="18" name="Group 17">
            <a:extLst>
              <a:ext uri="{FF2B5EF4-FFF2-40B4-BE49-F238E27FC236}">
                <a16:creationId xmlns:a16="http://schemas.microsoft.com/office/drawing/2014/main" id="{6271579C-9482-484E-8685-F94E24987B2B}"/>
              </a:ext>
            </a:extLst>
          </p:cNvPr>
          <p:cNvGrpSpPr/>
          <p:nvPr/>
        </p:nvGrpSpPr>
        <p:grpSpPr>
          <a:xfrm>
            <a:off x="1834034" y="1343750"/>
            <a:ext cx="7817161" cy="4170499"/>
            <a:chOff x="1557408" y="1828801"/>
            <a:chExt cx="7817161" cy="4170499"/>
          </a:xfrm>
        </p:grpSpPr>
        <p:grpSp>
          <p:nvGrpSpPr>
            <p:cNvPr id="17" name="Group 16">
              <a:extLst>
                <a:ext uri="{FF2B5EF4-FFF2-40B4-BE49-F238E27FC236}">
                  <a16:creationId xmlns:a16="http://schemas.microsoft.com/office/drawing/2014/main" id="{71E545AC-9C94-41B9-AF35-AFB902182C54}"/>
                </a:ext>
              </a:extLst>
            </p:cNvPr>
            <p:cNvGrpSpPr/>
            <p:nvPr/>
          </p:nvGrpSpPr>
          <p:grpSpPr>
            <a:xfrm>
              <a:off x="1557408" y="1828801"/>
              <a:ext cx="7817161" cy="4161310"/>
              <a:chOff x="1557408" y="1828801"/>
              <a:chExt cx="7817161" cy="4161310"/>
            </a:xfrm>
          </p:grpSpPr>
          <p:sp>
            <p:nvSpPr>
              <p:cNvPr id="6" name="Rectangle 5">
                <a:extLst>
                  <a:ext uri="{FF2B5EF4-FFF2-40B4-BE49-F238E27FC236}">
                    <a16:creationId xmlns:a16="http://schemas.microsoft.com/office/drawing/2014/main" id="{86DDB68D-3FBA-4D26-A9C4-BF71F40157AA}"/>
                  </a:ext>
                </a:extLst>
              </p:cNvPr>
              <p:cNvSpPr/>
              <p:nvPr/>
            </p:nvSpPr>
            <p:spPr>
              <a:xfrm>
                <a:off x="3314379" y="2041744"/>
                <a:ext cx="4461863" cy="394836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3C3C280-0990-42EA-B4E6-06CA23B05CD2}"/>
                  </a:ext>
                </a:extLst>
              </p:cNvPr>
              <p:cNvCxnSpPr>
                <a:cxnSpLocks/>
              </p:cNvCxnSpPr>
              <p:nvPr/>
            </p:nvCxnSpPr>
            <p:spPr>
              <a:xfrm>
                <a:off x="7776242" y="2498945"/>
                <a:ext cx="127606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AF4ED25-957B-434D-BC84-D6B17335220A}"/>
                  </a:ext>
                </a:extLst>
              </p:cNvPr>
              <p:cNvCxnSpPr>
                <a:cxnSpLocks/>
              </p:cNvCxnSpPr>
              <p:nvPr/>
            </p:nvCxnSpPr>
            <p:spPr>
              <a:xfrm>
                <a:off x="2051637" y="2498945"/>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3FCBC78B-338A-45B2-98E4-784B4C267A44}"/>
                  </a:ext>
                </a:extLst>
              </p:cNvPr>
              <p:cNvSpPr txBox="1"/>
              <p:nvPr/>
            </p:nvSpPr>
            <p:spPr>
              <a:xfrm>
                <a:off x="1557408" y="1828801"/>
                <a:ext cx="1685141" cy="523220"/>
              </a:xfrm>
              <a:prstGeom prst="rect">
                <a:avLst/>
              </a:prstGeom>
              <a:noFill/>
            </p:spPr>
            <p:txBody>
              <a:bodyPr wrap="none" rtlCol="0">
                <a:spAutoFit/>
              </a:bodyPr>
              <a:lstStyle/>
              <a:p>
                <a:r>
                  <a:rPr lang="en-US" sz="2800" dirty="0"/>
                  <a:t>bool press</a:t>
                </a:r>
              </a:p>
            </p:txBody>
          </p:sp>
          <p:sp>
            <p:nvSpPr>
              <p:cNvPr id="10" name="TextBox 9">
                <a:extLst>
                  <a:ext uri="{FF2B5EF4-FFF2-40B4-BE49-F238E27FC236}">
                    <a16:creationId xmlns:a16="http://schemas.microsoft.com/office/drawing/2014/main" id="{F75BB463-13D2-4471-87F5-EFB5EE778E22}"/>
                  </a:ext>
                </a:extLst>
              </p:cNvPr>
              <p:cNvSpPr txBox="1"/>
              <p:nvPr/>
            </p:nvSpPr>
            <p:spPr>
              <a:xfrm>
                <a:off x="7960399" y="1867222"/>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0A275150-FF45-43DD-8298-DC4700B2C087}"/>
                  </a:ext>
                </a:extLst>
              </p:cNvPr>
              <p:cNvCxnSpPr>
                <a:cxnSpLocks/>
              </p:cNvCxnSpPr>
              <p:nvPr/>
            </p:nvCxnSpPr>
            <p:spPr>
              <a:xfrm>
                <a:off x="3314380" y="3058245"/>
                <a:ext cx="446186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B0AD239-B081-41E9-A517-C5C4D6CD7EF7}"/>
                  </a:ext>
                </a:extLst>
              </p:cNvPr>
              <p:cNvSpPr txBox="1"/>
              <p:nvPr/>
            </p:nvSpPr>
            <p:spPr>
              <a:xfrm>
                <a:off x="3619180" y="2041745"/>
                <a:ext cx="1500732" cy="830997"/>
              </a:xfrm>
              <a:prstGeom prst="rect">
                <a:avLst/>
              </a:prstGeom>
              <a:noFill/>
            </p:spPr>
            <p:txBody>
              <a:bodyPr wrap="none" rtlCol="0">
                <a:spAutoFit/>
              </a:bodyPr>
              <a:lstStyle/>
              <a:p>
                <a:r>
                  <a:rPr lang="en-US" sz="2400" dirty="0" err="1"/>
                  <a:t>int</a:t>
                </a:r>
                <a:r>
                  <a:rPr lang="en-US" sz="2400" dirty="0"/>
                  <a:t> x := 0</a:t>
                </a:r>
              </a:p>
              <a:p>
                <a:r>
                  <a:rPr lang="en-US" sz="2400" dirty="0"/>
                  <a:t>bool q := 0</a:t>
                </a:r>
              </a:p>
            </p:txBody>
          </p:sp>
        </p:grpSp>
        <p:sp>
          <p:nvSpPr>
            <p:cNvPr id="13" name="TextBox 12">
              <a:extLst>
                <a:ext uri="{FF2B5EF4-FFF2-40B4-BE49-F238E27FC236}">
                  <a16:creationId xmlns:a16="http://schemas.microsoft.com/office/drawing/2014/main" id="{51412593-5518-4AFB-9820-25B518870A28}"/>
                </a:ext>
              </a:extLst>
            </p:cNvPr>
            <p:cNvSpPr txBox="1"/>
            <p:nvPr/>
          </p:nvSpPr>
          <p:spPr>
            <a:xfrm>
              <a:off x="3475990" y="3136978"/>
              <a:ext cx="4300252" cy="2862322"/>
            </a:xfrm>
            <a:prstGeom prst="rect">
              <a:avLst/>
            </a:prstGeom>
            <a:noFill/>
          </p:spPr>
          <p:txBody>
            <a:bodyPr wrap="square" rtlCol="0">
              <a:spAutoFit/>
            </a:bodyPr>
            <a:lstStyle/>
            <a:p>
              <a:r>
                <a:rPr lang="en-US" sz="2000" dirty="0"/>
                <a:t>switch (q) </a:t>
              </a:r>
            </a:p>
            <a:p>
              <a:r>
                <a:rPr lang="en-US" sz="2000" dirty="0"/>
                <a:t>   case 0: if (press==1) q:= 1</a:t>
              </a:r>
            </a:p>
            <a:p>
              <a:r>
                <a:rPr lang="en-US" sz="2000" dirty="0"/>
                <a:t>   case 1: if (press==0) &amp; (x &lt; 10)</a:t>
              </a:r>
            </a:p>
            <a:p>
              <a:r>
                <a:rPr lang="en-US" sz="2000" dirty="0"/>
                <a:t>                     q:=1; x:= x+1 </a:t>
              </a:r>
            </a:p>
            <a:p>
              <a:r>
                <a:rPr lang="en-US" sz="2000" dirty="0"/>
                <a:t>                 </a:t>
              </a:r>
              <a:r>
                <a:rPr lang="en-US" sz="2000" dirty="0" err="1"/>
                <a:t>elseif</a:t>
              </a:r>
              <a:r>
                <a:rPr lang="en-US" sz="2000" dirty="0"/>
                <a:t> (press==1) or ( x &gt;= 10)</a:t>
              </a:r>
            </a:p>
            <a:p>
              <a:r>
                <a:rPr lang="en-US" sz="2000" dirty="0"/>
                <a:t>	      q:=0; x:= 0; out:= 1</a:t>
              </a:r>
            </a:p>
            <a:p>
              <a:r>
                <a:rPr lang="en-US" sz="2000" dirty="0"/>
                <a:t>                 end</a:t>
              </a:r>
            </a:p>
            <a:p>
              <a:r>
                <a:rPr lang="en-US" sz="2000" dirty="0"/>
                <a:t>end</a:t>
              </a:r>
            </a:p>
            <a:p>
              <a:r>
                <a:rPr lang="en-US" sz="2000" dirty="0"/>
                <a:t>    </a:t>
              </a:r>
            </a:p>
          </p:txBody>
        </p:sp>
      </p:grpSp>
    </p:spTree>
    <p:extLst>
      <p:ext uri="{BB962C8B-B14F-4D97-AF65-F5344CB8AC3E}">
        <p14:creationId xmlns:p14="http://schemas.microsoft.com/office/powerpoint/2010/main" val="39196493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336244-53E7-43C5-9BCA-E43F20F60012}"/>
              </a:ext>
            </a:extLst>
          </p:cNvPr>
          <p:cNvSpPr>
            <a:spLocks noGrp="1"/>
          </p:cNvSpPr>
          <p:nvPr>
            <p:ph type="title"/>
          </p:nvPr>
        </p:nvSpPr>
        <p:spPr/>
        <p:txBody>
          <a:bodyPr/>
          <a:lstStyle/>
          <a:p>
            <a:r>
              <a:rPr lang="en-US" dirty="0"/>
              <a:t>ESM corresponding to Switch SRC</a:t>
            </a:r>
          </a:p>
        </p:txBody>
      </p:sp>
      <p:sp>
        <p:nvSpPr>
          <p:cNvPr id="4" name="Slide Number Placeholder 3">
            <a:extLst>
              <a:ext uri="{FF2B5EF4-FFF2-40B4-BE49-F238E27FC236}">
                <a16:creationId xmlns:a16="http://schemas.microsoft.com/office/drawing/2014/main" id="{5798A496-6F9D-42BD-A09D-8C1BF369E591}"/>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
        <p:nvSpPr>
          <p:cNvPr id="5" name="Oval 4">
            <a:extLst>
              <a:ext uri="{FF2B5EF4-FFF2-40B4-BE49-F238E27FC236}">
                <a16:creationId xmlns:a16="http://schemas.microsoft.com/office/drawing/2014/main" id="{E5719A57-BC5D-435C-BD72-3CD2784BDE69}"/>
              </a:ext>
            </a:extLst>
          </p:cNvPr>
          <p:cNvSpPr/>
          <p:nvPr/>
        </p:nvSpPr>
        <p:spPr>
          <a:xfrm>
            <a:off x="3303038" y="2191394"/>
            <a:ext cx="1215176"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t>Off</a:t>
            </a:r>
          </a:p>
          <a:p>
            <a:pPr algn="ctr"/>
            <a:r>
              <a:rPr lang="en-US" sz="2000" dirty="0"/>
              <a:t>(q==0)</a:t>
            </a:r>
          </a:p>
        </p:txBody>
      </p:sp>
      <p:sp>
        <p:nvSpPr>
          <p:cNvPr id="6" name="Oval 5">
            <a:extLst>
              <a:ext uri="{FF2B5EF4-FFF2-40B4-BE49-F238E27FC236}">
                <a16:creationId xmlns:a16="http://schemas.microsoft.com/office/drawing/2014/main" id="{67E93125-E86F-40F5-B2C8-D5331E2C1F82}"/>
              </a:ext>
            </a:extLst>
          </p:cNvPr>
          <p:cNvSpPr/>
          <p:nvPr/>
        </p:nvSpPr>
        <p:spPr>
          <a:xfrm>
            <a:off x="5169689" y="3695544"/>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on</a:t>
            </a:r>
          </a:p>
          <a:p>
            <a:pPr algn="ctr"/>
            <a:r>
              <a:rPr lang="en-US" dirty="0"/>
              <a:t>(q==1)</a:t>
            </a:r>
          </a:p>
        </p:txBody>
      </p:sp>
      <p:cxnSp>
        <p:nvCxnSpPr>
          <p:cNvPr id="7" name="Connector: Curved 6">
            <a:extLst>
              <a:ext uri="{FF2B5EF4-FFF2-40B4-BE49-F238E27FC236}">
                <a16:creationId xmlns:a16="http://schemas.microsoft.com/office/drawing/2014/main" id="{950CFF5A-8AD5-40DB-9818-E4498BF52997}"/>
              </a:ext>
            </a:extLst>
          </p:cNvPr>
          <p:cNvCxnSpPr>
            <a:cxnSpLocks/>
            <a:stCxn id="5" idx="6"/>
            <a:endCxn id="6" idx="0"/>
          </p:cNvCxnSpPr>
          <p:nvPr/>
        </p:nvCxnSpPr>
        <p:spPr>
          <a:xfrm>
            <a:off x="4518214" y="2723752"/>
            <a:ext cx="1216252"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D7E9C0C-A0B0-4FE1-A1C2-4444D80F862F}"/>
              </a:ext>
            </a:extLst>
          </p:cNvPr>
          <p:cNvCxnSpPr>
            <a:cxnSpLocks/>
            <a:stCxn id="6" idx="2"/>
            <a:endCxn id="5" idx="4"/>
          </p:cNvCxnSpPr>
          <p:nvPr/>
        </p:nvCxnSpPr>
        <p:spPr>
          <a:xfrm rot="10800000">
            <a:off x="3910627" y="3256110"/>
            <a:ext cx="1259063"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7D17B8BE-EA8D-4951-A788-3796999DA35F}"/>
              </a:ext>
            </a:extLst>
          </p:cNvPr>
          <p:cNvCxnSpPr>
            <a:cxnSpLocks/>
          </p:cNvCxnSpPr>
          <p:nvPr/>
        </p:nvCxnSpPr>
        <p:spPr>
          <a:xfrm rot="5400000" flipH="1">
            <a:off x="3178321" y="2807551"/>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E1F69DF-2579-4AF8-8000-6B24A0BB661F}"/>
              </a:ext>
            </a:extLst>
          </p:cNvPr>
          <p:cNvSpPr txBox="1"/>
          <p:nvPr/>
        </p:nvSpPr>
        <p:spPr>
          <a:xfrm>
            <a:off x="1351397" y="2778708"/>
            <a:ext cx="1397947"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591CA8B8-919C-422C-A866-496041D7CA74}"/>
              </a:ext>
            </a:extLst>
          </p:cNvPr>
          <p:cNvCxnSpPr>
            <a:cxnSpLocks/>
            <a:stCxn id="6" idx="6"/>
            <a:endCxn id="6" idx="5"/>
          </p:cNvCxnSpPr>
          <p:nvPr/>
        </p:nvCxnSpPr>
        <p:spPr>
          <a:xfrm flipH="1">
            <a:off x="6133823" y="4227902"/>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308BA50-B37A-46EB-8745-A2FDA2B66709}"/>
              </a:ext>
            </a:extLst>
          </p:cNvPr>
          <p:cNvSpPr txBox="1"/>
          <p:nvPr/>
        </p:nvSpPr>
        <p:spPr>
          <a:xfrm>
            <a:off x="5169689" y="2492918"/>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156F2D-310A-4F92-8ECE-30DAA7668E1F}"/>
                  </a:ext>
                </a:extLst>
              </p:cNvPr>
              <p:cNvSpPr txBox="1"/>
              <p:nvPr/>
            </p:nvSpPr>
            <p:spPr>
              <a:xfrm>
                <a:off x="6793841" y="3959616"/>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AF156F2D-310A-4F92-8ECE-30DAA7668E1F}"/>
                  </a:ext>
                </a:extLst>
              </p:cNvPr>
              <p:cNvSpPr txBox="1">
                <a:spLocks noRot="1" noChangeAspect="1" noMove="1" noResize="1" noEditPoints="1" noAdjustHandles="1" noChangeArrowheads="1" noChangeShapeType="1" noTextEdit="1"/>
              </p:cNvSpPr>
              <p:nvPr/>
            </p:nvSpPr>
            <p:spPr>
              <a:xfrm>
                <a:off x="6793841" y="3959616"/>
                <a:ext cx="2836802" cy="830997"/>
              </a:xfrm>
              <a:prstGeom prst="rect">
                <a:avLst/>
              </a:prstGeom>
              <a:blipFill>
                <a:blip r:embed="rId2"/>
                <a:stretch>
                  <a:fillRect l="-3219" t="-5882" r="-236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A009B9E3-E291-4084-AF6A-C450BAC8D40C}"/>
              </a:ext>
            </a:extLst>
          </p:cNvPr>
          <p:cNvCxnSpPr/>
          <p:nvPr/>
        </p:nvCxnSpPr>
        <p:spPr>
          <a:xfrm>
            <a:off x="2843093" y="1928930"/>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E1FFF3C4-F3AB-45D9-9AA4-E269212D6CD4}"/>
                  </a:ext>
                </a:extLst>
              </p:cNvPr>
              <p:cNvSpPr/>
              <p:nvPr/>
            </p:nvSpPr>
            <p:spPr>
              <a:xfrm>
                <a:off x="1634608" y="1609112"/>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E1FFF3C4-F3AB-45D9-9AA4-E269212D6CD4}"/>
                  </a:ext>
                </a:extLst>
              </p:cNvPr>
              <p:cNvSpPr>
                <a:spLocks noRot="1" noChangeAspect="1" noMove="1" noResize="1" noEditPoints="1" noAdjustHandles="1" noChangeArrowheads="1" noChangeShapeType="1" noTextEdit="1"/>
              </p:cNvSpPr>
              <p:nvPr/>
            </p:nvSpPr>
            <p:spPr>
              <a:xfrm>
                <a:off x="1634608" y="1609112"/>
                <a:ext cx="1086131" cy="369332"/>
              </a:xfrm>
              <a:prstGeom prst="rect">
                <a:avLst/>
              </a:prstGeom>
              <a:blipFill>
                <a:blip r:embed="rId3"/>
                <a:stretch>
                  <a:fillRect t="-9836" r="-224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BF14A04-9C90-49FF-B7C9-F6AED3DA2C77}"/>
                  </a:ext>
                </a:extLst>
              </p:cNvPr>
              <p:cNvSpPr txBox="1"/>
              <p:nvPr/>
            </p:nvSpPr>
            <p:spPr>
              <a:xfrm>
                <a:off x="1724760" y="4025448"/>
                <a:ext cx="2913746"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out:=1</a:t>
                </a:r>
              </a:p>
            </p:txBody>
          </p:sp>
        </mc:Choice>
        <mc:Fallback>
          <p:sp>
            <p:nvSpPr>
              <p:cNvPr id="17" name="TextBox 16">
                <a:extLst>
                  <a:ext uri="{FF2B5EF4-FFF2-40B4-BE49-F238E27FC236}">
                    <a16:creationId xmlns:a16="http://schemas.microsoft.com/office/drawing/2014/main" id="{8BF14A04-9C90-49FF-B7C9-F6AED3DA2C77}"/>
                  </a:ext>
                </a:extLst>
              </p:cNvPr>
              <p:cNvSpPr txBox="1">
                <a:spLocks noRot="1" noChangeAspect="1" noMove="1" noResize="1" noEditPoints="1" noAdjustHandles="1" noChangeArrowheads="1" noChangeShapeType="1" noTextEdit="1"/>
              </p:cNvSpPr>
              <p:nvPr/>
            </p:nvSpPr>
            <p:spPr>
              <a:xfrm>
                <a:off x="1724760" y="4025448"/>
                <a:ext cx="2913746" cy="830997"/>
              </a:xfrm>
              <a:prstGeom prst="rect">
                <a:avLst/>
              </a:prstGeom>
              <a:blipFill>
                <a:blip r:embed="rId4"/>
                <a:stretch>
                  <a:fillRect l="-3347" t="-5839" b="-15328"/>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E2BC30C-D68F-483D-A816-8BF482562856}"/>
              </a:ext>
            </a:extLst>
          </p:cNvPr>
          <p:cNvSpPr txBox="1"/>
          <p:nvPr/>
        </p:nvSpPr>
        <p:spPr>
          <a:xfrm>
            <a:off x="8734404" y="1030457"/>
            <a:ext cx="1792478" cy="1077218"/>
          </a:xfrm>
          <a:prstGeom prst="rect">
            <a:avLst/>
          </a:prstGeom>
          <a:noFill/>
        </p:spPr>
        <p:txBody>
          <a:bodyPr wrap="none" rtlCol="0">
            <a:spAutoFit/>
          </a:bodyPr>
          <a:lstStyle/>
          <a:p>
            <a:r>
              <a:rPr lang="en-US" sz="3200" dirty="0"/>
              <a:t>q = 0 : off</a:t>
            </a:r>
          </a:p>
          <a:p>
            <a:r>
              <a:rPr lang="en-US" sz="3200" dirty="0"/>
              <a:t>    = 1 : on</a:t>
            </a:r>
          </a:p>
        </p:txBody>
      </p:sp>
    </p:spTree>
    <p:extLst>
      <p:ext uri="{BB962C8B-B14F-4D97-AF65-F5344CB8AC3E}">
        <p14:creationId xmlns:p14="http://schemas.microsoft.com/office/powerpoint/2010/main" val="143464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Functional</a:t>
            </a:r>
          </a:p>
        </p:txBody>
      </p:sp>
      <p:pic>
        <p:nvPicPr>
          <p:cNvPr id="4" name="Picture 4" descr="Alan Turing">
            <a:extLst>
              <a:ext uri="{FF2B5EF4-FFF2-40B4-BE49-F238E27FC236}">
                <a16:creationId xmlns:a16="http://schemas.microsoft.com/office/drawing/2014/main" id="{59B0622A-A5FC-4C55-8B7B-6F6D63866F59}"/>
              </a:ext>
            </a:extLst>
          </p:cNvPr>
          <p:cNvPicPr>
            <a:picLocks noChangeAspect="1" noChangeArrowheads="1"/>
          </p:cNvPicPr>
          <p:nvPr/>
        </p:nvPicPr>
        <p:blipFill>
          <a:blip r:embed="rId2" cstate="print"/>
          <a:srcRect/>
          <a:stretch>
            <a:fillRect/>
          </a:stretch>
        </p:blipFill>
        <p:spPr bwMode="auto">
          <a:xfrm>
            <a:off x="10264802" y="1467239"/>
            <a:ext cx="1794602" cy="2262238"/>
          </a:xfrm>
          <a:prstGeom prst="rect">
            <a:avLst/>
          </a:prstGeom>
          <a:noFill/>
        </p:spPr>
      </p:pic>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3</a:t>
            </a:fld>
            <a:endParaRPr lang="en-US"/>
          </a:p>
        </p:txBody>
      </p:sp>
      <p:sp>
        <p:nvSpPr>
          <p:cNvPr id="6" name="Content Placeholder 1">
            <a:extLst>
              <a:ext uri="{FF2B5EF4-FFF2-40B4-BE49-F238E27FC236}">
                <a16:creationId xmlns:a16="http://schemas.microsoft.com/office/drawing/2014/main" id="{F7539A66-BCD0-404F-8B81-0F6F2AEF8C40}"/>
              </a:ext>
            </a:extLst>
          </p:cNvPr>
          <p:cNvSpPr>
            <a:spLocks noGrp="1"/>
          </p:cNvSpPr>
          <p:nvPr>
            <p:ph idx="1"/>
          </p:nvPr>
        </p:nvSpPr>
        <p:spPr>
          <a:xfrm>
            <a:off x="76200" y="1341573"/>
            <a:ext cx="9791700" cy="4285547"/>
          </a:xfrm>
        </p:spPr>
        <p:txBody>
          <a:bodyPr>
            <a:normAutofit/>
          </a:bodyPr>
          <a:lstStyle/>
          <a:p>
            <a:pPr marL="0" indent="0">
              <a:buNone/>
            </a:pPr>
            <a:r>
              <a:rPr lang="en-US" i="1" dirty="0"/>
              <a:t>Classical </a:t>
            </a:r>
            <a:r>
              <a:rPr lang="en-US" dirty="0"/>
              <a:t>model of computation: Programs as Functions</a:t>
            </a:r>
          </a:p>
          <a:p>
            <a:pPr lvl="1"/>
            <a:r>
              <a:rPr lang="en-US" dirty="0"/>
              <a:t>Start from a given input, </a:t>
            </a:r>
          </a:p>
          <a:p>
            <a:pPr lvl="1"/>
            <a:r>
              <a:rPr lang="en-US" dirty="0"/>
              <a:t>Produce a certain output and then </a:t>
            </a:r>
            <a:r>
              <a:rPr lang="en-US" b="1" dirty="0"/>
              <a:t>terminate</a:t>
            </a:r>
          </a:p>
          <a:p>
            <a:pPr lvl="1"/>
            <a:r>
              <a:rPr lang="en-US" dirty="0"/>
              <a:t>Desired functionality can be described by a mathematical function</a:t>
            </a:r>
          </a:p>
          <a:p>
            <a:pPr lvl="1"/>
            <a:r>
              <a:rPr lang="en-US" dirty="0"/>
              <a:t>Emphasis is on data computation</a:t>
            </a:r>
          </a:p>
          <a:p>
            <a:pPr lvl="1"/>
            <a:r>
              <a:rPr lang="en-US" dirty="0"/>
              <a:t>Canonical model: Turing machines e.g. compute square-root, encrypt some text, etc.</a:t>
            </a:r>
          </a:p>
          <a:p>
            <a:endParaRPr lang="en-US" dirty="0"/>
          </a:p>
          <a:p>
            <a:pPr marL="0" indent="0">
              <a:buNone/>
            </a:pPr>
            <a:endParaRPr lang="en-US" dirty="0"/>
          </a:p>
        </p:txBody>
      </p:sp>
    </p:spTree>
    <p:extLst>
      <p:ext uri="{BB962C8B-B14F-4D97-AF65-F5344CB8AC3E}">
        <p14:creationId xmlns:p14="http://schemas.microsoft.com/office/powerpoint/2010/main" val="3387314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6653284" y="1436914"/>
            <a:ext cx="5212483" cy="4247127"/>
          </a:xfrm>
        </p:spPr>
        <p:txBody>
          <a:bodyPr>
            <a:normAutofit/>
          </a:bodyPr>
          <a:lstStyle/>
          <a:p>
            <a:r>
              <a:rPr lang="en-US" sz="2400" dirty="0"/>
              <a:t>Implicit variable called “mode” that is a </a:t>
            </a:r>
            <a:r>
              <a:rPr lang="en-US" sz="2400" i="1" dirty="0"/>
              <a:t>discrete </a:t>
            </a:r>
            <a:r>
              <a:rPr lang="en-US" sz="2400" dirty="0"/>
              <a:t>state variable over some finite enumeration. Here: {on, off}</a:t>
            </a:r>
          </a:p>
          <a:p>
            <a:r>
              <a:rPr lang="en-US" sz="2400" dirty="0"/>
              <a:t>SRC transition may correspond to mode-switch</a:t>
            </a:r>
          </a:p>
          <a:p>
            <a:r>
              <a:rPr lang="en-US" sz="2400" dirty="0"/>
              <a:t>Each mode-switch has guard/update. Example:</a:t>
            </a:r>
          </a:p>
          <a:p>
            <a:pPr lvl="1"/>
            <a:r>
              <a:rPr lang="en-US" sz="2400" dirty="0"/>
              <a:t>Guard: (press==0) &amp; (x&lt;10) and </a:t>
            </a:r>
          </a:p>
          <a:p>
            <a:pPr lvl="1"/>
            <a:r>
              <a:rPr lang="en-US" sz="2400" dirty="0"/>
              <a:t>Update: x:= x+1</a:t>
            </a:r>
          </a:p>
          <a:p>
            <a:pPr marL="0" indent="0">
              <a:buNone/>
            </a:pPr>
            <a:endParaRPr lang="en-US" sz="2400" dirty="0"/>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notation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30</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710888" cy="830997"/>
                </a:xfrm>
                <a:prstGeom prst="rect">
                  <a:avLst/>
                </a:prstGeom>
                <a:noFill/>
              </p:spPr>
              <p:txBody>
                <a:bodyPr wrap="none" rtlCol="0">
                  <a:spAutoFit/>
                </a:bodyPr>
                <a:lstStyle/>
                <a:p>
                  <a:r>
                    <a:rPr lang="en-US" sz="2400" dirty="0"/>
                    <a:t>(press==1) |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a14:m>
                  <a:r>
                    <a:rPr lang="en-US" sz="2400" dirty="0"/>
                    <a:t>; out := 1</a:t>
                  </a:r>
                </a:p>
              </p:txBody>
            </p:sp>
          </mc:Choice>
          <mc:Fallback>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710888" cy="830997"/>
                </a:xfrm>
                <a:prstGeom prst="rect">
                  <a:avLst/>
                </a:prstGeom>
                <a:blipFill>
                  <a:blip r:embed="rId4"/>
                  <a:stretch>
                    <a:fillRect l="-3212" t="-5882" r="-2355" b="-16176"/>
                  </a:stretch>
                </a:blipFill>
              </p:spPr>
              <p:txBody>
                <a:bodyPr/>
                <a:lstStyle/>
                <a:p>
                  <a:r>
                    <a:rPr lang="en-US">
                      <a:noFill/>
                    </a:rPr>
                    <a:t> </a:t>
                  </a:r>
                </a:p>
              </p:txBody>
            </p:sp>
          </mc:Fallback>
        </mc:AlternateContent>
      </p:grpSp>
    </p:spTree>
    <p:extLst>
      <p:ext uri="{BB962C8B-B14F-4D97-AF65-F5344CB8AC3E}">
        <p14:creationId xmlns:p14="http://schemas.microsoft.com/office/powerpoint/2010/main" val="3467303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90ECCAB-64E9-4E55-AE64-E8BCD8B704EF}"/>
              </a:ext>
            </a:extLst>
          </p:cNvPr>
          <p:cNvSpPr>
            <a:spLocks noGrp="1"/>
          </p:cNvSpPr>
          <p:nvPr>
            <p:ph idx="1"/>
          </p:nvPr>
        </p:nvSpPr>
        <p:spPr>
          <a:xfrm>
            <a:off x="4602768" y="1292763"/>
            <a:ext cx="4988557" cy="1202312"/>
          </a:xfrm>
        </p:spPr>
        <p:txBody>
          <a:bodyPr>
            <a:normAutofit lnSpcReduction="10000"/>
          </a:bodyPr>
          <a:lstStyle/>
          <a:p>
            <a:r>
              <a:rPr lang="en-US" sz="2400" dirty="0"/>
              <a:t>Start in mode off; initial state = (off,0)</a:t>
            </a:r>
          </a:p>
          <a:p>
            <a:r>
              <a:rPr lang="en-US" sz="2400" dirty="0"/>
              <a:t>Sample executions:</a:t>
            </a:r>
          </a:p>
        </p:txBody>
      </p:sp>
      <p:sp>
        <p:nvSpPr>
          <p:cNvPr id="3" name="Title 2">
            <a:extLst>
              <a:ext uri="{FF2B5EF4-FFF2-40B4-BE49-F238E27FC236}">
                <a16:creationId xmlns:a16="http://schemas.microsoft.com/office/drawing/2014/main" id="{2BAEE4FB-FFB3-462F-99D4-7F29CA89C9D6}"/>
              </a:ext>
            </a:extLst>
          </p:cNvPr>
          <p:cNvSpPr>
            <a:spLocks noGrp="1"/>
          </p:cNvSpPr>
          <p:nvPr>
            <p:ph type="title"/>
          </p:nvPr>
        </p:nvSpPr>
        <p:spPr/>
        <p:txBody>
          <a:bodyPr/>
          <a:lstStyle/>
          <a:p>
            <a:r>
              <a:rPr lang="en-US" dirty="0"/>
              <a:t>ESM execution</a:t>
            </a:r>
          </a:p>
        </p:txBody>
      </p:sp>
      <p:sp>
        <p:nvSpPr>
          <p:cNvPr id="4" name="Slide Number Placeholder 3">
            <a:extLst>
              <a:ext uri="{FF2B5EF4-FFF2-40B4-BE49-F238E27FC236}">
                <a16:creationId xmlns:a16="http://schemas.microsoft.com/office/drawing/2014/main" id="{4173DFD6-AB87-4256-84FD-8EE318825F9E}"/>
              </a:ext>
            </a:extLst>
          </p:cNvPr>
          <p:cNvSpPr>
            <a:spLocks noGrp="1"/>
          </p:cNvSpPr>
          <p:nvPr>
            <p:ph type="sldNum" sz="quarter" idx="12"/>
          </p:nvPr>
        </p:nvSpPr>
        <p:spPr/>
        <p:txBody>
          <a:bodyPr/>
          <a:lstStyle/>
          <a:p>
            <a:fld id="{29AAD378-655A-49C6-813C-9FD132EF7440}" type="slidenum">
              <a:rPr lang="en-US" smtClean="0"/>
              <a:pPr/>
              <a:t>31</a:t>
            </a:fld>
            <a:endParaRPr lang="en-US" dirty="0"/>
          </a:p>
        </p:txBody>
      </p:sp>
      <p:grpSp>
        <p:nvGrpSpPr>
          <p:cNvPr id="17" name="Group 16">
            <a:extLst>
              <a:ext uri="{FF2B5EF4-FFF2-40B4-BE49-F238E27FC236}">
                <a16:creationId xmlns:a16="http://schemas.microsoft.com/office/drawing/2014/main" id="{A1A56DB9-A23D-47DA-8A8A-112F9E419947}"/>
              </a:ext>
            </a:extLst>
          </p:cNvPr>
          <p:cNvGrpSpPr/>
          <p:nvPr/>
        </p:nvGrpSpPr>
        <p:grpSpPr>
          <a:xfrm>
            <a:off x="7198" y="1524587"/>
            <a:ext cx="6385919" cy="3335817"/>
            <a:chOff x="1454291" y="2346779"/>
            <a:chExt cx="8330033" cy="3335817"/>
          </a:xfrm>
        </p:grpSpPr>
        <p:sp>
          <p:nvSpPr>
            <p:cNvPr id="5" name="Oval 4">
              <a:extLst>
                <a:ext uri="{FF2B5EF4-FFF2-40B4-BE49-F238E27FC236}">
                  <a16:creationId xmlns:a16="http://schemas.microsoft.com/office/drawing/2014/main" id="{DD56CEE4-C8B4-4143-9661-D16D94962A9C}"/>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6" name="Oval 5">
              <a:extLst>
                <a:ext uri="{FF2B5EF4-FFF2-40B4-BE49-F238E27FC236}">
                  <a16:creationId xmlns:a16="http://schemas.microsoft.com/office/drawing/2014/main" id="{C902237E-5106-4413-A00D-30CFF5B756A1}"/>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7" name="Connector: Curved 6">
              <a:extLst>
                <a:ext uri="{FF2B5EF4-FFF2-40B4-BE49-F238E27FC236}">
                  <a16:creationId xmlns:a16="http://schemas.microsoft.com/office/drawing/2014/main" id="{287A21C4-93A1-41E6-9D36-3841A6F9D768}"/>
                </a:ext>
              </a:extLst>
            </p:cNvPr>
            <p:cNvCxnSpPr>
              <a:cxnSpLocks/>
              <a:stCxn id="5" idx="6"/>
              <a:endCxn id="6"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960EB733-84BD-4AF6-BEB5-AFB7C216011E}"/>
                </a:ext>
              </a:extLst>
            </p:cNvPr>
            <p:cNvCxnSpPr>
              <a:cxnSpLocks/>
              <a:stCxn id="6" idx="2"/>
              <a:endCxn id="5"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AA9D714C-570A-405E-9FC0-DB9155D44E3C}"/>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133711-A180-467E-B5CA-AA689837B888}"/>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1" name="Connector: Curved 10">
              <a:extLst>
                <a:ext uri="{FF2B5EF4-FFF2-40B4-BE49-F238E27FC236}">
                  <a16:creationId xmlns:a16="http://schemas.microsoft.com/office/drawing/2014/main" id="{116D2244-610F-435D-8816-58D740AFC470}"/>
                </a:ext>
              </a:extLst>
            </p:cNvPr>
            <p:cNvCxnSpPr>
              <a:cxnSpLocks/>
              <a:stCxn id="6" idx="6"/>
              <a:endCxn id="6"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7A6D79D-899E-4350-AF3C-DDE5702CB0C6}"/>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A2C7CDE-0551-4FDF-985F-6C380E92F242}"/>
                    </a:ext>
                  </a:extLst>
                </p:cNvPr>
                <p:cNvSpPr txBox="1"/>
                <p:nvPr/>
              </p:nvSpPr>
              <p:spPr>
                <a:xfrm>
                  <a:off x="6947522" y="4697283"/>
                  <a:ext cx="2836802" cy="830997"/>
                </a:xfrm>
                <a:prstGeom prst="rect">
                  <a:avLst/>
                </a:prstGeom>
                <a:noFill/>
              </p:spPr>
              <p:txBody>
                <a:bodyPr wrap="none" rtlCol="0">
                  <a:spAutoFit/>
                </a:bodyPr>
                <a:lstStyle/>
                <a:p>
                  <a:r>
                    <a:rPr lang="en-US" sz="2400" dirty="0"/>
                    <a:t>(press==0) &amp; (x&lt;10)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3" name="TextBox 12">
                  <a:extLst>
                    <a:ext uri="{FF2B5EF4-FFF2-40B4-BE49-F238E27FC236}">
                      <a16:creationId xmlns:a16="http://schemas.microsoft.com/office/drawing/2014/main" id="{FA2C7CDE-0551-4FDF-985F-6C380E92F242}"/>
                    </a:ext>
                  </a:extLst>
                </p:cNvPr>
                <p:cNvSpPr txBox="1">
                  <a:spLocks noRot="1" noChangeAspect="1" noMove="1" noResize="1" noEditPoints="1" noAdjustHandles="1" noChangeArrowheads="1" noChangeShapeType="1" noTextEdit="1"/>
                </p:cNvSpPr>
                <p:nvPr/>
              </p:nvSpPr>
              <p:spPr>
                <a:xfrm>
                  <a:off x="6947522" y="4697283"/>
                  <a:ext cx="2836802" cy="830997"/>
                </a:xfrm>
                <a:prstGeom prst="rect">
                  <a:avLst/>
                </a:prstGeom>
                <a:blipFill>
                  <a:blip r:embed="rId2"/>
                  <a:stretch>
                    <a:fillRect l="-4482" t="-5882" r="-3333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CE60C881-FE03-4F36-AF23-157D88B1F12E}"/>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B9854A20-1CBB-4598-B15C-0AE29C828F69}"/>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5" name="Rectangle 14">
                  <a:extLst>
                    <a:ext uri="{FF2B5EF4-FFF2-40B4-BE49-F238E27FC236}">
                      <a16:creationId xmlns:a16="http://schemas.microsoft.com/office/drawing/2014/main" id="{B9854A20-1CBB-4598-B15C-0AE29C828F69}"/>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8197" r="-3284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1AB42F7-1CB1-4C66-9313-43C906F141A1}"/>
                    </a:ext>
                  </a:extLst>
                </p:cNvPr>
                <p:cNvSpPr txBox="1"/>
                <p:nvPr/>
              </p:nvSpPr>
              <p:spPr>
                <a:xfrm>
                  <a:off x="1454291" y="4851599"/>
                  <a:ext cx="3878169" cy="830997"/>
                </a:xfrm>
                <a:prstGeom prst="rect">
                  <a:avLst/>
                </a:prstGeom>
                <a:noFill/>
              </p:spPr>
              <p:txBody>
                <a:bodyPr wrap="none" rtlCol="0">
                  <a:spAutoFit/>
                </a:bodyPr>
                <a:lstStyle/>
                <a:p>
                  <a:r>
                    <a:rPr lang="en-US" sz="2400" dirty="0"/>
                    <a:t>(press==1) or (x</a:t>
                  </a:r>
                  <a14:m>
                    <m:oMath xmlns:m="http://schemas.openxmlformats.org/officeDocument/2006/math">
                      <m:r>
                        <a:rPr lang="en-US" sz="2400" b="0" i="1" smtClean="0">
                          <a:latin typeface="Cambria Math" panose="02040503050406030204" pitchFamily="18" charset="0"/>
                        </a:rPr>
                        <m:t>≥</m:t>
                      </m:r>
                    </m:oMath>
                  </a14:m>
                  <a:r>
                    <a:rPr lang="en-US" sz="2400" dirty="0"/>
                    <a:t>10)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6" name="TextBox 15">
                  <a:extLst>
                    <a:ext uri="{FF2B5EF4-FFF2-40B4-BE49-F238E27FC236}">
                      <a16:creationId xmlns:a16="http://schemas.microsoft.com/office/drawing/2014/main" id="{71AB42F7-1CB1-4C66-9313-43C906F141A1}"/>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3877450-EF6F-419F-9794-175118C8C83D}"/>
                  </a:ext>
                </a:extLst>
              </p:cNvPr>
              <p:cNvSpPr txBox="1"/>
              <p:nvPr/>
            </p:nvSpPr>
            <p:spPr>
              <a:xfrm>
                <a:off x="7631246" y="2267539"/>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,10)</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↓0</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8" name="TextBox 17">
                <a:extLst>
                  <a:ext uri="{FF2B5EF4-FFF2-40B4-BE49-F238E27FC236}">
                    <a16:creationId xmlns:a16="http://schemas.microsoft.com/office/drawing/2014/main" id="{33877450-EF6F-419F-9794-175118C8C83D}"/>
                  </a:ext>
                </a:extLst>
              </p:cNvPr>
              <p:cNvSpPr txBox="1">
                <a:spLocks noRot="1" noChangeAspect="1" noMove="1" noResize="1" noEditPoints="1" noAdjustHandles="1" noChangeArrowheads="1" noChangeShapeType="1" noTextEdit="1"/>
              </p:cNvSpPr>
              <p:nvPr/>
            </p:nvSpPr>
            <p:spPr>
              <a:xfrm>
                <a:off x="7631246" y="2267539"/>
                <a:ext cx="1033423" cy="32760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ECEB932-5008-40AB-9214-D3F0F16911CB}"/>
                  </a:ext>
                </a:extLst>
              </p:cNvPr>
              <p:cNvSpPr txBox="1"/>
              <p:nvPr/>
            </p:nvSpPr>
            <p:spPr>
              <a:xfrm>
                <a:off x="8933084" y="2263296"/>
                <a:ext cx="1033423" cy="3276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US" b="0" i="1" smtClean="0">
                              <a:latin typeface="Cambria Math" panose="02040503050406030204" pitchFamily="18" charset="0"/>
                            </a:rPr>
                          </m:ctrlPr>
                        </m:mPr>
                        <m:mr>
                          <m:e>
                            <m: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𝑜𝑓𝑓</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↓1</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0</m:t>
                                        </m:r>
                                        <m:r>
                                          <a:rPr lang="en-US" b="0" i="1" smtClean="0">
                                            <a:latin typeface="Cambria Math" panose="02040503050406030204" pitchFamily="18" charset="0"/>
                                          </a:rPr>
                                          <m:t>)</m:t>
                                        </m:r>
                                      </m:e>
                                    </m:mr>
                                    <m:mr>
                                      <m:e>
                                        <m:r>
                                          <a:rPr lang="en-US" b="0" i="1" smtClean="0">
                                            <a:latin typeface="Cambria Math" panose="02040503050406030204" pitchFamily="18" charset="0"/>
                                          </a:rPr>
                                          <m:t>↓0</m:t>
                                        </m:r>
                                      </m:e>
                                    </m:mr>
                                    <m:m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m:t>
                                              </m:r>
                                              <m:r>
                                                <m:rPr>
                                                  <m:brk m:alnAt="7"/>
                                                </m:rPr>
                                                <a:rPr lang="en-US" b="0" i="1" smtClean="0">
                                                  <a:latin typeface="Cambria Math" panose="02040503050406030204" pitchFamily="18" charset="0"/>
                                                </a:rPr>
                                                <m:t>1</m:t>
                                              </m:r>
                                              <m:r>
                                                <a:rPr lang="en-US" b="0" i="1" smtClean="0">
                                                  <a:latin typeface="Cambria Math" panose="02040503050406030204" pitchFamily="18" charset="0"/>
                                                </a:rPr>
                                                <m:t>)</m:t>
                                              </m:r>
                                            </m:e>
                                          </m:mr>
                                          <m:mr>
                                            <m:e>
                                              <m:r>
                                                <a:rPr lang="en-US" b="0" i="1" smtClean="0">
                                                  <a:latin typeface="Cambria Math" panose="02040503050406030204" pitchFamily="18" charset="0"/>
                                                </a:rPr>
                                                <m:t>⋮</m:t>
                                              </m:r>
                                            </m:e>
                                          </m:mr>
                                          <m:mr>
                                            <m:e>
                                              <m:m>
                                                <m:mPr>
                                                  <m:mcs>
                                                    <m:mc>
                                                      <m:mcPr>
                                                        <m:count m:val="1"/>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↓0</m:t>
                                                    </m:r>
                                                  </m:e>
                                                </m:mr>
                                                <m:mr>
                                                  <m:e>
                                                    <m:r>
                                                      <a:rPr lang="en-US" b="0" i="1" smtClean="0">
                                                        <a:latin typeface="Cambria Math" panose="02040503050406030204" pitchFamily="18" charset="0"/>
                                                      </a:rPr>
                                                      <m:t>(</m:t>
                                                    </m:r>
                                                    <m:r>
                                                      <a:rPr lang="en-US" b="0" i="1" smtClean="0">
                                                        <a:latin typeface="Cambria Math" panose="02040503050406030204" pitchFamily="18" charset="0"/>
                                                      </a:rPr>
                                                      <m:t>𝑜𝑛</m:t>
                                                    </m:r>
                                                    <m:r>
                                                      <a:rPr lang="en-US" b="0" i="1" smtClean="0">
                                                        <a:latin typeface="Cambria Math" panose="02040503050406030204" pitchFamily="18" charset="0"/>
                                                      </a:rPr>
                                                      <m:t>,5)</m:t>
                                                    </m:r>
                                                  </m:e>
                                                </m:mr>
                                                <m:m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m:t>
                                                        </m:r>
                                                      </m:e>
                                                      <m:e>
                                                        <m:r>
                                                          <m:rPr>
                                                            <m:brk m:alnAt="7"/>
                                                          </m:rPr>
                                                          <a:rPr lang="en-US" i="1">
                                                            <a:latin typeface="Cambria Math" panose="02040503050406030204" pitchFamily="18" charset="0"/>
                                                          </a:rPr>
                                                          <m:t>(</m:t>
                                                        </m:r>
                                                        <m:r>
                                                          <a:rPr lang="en-US" i="1">
                                                            <a:latin typeface="Cambria Math" panose="02040503050406030204" pitchFamily="18" charset="0"/>
                                                          </a:rPr>
                                                          <m:t>𝑜𝑓𝑓</m:t>
                                                        </m:r>
                                                        <m:r>
                                                          <a:rPr lang="en-US" i="1">
                                                            <a:latin typeface="Cambria Math" panose="02040503050406030204" pitchFamily="18" charset="0"/>
                                                          </a:rPr>
                                                          <m:t>,0)</m:t>
                                                        </m:r>
                                                      </m:e>
                                                    </m:eqArr>
                                                  </m:e>
                                                </m:mr>
                                              </m:m>
                                            </m:e>
                                          </m:mr>
                                        </m:m>
                                      </m:e>
                                    </m:mr>
                                  </m:m>
                                </m:e>
                              </m:mr>
                            </m:m>
                          </m:e>
                        </m:mr>
                      </m:m>
                    </m:oMath>
                  </m:oMathPara>
                </a14:m>
                <a:endParaRPr lang="en-US" dirty="0"/>
              </a:p>
            </p:txBody>
          </p:sp>
        </mc:Choice>
        <mc:Fallback xmlns="">
          <p:sp>
            <p:nvSpPr>
              <p:cNvPr id="19" name="TextBox 18">
                <a:extLst>
                  <a:ext uri="{FF2B5EF4-FFF2-40B4-BE49-F238E27FC236}">
                    <a16:creationId xmlns:a16="http://schemas.microsoft.com/office/drawing/2014/main" id="{0ECEB932-5008-40AB-9214-D3F0F16911CB}"/>
                  </a:ext>
                </a:extLst>
              </p:cNvPr>
              <p:cNvSpPr txBox="1">
                <a:spLocks noRot="1" noChangeAspect="1" noMove="1" noResize="1" noEditPoints="1" noAdjustHandles="1" noChangeArrowheads="1" noChangeShapeType="1" noTextEdit="1"/>
              </p:cNvSpPr>
              <p:nvPr/>
            </p:nvSpPr>
            <p:spPr>
              <a:xfrm>
                <a:off x="8933084" y="2263296"/>
                <a:ext cx="1033423" cy="3276090"/>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2641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EEFC3D7-9077-4349-A24A-E77C114D11B7}"/>
              </a:ext>
            </a:extLst>
          </p:cNvPr>
          <p:cNvSpPr>
            <a:spLocks noGrp="1"/>
          </p:cNvSpPr>
          <p:nvPr>
            <p:ph type="title"/>
          </p:nvPr>
        </p:nvSpPr>
        <p:spPr/>
        <p:txBody>
          <a:bodyPr/>
          <a:lstStyle/>
          <a:p>
            <a:r>
              <a:rPr lang="en-US" dirty="0"/>
              <a:t>ESM transitions could be nondeterministic!</a:t>
            </a:r>
          </a:p>
        </p:txBody>
      </p:sp>
      <p:sp>
        <p:nvSpPr>
          <p:cNvPr id="4" name="Slide Number Placeholder 3">
            <a:extLst>
              <a:ext uri="{FF2B5EF4-FFF2-40B4-BE49-F238E27FC236}">
                <a16:creationId xmlns:a16="http://schemas.microsoft.com/office/drawing/2014/main" id="{CDF51EDA-FAC1-4CF8-88E7-40C2A2F8CDB5}"/>
              </a:ext>
            </a:extLst>
          </p:cNvPr>
          <p:cNvSpPr>
            <a:spLocks noGrp="1"/>
          </p:cNvSpPr>
          <p:nvPr>
            <p:ph type="sldNum" sz="quarter" idx="12"/>
          </p:nvPr>
        </p:nvSpPr>
        <p:spPr/>
        <p:txBody>
          <a:bodyPr/>
          <a:lstStyle/>
          <a:p>
            <a:fld id="{29AAD378-655A-49C6-813C-9FD132EF7440}" type="slidenum">
              <a:rPr lang="en-US" smtClean="0"/>
              <a:pPr/>
              <a:t>32</a:t>
            </a:fld>
            <a:endParaRPr lang="en-US" dirty="0"/>
          </a:p>
        </p:txBody>
      </p:sp>
      <p:grpSp>
        <p:nvGrpSpPr>
          <p:cNvPr id="5" name="Group 4">
            <a:extLst>
              <a:ext uri="{FF2B5EF4-FFF2-40B4-BE49-F238E27FC236}">
                <a16:creationId xmlns:a16="http://schemas.microsoft.com/office/drawing/2014/main" id="{7BEF3448-70CD-432D-9B8D-D14118B37E55}"/>
              </a:ext>
            </a:extLst>
          </p:cNvPr>
          <p:cNvGrpSpPr/>
          <p:nvPr/>
        </p:nvGrpSpPr>
        <p:grpSpPr>
          <a:xfrm>
            <a:off x="1367272" y="1761091"/>
            <a:ext cx="7124933" cy="3335817"/>
            <a:chOff x="1454291" y="2346779"/>
            <a:chExt cx="9294031" cy="3335817"/>
          </a:xfrm>
        </p:grpSpPr>
        <p:sp>
          <p:nvSpPr>
            <p:cNvPr id="6" name="Oval 5">
              <a:extLst>
                <a:ext uri="{FF2B5EF4-FFF2-40B4-BE49-F238E27FC236}">
                  <a16:creationId xmlns:a16="http://schemas.microsoft.com/office/drawing/2014/main" id="{7A57242E-0F3B-4F10-BC1C-C20E2B030071}"/>
                </a:ext>
              </a:extLst>
            </p:cNvPr>
            <p:cNvSpPr/>
            <p:nvPr/>
          </p:nvSpPr>
          <p:spPr>
            <a:xfrm>
              <a:off x="3542341" y="292906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off</a:t>
              </a:r>
            </a:p>
          </p:txBody>
        </p:sp>
        <p:sp>
          <p:nvSpPr>
            <p:cNvPr id="7" name="Oval 6">
              <a:extLst>
                <a:ext uri="{FF2B5EF4-FFF2-40B4-BE49-F238E27FC236}">
                  <a16:creationId xmlns:a16="http://schemas.microsoft.com/office/drawing/2014/main" id="{791AFBF6-92A9-4E3E-B971-F969AE330E7D}"/>
                </a:ext>
              </a:extLst>
            </p:cNvPr>
            <p:cNvSpPr/>
            <p:nvPr/>
          </p:nvSpPr>
          <p:spPr>
            <a:xfrm>
              <a:off x="5323370" y="4433211"/>
              <a:ext cx="1129553" cy="1064715"/>
            </a:xfrm>
            <a:prstGeom prst="ellipse">
              <a:avLst/>
            </a:prstGeom>
            <a:ln w="69850"/>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dirty="0"/>
                <a:t>on</a:t>
              </a:r>
            </a:p>
          </p:txBody>
        </p:sp>
        <p:cxnSp>
          <p:nvCxnSpPr>
            <p:cNvPr id="8" name="Connector: Curved 7">
              <a:extLst>
                <a:ext uri="{FF2B5EF4-FFF2-40B4-BE49-F238E27FC236}">
                  <a16:creationId xmlns:a16="http://schemas.microsoft.com/office/drawing/2014/main" id="{E8C52444-6219-4325-B4B3-C4875C6CC158}"/>
                </a:ext>
              </a:extLst>
            </p:cNvPr>
            <p:cNvCxnSpPr>
              <a:cxnSpLocks/>
              <a:stCxn id="6" idx="6"/>
              <a:endCxn id="7" idx="0"/>
            </p:cNvCxnSpPr>
            <p:nvPr/>
          </p:nvCxnSpPr>
          <p:spPr>
            <a:xfrm>
              <a:off x="4671894" y="3461419"/>
              <a:ext cx="1216253" cy="971792"/>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nector: Curved 8">
              <a:extLst>
                <a:ext uri="{FF2B5EF4-FFF2-40B4-BE49-F238E27FC236}">
                  <a16:creationId xmlns:a16="http://schemas.microsoft.com/office/drawing/2014/main" id="{1097A51F-8FC5-4682-9A30-E7358C88695E}"/>
                </a:ext>
              </a:extLst>
            </p:cNvPr>
            <p:cNvCxnSpPr>
              <a:cxnSpLocks/>
              <a:stCxn id="7" idx="2"/>
              <a:endCxn id="6" idx="4"/>
            </p:cNvCxnSpPr>
            <p:nvPr/>
          </p:nvCxnSpPr>
          <p:spPr>
            <a:xfrm rot="10800000">
              <a:off x="4107118" y="3993777"/>
              <a:ext cx="1216252" cy="971793"/>
            </a:xfrm>
            <a:prstGeom prst="curvedConnector2">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nector: Curved 9">
              <a:extLst>
                <a:ext uri="{FF2B5EF4-FFF2-40B4-BE49-F238E27FC236}">
                  <a16:creationId xmlns:a16="http://schemas.microsoft.com/office/drawing/2014/main" id="{85C0004C-300F-4B3F-B310-3115B5335796}"/>
                </a:ext>
              </a:extLst>
            </p:cNvPr>
            <p:cNvCxnSpPr>
              <a:cxnSpLocks/>
            </p:cNvCxnSpPr>
            <p:nvPr/>
          </p:nvCxnSpPr>
          <p:spPr>
            <a:xfrm rot="5400000" flipH="1">
              <a:off x="3436834" y="3534634"/>
              <a:ext cx="376433" cy="165419"/>
            </a:xfrm>
            <a:prstGeom prst="curvedConnector4">
              <a:avLst>
                <a:gd name="adj1" fmla="val -47035"/>
                <a:gd name="adj2" fmla="val 400777"/>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62D5A49-D9D8-4E6E-BD7E-AFA3EC3827DD}"/>
                </a:ext>
              </a:extLst>
            </p:cNvPr>
            <p:cNvSpPr txBox="1"/>
            <p:nvPr/>
          </p:nvSpPr>
          <p:spPr>
            <a:xfrm>
              <a:off x="1476473" y="3179607"/>
              <a:ext cx="1397948" cy="400110"/>
            </a:xfrm>
            <a:prstGeom prst="rect">
              <a:avLst/>
            </a:prstGeom>
            <a:noFill/>
          </p:spPr>
          <p:txBody>
            <a:bodyPr wrap="none" rtlCol="0">
              <a:spAutoFit/>
            </a:bodyPr>
            <a:lstStyle/>
            <a:p>
              <a:r>
                <a:rPr lang="en-US" sz="2000" dirty="0"/>
                <a:t>(press==0)?</a:t>
              </a:r>
            </a:p>
          </p:txBody>
        </p:sp>
        <p:cxnSp>
          <p:nvCxnSpPr>
            <p:cNvPr id="12" name="Connector: Curved 11">
              <a:extLst>
                <a:ext uri="{FF2B5EF4-FFF2-40B4-BE49-F238E27FC236}">
                  <a16:creationId xmlns:a16="http://schemas.microsoft.com/office/drawing/2014/main" id="{6CB17582-1C65-4BFE-9B86-4A76DD5748A6}"/>
                </a:ext>
              </a:extLst>
            </p:cNvPr>
            <p:cNvCxnSpPr>
              <a:cxnSpLocks/>
              <a:stCxn id="7" idx="6"/>
              <a:endCxn id="7" idx="5"/>
            </p:cNvCxnSpPr>
            <p:nvPr/>
          </p:nvCxnSpPr>
          <p:spPr>
            <a:xfrm flipH="1">
              <a:off x="6287504" y="4965569"/>
              <a:ext cx="165419" cy="376433"/>
            </a:xfrm>
            <a:prstGeom prst="curvedConnector4">
              <a:avLst>
                <a:gd name="adj1" fmla="val -268261"/>
                <a:gd name="adj2" fmla="val 202149"/>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8436EAE-6B86-4CE1-AD41-8D16924BB23E}"/>
                </a:ext>
              </a:extLst>
            </p:cNvPr>
            <p:cNvSpPr txBox="1"/>
            <p:nvPr/>
          </p:nvSpPr>
          <p:spPr>
            <a:xfrm>
              <a:off x="5323370" y="3230585"/>
              <a:ext cx="1636154" cy="461665"/>
            </a:xfrm>
            <a:prstGeom prst="rect">
              <a:avLst/>
            </a:prstGeom>
            <a:noFill/>
          </p:spPr>
          <p:txBody>
            <a:bodyPr wrap="none" rtlCol="0">
              <a:spAutoFit/>
            </a:bodyPr>
            <a:lstStyle/>
            <a:p>
              <a:r>
                <a:rPr lang="en-US" sz="2400" dirty="0"/>
                <a:t>(press==1)?</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72C65CA-1B55-4AD4-869C-39F85AE7B043}"/>
                    </a:ext>
                  </a:extLst>
                </p:cNvPr>
                <p:cNvSpPr txBox="1"/>
                <p:nvPr/>
              </p:nvSpPr>
              <p:spPr>
                <a:xfrm>
                  <a:off x="6947522" y="4697283"/>
                  <a:ext cx="3800800" cy="830997"/>
                </a:xfrm>
                <a:prstGeom prst="rect">
                  <a:avLst/>
                </a:prstGeom>
                <a:noFill/>
              </p:spPr>
              <p:txBody>
                <a:bodyPr wrap="none" rtlCol="0">
                  <a:spAutoFit/>
                </a:bodyPr>
                <a:lstStyle/>
                <a:p>
                  <a:r>
                    <a:rPr lang="en-US" sz="2400" dirty="0"/>
                    <a:t>(press==0) &amp;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a:t>
                  </a:r>
                  <a:r>
                    <a:rPr lang="en-US" sz="2400" dirty="0"/>
                    <a:t> ?</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+1</m:t>
                        </m:r>
                      </m:oMath>
                    </m:oMathPara>
                  </a14:m>
                  <a:endParaRPr lang="en-US" sz="2400" dirty="0"/>
                </a:p>
              </p:txBody>
            </p:sp>
          </mc:Choice>
          <mc:Fallback xmlns="">
            <p:sp>
              <p:nvSpPr>
                <p:cNvPr id="14" name="TextBox 13">
                  <a:extLst>
                    <a:ext uri="{FF2B5EF4-FFF2-40B4-BE49-F238E27FC236}">
                      <a16:creationId xmlns:a16="http://schemas.microsoft.com/office/drawing/2014/main" id="{C72C65CA-1B55-4AD4-869C-39F85AE7B043}"/>
                    </a:ext>
                  </a:extLst>
                </p:cNvPr>
                <p:cNvSpPr txBox="1">
                  <a:spLocks noRot="1" noChangeAspect="1" noMove="1" noResize="1" noEditPoints="1" noAdjustHandles="1" noChangeArrowheads="1" noChangeShapeType="1" noTextEdit="1"/>
                </p:cNvSpPr>
                <p:nvPr/>
              </p:nvSpPr>
              <p:spPr>
                <a:xfrm>
                  <a:off x="6947522" y="4697283"/>
                  <a:ext cx="3800800" cy="830997"/>
                </a:xfrm>
                <a:prstGeom prst="rect">
                  <a:avLst/>
                </a:prstGeom>
                <a:blipFill>
                  <a:blip r:embed="rId2"/>
                  <a:stretch>
                    <a:fillRect l="-3138" t="-5839" r="-251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45B171D4-AA3D-41B5-AE3E-52325A7853A8}"/>
                </a:ext>
              </a:extLst>
            </p:cNvPr>
            <p:cNvCxnSpPr/>
            <p:nvPr/>
          </p:nvCxnSpPr>
          <p:spPr>
            <a:xfrm>
              <a:off x="2996774" y="2666597"/>
              <a:ext cx="710986" cy="403258"/>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F7C4CDD7-DCF6-4646-8EF5-BB6B3D26BF3A}"/>
                    </a:ext>
                  </a:extLst>
                </p:cNvPr>
                <p:cNvSpPr/>
                <p:nvPr/>
              </p:nvSpPr>
              <p:spPr>
                <a:xfrm>
                  <a:off x="1788289" y="2346779"/>
                  <a:ext cx="1086131" cy="369332"/>
                </a:xfrm>
                <a:prstGeom prst="rect">
                  <a:avLst/>
                </a:prstGeom>
              </p:spPr>
              <p:txBody>
                <a:bodyPr wrap="none">
                  <a:spAutoFit/>
                </a:bodyPr>
                <a:lstStyle/>
                <a:p>
                  <a14:m>
                    <m:oMath xmlns:m="http://schemas.openxmlformats.org/officeDocument/2006/math">
                      <m:r>
                        <m:rPr>
                          <m:sty m:val="p"/>
                        </m:rPr>
                        <a:rPr lang="en-US" b="0" i="0" smtClean="0">
                          <a:latin typeface="Cambria Math" panose="02040503050406030204" pitchFamily="18" charset="0"/>
                        </a:rPr>
                        <m:t>int</m:t>
                      </m:r>
                      <m:r>
                        <a:rPr lang="en-US" b="0" i="1" smtClean="0">
                          <a:latin typeface="Cambria Math" panose="02040503050406030204" pitchFamily="18" charset="0"/>
                        </a:rPr>
                        <m:t> </m:t>
                      </m:r>
                      <m:r>
                        <m:rPr>
                          <m:sty m:val="p"/>
                        </m:rPr>
                        <a:rPr lang="en-US" b="0" i="0" smtClean="0">
                          <a:latin typeface="Cambria Math" panose="02040503050406030204" pitchFamily="18" charset="0"/>
                        </a:rPr>
                        <m:t>x</m:t>
                      </m:r>
                      <m:r>
                        <a:rPr lang="en-US" i="1">
                          <a:latin typeface="Cambria Math" panose="02040503050406030204" pitchFamily="18" charset="0"/>
                        </a:rPr>
                        <m:t>≔ </m:t>
                      </m:r>
                    </m:oMath>
                  </a14:m>
                  <a:r>
                    <a:rPr lang="en-US" dirty="0"/>
                    <a:t>0</a:t>
                  </a:r>
                </a:p>
              </p:txBody>
            </p:sp>
          </mc:Choice>
          <mc:Fallback xmlns="">
            <p:sp>
              <p:nvSpPr>
                <p:cNvPr id="16" name="Rectangle 15">
                  <a:extLst>
                    <a:ext uri="{FF2B5EF4-FFF2-40B4-BE49-F238E27FC236}">
                      <a16:creationId xmlns:a16="http://schemas.microsoft.com/office/drawing/2014/main" id="{F7C4CDD7-DCF6-4646-8EF5-BB6B3D26BF3A}"/>
                    </a:ext>
                  </a:extLst>
                </p:cNvPr>
                <p:cNvSpPr>
                  <a:spLocks noRot="1" noChangeAspect="1" noMove="1" noResize="1" noEditPoints="1" noAdjustHandles="1" noChangeArrowheads="1" noChangeShapeType="1" noTextEdit="1"/>
                </p:cNvSpPr>
                <p:nvPr/>
              </p:nvSpPr>
              <p:spPr>
                <a:xfrm>
                  <a:off x="1788289" y="2346779"/>
                  <a:ext cx="1086131" cy="369332"/>
                </a:xfrm>
                <a:prstGeom prst="rect">
                  <a:avLst/>
                </a:prstGeom>
                <a:blipFill>
                  <a:blip r:embed="rId3"/>
                  <a:stretch>
                    <a:fillRect t="-10000" r="-3284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C7ECEB-E2E3-4C5E-9C1C-8F32105E094F}"/>
                    </a:ext>
                  </a:extLst>
                </p:cNvPr>
                <p:cNvSpPr txBox="1"/>
                <p:nvPr/>
              </p:nvSpPr>
              <p:spPr>
                <a:xfrm>
                  <a:off x="1454291" y="4851599"/>
                  <a:ext cx="3878169" cy="830997"/>
                </a:xfrm>
                <a:prstGeom prst="rect">
                  <a:avLst/>
                </a:prstGeom>
                <a:noFill/>
              </p:spPr>
              <p:txBody>
                <a:bodyPr wrap="none" rtlCol="0">
                  <a:spAutoFit/>
                </a:bodyPr>
                <a:lstStyle/>
                <a:p>
                  <a:r>
                    <a:rPr lang="en-US" sz="2400" dirty="0"/>
                    <a:t>(press==1) or </a:t>
                  </a:r>
                  <a:r>
                    <a:rPr lang="en-US" sz="2400" dirty="0">
                      <a:solidFill>
                        <a:srgbClr val="FF0000"/>
                      </a:solidFill>
                    </a:rPr>
                    <a:t>(x</a:t>
                  </a:r>
                  <a14:m>
                    <m:oMath xmlns:m="http://schemas.openxmlformats.org/officeDocument/2006/math">
                      <m:r>
                        <a:rPr lang="en-US" sz="2400" b="0" i="1" smtClean="0">
                          <a:solidFill>
                            <a:srgbClr val="FF0000"/>
                          </a:solidFill>
                          <a:latin typeface="Cambria Math" panose="02040503050406030204" pitchFamily="18" charset="0"/>
                        </a:rPr>
                        <m:t>≥</m:t>
                      </m:r>
                    </m:oMath>
                  </a14:m>
                  <a:r>
                    <a:rPr lang="en-US" sz="2400" dirty="0">
                      <a:solidFill>
                        <a:srgbClr val="FF0000"/>
                      </a:solidFill>
                    </a:rPr>
                    <a:t>10) </a:t>
                  </a:r>
                  <a:r>
                    <a:rPr lang="en-US" sz="2400" dirty="0"/>
                    <a:t>?</a:t>
                  </a:r>
                </a:p>
                <a:p>
                  <a:pPr/>
                  <a14:m>
                    <m:oMathPara xmlns:m="http://schemas.openxmlformats.org/officeDocument/2006/math">
                      <m:oMathParaPr>
                        <m:jc m:val="left"/>
                      </m:oMathParaPr>
                      <m:oMath xmlns:m="http://schemas.openxmlformats.org/officeDocument/2006/math">
                        <m:r>
                          <a:rPr lang="en-US" sz="2400" b="0" i="1"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0" smtClean="0">
                            <a:latin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CBC7ECEB-E2E3-4C5E-9C1C-8F32105E094F}"/>
                    </a:ext>
                  </a:extLst>
                </p:cNvPr>
                <p:cNvSpPr txBox="1">
                  <a:spLocks noRot="1" noChangeAspect="1" noMove="1" noResize="1" noEditPoints="1" noAdjustHandles="1" noChangeArrowheads="1" noChangeShapeType="1" noTextEdit="1"/>
                </p:cNvSpPr>
                <p:nvPr/>
              </p:nvSpPr>
              <p:spPr>
                <a:xfrm>
                  <a:off x="1454291" y="4851599"/>
                  <a:ext cx="3878169" cy="830997"/>
                </a:xfrm>
                <a:prstGeom prst="rect">
                  <a:avLst/>
                </a:prstGeom>
                <a:blipFill>
                  <a:blip r:embed="rId4"/>
                  <a:stretch>
                    <a:fillRect l="-3074" t="-5882" r="-2254"/>
                  </a:stretch>
                </a:blipFill>
              </p:spPr>
              <p:txBody>
                <a:bodyPr/>
                <a:lstStyle/>
                <a:p>
                  <a:r>
                    <a:rPr lang="en-US">
                      <a:noFill/>
                    </a:rPr>
                    <a:t> </a:t>
                  </a:r>
                </a:p>
              </p:txBody>
            </p:sp>
          </mc:Fallback>
        </mc:AlternateContent>
      </p:grpSp>
    </p:spTree>
    <p:extLst>
      <p:ext uri="{BB962C8B-B14F-4D97-AF65-F5344CB8AC3E}">
        <p14:creationId xmlns:p14="http://schemas.microsoft.com/office/powerpoint/2010/main" val="1024438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0D9EDC-3FDA-442B-A65A-C72F54A2A911}"/>
              </a:ext>
            </a:extLst>
          </p:cNvPr>
          <p:cNvSpPr>
            <a:spLocks noGrp="1"/>
          </p:cNvSpPr>
          <p:nvPr>
            <p:ph type="title"/>
          </p:nvPr>
        </p:nvSpPr>
        <p:spPr/>
        <p:txBody>
          <a:bodyPr/>
          <a:lstStyle/>
          <a:p>
            <a:r>
              <a:rPr lang="en-US" dirty="0"/>
              <a:t>SRC: Finite-state Components</a:t>
            </a:r>
          </a:p>
        </p:txBody>
      </p:sp>
      <p:sp>
        <p:nvSpPr>
          <p:cNvPr id="4" name="Slide Number Placeholder 3">
            <a:extLst>
              <a:ext uri="{FF2B5EF4-FFF2-40B4-BE49-F238E27FC236}">
                <a16:creationId xmlns:a16="http://schemas.microsoft.com/office/drawing/2014/main" id="{B8176771-1949-49F2-8A2B-DE8DA17876E5}"/>
              </a:ext>
            </a:extLst>
          </p:cNvPr>
          <p:cNvSpPr>
            <a:spLocks noGrp="1"/>
          </p:cNvSpPr>
          <p:nvPr>
            <p:ph type="sldNum" sz="quarter" idx="12"/>
          </p:nvPr>
        </p:nvSpPr>
        <p:spPr/>
        <p:txBody>
          <a:bodyPr/>
          <a:lstStyle/>
          <a:p>
            <a:fld id="{29AAD378-655A-49C6-813C-9FD132EF7440}" type="slidenum">
              <a:rPr lang="en-US" smtClean="0"/>
              <a:pPr/>
              <a:t>33</a:t>
            </a:fld>
            <a:endParaRPr lang="en-US" dirty="0"/>
          </a:p>
        </p:txBody>
      </p:sp>
      <p:grpSp>
        <p:nvGrpSpPr>
          <p:cNvPr id="5" name="Group 4">
            <a:extLst>
              <a:ext uri="{FF2B5EF4-FFF2-40B4-BE49-F238E27FC236}">
                <a16:creationId xmlns:a16="http://schemas.microsoft.com/office/drawing/2014/main" id="{C161964E-6A90-4E70-9142-7B0966C1F312}"/>
              </a:ext>
            </a:extLst>
          </p:cNvPr>
          <p:cNvGrpSpPr/>
          <p:nvPr/>
        </p:nvGrpSpPr>
        <p:grpSpPr>
          <a:xfrm>
            <a:off x="915875" y="2538454"/>
            <a:ext cx="5432417" cy="2833422"/>
            <a:chOff x="6592901" y="1792360"/>
            <a:chExt cx="5432417" cy="2833422"/>
          </a:xfrm>
        </p:grpSpPr>
        <p:sp>
          <p:nvSpPr>
            <p:cNvPr id="6" name="Rectangle 5">
              <a:extLst>
                <a:ext uri="{FF2B5EF4-FFF2-40B4-BE49-F238E27FC236}">
                  <a16:creationId xmlns:a16="http://schemas.microsoft.com/office/drawing/2014/main" id="{045B3379-B29D-4DB5-B9CE-E2CAEC0814A9}"/>
                </a:ext>
              </a:extLst>
            </p:cNvPr>
            <p:cNvSpPr/>
            <p:nvPr/>
          </p:nvSpPr>
          <p:spPr>
            <a:xfrm>
              <a:off x="7855644" y="2005303"/>
              <a:ext cx="2590800" cy="262047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58F4FD6-356C-4BB2-9783-F55D91E9A8A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C19AF3F-986C-4407-A48E-EE2D46260370}"/>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F44B8A7D-7990-4CA6-9674-501622A5B1AD}"/>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0" name="TextBox 9">
              <a:extLst>
                <a:ext uri="{FF2B5EF4-FFF2-40B4-BE49-F238E27FC236}">
                  <a16:creationId xmlns:a16="http://schemas.microsoft.com/office/drawing/2014/main" id="{40F296AC-9DA5-4438-8C71-9C8BFEC23261}"/>
                </a:ext>
              </a:extLst>
            </p:cNvPr>
            <p:cNvSpPr txBox="1"/>
            <p:nvPr/>
          </p:nvSpPr>
          <p:spPr>
            <a:xfrm>
              <a:off x="10611148" y="1792360"/>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1" name="Straight Connector 10">
              <a:extLst>
                <a:ext uri="{FF2B5EF4-FFF2-40B4-BE49-F238E27FC236}">
                  <a16:creationId xmlns:a16="http://schemas.microsoft.com/office/drawing/2014/main" id="{34959F5B-5844-4043-AE6B-675662FD39F4}"/>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9602537-A942-4012-BB2A-6C2B0E5CF1AA}"/>
                </a:ext>
              </a:extLst>
            </p:cNvPr>
            <p:cNvSpPr txBox="1"/>
            <p:nvPr/>
          </p:nvSpPr>
          <p:spPr>
            <a:xfrm>
              <a:off x="8160444" y="2005304"/>
              <a:ext cx="1909497" cy="584775"/>
            </a:xfrm>
            <a:prstGeom prst="rect">
              <a:avLst/>
            </a:prstGeom>
            <a:noFill/>
          </p:spPr>
          <p:txBody>
            <a:bodyPr wrap="none" rtlCol="0">
              <a:spAutoFit/>
            </a:bodyPr>
            <a:lstStyle/>
            <a:p>
              <a:r>
                <a:rPr lang="en-US" sz="3200" dirty="0" err="1"/>
                <a:t>bool</a:t>
              </a:r>
              <a:r>
                <a:rPr lang="en-US" sz="3200" dirty="0"/>
                <a:t> x := 0</a:t>
              </a:r>
            </a:p>
          </p:txBody>
        </p:sp>
        <p:sp>
          <p:nvSpPr>
            <p:cNvPr id="13" name="TextBox 12">
              <a:extLst>
                <a:ext uri="{FF2B5EF4-FFF2-40B4-BE49-F238E27FC236}">
                  <a16:creationId xmlns:a16="http://schemas.microsoft.com/office/drawing/2014/main" id="{251E2705-A4F3-4FA3-A1E5-D6DF6A6EE2ED}"/>
                </a:ext>
              </a:extLst>
            </p:cNvPr>
            <p:cNvSpPr txBox="1"/>
            <p:nvPr/>
          </p:nvSpPr>
          <p:spPr>
            <a:xfrm>
              <a:off x="7929395" y="3513111"/>
              <a:ext cx="2443298" cy="584775"/>
            </a:xfrm>
            <a:prstGeom prst="rect">
              <a:avLst/>
            </a:prstGeom>
            <a:noFill/>
          </p:spPr>
          <p:txBody>
            <a:bodyPr wrap="none" rtlCol="0">
              <a:spAutoFit/>
            </a:bodyPr>
            <a:lstStyle/>
            <a:p>
              <a:r>
                <a:rPr lang="en-US" sz="3200" dirty="0"/>
                <a:t>out:=x ; x:= in</a:t>
              </a:r>
            </a:p>
          </p:txBody>
        </p:sp>
      </p:grpSp>
      <p:grpSp>
        <p:nvGrpSpPr>
          <p:cNvPr id="14" name="Group 13">
            <a:extLst>
              <a:ext uri="{FF2B5EF4-FFF2-40B4-BE49-F238E27FC236}">
                <a16:creationId xmlns:a16="http://schemas.microsoft.com/office/drawing/2014/main" id="{47C651C4-D24E-48ED-93F5-9B442EFF69F6}"/>
              </a:ext>
            </a:extLst>
          </p:cNvPr>
          <p:cNvGrpSpPr/>
          <p:nvPr/>
        </p:nvGrpSpPr>
        <p:grpSpPr>
          <a:xfrm>
            <a:off x="6738899" y="2105426"/>
            <a:ext cx="4984522" cy="3338399"/>
            <a:chOff x="6592901" y="1792360"/>
            <a:chExt cx="4984522" cy="3782563"/>
          </a:xfrm>
        </p:grpSpPr>
        <p:sp>
          <p:nvSpPr>
            <p:cNvPr id="15" name="Rectangle 14">
              <a:extLst>
                <a:ext uri="{FF2B5EF4-FFF2-40B4-BE49-F238E27FC236}">
                  <a16:creationId xmlns:a16="http://schemas.microsoft.com/office/drawing/2014/main" id="{1A746DEA-85B5-422F-8489-C166790CCC57}"/>
                </a:ext>
              </a:extLst>
            </p:cNvPr>
            <p:cNvSpPr/>
            <p:nvPr/>
          </p:nvSpPr>
          <p:spPr>
            <a:xfrm>
              <a:off x="7855644" y="2005303"/>
              <a:ext cx="2590800" cy="356561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2D0BCB59-2C02-4B47-ACA3-C2DEFEC716C8}"/>
                </a:ext>
              </a:extLst>
            </p:cNvPr>
            <p:cNvCxnSpPr/>
            <p:nvPr/>
          </p:nvCxnSpPr>
          <p:spPr>
            <a:xfrm>
              <a:off x="10446444"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9CBCDF2-2170-498E-895A-00BAE8EA0345}"/>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6D56547-AD9C-45CB-942A-0A0144A055F9}"/>
                </a:ext>
              </a:extLst>
            </p:cNvPr>
            <p:cNvSpPr txBox="1"/>
            <p:nvPr/>
          </p:nvSpPr>
          <p:spPr>
            <a:xfrm>
              <a:off x="6592901" y="1792360"/>
              <a:ext cx="1186543" cy="523220"/>
            </a:xfrm>
            <a:prstGeom prst="rect">
              <a:avLst/>
            </a:prstGeom>
            <a:noFill/>
          </p:spPr>
          <p:txBody>
            <a:bodyPr wrap="none" rtlCol="0">
              <a:spAutoFit/>
            </a:bodyPr>
            <a:lstStyle/>
            <a:p>
              <a:r>
                <a:rPr lang="en-US" sz="2800" dirty="0" err="1"/>
                <a:t>bool</a:t>
              </a:r>
              <a:r>
                <a:rPr lang="en-US" sz="2800" dirty="0"/>
                <a:t> in</a:t>
              </a:r>
            </a:p>
          </p:txBody>
        </p:sp>
        <p:sp>
          <p:nvSpPr>
            <p:cNvPr id="19" name="TextBox 18">
              <a:extLst>
                <a:ext uri="{FF2B5EF4-FFF2-40B4-BE49-F238E27FC236}">
                  <a16:creationId xmlns:a16="http://schemas.microsoft.com/office/drawing/2014/main" id="{CB226B66-049A-4215-B8D2-F4802FAB5086}"/>
                </a:ext>
              </a:extLst>
            </p:cNvPr>
            <p:cNvSpPr txBox="1"/>
            <p:nvPr/>
          </p:nvSpPr>
          <p:spPr>
            <a:xfrm>
              <a:off x="10424672" y="2430893"/>
              <a:ext cx="1152751" cy="523220"/>
            </a:xfrm>
            <a:prstGeom prst="rect">
              <a:avLst/>
            </a:prstGeom>
            <a:noFill/>
          </p:spPr>
          <p:txBody>
            <a:bodyPr wrap="none" rtlCol="0">
              <a:spAutoFit/>
            </a:bodyPr>
            <a:lstStyle/>
            <a:p>
              <a:r>
                <a:rPr lang="en-US" sz="2800" dirty="0" err="1"/>
                <a:t>int</a:t>
              </a:r>
              <a:r>
                <a:rPr lang="en-US" sz="2800" dirty="0"/>
                <a:t> out</a:t>
              </a:r>
            </a:p>
          </p:txBody>
        </p:sp>
        <p:cxnSp>
          <p:nvCxnSpPr>
            <p:cNvPr id="20" name="Straight Connector 19">
              <a:extLst>
                <a:ext uri="{FF2B5EF4-FFF2-40B4-BE49-F238E27FC236}">
                  <a16:creationId xmlns:a16="http://schemas.microsoft.com/office/drawing/2014/main" id="{30AFCFA9-9BA0-4415-8F26-331934658B3B}"/>
                </a:ext>
              </a:extLst>
            </p:cNvPr>
            <p:cNvCxnSpPr/>
            <p:nvPr/>
          </p:nvCxnSpPr>
          <p:spPr>
            <a:xfrm>
              <a:off x="7855644" y="2871039"/>
              <a:ext cx="2590800"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17ECE3-1107-4B75-A2B9-058600761982}"/>
                </a:ext>
              </a:extLst>
            </p:cNvPr>
            <p:cNvSpPr txBox="1"/>
            <p:nvPr/>
          </p:nvSpPr>
          <p:spPr>
            <a:xfrm>
              <a:off x="8020348" y="1907997"/>
              <a:ext cx="2152032" cy="1045794"/>
            </a:xfrm>
            <a:prstGeom prst="rect">
              <a:avLst/>
            </a:prstGeom>
            <a:noFill/>
          </p:spPr>
          <p:txBody>
            <a:bodyPr wrap="square" rtlCol="0">
              <a:spAutoFit/>
            </a:bodyPr>
            <a:lstStyle/>
            <a:p>
              <a:r>
                <a:rPr lang="en-US" sz="2400" dirty="0" err="1"/>
                <a:t>int</a:t>
              </a:r>
              <a:r>
                <a:rPr lang="en-US" sz="2400" dirty="0"/>
                <a:t> y:= 0</a:t>
              </a:r>
            </a:p>
            <a:p>
              <a:r>
                <a:rPr lang="en-US" sz="2400" dirty="0"/>
                <a:t>bool z:= 0</a:t>
              </a:r>
            </a:p>
          </p:txBody>
        </p:sp>
        <p:sp>
          <p:nvSpPr>
            <p:cNvPr id="22" name="TextBox 21">
              <a:extLst>
                <a:ext uri="{FF2B5EF4-FFF2-40B4-BE49-F238E27FC236}">
                  <a16:creationId xmlns:a16="http://schemas.microsoft.com/office/drawing/2014/main" id="{BD4F9EAC-94F9-48AE-A450-7BE8B903CC5F}"/>
                </a:ext>
              </a:extLst>
            </p:cNvPr>
            <p:cNvSpPr txBox="1"/>
            <p:nvPr/>
          </p:nvSpPr>
          <p:spPr>
            <a:xfrm>
              <a:off x="7855644" y="2959483"/>
              <a:ext cx="2138727" cy="2615440"/>
            </a:xfrm>
            <a:prstGeom prst="rect">
              <a:avLst/>
            </a:prstGeom>
            <a:noFill/>
          </p:spPr>
          <p:txBody>
            <a:bodyPr wrap="none" rtlCol="0">
              <a:spAutoFit/>
            </a:bodyPr>
            <a:lstStyle/>
            <a:p>
              <a:r>
                <a:rPr lang="en-US" sz="2400" dirty="0"/>
                <a:t>out:=y ; </a:t>
              </a:r>
            </a:p>
            <a:p>
              <a:r>
                <a:rPr lang="en-US" sz="2400" dirty="0"/>
                <a:t>if (z==0) </a:t>
              </a:r>
            </a:p>
            <a:p>
              <a:r>
                <a:rPr lang="en-US" sz="2400" dirty="0"/>
                <a:t>	y:= y + 1</a:t>
              </a:r>
            </a:p>
            <a:p>
              <a:r>
                <a:rPr lang="en-US" sz="2400" dirty="0"/>
                <a:t>else</a:t>
              </a:r>
            </a:p>
            <a:p>
              <a:r>
                <a:rPr lang="en-US" sz="2400" dirty="0"/>
                <a:t>	y:=  y-1</a:t>
              </a:r>
            </a:p>
            <a:p>
              <a:r>
                <a:rPr lang="en-US" sz="2400" dirty="0"/>
                <a:t>z := in</a:t>
              </a:r>
            </a:p>
          </p:txBody>
        </p:sp>
      </p:grpSp>
      <p:sp>
        <p:nvSpPr>
          <p:cNvPr id="23" name="Content Placeholder 1">
            <a:extLst>
              <a:ext uri="{FF2B5EF4-FFF2-40B4-BE49-F238E27FC236}">
                <a16:creationId xmlns:a16="http://schemas.microsoft.com/office/drawing/2014/main" id="{A84BC1EA-F46A-47D6-8F33-0F184C16A090}"/>
              </a:ext>
            </a:extLst>
          </p:cNvPr>
          <p:cNvSpPr>
            <a:spLocks noGrp="1"/>
          </p:cNvSpPr>
          <p:nvPr>
            <p:ph idx="1"/>
          </p:nvPr>
        </p:nvSpPr>
        <p:spPr>
          <a:xfrm>
            <a:off x="166680" y="1273946"/>
            <a:ext cx="5848035" cy="1202312"/>
          </a:xfrm>
        </p:spPr>
        <p:txBody>
          <a:bodyPr>
            <a:normAutofit/>
          </a:bodyPr>
          <a:lstStyle/>
          <a:p>
            <a:r>
              <a:rPr lang="en-US" sz="3200" dirty="0"/>
              <a:t>Component is finite state if all variables are over finite types</a:t>
            </a:r>
          </a:p>
        </p:txBody>
      </p:sp>
      <p:sp>
        <p:nvSpPr>
          <p:cNvPr id="24" name="Rectangle 23">
            <a:extLst>
              <a:ext uri="{FF2B5EF4-FFF2-40B4-BE49-F238E27FC236}">
                <a16:creationId xmlns:a16="http://schemas.microsoft.com/office/drawing/2014/main" id="{D9A8B10A-3EB8-48CD-BEBF-951C37219F3B}"/>
              </a:ext>
            </a:extLst>
          </p:cNvPr>
          <p:cNvSpPr/>
          <p:nvPr/>
        </p:nvSpPr>
        <p:spPr>
          <a:xfrm>
            <a:off x="4667507" y="4815539"/>
            <a:ext cx="1290903" cy="58477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3200" dirty="0"/>
              <a:t>FS</a:t>
            </a:r>
          </a:p>
        </p:txBody>
      </p:sp>
      <p:sp>
        <p:nvSpPr>
          <p:cNvPr id="25" name="Rectangle 24">
            <a:extLst>
              <a:ext uri="{FF2B5EF4-FFF2-40B4-BE49-F238E27FC236}">
                <a16:creationId xmlns:a16="http://schemas.microsoft.com/office/drawing/2014/main" id="{D2BCB741-DA64-40C5-940B-071AB9B24E95}"/>
              </a:ext>
            </a:extLst>
          </p:cNvPr>
          <p:cNvSpPr/>
          <p:nvPr/>
        </p:nvSpPr>
        <p:spPr>
          <a:xfrm>
            <a:off x="10404190" y="4743418"/>
            <a:ext cx="1552166" cy="69687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Not FS!</a:t>
            </a:r>
          </a:p>
        </p:txBody>
      </p:sp>
    </p:spTree>
    <p:extLst>
      <p:ext uri="{BB962C8B-B14F-4D97-AF65-F5344CB8AC3E}">
        <p14:creationId xmlns:p14="http://schemas.microsoft.com/office/powerpoint/2010/main" val="1245439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000DF5-F3D1-44A5-A827-F07343205858}"/>
              </a:ext>
            </a:extLst>
          </p:cNvPr>
          <p:cNvSpPr>
            <a:spLocks noGrp="1"/>
          </p:cNvSpPr>
          <p:nvPr>
            <p:ph type="title"/>
          </p:nvPr>
        </p:nvSpPr>
        <p:spPr/>
        <p:txBody>
          <a:bodyPr/>
          <a:lstStyle/>
          <a:p>
            <a:r>
              <a:rPr lang="en-US" dirty="0"/>
              <a:t>Cruise Controller Example</a:t>
            </a:r>
          </a:p>
        </p:txBody>
      </p:sp>
      <p:sp>
        <p:nvSpPr>
          <p:cNvPr id="4" name="Slide Number Placeholder 3">
            <a:extLst>
              <a:ext uri="{FF2B5EF4-FFF2-40B4-BE49-F238E27FC236}">
                <a16:creationId xmlns:a16="http://schemas.microsoft.com/office/drawing/2014/main" id="{3509CD35-9885-4DF1-9023-7966DD5E8766}"/>
              </a:ext>
            </a:extLst>
          </p:cNvPr>
          <p:cNvSpPr>
            <a:spLocks noGrp="1"/>
          </p:cNvSpPr>
          <p:nvPr>
            <p:ph type="sldNum" sz="quarter" idx="12"/>
          </p:nvPr>
        </p:nvSpPr>
        <p:spPr/>
        <p:txBody>
          <a:bodyPr/>
          <a:lstStyle/>
          <a:p>
            <a:fld id="{29AAD378-655A-49C6-813C-9FD132EF7440}" type="slidenum">
              <a:rPr lang="en-US" smtClean="0"/>
              <a:pPr/>
              <a:t>34</a:t>
            </a:fld>
            <a:endParaRPr lang="en-US" dirty="0"/>
          </a:p>
        </p:txBody>
      </p:sp>
      <p:grpSp>
        <p:nvGrpSpPr>
          <p:cNvPr id="5" name="Group 4">
            <a:extLst>
              <a:ext uri="{FF2B5EF4-FFF2-40B4-BE49-F238E27FC236}">
                <a16:creationId xmlns:a16="http://schemas.microsoft.com/office/drawing/2014/main" id="{E041D087-E162-47C6-8CD8-F9407D4D6AB8}"/>
              </a:ext>
            </a:extLst>
          </p:cNvPr>
          <p:cNvGrpSpPr/>
          <p:nvPr/>
        </p:nvGrpSpPr>
        <p:grpSpPr>
          <a:xfrm>
            <a:off x="302879" y="1442801"/>
            <a:ext cx="7280189" cy="3972398"/>
            <a:chOff x="1447800" y="1828800"/>
            <a:chExt cx="5334000" cy="3352800"/>
          </a:xfrm>
        </p:grpSpPr>
        <p:grpSp>
          <p:nvGrpSpPr>
            <p:cNvPr id="6" name="Group 18">
              <a:extLst>
                <a:ext uri="{FF2B5EF4-FFF2-40B4-BE49-F238E27FC236}">
                  <a16:creationId xmlns:a16="http://schemas.microsoft.com/office/drawing/2014/main" id="{46E0A5DA-D260-4EE9-8773-57A2DDAF38D0}"/>
                </a:ext>
              </a:extLst>
            </p:cNvPr>
            <p:cNvGrpSpPr/>
            <p:nvPr/>
          </p:nvGrpSpPr>
          <p:grpSpPr>
            <a:xfrm>
              <a:off x="3505200" y="2971800"/>
              <a:ext cx="1600200" cy="1219200"/>
              <a:chOff x="3505200" y="2971800"/>
              <a:chExt cx="1600200" cy="1219200"/>
            </a:xfrm>
          </p:grpSpPr>
          <p:sp>
            <p:nvSpPr>
              <p:cNvPr id="46" name="Rectangle 45">
                <a:extLst>
                  <a:ext uri="{FF2B5EF4-FFF2-40B4-BE49-F238E27FC236}">
                    <a16:creationId xmlns:a16="http://schemas.microsoft.com/office/drawing/2014/main" id="{78D8E3E5-1039-46D3-9456-22BA467F2D35}"/>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10C46E-702A-44B1-8945-0D78EF664D48}"/>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7" name="Group 36">
              <a:extLst>
                <a:ext uri="{FF2B5EF4-FFF2-40B4-BE49-F238E27FC236}">
                  <a16:creationId xmlns:a16="http://schemas.microsoft.com/office/drawing/2014/main" id="{20A12E70-18A4-4D37-ABB4-798409AF4DA5}"/>
                </a:ext>
              </a:extLst>
            </p:cNvPr>
            <p:cNvGrpSpPr/>
            <p:nvPr/>
          </p:nvGrpSpPr>
          <p:grpSpPr>
            <a:xfrm>
              <a:off x="2336574" y="2848904"/>
              <a:ext cx="1292085" cy="351496"/>
              <a:chOff x="2336574" y="2848904"/>
              <a:chExt cx="1292085" cy="351496"/>
            </a:xfrm>
          </p:grpSpPr>
          <p:sp>
            <p:nvSpPr>
              <p:cNvPr id="44" name="TextBox 43">
                <a:extLst>
                  <a:ext uri="{FF2B5EF4-FFF2-40B4-BE49-F238E27FC236}">
                    <a16:creationId xmlns:a16="http://schemas.microsoft.com/office/drawing/2014/main" id="{07243A64-45F7-4402-B49E-1CB3A01D4AD2}"/>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5" name="Straight Arrow Connector 44">
                <a:extLst>
                  <a:ext uri="{FF2B5EF4-FFF2-40B4-BE49-F238E27FC236}">
                    <a16:creationId xmlns:a16="http://schemas.microsoft.com/office/drawing/2014/main" id="{5245CDD1-EF87-4232-8C26-530DCF34FAF1}"/>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5BF10F49-BAAE-433D-A473-0F59C071FC5D}"/>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4BB09C93-A70B-4C19-A416-5612C0A9AC1B}"/>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D8A0B82C-E791-429D-AACE-10C2AF312AF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45D8FDD-A128-4282-B5EC-119FA6600E1D}"/>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F88D691C-C950-41F1-974B-D0CA7BD3A69D}"/>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033C5473-8EB8-4B40-ADAC-1EDEF6D964F4}"/>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DC4B02F-0CF7-4828-87F3-7CBFDD8A9FD0}"/>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6DEE969A-4A2E-4605-A6E4-66E32CB772BB}"/>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7012E671-8F80-4303-903D-5A32403444D2}"/>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0142242-48B7-4273-84C6-D82F0EFE065D}"/>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3C3EC48B-6B58-4893-967E-50178870D082}"/>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200336C4-9715-45D8-82FA-72E1B819B36B}"/>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18824680-8492-4753-8022-0E43A80CF79C}"/>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F25554B4-C36D-477D-8D12-1BA762FFD00A}"/>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8018794D-CB32-4E66-8653-2866C6443D1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423E66F-0C5C-46E3-946C-A3D79FDC5829}"/>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0742AC4F-E6A1-4281-A8E4-F29F6175B85C}"/>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0EABDE19-2E5F-463A-BA08-B230757DCD98}"/>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CB17F97A-3707-4913-95B6-89DDB8C45043}"/>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EDDF94DC-4F2B-4490-83DD-08B9166C3C03}"/>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B06C3078-61D2-4C9F-9B68-F4795AEDC23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598F7CD-6757-4633-9E72-D9DB5F00C68A}"/>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2D1011A6-D9AF-4197-90E6-7EB077622024}"/>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B58456B0-D2E6-45C9-A016-A686581CE994}"/>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22455A65-9A2D-4B27-97D4-DCE758D9D4A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AA72389-6896-4BF4-90D8-8C7300D6D728}"/>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BEAA46B-0C99-4D7F-9B2A-7799BCCFD368}"/>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5ABE0F04-E598-4F70-9204-BDFE5D28DA2B}"/>
                </a:ext>
              </a:extLst>
            </p:cNvPr>
            <p:cNvGrpSpPr/>
            <p:nvPr/>
          </p:nvGrpSpPr>
          <p:grpSpPr>
            <a:xfrm>
              <a:off x="3429000" y="1828800"/>
              <a:ext cx="1828800" cy="457200"/>
              <a:chOff x="3505200" y="2971800"/>
              <a:chExt cx="777106" cy="1219200"/>
            </a:xfrm>
          </p:grpSpPr>
          <p:sp>
            <p:nvSpPr>
              <p:cNvPr id="19" name="Rectangle 18">
                <a:extLst>
                  <a:ext uri="{FF2B5EF4-FFF2-40B4-BE49-F238E27FC236}">
                    <a16:creationId xmlns:a16="http://schemas.microsoft.com/office/drawing/2014/main" id="{CB8B72D9-E109-4B06-8950-3CAEF50D3B6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E3DF131-EFD4-4D7A-9B18-FC2D58427192}"/>
                  </a:ext>
                </a:extLst>
              </p:cNvPr>
              <p:cNvSpPr txBox="1"/>
              <p:nvPr/>
            </p:nvSpPr>
            <p:spPr>
              <a:xfrm>
                <a:off x="3537579" y="3175000"/>
                <a:ext cx="744727" cy="902811"/>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F001DD8A-A355-49FD-94B4-B964FDB96D17}"/>
                </a:ext>
              </a:extLst>
            </p:cNvPr>
            <p:cNvGrpSpPr/>
            <p:nvPr/>
          </p:nvGrpSpPr>
          <p:grpSpPr>
            <a:xfrm>
              <a:off x="4333238" y="2286000"/>
              <a:ext cx="2448562" cy="685800"/>
              <a:chOff x="4333238" y="2286000"/>
              <a:chExt cx="2448562" cy="685800"/>
            </a:xfrm>
          </p:grpSpPr>
          <p:cxnSp>
            <p:nvCxnSpPr>
              <p:cNvPr id="17" name="Straight Arrow Connector 16">
                <a:extLst>
                  <a:ext uri="{FF2B5EF4-FFF2-40B4-BE49-F238E27FC236}">
                    <a16:creationId xmlns:a16="http://schemas.microsoft.com/office/drawing/2014/main" id="{8F3F8ADA-1F7D-4061-ACB2-E3D114069860}"/>
                  </a:ext>
                </a:extLst>
              </p:cNvPr>
              <p:cNvCxnSpPr/>
              <p:nvPr/>
            </p:nvCxnSpPr>
            <p:spPr>
              <a:xfrm flipV="1">
                <a:off x="4333238" y="2286000"/>
                <a:ext cx="20325" cy="685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3B32AF1-9F21-4AC6-A9FB-8EB9004C6EA9}"/>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cxnSp>
        <p:nvCxnSpPr>
          <p:cNvPr id="49" name="Straight Arrow Connector 48">
            <a:extLst>
              <a:ext uri="{FF2B5EF4-FFF2-40B4-BE49-F238E27FC236}">
                <a16:creationId xmlns:a16="http://schemas.microsoft.com/office/drawing/2014/main" id="{F29C8B2C-4693-4747-BF06-A113EAC137B5}"/>
              </a:ext>
            </a:extLst>
          </p:cNvPr>
          <p:cNvCxnSpPr>
            <a:cxnSpLocks/>
            <a:stCxn id="50" idx="1"/>
          </p:cNvCxnSpPr>
          <p:nvPr/>
        </p:nvCxnSpPr>
        <p:spPr>
          <a:xfrm flipH="1" flipV="1">
            <a:off x="7212041" y="3653014"/>
            <a:ext cx="1655078" cy="1183883"/>
          </a:xfrm>
          <a:prstGeom prst="straightConnector1">
            <a:avLst/>
          </a:prstGeom>
          <a:ln w="25400">
            <a:tailEnd type="triangle" w="lg" len="lg"/>
          </a:ln>
        </p:spPr>
        <p:style>
          <a:lnRef idx="2">
            <a:schemeClr val="accent2"/>
          </a:lnRef>
          <a:fillRef idx="1">
            <a:schemeClr val="lt1"/>
          </a:fillRef>
          <a:effectRef idx="0">
            <a:schemeClr val="accent2"/>
          </a:effectRef>
          <a:fontRef idx="minor">
            <a:schemeClr val="dk1"/>
          </a:fontRef>
        </p:style>
      </p:cxnSp>
      <p:sp>
        <p:nvSpPr>
          <p:cNvPr id="50" name="Rectangle 49">
            <a:extLst>
              <a:ext uri="{FF2B5EF4-FFF2-40B4-BE49-F238E27FC236}">
                <a16:creationId xmlns:a16="http://schemas.microsoft.com/office/drawing/2014/main" id="{21EADEE9-B65F-4B19-B516-065DC1714113}"/>
              </a:ext>
            </a:extLst>
          </p:cNvPr>
          <p:cNvSpPr/>
          <p:nvPr/>
        </p:nvSpPr>
        <p:spPr>
          <a:xfrm>
            <a:off x="8867119" y="4200071"/>
            <a:ext cx="2167412" cy="1273651"/>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800" dirty="0"/>
              <a:t>Driver Inputs</a:t>
            </a:r>
          </a:p>
        </p:txBody>
      </p:sp>
    </p:spTree>
    <p:extLst>
      <p:ext uri="{BB962C8B-B14F-4D97-AF65-F5344CB8AC3E}">
        <p14:creationId xmlns:p14="http://schemas.microsoft.com/office/powerpoint/2010/main" val="2837556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9B3CCE-3236-4031-9EFE-48091A8BCF19}"/>
              </a:ext>
            </a:extLst>
          </p:cNvPr>
          <p:cNvSpPr>
            <a:spLocks noGrp="1"/>
          </p:cNvSpPr>
          <p:nvPr>
            <p:ph idx="1"/>
          </p:nvPr>
        </p:nvSpPr>
        <p:spPr>
          <a:xfrm>
            <a:off x="166682" y="1332702"/>
            <a:ext cx="5460207" cy="3784863"/>
          </a:xfrm>
        </p:spPr>
        <p:txBody>
          <a:bodyPr>
            <a:normAutofit/>
          </a:bodyPr>
          <a:lstStyle/>
          <a:p>
            <a:r>
              <a:rPr lang="en-US" dirty="0"/>
              <a:t>Rotation Sensor: Wheel speed sensor or vehicle speed sensor</a:t>
            </a:r>
          </a:p>
          <a:p>
            <a:r>
              <a:rPr lang="en-US" dirty="0"/>
              <a:t>Type of a tachometer</a:t>
            </a:r>
          </a:p>
          <a:p>
            <a:r>
              <a:rPr lang="en-US" dirty="0"/>
              <a:t>Counts number of rotations per second and as the wheel radius is known, can compute the linear speed of the car</a:t>
            </a:r>
          </a:p>
          <a:p>
            <a:endParaRPr lang="en-US" dirty="0"/>
          </a:p>
        </p:txBody>
      </p:sp>
      <p:sp>
        <p:nvSpPr>
          <p:cNvPr id="3" name="Title 2">
            <a:extLst>
              <a:ext uri="{FF2B5EF4-FFF2-40B4-BE49-F238E27FC236}">
                <a16:creationId xmlns:a16="http://schemas.microsoft.com/office/drawing/2014/main" id="{3D42F8B1-117B-45C3-9D3D-FC7817F17C47}"/>
              </a:ext>
            </a:extLst>
          </p:cNvPr>
          <p:cNvSpPr>
            <a:spLocks noGrp="1"/>
          </p:cNvSpPr>
          <p:nvPr>
            <p:ph type="title"/>
          </p:nvPr>
        </p:nvSpPr>
        <p:spPr/>
        <p:txBody>
          <a:bodyPr/>
          <a:lstStyle/>
          <a:p>
            <a:r>
              <a:rPr lang="en-US" dirty="0"/>
              <a:t>Sensors</a:t>
            </a:r>
          </a:p>
        </p:txBody>
      </p:sp>
      <p:sp>
        <p:nvSpPr>
          <p:cNvPr id="4" name="Slide Number Placeholder 3">
            <a:extLst>
              <a:ext uri="{FF2B5EF4-FFF2-40B4-BE49-F238E27FC236}">
                <a16:creationId xmlns:a16="http://schemas.microsoft.com/office/drawing/2014/main" id="{5FA77A83-3EBB-42D6-BEF2-706D59BA07DA}"/>
              </a:ext>
            </a:extLst>
          </p:cNvPr>
          <p:cNvSpPr>
            <a:spLocks noGrp="1"/>
          </p:cNvSpPr>
          <p:nvPr>
            <p:ph type="sldNum" sz="quarter" idx="12"/>
          </p:nvPr>
        </p:nvSpPr>
        <p:spPr/>
        <p:txBody>
          <a:bodyPr/>
          <a:lstStyle/>
          <a:p>
            <a:fld id="{29AAD378-655A-49C6-813C-9FD132EF7440}" type="slidenum">
              <a:rPr lang="en-US" smtClean="0"/>
              <a:pPr/>
              <a:t>35</a:t>
            </a:fld>
            <a:endParaRPr lang="en-US" dirty="0"/>
          </a:p>
        </p:txBody>
      </p:sp>
      <p:pic>
        <p:nvPicPr>
          <p:cNvPr id="6" name="Picture 5">
            <a:extLst>
              <a:ext uri="{FF2B5EF4-FFF2-40B4-BE49-F238E27FC236}">
                <a16:creationId xmlns:a16="http://schemas.microsoft.com/office/drawing/2014/main" id="{F947D566-FC73-444A-BAAF-397CA1A57B5A}"/>
              </a:ext>
            </a:extLst>
          </p:cNvPr>
          <p:cNvPicPr>
            <a:picLocks noChangeAspect="1"/>
          </p:cNvPicPr>
          <p:nvPr/>
        </p:nvPicPr>
        <p:blipFill rotWithShape="1">
          <a:blip r:embed="rId2"/>
          <a:srcRect t="14119" r="2297" b="12941"/>
          <a:stretch/>
        </p:blipFill>
        <p:spPr>
          <a:xfrm>
            <a:off x="5512318" y="1736590"/>
            <a:ext cx="6614707" cy="3703705"/>
          </a:xfrm>
          <a:prstGeom prst="rect">
            <a:avLst/>
          </a:prstGeom>
        </p:spPr>
      </p:pic>
      <p:sp>
        <p:nvSpPr>
          <p:cNvPr id="7" name="TextBox 6">
            <a:extLst>
              <a:ext uri="{FF2B5EF4-FFF2-40B4-BE49-F238E27FC236}">
                <a16:creationId xmlns:a16="http://schemas.microsoft.com/office/drawing/2014/main" id="{6F6B8A98-21E2-4F9D-89A6-C88B3A64F73A}"/>
              </a:ext>
            </a:extLst>
          </p:cNvPr>
          <p:cNvSpPr txBox="1"/>
          <p:nvPr/>
        </p:nvSpPr>
        <p:spPr>
          <a:xfrm>
            <a:off x="5626889" y="5506373"/>
            <a:ext cx="6370014" cy="369332"/>
          </a:xfrm>
          <a:prstGeom prst="rect">
            <a:avLst/>
          </a:prstGeom>
          <a:noFill/>
        </p:spPr>
        <p:txBody>
          <a:bodyPr wrap="none" rtlCol="0">
            <a:spAutoFit/>
          </a:bodyPr>
          <a:lstStyle/>
          <a:p>
            <a:r>
              <a:rPr lang="en-US" dirty="0"/>
              <a:t>(From Porter and Chester Institute slides on Google Image Search)</a:t>
            </a:r>
          </a:p>
        </p:txBody>
      </p:sp>
    </p:spTree>
    <p:extLst>
      <p:ext uri="{BB962C8B-B14F-4D97-AF65-F5344CB8AC3E}">
        <p14:creationId xmlns:p14="http://schemas.microsoft.com/office/powerpoint/2010/main" val="186666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DC792A-F350-414C-A5E6-20460B77BA19}"/>
              </a:ext>
            </a:extLst>
          </p:cNvPr>
          <p:cNvSpPr>
            <a:spLocks noGrp="1"/>
          </p:cNvSpPr>
          <p:nvPr>
            <p:ph idx="1"/>
          </p:nvPr>
        </p:nvSpPr>
        <p:spPr>
          <a:xfrm>
            <a:off x="7112061" y="1870067"/>
            <a:ext cx="4857929" cy="3117866"/>
          </a:xfrm>
        </p:spPr>
        <p:txBody>
          <a:bodyPr/>
          <a:lstStyle/>
          <a:p>
            <a:r>
              <a:rPr lang="en-US" dirty="0" err="1"/>
              <a:t>ThrottleController</a:t>
            </a:r>
            <a:r>
              <a:rPr lang="en-US" dirty="0"/>
              <a:t> is an actuator that gets a force/torque required to adjust the throttle plate which leads to tracking the desired speed</a:t>
            </a:r>
          </a:p>
        </p:txBody>
      </p:sp>
      <p:sp>
        <p:nvSpPr>
          <p:cNvPr id="3" name="Title 2">
            <a:extLst>
              <a:ext uri="{FF2B5EF4-FFF2-40B4-BE49-F238E27FC236}">
                <a16:creationId xmlns:a16="http://schemas.microsoft.com/office/drawing/2014/main" id="{E9DB761B-CE6D-438F-A7B5-8BD38503D893}"/>
              </a:ext>
            </a:extLst>
          </p:cNvPr>
          <p:cNvSpPr>
            <a:spLocks noGrp="1"/>
          </p:cNvSpPr>
          <p:nvPr>
            <p:ph type="title"/>
          </p:nvPr>
        </p:nvSpPr>
        <p:spPr/>
        <p:txBody>
          <a:bodyPr/>
          <a:lstStyle/>
          <a:p>
            <a:r>
              <a:rPr lang="en-US" dirty="0"/>
              <a:t>Actuator</a:t>
            </a:r>
          </a:p>
        </p:txBody>
      </p:sp>
      <p:sp>
        <p:nvSpPr>
          <p:cNvPr id="4" name="Slide Number Placeholder 3">
            <a:extLst>
              <a:ext uri="{FF2B5EF4-FFF2-40B4-BE49-F238E27FC236}">
                <a16:creationId xmlns:a16="http://schemas.microsoft.com/office/drawing/2014/main" id="{D9355908-ACB9-448B-8D59-DA5D7FFE2392}"/>
              </a:ext>
            </a:extLst>
          </p:cNvPr>
          <p:cNvSpPr>
            <a:spLocks noGrp="1"/>
          </p:cNvSpPr>
          <p:nvPr>
            <p:ph type="sldNum" sz="quarter" idx="12"/>
          </p:nvPr>
        </p:nvSpPr>
        <p:spPr/>
        <p:txBody>
          <a:bodyPr/>
          <a:lstStyle/>
          <a:p>
            <a:fld id="{29AAD378-655A-49C6-813C-9FD132EF7440}" type="slidenum">
              <a:rPr lang="en-US" smtClean="0"/>
              <a:pPr/>
              <a:t>36</a:t>
            </a:fld>
            <a:endParaRPr lang="en-US" dirty="0"/>
          </a:p>
        </p:txBody>
      </p:sp>
      <p:grpSp>
        <p:nvGrpSpPr>
          <p:cNvPr id="6" name="Group 5">
            <a:extLst>
              <a:ext uri="{FF2B5EF4-FFF2-40B4-BE49-F238E27FC236}">
                <a16:creationId xmlns:a16="http://schemas.microsoft.com/office/drawing/2014/main" id="{281F624E-2588-40F2-8A1D-1E1FBFEBC54D}"/>
              </a:ext>
            </a:extLst>
          </p:cNvPr>
          <p:cNvGrpSpPr/>
          <p:nvPr/>
        </p:nvGrpSpPr>
        <p:grpSpPr>
          <a:xfrm>
            <a:off x="302879" y="1386167"/>
            <a:ext cx="7280189" cy="4029033"/>
            <a:chOff x="1447800" y="1780999"/>
            <a:chExt cx="5334000" cy="3400601"/>
          </a:xfrm>
        </p:grpSpPr>
        <p:grpSp>
          <p:nvGrpSpPr>
            <p:cNvPr id="7" name="Group 18">
              <a:extLst>
                <a:ext uri="{FF2B5EF4-FFF2-40B4-BE49-F238E27FC236}">
                  <a16:creationId xmlns:a16="http://schemas.microsoft.com/office/drawing/2014/main" id="{4214E20E-3BCD-4709-A229-1C16C475989D}"/>
                </a:ext>
              </a:extLst>
            </p:cNvPr>
            <p:cNvGrpSpPr/>
            <p:nvPr/>
          </p:nvGrpSpPr>
          <p:grpSpPr>
            <a:xfrm>
              <a:off x="3505200" y="2971800"/>
              <a:ext cx="1600200" cy="1219200"/>
              <a:chOff x="3505200" y="2971800"/>
              <a:chExt cx="1600200" cy="1219200"/>
            </a:xfrm>
          </p:grpSpPr>
          <p:sp>
            <p:nvSpPr>
              <p:cNvPr id="44" name="Rectangle 43">
                <a:extLst>
                  <a:ext uri="{FF2B5EF4-FFF2-40B4-BE49-F238E27FC236}">
                    <a16:creationId xmlns:a16="http://schemas.microsoft.com/office/drawing/2014/main" id="{D716A635-C1FD-47F2-8D09-83FE453EA02F}"/>
                  </a:ext>
                </a:extLst>
              </p:cNvPr>
              <p:cNvSpPr/>
              <p:nvPr/>
            </p:nvSpPr>
            <p:spPr>
              <a:xfrm>
                <a:off x="3505200" y="2971800"/>
                <a:ext cx="16002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2B11C2A-6714-497E-98B7-DE4CD4831859}"/>
                  </a:ext>
                </a:extLst>
              </p:cNvPr>
              <p:cNvSpPr txBox="1"/>
              <p:nvPr/>
            </p:nvSpPr>
            <p:spPr>
              <a:xfrm>
                <a:off x="3535121" y="3412123"/>
                <a:ext cx="1540358" cy="338554"/>
              </a:xfrm>
              <a:prstGeom prst="rect">
                <a:avLst/>
              </a:prstGeom>
              <a:noFill/>
            </p:spPr>
            <p:txBody>
              <a:bodyPr wrap="none" rtlCol="0">
                <a:spAutoFit/>
              </a:bodyPr>
              <a:lstStyle/>
              <a:p>
                <a:r>
                  <a:rPr lang="en-US" sz="1600" dirty="0" err="1"/>
                  <a:t>CruiseController</a:t>
                </a:r>
                <a:endParaRPr lang="en-US" sz="1600" dirty="0"/>
              </a:p>
            </p:txBody>
          </p:sp>
        </p:grpSp>
        <p:grpSp>
          <p:nvGrpSpPr>
            <p:cNvPr id="8" name="Group 36">
              <a:extLst>
                <a:ext uri="{FF2B5EF4-FFF2-40B4-BE49-F238E27FC236}">
                  <a16:creationId xmlns:a16="http://schemas.microsoft.com/office/drawing/2014/main" id="{3405EA20-8AAF-46E7-8D98-F7BE57EF76B3}"/>
                </a:ext>
              </a:extLst>
            </p:cNvPr>
            <p:cNvGrpSpPr/>
            <p:nvPr/>
          </p:nvGrpSpPr>
          <p:grpSpPr>
            <a:xfrm>
              <a:off x="2336574" y="2848904"/>
              <a:ext cx="1292085" cy="351496"/>
              <a:chOff x="2336574" y="2848904"/>
              <a:chExt cx="1292085" cy="351496"/>
            </a:xfrm>
          </p:grpSpPr>
          <p:sp>
            <p:nvSpPr>
              <p:cNvPr id="42" name="TextBox 41">
                <a:extLst>
                  <a:ext uri="{FF2B5EF4-FFF2-40B4-BE49-F238E27FC236}">
                    <a16:creationId xmlns:a16="http://schemas.microsoft.com/office/drawing/2014/main" id="{AFC3476F-17BB-4851-9593-66D57443E430}"/>
                  </a:ext>
                </a:extLst>
              </p:cNvPr>
              <p:cNvSpPr txBox="1"/>
              <p:nvPr/>
            </p:nvSpPr>
            <p:spPr>
              <a:xfrm>
                <a:off x="2336574" y="2848904"/>
                <a:ext cx="1292085" cy="338554"/>
              </a:xfrm>
              <a:prstGeom prst="rect">
                <a:avLst/>
              </a:prstGeom>
              <a:noFill/>
            </p:spPr>
            <p:txBody>
              <a:bodyPr wrap="none" rtlCol="0">
                <a:spAutoFit/>
              </a:bodyPr>
              <a:lstStyle/>
              <a:p>
                <a:r>
                  <a:rPr lang="en-US" sz="1600" dirty="0"/>
                  <a:t>event second</a:t>
                </a:r>
              </a:p>
            </p:txBody>
          </p:sp>
          <p:cxnSp>
            <p:nvCxnSpPr>
              <p:cNvPr id="43" name="Straight Arrow Connector 42">
                <a:extLst>
                  <a:ext uri="{FF2B5EF4-FFF2-40B4-BE49-F238E27FC236}">
                    <a16:creationId xmlns:a16="http://schemas.microsoft.com/office/drawing/2014/main" id="{180D21EF-DE8D-4D16-BBA5-D205BFC39C47}"/>
                  </a:ext>
                </a:extLst>
              </p:cNvPr>
              <p:cNvCxnSpPr>
                <a:stCxn id="31" idx="3"/>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9" name="Group 31">
              <a:extLst>
                <a:ext uri="{FF2B5EF4-FFF2-40B4-BE49-F238E27FC236}">
                  <a16:creationId xmlns:a16="http://schemas.microsoft.com/office/drawing/2014/main" id="{09171052-EE2C-43A1-80A4-D87C756AC5D7}"/>
                </a:ext>
              </a:extLst>
            </p:cNvPr>
            <p:cNvGrpSpPr/>
            <p:nvPr/>
          </p:nvGrpSpPr>
          <p:grpSpPr>
            <a:xfrm>
              <a:off x="5105400" y="2895600"/>
              <a:ext cx="1371600" cy="1100554"/>
              <a:chOff x="5105400" y="2971800"/>
              <a:chExt cx="1371600" cy="1100554"/>
            </a:xfrm>
          </p:grpSpPr>
          <p:grpSp>
            <p:nvGrpSpPr>
              <p:cNvPr id="33" name="Group 24">
                <a:extLst>
                  <a:ext uri="{FF2B5EF4-FFF2-40B4-BE49-F238E27FC236}">
                    <a16:creationId xmlns:a16="http://schemas.microsoft.com/office/drawing/2014/main" id="{80FD30C9-AFC8-48B2-8AD5-DA8FE81FE8D1}"/>
                  </a:ext>
                </a:extLst>
              </p:cNvPr>
              <p:cNvGrpSpPr/>
              <p:nvPr/>
            </p:nvGrpSpPr>
            <p:grpSpPr>
              <a:xfrm>
                <a:off x="5105400" y="2971800"/>
                <a:ext cx="1371600" cy="338554"/>
                <a:chOff x="5105400" y="2971800"/>
                <a:chExt cx="1371600" cy="338554"/>
              </a:xfrm>
            </p:grpSpPr>
            <p:cxnSp>
              <p:nvCxnSpPr>
                <p:cNvPr id="40" name="Straight Arrow Connector 39">
                  <a:extLst>
                    <a:ext uri="{FF2B5EF4-FFF2-40B4-BE49-F238E27FC236}">
                      <a16:creationId xmlns:a16="http://schemas.microsoft.com/office/drawing/2014/main" id="{A12C9B52-BE71-4124-91E1-0AE685383EA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F4BA6020-B79C-4DD2-BAE1-A421E96AF598}"/>
                    </a:ext>
                  </a:extLst>
                </p:cNvPr>
                <p:cNvSpPr txBox="1"/>
                <p:nvPr/>
              </p:nvSpPr>
              <p:spPr>
                <a:xfrm>
                  <a:off x="5181600" y="2971800"/>
                  <a:ext cx="1295400" cy="338554"/>
                </a:xfrm>
                <a:prstGeom prst="rect">
                  <a:avLst/>
                </a:prstGeom>
                <a:noFill/>
              </p:spPr>
              <p:txBody>
                <a:bodyPr wrap="square" rtlCol="0">
                  <a:spAutoFit/>
                </a:bodyPr>
                <a:lstStyle/>
                <a:p>
                  <a:r>
                    <a:rPr lang="en-US" sz="1600" dirty="0"/>
                    <a:t>event cruise</a:t>
                  </a:r>
                </a:p>
              </p:txBody>
            </p:sp>
          </p:grpSp>
          <p:grpSp>
            <p:nvGrpSpPr>
              <p:cNvPr id="34" name="Group 25">
                <a:extLst>
                  <a:ext uri="{FF2B5EF4-FFF2-40B4-BE49-F238E27FC236}">
                    <a16:creationId xmlns:a16="http://schemas.microsoft.com/office/drawing/2014/main" id="{36AEFDB0-D468-43C0-BB65-89C18BDAA9B5}"/>
                  </a:ext>
                </a:extLst>
              </p:cNvPr>
              <p:cNvGrpSpPr/>
              <p:nvPr/>
            </p:nvGrpSpPr>
            <p:grpSpPr>
              <a:xfrm>
                <a:off x="5105400" y="3352800"/>
                <a:ext cx="1371600" cy="338554"/>
                <a:chOff x="5105400" y="2971800"/>
                <a:chExt cx="1371600" cy="338554"/>
              </a:xfrm>
            </p:grpSpPr>
            <p:cxnSp>
              <p:nvCxnSpPr>
                <p:cNvPr id="38" name="Straight Arrow Connector 37">
                  <a:extLst>
                    <a:ext uri="{FF2B5EF4-FFF2-40B4-BE49-F238E27FC236}">
                      <a16:creationId xmlns:a16="http://schemas.microsoft.com/office/drawing/2014/main" id="{6D946A76-EAB9-4A0A-9360-EFDC3BAAE01C}"/>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25670908-1B5C-4277-9B26-FBDB1E1893BB}"/>
                    </a:ext>
                  </a:extLst>
                </p:cNvPr>
                <p:cNvSpPr txBox="1"/>
                <p:nvPr/>
              </p:nvSpPr>
              <p:spPr>
                <a:xfrm>
                  <a:off x="5181600" y="2971800"/>
                  <a:ext cx="1295400" cy="338554"/>
                </a:xfrm>
                <a:prstGeom prst="rect">
                  <a:avLst/>
                </a:prstGeom>
                <a:noFill/>
              </p:spPr>
              <p:txBody>
                <a:bodyPr wrap="square" rtlCol="0">
                  <a:spAutoFit/>
                </a:bodyPr>
                <a:lstStyle/>
                <a:p>
                  <a:r>
                    <a:rPr lang="en-US" sz="1600" dirty="0"/>
                    <a:t>event inc</a:t>
                  </a:r>
                </a:p>
              </p:txBody>
            </p:sp>
          </p:grpSp>
          <p:grpSp>
            <p:nvGrpSpPr>
              <p:cNvPr id="35" name="Group 28">
                <a:extLst>
                  <a:ext uri="{FF2B5EF4-FFF2-40B4-BE49-F238E27FC236}">
                    <a16:creationId xmlns:a16="http://schemas.microsoft.com/office/drawing/2014/main" id="{37D596B6-1257-4CF9-9076-3FD4198C4F1A}"/>
                  </a:ext>
                </a:extLst>
              </p:cNvPr>
              <p:cNvGrpSpPr/>
              <p:nvPr/>
            </p:nvGrpSpPr>
            <p:grpSpPr>
              <a:xfrm>
                <a:off x="5105400" y="3733800"/>
                <a:ext cx="1371600" cy="338554"/>
                <a:chOff x="5105400" y="2971800"/>
                <a:chExt cx="1371600" cy="338554"/>
              </a:xfrm>
            </p:grpSpPr>
            <p:cxnSp>
              <p:nvCxnSpPr>
                <p:cNvPr id="36" name="Straight Arrow Connector 35">
                  <a:extLst>
                    <a:ext uri="{FF2B5EF4-FFF2-40B4-BE49-F238E27FC236}">
                      <a16:creationId xmlns:a16="http://schemas.microsoft.com/office/drawing/2014/main" id="{984FF522-96F9-46D1-8818-AD7388CB160F}"/>
                    </a:ext>
                  </a:extLst>
                </p:cNvPr>
                <p:cNvCxnSpPr/>
                <p:nvPr/>
              </p:nvCxnSpPr>
              <p:spPr>
                <a:xfrm>
                  <a:off x="5105400" y="3276600"/>
                  <a:ext cx="1219200" cy="0"/>
                </a:xfrm>
                <a:prstGeom prst="straightConnector1">
                  <a:avLst/>
                </a:prstGeom>
                <a:ln w="25400">
                  <a:headEnd type="arrow"/>
                  <a:tailEnd type="non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54A89CCE-44BC-48EB-B8B0-BD3A6D8FCBC2}"/>
                    </a:ext>
                  </a:extLst>
                </p:cNvPr>
                <p:cNvSpPr txBox="1"/>
                <p:nvPr/>
              </p:nvSpPr>
              <p:spPr>
                <a:xfrm>
                  <a:off x="5181600" y="2971800"/>
                  <a:ext cx="1295400" cy="338554"/>
                </a:xfrm>
                <a:prstGeom prst="rect">
                  <a:avLst/>
                </a:prstGeom>
                <a:noFill/>
              </p:spPr>
              <p:txBody>
                <a:bodyPr wrap="square" rtlCol="0">
                  <a:spAutoFit/>
                </a:bodyPr>
                <a:lstStyle/>
                <a:p>
                  <a:r>
                    <a:rPr lang="en-US" sz="1600" dirty="0"/>
                    <a:t>event </a:t>
                  </a:r>
                  <a:r>
                    <a:rPr lang="en-US" sz="1600" dirty="0" err="1"/>
                    <a:t>dec</a:t>
                  </a:r>
                  <a:endParaRPr lang="en-US" sz="1600" dirty="0"/>
                </a:p>
              </p:txBody>
            </p:sp>
          </p:grpSp>
        </p:grpSp>
        <p:grpSp>
          <p:nvGrpSpPr>
            <p:cNvPr id="10" name="Group 32">
              <a:extLst>
                <a:ext uri="{FF2B5EF4-FFF2-40B4-BE49-F238E27FC236}">
                  <a16:creationId xmlns:a16="http://schemas.microsoft.com/office/drawing/2014/main" id="{D7789EDD-9B72-42FF-A8F5-AB46456F498F}"/>
                </a:ext>
              </a:extLst>
            </p:cNvPr>
            <p:cNvGrpSpPr/>
            <p:nvPr/>
          </p:nvGrpSpPr>
          <p:grpSpPr>
            <a:xfrm>
              <a:off x="1524000" y="2971800"/>
              <a:ext cx="838200" cy="457200"/>
              <a:chOff x="3505200" y="2971800"/>
              <a:chExt cx="762000" cy="1219200"/>
            </a:xfrm>
          </p:grpSpPr>
          <p:sp>
            <p:nvSpPr>
              <p:cNvPr id="31" name="Rectangle 30">
                <a:extLst>
                  <a:ext uri="{FF2B5EF4-FFF2-40B4-BE49-F238E27FC236}">
                    <a16:creationId xmlns:a16="http://schemas.microsoft.com/office/drawing/2014/main" id="{CAD46D32-7DD8-46D3-8E3B-7EC14D3074F4}"/>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D3B52949-3C00-47F2-923D-54F8F5A090DD}"/>
                  </a:ext>
                </a:extLst>
              </p:cNvPr>
              <p:cNvSpPr txBox="1"/>
              <p:nvPr/>
            </p:nvSpPr>
            <p:spPr>
              <a:xfrm>
                <a:off x="3574473" y="3175000"/>
                <a:ext cx="662806" cy="902811"/>
              </a:xfrm>
              <a:prstGeom prst="rect">
                <a:avLst/>
              </a:prstGeom>
              <a:noFill/>
            </p:spPr>
            <p:txBody>
              <a:bodyPr wrap="square" rtlCol="0">
                <a:spAutoFit/>
              </a:bodyPr>
              <a:lstStyle/>
              <a:p>
                <a:r>
                  <a:rPr lang="en-US" sz="1600" dirty="0"/>
                  <a:t>Clock</a:t>
                </a:r>
              </a:p>
            </p:txBody>
          </p:sp>
        </p:grpSp>
        <p:grpSp>
          <p:nvGrpSpPr>
            <p:cNvPr id="11" name="Group 37">
              <a:extLst>
                <a:ext uri="{FF2B5EF4-FFF2-40B4-BE49-F238E27FC236}">
                  <a16:creationId xmlns:a16="http://schemas.microsoft.com/office/drawing/2014/main" id="{3D41983F-1C6E-4430-BEC2-902B2109FDDB}"/>
                </a:ext>
              </a:extLst>
            </p:cNvPr>
            <p:cNvGrpSpPr/>
            <p:nvPr/>
          </p:nvGrpSpPr>
          <p:grpSpPr>
            <a:xfrm>
              <a:off x="1447800" y="3581400"/>
              <a:ext cx="914400" cy="660975"/>
              <a:chOff x="3505200" y="2971800"/>
              <a:chExt cx="762000" cy="1762600"/>
            </a:xfrm>
          </p:grpSpPr>
          <p:sp>
            <p:nvSpPr>
              <p:cNvPr id="29" name="Rectangle 28">
                <a:extLst>
                  <a:ext uri="{FF2B5EF4-FFF2-40B4-BE49-F238E27FC236}">
                    <a16:creationId xmlns:a16="http://schemas.microsoft.com/office/drawing/2014/main" id="{B553CA8E-3919-46CF-B0D5-D54535356EAC}"/>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DC7B33AA-A320-4433-92CF-5488F8E93551}"/>
                  </a:ext>
                </a:extLst>
              </p:cNvPr>
              <p:cNvSpPr txBox="1"/>
              <p:nvPr/>
            </p:nvSpPr>
            <p:spPr>
              <a:xfrm>
                <a:off x="3574473" y="3175000"/>
                <a:ext cx="662806" cy="1559400"/>
              </a:xfrm>
              <a:prstGeom prst="rect">
                <a:avLst/>
              </a:prstGeom>
              <a:noFill/>
            </p:spPr>
            <p:txBody>
              <a:bodyPr wrap="square" rtlCol="0">
                <a:spAutoFit/>
              </a:bodyPr>
              <a:lstStyle/>
              <a:p>
                <a:r>
                  <a:rPr lang="en-US" sz="1600" dirty="0"/>
                  <a:t>Sensor</a:t>
                </a:r>
              </a:p>
            </p:txBody>
          </p:sp>
        </p:grpSp>
        <p:grpSp>
          <p:nvGrpSpPr>
            <p:cNvPr id="12" name="Group 40">
              <a:extLst>
                <a:ext uri="{FF2B5EF4-FFF2-40B4-BE49-F238E27FC236}">
                  <a16:creationId xmlns:a16="http://schemas.microsoft.com/office/drawing/2014/main" id="{F2518D47-3183-486E-AAB3-6B250E84B3A1}"/>
                </a:ext>
              </a:extLst>
            </p:cNvPr>
            <p:cNvGrpSpPr/>
            <p:nvPr/>
          </p:nvGrpSpPr>
          <p:grpSpPr>
            <a:xfrm>
              <a:off x="2346583" y="3564523"/>
              <a:ext cx="1210139" cy="338554"/>
              <a:chOff x="2346583" y="2878723"/>
              <a:chExt cx="1210139" cy="338554"/>
            </a:xfrm>
          </p:grpSpPr>
          <p:sp>
            <p:nvSpPr>
              <p:cNvPr id="27" name="TextBox 26">
                <a:extLst>
                  <a:ext uri="{FF2B5EF4-FFF2-40B4-BE49-F238E27FC236}">
                    <a16:creationId xmlns:a16="http://schemas.microsoft.com/office/drawing/2014/main" id="{9DF3C80E-957D-477F-BCE8-FBC14AB932F1}"/>
                  </a:ext>
                </a:extLst>
              </p:cNvPr>
              <p:cNvSpPr txBox="1"/>
              <p:nvPr/>
            </p:nvSpPr>
            <p:spPr>
              <a:xfrm>
                <a:off x="2346583" y="2878723"/>
                <a:ext cx="1210139" cy="338554"/>
              </a:xfrm>
              <a:prstGeom prst="rect">
                <a:avLst/>
              </a:prstGeom>
              <a:noFill/>
            </p:spPr>
            <p:txBody>
              <a:bodyPr wrap="none" rtlCol="0">
                <a:spAutoFit/>
              </a:bodyPr>
              <a:lstStyle/>
              <a:p>
                <a:r>
                  <a:rPr lang="en-US" sz="1600" dirty="0"/>
                  <a:t>event rotate</a:t>
                </a:r>
              </a:p>
            </p:txBody>
          </p:sp>
          <p:cxnSp>
            <p:nvCxnSpPr>
              <p:cNvPr id="28" name="Straight Arrow Connector 27">
                <a:extLst>
                  <a:ext uri="{FF2B5EF4-FFF2-40B4-BE49-F238E27FC236}">
                    <a16:creationId xmlns:a16="http://schemas.microsoft.com/office/drawing/2014/main" id="{A6FC6817-5FF6-4D18-A4A2-8D10E113C1FB}"/>
                  </a:ext>
                </a:extLst>
              </p:cNvPr>
              <p:cNvCxnSpPr/>
              <p:nvPr/>
            </p:nvCxnSpPr>
            <p:spPr>
              <a:xfrm>
                <a:off x="2362200" y="3200400"/>
                <a:ext cx="1143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grpSp>
          <p:nvGrpSpPr>
            <p:cNvPr id="13" name="Group 44">
              <a:extLst>
                <a:ext uri="{FF2B5EF4-FFF2-40B4-BE49-F238E27FC236}">
                  <a16:creationId xmlns:a16="http://schemas.microsoft.com/office/drawing/2014/main" id="{100106DB-459A-42E0-8F68-218F125DA3BC}"/>
                </a:ext>
              </a:extLst>
            </p:cNvPr>
            <p:cNvGrpSpPr/>
            <p:nvPr/>
          </p:nvGrpSpPr>
          <p:grpSpPr>
            <a:xfrm>
              <a:off x="3566294" y="4724400"/>
              <a:ext cx="1554212" cy="457200"/>
              <a:chOff x="3505200" y="2971800"/>
              <a:chExt cx="777106" cy="1219200"/>
            </a:xfrm>
          </p:grpSpPr>
          <p:sp>
            <p:nvSpPr>
              <p:cNvPr id="25" name="Rectangle 24">
                <a:extLst>
                  <a:ext uri="{FF2B5EF4-FFF2-40B4-BE49-F238E27FC236}">
                    <a16:creationId xmlns:a16="http://schemas.microsoft.com/office/drawing/2014/main" id="{F2141176-BE30-4E55-A186-8DC8C45BFF3E}"/>
                  </a:ext>
                </a:extLst>
              </p:cNvPr>
              <p:cNvSpPr/>
              <p:nvPr/>
            </p:nvSpPr>
            <p:spPr>
              <a:xfrm>
                <a:off x="3505200" y="2971800"/>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7B08F6CD-D60A-4743-BAF7-112DC7306129}"/>
                  </a:ext>
                </a:extLst>
              </p:cNvPr>
              <p:cNvSpPr txBox="1"/>
              <p:nvPr/>
            </p:nvSpPr>
            <p:spPr>
              <a:xfrm>
                <a:off x="3619500" y="3175000"/>
                <a:ext cx="662806" cy="902811"/>
              </a:xfrm>
              <a:prstGeom prst="rect">
                <a:avLst/>
              </a:prstGeom>
              <a:noFill/>
            </p:spPr>
            <p:txBody>
              <a:bodyPr wrap="square" rtlCol="0">
                <a:spAutoFit/>
              </a:bodyPr>
              <a:lstStyle/>
              <a:p>
                <a:r>
                  <a:rPr lang="en-US" sz="1600" dirty="0"/>
                  <a:t>Display</a:t>
                </a:r>
              </a:p>
            </p:txBody>
          </p:sp>
        </p:grpSp>
        <p:grpSp>
          <p:nvGrpSpPr>
            <p:cNvPr id="14" name="Group 51">
              <a:extLst>
                <a:ext uri="{FF2B5EF4-FFF2-40B4-BE49-F238E27FC236}">
                  <a16:creationId xmlns:a16="http://schemas.microsoft.com/office/drawing/2014/main" id="{C7752BD3-F78C-4F92-AA45-4959A5AD61E7}"/>
                </a:ext>
              </a:extLst>
            </p:cNvPr>
            <p:cNvGrpSpPr/>
            <p:nvPr/>
          </p:nvGrpSpPr>
          <p:grpSpPr>
            <a:xfrm>
              <a:off x="2971800" y="4191000"/>
              <a:ext cx="3693594" cy="533400"/>
              <a:chOff x="2971800" y="4191000"/>
              <a:chExt cx="3693594" cy="533400"/>
            </a:xfrm>
          </p:grpSpPr>
          <p:sp>
            <p:nvSpPr>
              <p:cNvPr id="21" name="TextBox 20">
                <a:extLst>
                  <a:ext uri="{FF2B5EF4-FFF2-40B4-BE49-F238E27FC236}">
                    <a16:creationId xmlns:a16="http://schemas.microsoft.com/office/drawing/2014/main" id="{51360FD6-0FB7-4588-BA4F-4999EA3E7DAF}"/>
                  </a:ext>
                </a:extLst>
              </p:cNvPr>
              <p:cNvSpPr txBox="1"/>
              <p:nvPr/>
            </p:nvSpPr>
            <p:spPr>
              <a:xfrm>
                <a:off x="2971800" y="4288423"/>
                <a:ext cx="1003480" cy="338554"/>
              </a:xfrm>
              <a:prstGeom prst="rect">
                <a:avLst/>
              </a:prstGeom>
              <a:noFill/>
            </p:spPr>
            <p:txBody>
              <a:bodyPr wrap="none" rtlCol="0">
                <a:spAutoFit/>
              </a:bodyPr>
              <a:lstStyle/>
              <a:p>
                <a:r>
                  <a:rPr lang="en-US" sz="1600" dirty="0" err="1"/>
                  <a:t>nat</a:t>
                </a:r>
                <a:r>
                  <a:rPr lang="en-US" sz="1600" dirty="0"/>
                  <a:t> speed</a:t>
                </a:r>
              </a:p>
            </p:txBody>
          </p:sp>
          <p:cxnSp>
            <p:nvCxnSpPr>
              <p:cNvPr id="22" name="Straight Arrow Connector 21">
                <a:extLst>
                  <a:ext uri="{FF2B5EF4-FFF2-40B4-BE49-F238E27FC236}">
                    <a16:creationId xmlns:a16="http://schemas.microsoft.com/office/drawing/2014/main" id="{39B2E603-7DC5-4479-8186-6220C021AEF6}"/>
                  </a:ext>
                </a:extLst>
              </p:cNvPr>
              <p:cNvCxnSpPr/>
              <p:nvPr/>
            </p:nvCxnSpPr>
            <p:spPr>
              <a:xfrm>
                <a:off x="40386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063930F-8D32-4AAE-B37D-A1A62BEE898A}"/>
                  </a:ext>
                </a:extLst>
              </p:cNvPr>
              <p:cNvCxnSpPr/>
              <p:nvPr/>
            </p:nvCxnSpPr>
            <p:spPr>
              <a:xfrm>
                <a:off x="4495800" y="4191000"/>
                <a:ext cx="0" cy="5334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33CFBCF-E753-4E18-8313-F0916F21F99A}"/>
                  </a:ext>
                </a:extLst>
              </p:cNvPr>
              <p:cNvSpPr txBox="1"/>
              <p:nvPr/>
            </p:nvSpPr>
            <p:spPr>
              <a:xfrm>
                <a:off x="4572000" y="4288423"/>
                <a:ext cx="2093394" cy="338554"/>
              </a:xfrm>
              <a:prstGeom prst="rect">
                <a:avLst/>
              </a:prstGeom>
              <a:noFill/>
            </p:spPr>
            <p:txBody>
              <a:bodyPr wrap="square" rtlCol="0">
                <a:spAutoFit/>
              </a:bodyPr>
              <a:lstStyle/>
              <a:p>
                <a:r>
                  <a:rPr lang="en-US" sz="1600" dirty="0"/>
                  <a:t>event(</a:t>
                </a:r>
                <a:r>
                  <a:rPr lang="en-US" sz="1600" dirty="0" err="1"/>
                  <a:t>nat</a:t>
                </a:r>
                <a:r>
                  <a:rPr lang="en-US" sz="1600" dirty="0"/>
                  <a:t>) </a:t>
                </a:r>
                <a:r>
                  <a:rPr lang="en-US" sz="1600" dirty="0" err="1"/>
                  <a:t>cruiseSpeed</a:t>
                </a:r>
                <a:endParaRPr lang="en-US" sz="1600" dirty="0"/>
              </a:p>
            </p:txBody>
          </p:sp>
        </p:grpSp>
        <p:grpSp>
          <p:nvGrpSpPr>
            <p:cNvPr id="15" name="Group 52">
              <a:extLst>
                <a:ext uri="{FF2B5EF4-FFF2-40B4-BE49-F238E27FC236}">
                  <a16:creationId xmlns:a16="http://schemas.microsoft.com/office/drawing/2014/main" id="{22B2DAE7-97B4-44E2-A88C-F7976D8F16CD}"/>
                </a:ext>
              </a:extLst>
            </p:cNvPr>
            <p:cNvGrpSpPr/>
            <p:nvPr/>
          </p:nvGrpSpPr>
          <p:grpSpPr>
            <a:xfrm>
              <a:off x="3408673" y="1780999"/>
              <a:ext cx="1905354" cy="462555"/>
              <a:chOff x="3496563" y="2844332"/>
              <a:chExt cx="809636" cy="1233480"/>
            </a:xfrm>
          </p:grpSpPr>
          <p:sp>
            <p:nvSpPr>
              <p:cNvPr id="19" name="Rectangle 18">
                <a:extLst>
                  <a:ext uri="{FF2B5EF4-FFF2-40B4-BE49-F238E27FC236}">
                    <a16:creationId xmlns:a16="http://schemas.microsoft.com/office/drawing/2014/main" id="{6D8B0A49-C41A-4F18-B8DF-3DE0F161A8CE}"/>
                  </a:ext>
                </a:extLst>
              </p:cNvPr>
              <p:cNvSpPr/>
              <p:nvPr/>
            </p:nvSpPr>
            <p:spPr>
              <a:xfrm>
                <a:off x="3496563" y="2844332"/>
                <a:ext cx="762000" cy="1219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6106D36A-9395-426A-9DAA-4D2D76777A57}"/>
                  </a:ext>
                </a:extLst>
              </p:cNvPr>
              <p:cNvSpPr txBox="1"/>
              <p:nvPr/>
            </p:nvSpPr>
            <p:spPr>
              <a:xfrm>
                <a:off x="3561472" y="3175002"/>
                <a:ext cx="744727" cy="902810"/>
              </a:xfrm>
              <a:prstGeom prst="rect">
                <a:avLst/>
              </a:prstGeom>
              <a:noFill/>
            </p:spPr>
            <p:txBody>
              <a:bodyPr wrap="square" rtlCol="0">
                <a:spAutoFit/>
              </a:bodyPr>
              <a:lstStyle/>
              <a:p>
                <a:r>
                  <a:rPr lang="en-US" sz="1600" dirty="0" err="1"/>
                  <a:t>ThrottleController</a:t>
                </a:r>
                <a:endParaRPr lang="en-US" sz="1600" dirty="0"/>
              </a:p>
            </p:txBody>
          </p:sp>
        </p:grpSp>
        <p:grpSp>
          <p:nvGrpSpPr>
            <p:cNvPr id="16" name="Group 60">
              <a:extLst>
                <a:ext uri="{FF2B5EF4-FFF2-40B4-BE49-F238E27FC236}">
                  <a16:creationId xmlns:a16="http://schemas.microsoft.com/office/drawing/2014/main" id="{9FCF65E2-65F1-4927-8C96-CB7E5C3C2DB3}"/>
                </a:ext>
              </a:extLst>
            </p:cNvPr>
            <p:cNvGrpSpPr/>
            <p:nvPr/>
          </p:nvGrpSpPr>
          <p:grpSpPr>
            <a:xfrm>
              <a:off x="4305299" y="2238198"/>
              <a:ext cx="2476501" cy="733602"/>
              <a:chOff x="4305299" y="2238198"/>
              <a:chExt cx="2476501" cy="733602"/>
            </a:xfrm>
          </p:grpSpPr>
          <p:cxnSp>
            <p:nvCxnSpPr>
              <p:cNvPr id="17" name="Straight Arrow Connector 16">
                <a:extLst>
                  <a:ext uri="{FF2B5EF4-FFF2-40B4-BE49-F238E27FC236}">
                    <a16:creationId xmlns:a16="http://schemas.microsoft.com/office/drawing/2014/main" id="{F6993A21-6E17-4C19-B4EF-5B1C225EB680}"/>
                  </a:ext>
                </a:extLst>
              </p:cNvPr>
              <p:cNvCxnSpPr>
                <a:cxnSpLocks/>
                <a:stCxn id="44" idx="0"/>
                <a:endCxn id="19" idx="2"/>
              </p:cNvCxnSpPr>
              <p:nvPr/>
            </p:nvCxnSpPr>
            <p:spPr>
              <a:xfrm flipH="1" flipV="1">
                <a:off x="4305299" y="2238198"/>
                <a:ext cx="2" cy="73360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1940409-F8D7-47F1-92EB-35874901E8C6}"/>
                  </a:ext>
                </a:extLst>
              </p:cNvPr>
              <p:cNvSpPr txBox="1"/>
              <p:nvPr/>
            </p:nvSpPr>
            <p:spPr>
              <a:xfrm>
                <a:off x="4419600" y="2438400"/>
                <a:ext cx="2362200" cy="338554"/>
              </a:xfrm>
              <a:prstGeom prst="rect">
                <a:avLst/>
              </a:prstGeom>
              <a:noFill/>
            </p:spPr>
            <p:txBody>
              <a:bodyPr wrap="square" rtlCol="0">
                <a:spAutoFit/>
              </a:bodyPr>
              <a:lstStyle/>
              <a:p>
                <a:r>
                  <a:rPr lang="en-US" sz="1600" dirty="0"/>
                  <a:t>event(real) F</a:t>
                </a:r>
              </a:p>
            </p:txBody>
          </p:sp>
        </p:grpSp>
      </p:grpSp>
    </p:spTree>
    <p:extLst>
      <p:ext uri="{BB962C8B-B14F-4D97-AF65-F5344CB8AC3E}">
        <p14:creationId xmlns:p14="http://schemas.microsoft.com/office/powerpoint/2010/main" val="7308661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7DC8BD-BF8E-4763-92E6-8DDC213ED683}"/>
              </a:ext>
            </a:extLst>
          </p:cNvPr>
          <p:cNvSpPr>
            <a:spLocks noGrp="1"/>
          </p:cNvSpPr>
          <p:nvPr>
            <p:ph type="title"/>
          </p:nvPr>
        </p:nvSpPr>
        <p:spPr/>
        <p:txBody>
          <a:bodyPr/>
          <a:lstStyle/>
          <a:p>
            <a:r>
              <a:rPr lang="en-US" dirty="0"/>
              <a:t>Decomposing </a:t>
            </a:r>
            <a:r>
              <a:rPr lang="en-US" dirty="0" err="1"/>
              <a:t>CruiseController</a:t>
            </a:r>
            <a:r>
              <a:rPr lang="en-US" dirty="0"/>
              <a:t> further</a:t>
            </a:r>
          </a:p>
        </p:txBody>
      </p:sp>
      <p:sp>
        <p:nvSpPr>
          <p:cNvPr id="4" name="Slide Number Placeholder 3">
            <a:extLst>
              <a:ext uri="{FF2B5EF4-FFF2-40B4-BE49-F238E27FC236}">
                <a16:creationId xmlns:a16="http://schemas.microsoft.com/office/drawing/2014/main" id="{B86B8B2E-052C-48BB-B8C9-191673D95445}"/>
              </a:ext>
            </a:extLst>
          </p:cNvPr>
          <p:cNvSpPr>
            <a:spLocks noGrp="1"/>
          </p:cNvSpPr>
          <p:nvPr>
            <p:ph type="sldNum" sz="quarter" idx="12"/>
          </p:nvPr>
        </p:nvSpPr>
        <p:spPr/>
        <p:txBody>
          <a:bodyPr/>
          <a:lstStyle/>
          <a:p>
            <a:fld id="{29AAD378-655A-49C6-813C-9FD132EF7440}" type="slidenum">
              <a:rPr lang="en-US" smtClean="0"/>
              <a:pPr/>
              <a:t>37</a:t>
            </a:fld>
            <a:endParaRPr lang="en-US" dirty="0"/>
          </a:p>
        </p:txBody>
      </p:sp>
      <p:graphicFrame>
        <p:nvGraphicFramePr>
          <p:cNvPr id="5" name="Object 4">
            <a:extLst>
              <a:ext uri="{FF2B5EF4-FFF2-40B4-BE49-F238E27FC236}">
                <a16:creationId xmlns:a16="http://schemas.microsoft.com/office/drawing/2014/main" id="{8ADFD11D-6090-4CAE-8D18-D868F09A6CBE}"/>
              </a:ext>
            </a:extLst>
          </p:cNvPr>
          <p:cNvGraphicFramePr>
            <a:graphicFrameLocks noChangeAspect="1"/>
          </p:cNvGraphicFramePr>
          <p:nvPr/>
        </p:nvGraphicFramePr>
        <p:xfrm>
          <a:off x="1849931" y="1654968"/>
          <a:ext cx="8698477" cy="3548063"/>
        </p:xfrm>
        <a:graphic>
          <a:graphicData uri="http://schemas.openxmlformats.org/presentationml/2006/ole">
            <mc:AlternateContent xmlns:mc="http://schemas.openxmlformats.org/markup-compatibility/2006">
              <mc:Choice xmlns:v="urn:schemas-microsoft-com:vml" Requires="v">
                <p:oleObj spid="_x0000_s1051" name="Acrobat Document" r:id="rId3" imgW="5067154" imgH="2066857" progId="AcroExch.Document.7">
                  <p:embed/>
                </p:oleObj>
              </mc:Choice>
              <mc:Fallback>
                <p:oleObj name="Acrobat Document" r:id="rId3" imgW="5067154" imgH="2066857" progId="AcroExch.Document.7">
                  <p:embed/>
                  <p:pic>
                    <p:nvPicPr>
                      <p:cNvPr id="5" name="Object 4">
                        <a:extLst>
                          <a:ext uri="{FF2B5EF4-FFF2-40B4-BE49-F238E27FC236}">
                            <a16:creationId xmlns:a16="http://schemas.microsoft.com/office/drawing/2014/main" id="{8ADFD11D-6090-4CAE-8D18-D868F09A6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9931" y="1654968"/>
                        <a:ext cx="8698477" cy="354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338354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851EC7-E445-4067-B0AB-E4B54A2E179C}"/>
              </a:ext>
            </a:extLst>
          </p:cNvPr>
          <p:cNvSpPr>
            <a:spLocks noGrp="1"/>
          </p:cNvSpPr>
          <p:nvPr>
            <p:ph type="title"/>
          </p:nvPr>
        </p:nvSpPr>
        <p:spPr/>
        <p:txBody>
          <a:bodyPr/>
          <a:lstStyle/>
          <a:p>
            <a:r>
              <a:rPr lang="en-US" dirty="0" err="1"/>
              <a:t>MeasureSpeed</a:t>
            </a:r>
            <a:r>
              <a:rPr lang="en-US" dirty="0"/>
              <a:t> SRC</a:t>
            </a:r>
          </a:p>
        </p:txBody>
      </p:sp>
      <p:sp>
        <p:nvSpPr>
          <p:cNvPr id="4" name="Slide Number Placeholder 3">
            <a:extLst>
              <a:ext uri="{FF2B5EF4-FFF2-40B4-BE49-F238E27FC236}">
                <a16:creationId xmlns:a16="http://schemas.microsoft.com/office/drawing/2014/main" id="{46498EEC-1591-4553-B7C3-30D43511193F}"/>
              </a:ext>
            </a:extLst>
          </p:cNvPr>
          <p:cNvSpPr>
            <a:spLocks noGrp="1"/>
          </p:cNvSpPr>
          <p:nvPr>
            <p:ph type="sldNum" sz="quarter" idx="12"/>
          </p:nvPr>
        </p:nvSpPr>
        <p:spPr/>
        <p:txBody>
          <a:bodyPr/>
          <a:lstStyle/>
          <a:p>
            <a:fld id="{29AAD378-655A-49C6-813C-9FD132EF7440}" type="slidenum">
              <a:rPr lang="en-US" smtClean="0"/>
              <a:pPr/>
              <a:t>38</a:t>
            </a:fld>
            <a:endParaRPr lang="en-US" dirty="0"/>
          </a:p>
        </p:txBody>
      </p:sp>
      <p:grpSp>
        <p:nvGrpSpPr>
          <p:cNvPr id="6" name="Group 5">
            <a:extLst>
              <a:ext uri="{FF2B5EF4-FFF2-40B4-BE49-F238E27FC236}">
                <a16:creationId xmlns:a16="http://schemas.microsoft.com/office/drawing/2014/main" id="{F6C157C0-B216-4313-89BD-CD4CE4C64055}"/>
              </a:ext>
            </a:extLst>
          </p:cNvPr>
          <p:cNvGrpSpPr/>
          <p:nvPr/>
        </p:nvGrpSpPr>
        <p:grpSpPr>
          <a:xfrm>
            <a:off x="2555558" y="2045526"/>
            <a:ext cx="6240423" cy="2988783"/>
            <a:chOff x="5744621" y="1792360"/>
            <a:chExt cx="6800836" cy="3774292"/>
          </a:xfrm>
        </p:grpSpPr>
        <p:sp>
          <p:nvSpPr>
            <p:cNvPr id="8" name="Rectangle 7">
              <a:extLst>
                <a:ext uri="{FF2B5EF4-FFF2-40B4-BE49-F238E27FC236}">
                  <a16:creationId xmlns:a16="http://schemas.microsoft.com/office/drawing/2014/main" id="{00502BE5-0A4C-4977-A555-F1E0D3460EE8}"/>
                </a:ext>
              </a:extLst>
            </p:cNvPr>
            <p:cNvSpPr/>
            <p:nvPr/>
          </p:nvSpPr>
          <p:spPr>
            <a:xfrm>
              <a:off x="7855643" y="2005303"/>
              <a:ext cx="2969747" cy="356134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Arrow Connector 8">
              <a:extLst>
                <a:ext uri="{FF2B5EF4-FFF2-40B4-BE49-F238E27FC236}">
                  <a16:creationId xmlns:a16="http://schemas.microsoft.com/office/drawing/2014/main" id="{570729BC-AF2F-496F-ABA2-B7E51A7F4CAF}"/>
                </a:ext>
              </a:extLst>
            </p:cNvPr>
            <p:cNvCxnSpPr/>
            <p:nvPr/>
          </p:nvCxnSpPr>
          <p:spPr>
            <a:xfrm>
              <a:off x="10825390" y="2462504"/>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37C3BDF-C152-43EF-8165-AD5A9CC84C7F}"/>
                </a:ext>
              </a:extLst>
            </p:cNvPr>
            <p:cNvCxnSpPr>
              <a:cxnSpLocks/>
            </p:cNvCxnSpPr>
            <p:nvPr/>
          </p:nvCxnSpPr>
          <p:spPr>
            <a:xfrm>
              <a:off x="6592901" y="2462504"/>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BEA1B44-9680-44B1-AE70-993CCC95C718}"/>
                </a:ext>
              </a:extLst>
            </p:cNvPr>
            <p:cNvSpPr txBox="1"/>
            <p:nvPr/>
          </p:nvSpPr>
          <p:spPr>
            <a:xfrm>
              <a:off x="5744621" y="1848912"/>
              <a:ext cx="1946317" cy="505266"/>
            </a:xfrm>
            <a:prstGeom prst="rect">
              <a:avLst/>
            </a:prstGeom>
            <a:noFill/>
          </p:spPr>
          <p:txBody>
            <a:bodyPr wrap="none" rtlCol="0">
              <a:spAutoFit/>
            </a:bodyPr>
            <a:lstStyle/>
            <a:p>
              <a:r>
                <a:rPr lang="en-US" sz="2000" dirty="0"/>
                <a:t>event rotate </a:t>
              </a:r>
            </a:p>
          </p:txBody>
        </p:sp>
        <p:sp>
          <p:nvSpPr>
            <p:cNvPr id="12" name="TextBox 11">
              <a:extLst>
                <a:ext uri="{FF2B5EF4-FFF2-40B4-BE49-F238E27FC236}">
                  <a16:creationId xmlns:a16="http://schemas.microsoft.com/office/drawing/2014/main" id="{48AA4AB7-87E5-4C7D-B41F-40DBD2B149F2}"/>
                </a:ext>
              </a:extLst>
            </p:cNvPr>
            <p:cNvSpPr txBox="1"/>
            <p:nvPr/>
          </p:nvSpPr>
          <p:spPr>
            <a:xfrm>
              <a:off x="10990099" y="1792360"/>
              <a:ext cx="1555358" cy="505266"/>
            </a:xfrm>
            <a:prstGeom prst="rect">
              <a:avLst/>
            </a:prstGeom>
            <a:noFill/>
          </p:spPr>
          <p:txBody>
            <a:bodyPr wrap="none" rtlCol="0">
              <a:spAutoFit/>
            </a:bodyPr>
            <a:lstStyle/>
            <a:p>
              <a:r>
                <a:rPr lang="en-US" sz="2000" dirty="0" err="1"/>
                <a:t>nat</a:t>
              </a:r>
              <a:r>
                <a:rPr lang="en-US" sz="2000" dirty="0"/>
                <a:t> speed</a:t>
              </a:r>
            </a:p>
          </p:txBody>
        </p:sp>
        <p:cxnSp>
          <p:nvCxnSpPr>
            <p:cNvPr id="13" name="Straight Connector 12">
              <a:extLst>
                <a:ext uri="{FF2B5EF4-FFF2-40B4-BE49-F238E27FC236}">
                  <a16:creationId xmlns:a16="http://schemas.microsoft.com/office/drawing/2014/main" id="{BAF324BE-19DC-4D52-B59F-CA13F8919F5F}"/>
                </a:ext>
              </a:extLst>
            </p:cNvPr>
            <p:cNvCxnSpPr>
              <a:cxnSpLocks/>
            </p:cNvCxnSpPr>
            <p:nvPr/>
          </p:nvCxnSpPr>
          <p:spPr>
            <a:xfrm>
              <a:off x="7855645" y="2871038"/>
              <a:ext cx="2969747"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3E686E9-E92A-4ACA-88FD-D1B1A1876624}"/>
                </a:ext>
              </a:extLst>
            </p:cNvPr>
            <p:cNvSpPr txBox="1"/>
            <p:nvPr/>
          </p:nvSpPr>
          <p:spPr>
            <a:xfrm>
              <a:off x="8034999" y="2229304"/>
              <a:ext cx="2538395" cy="466399"/>
            </a:xfrm>
            <a:prstGeom prst="rect">
              <a:avLst/>
            </a:prstGeom>
            <a:noFill/>
          </p:spPr>
          <p:txBody>
            <a:bodyPr wrap="none" rtlCol="0">
              <a:spAutoFit/>
            </a:bodyPr>
            <a:lstStyle/>
            <a:p>
              <a:r>
                <a:rPr lang="en-US" dirty="0" err="1"/>
                <a:t>nat</a:t>
              </a:r>
              <a:r>
                <a:rPr lang="en-US" dirty="0"/>
                <a:t> count := 0, s:=0</a:t>
              </a:r>
            </a:p>
          </p:txBody>
        </p:sp>
        <p:sp>
          <p:nvSpPr>
            <p:cNvPr id="15" name="TextBox 14">
              <a:extLst>
                <a:ext uri="{FF2B5EF4-FFF2-40B4-BE49-F238E27FC236}">
                  <a16:creationId xmlns:a16="http://schemas.microsoft.com/office/drawing/2014/main" id="{806BE244-E411-411A-9DE5-9F500843B786}"/>
                </a:ext>
              </a:extLst>
            </p:cNvPr>
            <p:cNvSpPr txBox="1"/>
            <p:nvPr/>
          </p:nvSpPr>
          <p:spPr>
            <a:xfrm>
              <a:off x="7805397" y="3046375"/>
              <a:ext cx="3100260" cy="2215396"/>
            </a:xfrm>
            <a:prstGeom prst="rect">
              <a:avLst/>
            </a:prstGeom>
            <a:noFill/>
          </p:spPr>
          <p:txBody>
            <a:bodyPr wrap="none" rtlCol="0">
              <a:spAutoFit/>
            </a:bodyPr>
            <a:lstStyle/>
            <a:p>
              <a:r>
                <a:rPr lang="en-US" dirty="0"/>
                <a:t>if rotate?</a:t>
              </a:r>
            </a:p>
            <a:p>
              <a:r>
                <a:rPr lang="en-US" dirty="0"/>
                <a:t>    count:=count + 1;</a:t>
              </a:r>
            </a:p>
            <a:p>
              <a:r>
                <a:rPr lang="en-US" dirty="0"/>
                <a:t>if second?</a:t>
              </a:r>
            </a:p>
            <a:p>
              <a:r>
                <a:rPr lang="en-US" dirty="0"/>
                <a:t>     s:= round( K* count);</a:t>
              </a:r>
            </a:p>
            <a:p>
              <a:r>
                <a:rPr lang="en-US" dirty="0"/>
                <a:t>     count:=0;</a:t>
              </a:r>
            </a:p>
            <a:p>
              <a:r>
                <a:rPr lang="en-US" dirty="0"/>
                <a:t>speed:=s</a:t>
              </a:r>
            </a:p>
          </p:txBody>
        </p:sp>
      </p:grpSp>
      <p:sp>
        <p:nvSpPr>
          <p:cNvPr id="7" name="TextBox 6">
            <a:extLst>
              <a:ext uri="{FF2B5EF4-FFF2-40B4-BE49-F238E27FC236}">
                <a16:creationId xmlns:a16="http://schemas.microsoft.com/office/drawing/2014/main" id="{819321AC-3197-4E07-89C7-4683D3BC2DB3}"/>
              </a:ext>
            </a:extLst>
          </p:cNvPr>
          <p:cNvSpPr txBox="1"/>
          <p:nvPr/>
        </p:nvSpPr>
        <p:spPr>
          <a:xfrm>
            <a:off x="4446519" y="5094063"/>
            <a:ext cx="2999667" cy="523220"/>
          </a:xfrm>
          <a:prstGeom prst="rect">
            <a:avLst/>
          </a:prstGeom>
          <a:noFill/>
        </p:spPr>
        <p:txBody>
          <a:bodyPr wrap="none" rtlCol="0">
            <a:spAutoFit/>
          </a:bodyPr>
          <a:lstStyle/>
          <a:p>
            <a:r>
              <a:rPr lang="en-US" sz="2800" dirty="0" err="1"/>
              <a:t>MeasureSpeed</a:t>
            </a:r>
            <a:r>
              <a:rPr lang="en-US" sz="2800" dirty="0"/>
              <a:t> SRC</a:t>
            </a:r>
          </a:p>
        </p:txBody>
      </p:sp>
      <p:cxnSp>
        <p:nvCxnSpPr>
          <p:cNvPr id="16" name="Straight Arrow Connector 15">
            <a:extLst>
              <a:ext uri="{FF2B5EF4-FFF2-40B4-BE49-F238E27FC236}">
                <a16:creationId xmlns:a16="http://schemas.microsoft.com/office/drawing/2014/main" id="{0038F235-9C99-4819-9FF0-279F273E0CEF}"/>
              </a:ext>
            </a:extLst>
          </p:cNvPr>
          <p:cNvCxnSpPr>
            <a:cxnSpLocks/>
          </p:cNvCxnSpPr>
          <p:nvPr/>
        </p:nvCxnSpPr>
        <p:spPr>
          <a:xfrm>
            <a:off x="3254840" y="3125133"/>
            <a:ext cx="98351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D892D0D-EA75-4007-8236-ED958A1CEF68}"/>
              </a:ext>
            </a:extLst>
          </p:cNvPr>
          <p:cNvSpPr txBox="1"/>
          <p:nvPr/>
        </p:nvSpPr>
        <p:spPr>
          <a:xfrm>
            <a:off x="2555559" y="2612312"/>
            <a:ext cx="1569404" cy="400110"/>
          </a:xfrm>
          <a:prstGeom prst="rect">
            <a:avLst/>
          </a:prstGeom>
          <a:noFill/>
        </p:spPr>
        <p:txBody>
          <a:bodyPr wrap="none" rtlCol="0">
            <a:spAutoFit/>
          </a:bodyPr>
          <a:lstStyle/>
          <a:p>
            <a:r>
              <a:rPr lang="en-US" sz="2000" dirty="0"/>
              <a:t>event second</a:t>
            </a:r>
          </a:p>
        </p:txBody>
      </p:sp>
    </p:spTree>
    <p:extLst>
      <p:ext uri="{BB962C8B-B14F-4D97-AF65-F5344CB8AC3E}">
        <p14:creationId xmlns:p14="http://schemas.microsoft.com/office/powerpoint/2010/main" val="36339654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465CA09-6501-46C9-A76F-5F2C5F2C7DDA}"/>
              </a:ext>
            </a:extLst>
          </p:cNvPr>
          <p:cNvSpPr>
            <a:spLocks noGrp="1"/>
          </p:cNvSpPr>
          <p:nvPr>
            <p:ph idx="1"/>
          </p:nvPr>
        </p:nvSpPr>
        <p:spPr/>
        <p:txBody>
          <a:bodyPr anchor="ctr">
            <a:normAutofit/>
          </a:bodyPr>
          <a:lstStyle/>
          <a:p>
            <a:pPr marL="0" indent="0" algn="ctr">
              <a:buNone/>
            </a:pPr>
            <a:r>
              <a:rPr lang="en-US" sz="4000" dirty="0"/>
              <a:t>Asynchronous Components</a:t>
            </a:r>
          </a:p>
        </p:txBody>
      </p:sp>
      <p:sp>
        <p:nvSpPr>
          <p:cNvPr id="4" name="Slide Number Placeholder 3">
            <a:extLst>
              <a:ext uri="{FF2B5EF4-FFF2-40B4-BE49-F238E27FC236}">
                <a16:creationId xmlns:a16="http://schemas.microsoft.com/office/drawing/2014/main" id="{A217957B-F652-415D-9161-C4B3960CCD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7219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Models of Computation: Reactive/Interactive</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4</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372309"/>
            <a:ext cx="9046474" cy="4285547"/>
          </a:xfrm>
        </p:spPr>
        <p:txBody>
          <a:bodyPr>
            <a:normAutofit fontScale="92500" lnSpcReduction="10000"/>
          </a:bodyPr>
          <a:lstStyle/>
          <a:p>
            <a:pPr marL="0" indent="0">
              <a:buNone/>
            </a:pPr>
            <a:r>
              <a:rPr lang="en-US" dirty="0"/>
              <a:t>Interactive Programs:</a:t>
            </a:r>
          </a:p>
          <a:p>
            <a:pPr lvl="1"/>
            <a:r>
              <a:rPr lang="en-US" dirty="0"/>
              <a:t>Interact with the user in their own time, i.e. react to user’s commands, but with no real-time constraints</a:t>
            </a:r>
          </a:p>
          <a:p>
            <a:pPr lvl="1"/>
            <a:r>
              <a:rPr lang="en-US" dirty="0"/>
              <a:t>Emphasis is on user-interaction; e.g. a web browsers, word processors, etc.</a:t>
            </a:r>
          </a:p>
          <a:p>
            <a:pPr marL="411480" lvl="1" indent="0">
              <a:buNone/>
            </a:pPr>
            <a:endParaRPr lang="en-US" dirty="0"/>
          </a:p>
          <a:p>
            <a:pPr marL="0" indent="0">
              <a:buNone/>
            </a:pPr>
            <a:r>
              <a:rPr lang="en-US" dirty="0"/>
              <a:t>Reactive Programs:</a:t>
            </a:r>
          </a:p>
          <a:p>
            <a:pPr lvl="1"/>
            <a:r>
              <a:rPr lang="en-US" dirty="0"/>
              <a:t>Continuously interact with the environment at a rate decided by the environment</a:t>
            </a:r>
          </a:p>
          <a:p>
            <a:pPr lvl="1"/>
            <a:r>
              <a:rPr lang="en-US" dirty="0"/>
              <a:t>Emphasis is on system-environment interaction; e.g. airline autopilot, mail-servers, etc.</a:t>
            </a:r>
          </a:p>
          <a:p>
            <a:pPr marL="411480" lvl="1" indent="0">
              <a:buNone/>
            </a:pPr>
            <a:endParaRPr lang="en-US" dirty="0"/>
          </a:p>
        </p:txBody>
      </p:sp>
    </p:spTree>
    <p:extLst>
      <p:ext uri="{BB962C8B-B14F-4D97-AF65-F5344CB8AC3E}">
        <p14:creationId xmlns:p14="http://schemas.microsoft.com/office/powerpoint/2010/main" val="4772326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Asynchrony</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40</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Synchrony: All components execute in a sequence of rounds in lock-step</a:t>
            </a:r>
          </a:p>
          <a:p>
            <a:r>
              <a:rPr lang="en-US" dirty="0"/>
              <a:t>Asynchrony: No lock-step computation!</a:t>
            </a:r>
          </a:p>
          <a:p>
            <a:r>
              <a:rPr lang="en-US" dirty="0"/>
              <a:t>Natural model for networked, distributed communicating components executing independently and at possibly different speeds</a:t>
            </a:r>
          </a:p>
          <a:p>
            <a:r>
              <a:rPr lang="en-US" dirty="0"/>
              <a:t>As there is no central, global clock, explicit coordination is required between components</a:t>
            </a:r>
          </a:p>
          <a:p>
            <a:r>
              <a:rPr lang="en-US" dirty="0"/>
              <a:t>Examples:</a:t>
            </a:r>
          </a:p>
          <a:p>
            <a:pPr lvl="1"/>
            <a:r>
              <a:rPr lang="en-US" dirty="0"/>
              <a:t>Processes in distributed computation, multiple threads in any modern OS</a:t>
            </a:r>
          </a:p>
          <a:p>
            <a:pPr lvl="1"/>
            <a:r>
              <a:rPr lang="en-US" dirty="0"/>
              <a:t>Interrupt-driven processing</a:t>
            </a:r>
          </a:p>
          <a:p>
            <a:pPr marL="0" indent="0">
              <a:buNone/>
            </a:pPr>
            <a:endParaRPr lang="en-US" dirty="0"/>
          </a:p>
        </p:txBody>
      </p:sp>
    </p:spTree>
    <p:extLst>
      <p:ext uri="{BB962C8B-B14F-4D97-AF65-F5344CB8AC3E}">
        <p14:creationId xmlns:p14="http://schemas.microsoft.com/office/powerpoint/2010/main" val="3442158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lstStyle/>
          <a:p>
            <a:r>
              <a:rPr lang="en-US" dirty="0"/>
              <a:t>Asynchronous Reactive Component Example</a:t>
            </a:r>
          </a:p>
        </p:txBody>
      </p:sp>
      <p:sp>
        <p:nvSpPr>
          <p:cNvPr id="2" name="Slide Number Placeholder 1">
            <a:extLst>
              <a:ext uri="{FF2B5EF4-FFF2-40B4-BE49-F238E27FC236}">
                <a16:creationId xmlns:a16="http://schemas.microsoft.com/office/drawing/2014/main" id="{5569DC68-C7C5-4EAA-BA37-B354B5C0087D}"/>
              </a:ext>
            </a:extLst>
          </p:cNvPr>
          <p:cNvSpPr>
            <a:spLocks noGrp="1"/>
          </p:cNvSpPr>
          <p:nvPr>
            <p:ph type="sldNum" sz="quarter" idx="12"/>
          </p:nvPr>
        </p:nvSpPr>
        <p:spPr/>
        <p:txBody>
          <a:bodyPr/>
          <a:lstStyle/>
          <a:p>
            <a:fld id="{29AAD378-655A-49C6-813C-9FD132EF7440}" type="slidenum">
              <a:rPr lang="en-US" smtClean="0"/>
              <a:pPr/>
              <a:t>41</a:t>
            </a:fld>
            <a:endParaRPr lang="en-US"/>
          </a:p>
        </p:txBody>
      </p:sp>
      <p:sp>
        <p:nvSpPr>
          <p:cNvPr id="8" name="Rectangle 7">
            <a:extLst>
              <a:ext uri="{FF2B5EF4-FFF2-40B4-BE49-F238E27FC236}">
                <a16:creationId xmlns:a16="http://schemas.microsoft.com/office/drawing/2014/main" id="{7B58EF23-DF89-4F2F-A6B6-84DDE5FB1954}"/>
              </a:ext>
            </a:extLst>
          </p:cNvPr>
          <p:cNvSpPr/>
          <p:nvPr/>
        </p:nvSpPr>
        <p:spPr>
          <a:xfrm>
            <a:off x="4642533" y="1578542"/>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8327F8F4-A405-4C0D-80C5-45A95D90F1FE}"/>
              </a:ext>
            </a:extLst>
          </p:cNvPr>
          <p:cNvCxnSpPr/>
          <p:nvPr/>
        </p:nvCxnSpPr>
        <p:spPr>
          <a:xfrm>
            <a:off x="8408759" y="2066785"/>
            <a:ext cx="914400"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384A591-0B7F-48BF-83C7-91A67548E02F}"/>
              </a:ext>
            </a:extLst>
          </p:cNvPr>
          <p:cNvCxnSpPr>
            <a:cxnSpLocks/>
          </p:cNvCxnSpPr>
          <p:nvPr/>
        </p:nvCxnSpPr>
        <p:spPr>
          <a:xfrm>
            <a:off x="3379791" y="2035743"/>
            <a:ext cx="1262743"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F7FAAE-5B33-4E2B-BF69-419783CCE418}"/>
              </a:ext>
            </a:extLst>
          </p:cNvPr>
          <p:cNvSpPr txBox="1"/>
          <p:nvPr/>
        </p:nvSpPr>
        <p:spPr>
          <a:xfrm>
            <a:off x="3379791" y="1365599"/>
            <a:ext cx="1186543" cy="523220"/>
          </a:xfrm>
          <a:prstGeom prst="rect">
            <a:avLst/>
          </a:prstGeom>
          <a:noFill/>
        </p:spPr>
        <p:txBody>
          <a:bodyPr wrap="none" rtlCol="0">
            <a:spAutoFit/>
          </a:bodyPr>
          <a:lstStyle/>
          <a:p>
            <a:r>
              <a:rPr lang="en-US" sz="2800" dirty="0" err="1"/>
              <a:t>bool</a:t>
            </a:r>
            <a:r>
              <a:rPr lang="en-US" sz="2800" dirty="0"/>
              <a:t> in</a:t>
            </a:r>
          </a:p>
        </p:txBody>
      </p:sp>
      <p:sp>
        <p:nvSpPr>
          <p:cNvPr id="12" name="TextBox 11">
            <a:extLst>
              <a:ext uri="{FF2B5EF4-FFF2-40B4-BE49-F238E27FC236}">
                <a16:creationId xmlns:a16="http://schemas.microsoft.com/office/drawing/2014/main" id="{95422FFF-165D-4E0C-A9A1-0A9E5F612D37}"/>
              </a:ext>
            </a:extLst>
          </p:cNvPr>
          <p:cNvSpPr txBox="1"/>
          <p:nvPr/>
        </p:nvSpPr>
        <p:spPr>
          <a:xfrm>
            <a:off x="8573463" y="1396641"/>
            <a:ext cx="1414170" cy="523220"/>
          </a:xfrm>
          <a:prstGeom prst="rect">
            <a:avLst/>
          </a:prstGeom>
          <a:noFill/>
        </p:spPr>
        <p:txBody>
          <a:bodyPr wrap="none" rtlCol="0">
            <a:spAutoFit/>
          </a:bodyPr>
          <a:lstStyle/>
          <a:p>
            <a:r>
              <a:rPr lang="en-US" sz="2800" dirty="0" err="1"/>
              <a:t>bool</a:t>
            </a:r>
            <a:r>
              <a:rPr lang="en-US" sz="2800" dirty="0"/>
              <a:t> out</a:t>
            </a:r>
          </a:p>
        </p:txBody>
      </p:sp>
      <p:cxnSp>
        <p:nvCxnSpPr>
          <p:cNvPr id="13" name="Straight Connector 12">
            <a:extLst>
              <a:ext uri="{FF2B5EF4-FFF2-40B4-BE49-F238E27FC236}">
                <a16:creationId xmlns:a16="http://schemas.microsoft.com/office/drawing/2014/main" id="{3F9D7252-1283-45F0-B543-7DDB7AF4B994}"/>
              </a:ext>
            </a:extLst>
          </p:cNvPr>
          <p:cNvCxnSpPr>
            <a:cxnSpLocks/>
          </p:cNvCxnSpPr>
          <p:nvPr/>
        </p:nvCxnSpPr>
        <p:spPr>
          <a:xfrm>
            <a:off x="4642534" y="2444278"/>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360F8F3-233C-4E8D-BDE6-FA335B394704}"/>
                  </a:ext>
                </a:extLst>
              </p:cNvPr>
              <p:cNvSpPr txBox="1"/>
              <p:nvPr/>
            </p:nvSpPr>
            <p:spPr>
              <a:xfrm>
                <a:off x="4854051" y="1658251"/>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x:=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4" name="TextBox 13">
                <a:extLst>
                  <a:ext uri="{FF2B5EF4-FFF2-40B4-BE49-F238E27FC236}">
                    <a16:creationId xmlns:a16="http://schemas.microsoft.com/office/drawing/2014/main" id="{7360F8F3-233C-4E8D-BDE6-FA335B394704}"/>
                  </a:ext>
                </a:extLst>
              </p:cNvPr>
              <p:cNvSpPr txBox="1">
                <a:spLocks noRot="1" noChangeAspect="1" noMove="1" noResize="1" noEditPoints="1" noAdjustHandles="1" noChangeArrowheads="1" noChangeShapeType="1" noTextEdit="1"/>
              </p:cNvSpPr>
              <p:nvPr/>
            </p:nvSpPr>
            <p:spPr>
              <a:xfrm>
                <a:off x="4854051" y="1658251"/>
                <a:ext cx="2070823" cy="591765"/>
              </a:xfrm>
              <a:prstGeom prst="rect">
                <a:avLst/>
              </a:prstGeom>
              <a:blipFill>
                <a:blip r:embed="rId2"/>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D075B6C-285B-4D4D-A9A6-9B6819E6C2A9}"/>
                  </a:ext>
                </a:extLst>
              </p:cNvPr>
              <p:cNvSpPr txBox="1"/>
              <p:nvPr/>
            </p:nvSpPr>
            <p:spPr>
              <a:xfrm>
                <a:off x="4854051" y="2529829"/>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5" name="TextBox 14">
                <a:extLst>
                  <a:ext uri="{FF2B5EF4-FFF2-40B4-BE49-F238E27FC236}">
                    <a16:creationId xmlns:a16="http://schemas.microsoft.com/office/drawing/2014/main" id="{BD075B6C-285B-4D4D-A9A6-9B6819E6C2A9}"/>
                  </a:ext>
                </a:extLst>
              </p:cNvPr>
              <p:cNvSpPr txBox="1">
                <a:spLocks noRot="1" noChangeAspect="1" noMove="1" noResize="1" noEditPoints="1" noAdjustHandles="1" noChangeArrowheads="1" noChangeShapeType="1" noTextEdit="1"/>
              </p:cNvSpPr>
              <p:nvPr/>
            </p:nvSpPr>
            <p:spPr>
              <a:xfrm>
                <a:off x="4854051" y="2529829"/>
                <a:ext cx="1784463" cy="584775"/>
              </a:xfrm>
              <a:prstGeom prst="rect">
                <a:avLst/>
              </a:prstGeom>
              <a:blipFill>
                <a:blip r:embed="rId3"/>
                <a:stretch>
                  <a:fillRect l="-8532" t="-12500" r="-7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28655E7-AABB-453E-9EE6-5E0EEC3FA69C}"/>
                  </a:ext>
                </a:extLst>
              </p:cNvPr>
              <p:cNvSpPr txBox="1"/>
              <p:nvPr/>
            </p:nvSpPr>
            <p:spPr>
              <a:xfrm>
                <a:off x="166680" y="2818722"/>
                <a:ext cx="3306546"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 bool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6" name="TextBox 15">
                <a:extLst>
                  <a:ext uri="{FF2B5EF4-FFF2-40B4-BE49-F238E27FC236}">
                    <a16:creationId xmlns:a16="http://schemas.microsoft.com/office/drawing/2014/main" id="{E28655E7-AABB-453E-9EE6-5E0EEC3FA69C}"/>
                  </a:ext>
                </a:extLst>
              </p:cNvPr>
              <p:cNvSpPr txBox="1">
                <a:spLocks noRot="1" noChangeAspect="1" noMove="1" noResize="1" noEditPoints="1" noAdjustHandles="1" noChangeArrowheads="1" noChangeShapeType="1" noTextEdit="1"/>
              </p:cNvSpPr>
              <p:nvPr/>
            </p:nvSpPr>
            <p:spPr>
              <a:xfrm>
                <a:off x="166680" y="2818722"/>
                <a:ext cx="3306546" cy="591765"/>
              </a:xfrm>
              <a:prstGeom prst="rect">
                <a:avLst/>
              </a:prstGeom>
              <a:blipFill>
                <a:blip r:embed="rId4"/>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2AD5425-DC09-4F57-AAA8-85FFF3D76F2D}"/>
                  </a:ext>
                </a:extLst>
              </p:cNvPr>
              <p:cNvSpPr txBox="1"/>
              <p:nvPr/>
            </p:nvSpPr>
            <p:spPr>
              <a:xfrm>
                <a:off x="4854050" y="3101144"/>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7" name="TextBox 16">
                <a:extLst>
                  <a:ext uri="{FF2B5EF4-FFF2-40B4-BE49-F238E27FC236}">
                    <a16:creationId xmlns:a16="http://schemas.microsoft.com/office/drawing/2014/main" id="{C2AD5425-DC09-4F57-AAA8-85FFF3D76F2D}"/>
                  </a:ext>
                </a:extLst>
              </p:cNvPr>
              <p:cNvSpPr txBox="1">
                <a:spLocks noRot="1" noChangeAspect="1" noMove="1" noResize="1" noEditPoints="1" noAdjustHandles="1" noChangeArrowheads="1" noChangeShapeType="1" noTextEdit="1"/>
              </p:cNvSpPr>
              <p:nvPr/>
            </p:nvSpPr>
            <p:spPr>
              <a:xfrm>
                <a:off x="4854050" y="3101144"/>
                <a:ext cx="3266022" cy="1569660"/>
              </a:xfrm>
              <a:prstGeom prst="rect">
                <a:avLst/>
              </a:prstGeom>
              <a:blipFill>
                <a:blip r:embed="rId5"/>
                <a:stretch>
                  <a:fillRect l="-4664" t="-4669" r="-3731" b="-12451"/>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CA8A5AA6-AB6E-4CA3-B021-17E9A0B4DB77}"/>
              </a:ext>
            </a:extLst>
          </p:cNvPr>
          <p:cNvSpPr/>
          <p:nvPr/>
        </p:nvSpPr>
        <p:spPr>
          <a:xfrm>
            <a:off x="1175657" y="3885974"/>
            <a:ext cx="2014893" cy="740000"/>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Tasks: </a:t>
            </a:r>
            <a:r>
              <a:rPr lang="en-US" sz="2800" dirty="0" err="1"/>
              <a:t>T</a:t>
            </a:r>
            <a:r>
              <a:rPr lang="en-US" sz="2800" baseline="-25000" dirty="0" err="1"/>
              <a:t>in</a:t>
            </a:r>
            <a:r>
              <a:rPr lang="en-US" sz="2800" dirty="0" err="1"/>
              <a:t>,T</a:t>
            </a:r>
            <a:r>
              <a:rPr lang="en-US" sz="2800" baseline="-25000" dirty="0" err="1"/>
              <a:t>out</a:t>
            </a:r>
            <a:endParaRPr lang="en-US" sz="2800" i="1" baseline="-25000" dirty="0"/>
          </a:p>
        </p:txBody>
      </p:sp>
      <p:sp>
        <p:nvSpPr>
          <p:cNvPr id="21" name="Rectangle 20">
            <a:extLst>
              <a:ext uri="{FF2B5EF4-FFF2-40B4-BE49-F238E27FC236}">
                <a16:creationId xmlns:a16="http://schemas.microsoft.com/office/drawing/2014/main" id="{C10B83AA-D2BE-4487-9CFE-E9FCD1630FC5}"/>
              </a:ext>
            </a:extLst>
          </p:cNvPr>
          <p:cNvSpPr/>
          <p:nvPr/>
        </p:nvSpPr>
        <p:spPr>
          <a:xfrm>
            <a:off x="9531253" y="3603769"/>
            <a:ext cx="1869162" cy="1017599"/>
          </a:xfrm>
          <a:prstGeom prst="rect">
            <a:avLst/>
          </a:prstGeom>
          <a:ln w="50800"/>
        </p:spPr>
        <p:style>
          <a:lnRef idx="2">
            <a:schemeClr val="accent5"/>
          </a:lnRef>
          <a:fillRef idx="1">
            <a:schemeClr val="lt1"/>
          </a:fillRef>
          <a:effectRef idx="0">
            <a:schemeClr val="accent5"/>
          </a:effectRef>
          <a:fontRef idx="minor">
            <a:schemeClr val="dk1"/>
          </a:fontRef>
        </p:style>
        <p:txBody>
          <a:bodyPr lIns="0" tIns="0" rIns="0" bIns="0" rtlCol="0" anchor="ctr"/>
          <a:lstStyle/>
          <a:p>
            <a:pPr algn="ctr"/>
            <a:r>
              <a:rPr lang="en-US" sz="2800" dirty="0"/>
              <a:t>Guarded Update</a:t>
            </a:r>
            <a:endParaRPr lang="en-US" sz="2800" i="1" baseline="-25000" dirty="0"/>
          </a:p>
        </p:txBody>
      </p:sp>
      <p:cxnSp>
        <p:nvCxnSpPr>
          <p:cNvPr id="23" name="Straight Arrow Connector 22">
            <a:extLst>
              <a:ext uri="{FF2B5EF4-FFF2-40B4-BE49-F238E27FC236}">
                <a16:creationId xmlns:a16="http://schemas.microsoft.com/office/drawing/2014/main" id="{7DC707F0-2BF4-48B4-8A83-045EAF1664F7}"/>
              </a:ext>
            </a:extLst>
          </p:cNvPr>
          <p:cNvCxnSpPr>
            <a:cxnSpLocks/>
            <a:endCxn id="15" idx="1"/>
          </p:cNvCxnSpPr>
          <p:nvPr/>
        </p:nvCxnSpPr>
        <p:spPr>
          <a:xfrm flipV="1">
            <a:off x="3205918" y="2822217"/>
            <a:ext cx="1648133" cy="1063758"/>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CE4423-4E1F-45BA-949C-C128CB50A3E1}"/>
              </a:ext>
            </a:extLst>
          </p:cNvPr>
          <p:cNvCxnSpPr>
            <a:cxnSpLocks/>
          </p:cNvCxnSpPr>
          <p:nvPr/>
        </p:nvCxnSpPr>
        <p:spPr>
          <a:xfrm flipV="1">
            <a:off x="3196558" y="3483945"/>
            <a:ext cx="1695142" cy="51943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475A2B8-56E7-4848-A38F-AED08B6795B5}"/>
              </a:ext>
            </a:extLst>
          </p:cNvPr>
          <p:cNvCxnSpPr>
            <a:cxnSpLocks/>
          </p:cNvCxnSpPr>
          <p:nvPr/>
        </p:nvCxnSpPr>
        <p:spPr>
          <a:xfrm flipH="1">
            <a:off x="8120072" y="4112570"/>
            <a:ext cx="1655162" cy="15617"/>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6624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0B842EE-9CFB-4E94-BA8E-A5BB6159A365}"/>
                  </a:ext>
                </a:extLst>
              </p:cNvPr>
              <p:cNvSpPr>
                <a:spLocks noGrp="1"/>
              </p:cNvSpPr>
              <p:nvPr>
                <p:ph idx="1"/>
              </p:nvPr>
            </p:nvSpPr>
            <p:spPr>
              <a:xfrm>
                <a:off x="5893654" y="1332703"/>
                <a:ext cx="5972115" cy="4351338"/>
              </a:xfrm>
            </p:spPr>
            <p:txBody>
              <a:bodyPr>
                <a:normAutofit/>
              </a:bodyPr>
              <a:lstStyle/>
              <a:p>
                <a:r>
                  <a:rPr lang="en-US" dirty="0"/>
                  <a:t>Input channel </a:t>
                </a:r>
                <a:r>
                  <a:rPr lang="en-US" dirty="0">
                    <a:solidFill>
                      <a:srgbClr val="FF0000"/>
                    </a:solidFill>
                  </a:rPr>
                  <a:t>in </a:t>
                </a:r>
                <a:r>
                  <a:rPr lang="en-US" dirty="0"/>
                  <a:t>of type bool</a:t>
                </a:r>
              </a:p>
              <a:p>
                <a:r>
                  <a:rPr lang="en-US" dirty="0"/>
                  <a:t>Output channel </a:t>
                </a:r>
                <a:r>
                  <a:rPr lang="en-US" dirty="0">
                    <a:solidFill>
                      <a:schemeClr val="accent1">
                        <a:lumMod val="75000"/>
                      </a:schemeClr>
                    </a:solidFill>
                  </a:rPr>
                  <a:t>out </a:t>
                </a:r>
                <a:r>
                  <a:rPr lang="en-US" dirty="0"/>
                  <a:t>of type bool</a:t>
                </a:r>
              </a:p>
              <a:p>
                <a:r>
                  <a:rPr lang="en-US" dirty="0"/>
                  <a:t>State variable </a:t>
                </a:r>
                <a:r>
                  <a:rPr lang="en-US" dirty="0">
                    <a:solidFill>
                      <a:schemeClr val="accent6">
                        <a:lumMod val="75000"/>
                      </a:schemeClr>
                    </a:solidFill>
                  </a:rPr>
                  <a:t>x</a:t>
                </a:r>
                <a:r>
                  <a:rPr lang="en-US" dirty="0"/>
                  <a:t> of type bool+</a:t>
                </a:r>
                <a14:m>
                  <m:oMath xmlns:m="http://schemas.openxmlformats.org/officeDocument/2006/math">
                    <m:r>
                      <a:rPr lang="en-US" b="0" i="1" smtClean="0">
                        <a:latin typeface="Cambria Math" panose="02040503050406030204" pitchFamily="18" charset="0"/>
                      </a:rPr>
                      <m:t>∅</m:t>
                    </m:r>
                  </m:oMath>
                </a14:m>
                <a:r>
                  <a:rPr lang="en-US" dirty="0"/>
                  <a:t>. The value </a:t>
                </a:r>
                <a14:m>
                  <m:oMath xmlns:m="http://schemas.openxmlformats.org/officeDocument/2006/math">
                    <m:r>
                      <a:rPr lang="en-US" b="0" i="1" smtClean="0">
                        <a:latin typeface="Cambria Math" panose="02040503050406030204" pitchFamily="18" charset="0"/>
                      </a:rPr>
                      <m:t>∅</m:t>
                    </m:r>
                  </m:oMath>
                </a14:m>
                <a:r>
                  <a:rPr lang="en-US" dirty="0"/>
                  <a:t> indicates empty or null.</a:t>
                </a:r>
              </a:p>
              <a:p>
                <a:r>
                  <a:rPr lang="en-US" dirty="0"/>
                  <a:t>x initialized to </a:t>
                </a:r>
                <a14:m>
                  <m:oMath xmlns:m="http://schemas.openxmlformats.org/officeDocument/2006/math">
                    <m:r>
                      <a:rPr lang="en-US" b="0" i="1" smtClean="0">
                        <a:latin typeface="Cambria Math" panose="02040503050406030204" pitchFamily="18" charset="0"/>
                      </a:rPr>
                      <m:t>∅</m:t>
                    </m:r>
                  </m:oMath>
                </a14:m>
                <a:endParaRPr lang="en-US" dirty="0"/>
              </a:p>
              <a:p>
                <a:r>
                  <a:rPr lang="en-US" dirty="0">
                    <a:solidFill>
                      <a:srgbClr val="FF0000"/>
                    </a:solidFill>
                  </a:rPr>
                  <a:t>Input task </a:t>
                </a:r>
                <a:r>
                  <a:rPr lang="en-US" dirty="0"/>
                  <a:t>T</a:t>
                </a:r>
                <a:r>
                  <a:rPr lang="en-US" baseline="-25000" dirty="0"/>
                  <a:t>in</a:t>
                </a:r>
                <a:r>
                  <a:rPr lang="en-US" dirty="0"/>
                  <a:t> reads input value into x</a:t>
                </a:r>
              </a:p>
              <a:p>
                <a:r>
                  <a:rPr lang="en-US" dirty="0">
                    <a:solidFill>
                      <a:schemeClr val="accent1"/>
                    </a:solidFill>
                  </a:rPr>
                  <a:t>Output task </a:t>
                </a:r>
                <a:r>
                  <a:rPr lang="en-US" dirty="0"/>
                  <a:t>T</a:t>
                </a:r>
                <a:r>
                  <a:rPr lang="en-US" baseline="-25000" dirty="0"/>
                  <a:t>out</a:t>
                </a:r>
                <a:r>
                  <a:rPr lang="en-US" dirty="0"/>
                  <a:t> produces output if x is not empty</a:t>
                </a:r>
              </a:p>
              <a:p>
                <a:endParaRPr lang="en-US" dirty="0"/>
              </a:p>
            </p:txBody>
          </p:sp>
        </mc:Choice>
        <mc:Fallback xmlns="">
          <p:sp>
            <p:nvSpPr>
              <p:cNvPr id="2" name="Content Placeholder 1">
                <a:extLst>
                  <a:ext uri="{FF2B5EF4-FFF2-40B4-BE49-F238E27FC236}">
                    <a16:creationId xmlns:a16="http://schemas.microsoft.com/office/drawing/2014/main" id="{40B842EE-9CFB-4E94-BA8E-A5BB6159A365}"/>
                  </a:ext>
                </a:extLst>
              </p:cNvPr>
              <p:cNvSpPr>
                <a:spLocks noGrp="1" noRot="1" noChangeAspect="1" noMove="1" noResize="1" noEditPoints="1" noAdjustHandles="1" noChangeArrowheads="1" noChangeShapeType="1" noTextEdit="1"/>
              </p:cNvSpPr>
              <p:nvPr>
                <p:ph idx="1"/>
              </p:nvPr>
            </p:nvSpPr>
            <p:spPr>
              <a:xfrm>
                <a:off x="5893654" y="1332703"/>
                <a:ext cx="5972115" cy="4351338"/>
              </a:xfrm>
              <a:blipFill>
                <a:blip r:embed="rId2"/>
                <a:stretch>
                  <a:fillRect l="-1328" t="-2384" r="-19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89A1683-0128-4614-B590-20933FDEB3A9}"/>
              </a:ext>
            </a:extLst>
          </p:cNvPr>
          <p:cNvSpPr>
            <a:spLocks noGrp="1"/>
          </p:cNvSpPr>
          <p:nvPr>
            <p:ph type="title"/>
          </p:nvPr>
        </p:nvSpPr>
        <p:spPr/>
        <p:txBody>
          <a:bodyPr/>
          <a:lstStyle/>
          <a:p>
            <a:r>
              <a:rPr lang="en-US" dirty="0"/>
              <a:t>Asynchronous Reactive Component</a:t>
            </a:r>
          </a:p>
        </p:txBody>
      </p:sp>
      <p:sp>
        <p:nvSpPr>
          <p:cNvPr id="4" name="Slide Number Placeholder 3">
            <a:extLst>
              <a:ext uri="{FF2B5EF4-FFF2-40B4-BE49-F238E27FC236}">
                <a16:creationId xmlns:a16="http://schemas.microsoft.com/office/drawing/2014/main" id="{6CF2BA18-E1CB-4B79-AAFC-FDACD8FC3C82}"/>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
        <p:nvSpPr>
          <p:cNvPr id="9" name="TextBox 8">
            <a:extLst>
              <a:ext uri="{FF2B5EF4-FFF2-40B4-BE49-F238E27FC236}">
                <a16:creationId xmlns:a16="http://schemas.microsoft.com/office/drawing/2014/main" id="{E5E15AA8-E008-4132-A078-BB325CF81928}"/>
              </a:ext>
            </a:extLst>
          </p:cNvPr>
          <p:cNvSpPr txBox="1"/>
          <p:nvPr/>
        </p:nvSpPr>
        <p:spPr>
          <a:xfrm>
            <a:off x="4872078" y="2272658"/>
            <a:ext cx="915635" cy="954107"/>
          </a:xfrm>
          <a:prstGeom prst="rect">
            <a:avLst/>
          </a:prstGeom>
          <a:noFill/>
        </p:spPr>
        <p:txBody>
          <a:bodyPr wrap="none" rtlCol="0">
            <a:spAutoFit/>
          </a:bodyPr>
          <a:lstStyle/>
          <a:p>
            <a:r>
              <a:rPr lang="en-US" sz="2800" dirty="0"/>
              <a:t>bool </a:t>
            </a:r>
          </a:p>
          <a:p>
            <a:r>
              <a:rPr lang="en-US" sz="2800" dirty="0">
                <a:solidFill>
                  <a:schemeClr val="accent1">
                    <a:lumMod val="75000"/>
                  </a:schemeClr>
                </a:solidFill>
              </a:rPr>
              <a:t>out</a:t>
            </a:r>
          </a:p>
        </p:txBody>
      </p:sp>
      <p:grpSp>
        <p:nvGrpSpPr>
          <p:cNvPr id="17" name="Group 16">
            <a:extLst>
              <a:ext uri="{FF2B5EF4-FFF2-40B4-BE49-F238E27FC236}">
                <a16:creationId xmlns:a16="http://schemas.microsoft.com/office/drawing/2014/main" id="{CBBD3D74-E6B3-45E7-A43C-156493F31D06}"/>
              </a:ext>
            </a:extLst>
          </p:cNvPr>
          <p:cNvGrpSpPr/>
          <p:nvPr/>
        </p:nvGrpSpPr>
        <p:grpSpPr>
          <a:xfrm>
            <a:off x="20042" y="1541532"/>
            <a:ext cx="5606847" cy="3897411"/>
            <a:chOff x="20042" y="1541532"/>
            <a:chExt cx="5606847" cy="3897411"/>
          </a:xfrm>
        </p:grpSpPr>
        <p:sp>
          <p:nvSpPr>
            <p:cNvPr id="5" name="Rectangle 4">
              <a:extLst>
                <a:ext uri="{FF2B5EF4-FFF2-40B4-BE49-F238E27FC236}">
                  <a16:creationId xmlns:a16="http://schemas.microsoft.com/office/drawing/2014/main" id="{D872B848-46A2-40B5-9381-70B05885355E}"/>
                </a:ext>
              </a:extLst>
            </p:cNvPr>
            <p:cNvSpPr/>
            <p:nvPr/>
          </p:nvSpPr>
          <p:spPr>
            <a:xfrm>
              <a:off x="1206585" y="1723596"/>
              <a:ext cx="3719413" cy="3715347"/>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B014A381-F3B7-46E2-BF5E-E6B0F9BDF849}"/>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0FCB4D5-5532-4854-932C-734C1F85D29A}"/>
                </a:ext>
              </a:extLst>
            </p:cNvPr>
            <p:cNvCxnSpPr>
              <a:cxnSpLocks/>
            </p:cNvCxnSpPr>
            <p:nvPr/>
          </p:nvCxnSpPr>
          <p:spPr>
            <a:xfrm>
              <a:off x="92208" y="2135635"/>
              <a:ext cx="1114377"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555DF31-D189-4DEE-A7A0-624994297992}"/>
                </a:ext>
              </a:extLst>
            </p:cNvPr>
            <p:cNvSpPr txBox="1"/>
            <p:nvPr/>
          </p:nvSpPr>
          <p:spPr>
            <a:xfrm>
              <a:off x="20042" y="1541532"/>
              <a:ext cx="1186543" cy="523220"/>
            </a:xfrm>
            <a:prstGeom prst="rect">
              <a:avLst/>
            </a:prstGeom>
            <a:noFill/>
          </p:spPr>
          <p:txBody>
            <a:bodyPr wrap="none" rtlCol="0">
              <a:spAutoFit/>
            </a:bodyPr>
            <a:lstStyle/>
            <a:p>
              <a:r>
                <a:rPr lang="en-US" sz="2800" dirty="0" err="1"/>
                <a:t>bool</a:t>
              </a:r>
              <a:r>
                <a:rPr lang="en-US" sz="2800" dirty="0"/>
                <a:t> </a:t>
              </a:r>
              <a:r>
                <a:rPr lang="en-US" sz="2800" dirty="0">
                  <a:solidFill>
                    <a:srgbClr val="FF0000"/>
                  </a:solidFill>
                </a:rPr>
                <a:t>in</a:t>
              </a:r>
            </a:p>
          </p:txBody>
        </p:sp>
        <p:cxnSp>
          <p:nvCxnSpPr>
            <p:cNvPr id="10" name="Straight Connector 9">
              <a:extLst>
                <a:ext uri="{FF2B5EF4-FFF2-40B4-BE49-F238E27FC236}">
                  <a16:creationId xmlns:a16="http://schemas.microsoft.com/office/drawing/2014/main" id="{70ECF661-C3D7-4BBC-91C1-C0FDD74F9137}"/>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02B70FC-C004-48CC-A958-20B2013485CF}"/>
                    </a:ext>
                  </a:extLst>
                </p:cNvPr>
                <p:cNvSpPr txBox="1"/>
                <p:nvPr/>
              </p:nvSpPr>
              <p:spPr>
                <a:xfrm>
                  <a:off x="1418103" y="1803305"/>
                  <a:ext cx="2070823" cy="59176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m:rPr>
                              <m:nor/>
                            </m:rPr>
                            <a:rPr lang="en-US" sz="3200" dirty="0"/>
                            <m:t>bool</m:t>
                          </m:r>
                        </m:e>
                        <m:sub>
                          <m:r>
                            <a:rPr lang="en-US" sz="3200" i="1">
                              <a:latin typeface="Cambria Math" panose="02040503050406030204" pitchFamily="18" charset="0"/>
                            </a:rPr>
                            <m:t>∅</m:t>
                          </m:r>
                        </m:sub>
                      </m:sSub>
                    </m:oMath>
                  </a14:m>
                  <a:r>
                    <a:rPr lang="en-US" sz="3200" dirty="0"/>
                    <a:t> </a:t>
                  </a:r>
                  <a:r>
                    <a:rPr lang="en-US" sz="3200" dirty="0">
                      <a:solidFill>
                        <a:schemeClr val="accent6">
                          <a:lumMod val="75000"/>
                        </a:schemeClr>
                      </a:solidFill>
                    </a:rPr>
                    <a:t>x</a:t>
                  </a:r>
                  <a:r>
                    <a:rPr lang="en-US" sz="3200" dirty="0"/>
                    <a:t>:= </a:t>
                  </a:r>
                  <a14:m>
                    <m:oMath xmlns:m="http://schemas.openxmlformats.org/officeDocument/2006/math">
                      <m:r>
                        <a:rPr lang="en-US" sz="3200" b="0" i="1" smtClean="0">
                          <a:latin typeface="Cambria Math" panose="02040503050406030204" pitchFamily="18" charset="0"/>
                        </a:rPr>
                        <m:t>∅</m:t>
                      </m:r>
                    </m:oMath>
                  </a14:m>
                  <a:endParaRPr lang="en-US" sz="3200" dirty="0"/>
                </a:p>
              </p:txBody>
            </p:sp>
          </mc:Choice>
          <mc:Fallback xmlns="">
            <p:sp>
              <p:nvSpPr>
                <p:cNvPr id="11" name="TextBox 10">
                  <a:extLst>
                    <a:ext uri="{FF2B5EF4-FFF2-40B4-BE49-F238E27FC236}">
                      <a16:creationId xmlns:a16="http://schemas.microsoft.com/office/drawing/2014/main" id="{B02B70FC-C004-48CC-A958-20B2013485CF}"/>
                    </a:ext>
                  </a:extLst>
                </p:cNvPr>
                <p:cNvSpPr txBox="1">
                  <a:spLocks noRot="1" noChangeAspect="1" noMove="1" noResize="1" noEditPoints="1" noAdjustHandles="1" noChangeArrowheads="1" noChangeShapeType="1" noTextEdit="1"/>
                </p:cNvSpPr>
                <p:nvPr/>
              </p:nvSpPr>
              <p:spPr>
                <a:xfrm>
                  <a:off x="1418103" y="1803305"/>
                  <a:ext cx="2070823" cy="591765"/>
                </a:xfrm>
                <a:prstGeom prst="rect">
                  <a:avLst/>
                </a:prstGeom>
                <a:blipFill>
                  <a:blip r:embed="rId3"/>
                  <a:stretch>
                    <a:fillRect t="-12371" b="-329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E62FC64-3332-41A6-B4B5-5CAEC469C150}"/>
                    </a:ext>
                  </a:extLst>
                </p:cNvPr>
                <p:cNvSpPr txBox="1"/>
                <p:nvPr/>
              </p:nvSpPr>
              <p:spPr>
                <a:xfrm>
                  <a:off x="1418103" y="2674883"/>
                  <a:ext cx="1784463" cy="584775"/>
                </a:xfrm>
                <a:prstGeom prst="rect">
                  <a:avLst/>
                </a:prstGeom>
                <a:noFill/>
              </p:spPr>
              <p:txBody>
                <a:bodyPr wrap="none" rtlCol="0">
                  <a:spAutoFit/>
                </a:bodyPr>
                <a:lstStyle/>
                <a:p>
                  <a:r>
                    <a:rPr lang="en-US" sz="3200" b="0" dirty="0"/>
                    <a:t>T</a:t>
                  </a:r>
                  <a:r>
                    <a:rPr lang="en-US" sz="3200" b="0" baseline="-25000" dirty="0"/>
                    <a:t>in</a:t>
                  </a:r>
                  <a14:m>
                    <m:oMath xmlns:m="http://schemas.openxmlformats.org/officeDocument/2006/math">
                      <m:r>
                        <a:rPr lang="en-US" sz="3200" b="0" i="1" smtClean="0">
                          <a:latin typeface="Cambria Math" panose="02040503050406030204" pitchFamily="18" charset="0"/>
                        </a:rPr>
                        <m:t>:</m:t>
                      </m:r>
                    </m:oMath>
                  </a14:m>
                  <a:r>
                    <a:rPr lang="en-US" sz="3200" dirty="0"/>
                    <a:t> x := in</a:t>
                  </a:r>
                </a:p>
              </p:txBody>
            </p:sp>
          </mc:Choice>
          <mc:Fallback xmlns="">
            <p:sp>
              <p:nvSpPr>
                <p:cNvPr id="12" name="TextBox 11">
                  <a:extLst>
                    <a:ext uri="{FF2B5EF4-FFF2-40B4-BE49-F238E27FC236}">
                      <a16:creationId xmlns:a16="http://schemas.microsoft.com/office/drawing/2014/main" id="{4E62FC64-3332-41A6-B4B5-5CAEC469C150}"/>
                    </a:ext>
                  </a:extLst>
                </p:cNvPr>
                <p:cNvSpPr txBox="1">
                  <a:spLocks noRot="1" noChangeAspect="1" noMove="1" noResize="1" noEditPoints="1" noAdjustHandles="1" noChangeArrowheads="1" noChangeShapeType="1" noTextEdit="1"/>
                </p:cNvSpPr>
                <p:nvPr/>
              </p:nvSpPr>
              <p:spPr>
                <a:xfrm>
                  <a:off x="1418103" y="2674883"/>
                  <a:ext cx="1784463" cy="584775"/>
                </a:xfrm>
                <a:prstGeom prst="rect">
                  <a:avLst/>
                </a:prstGeom>
                <a:blipFill>
                  <a:blip r:embed="rId4"/>
                  <a:stretch>
                    <a:fillRect l="-8904" t="-12500" r="-7877"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231AE22-708C-4CF8-9772-E96D7C87973E}"/>
                    </a:ext>
                  </a:extLst>
                </p:cNvPr>
                <p:cNvSpPr txBox="1"/>
                <p:nvPr/>
              </p:nvSpPr>
              <p:spPr>
                <a:xfrm>
                  <a:off x="1418102" y="3246198"/>
                  <a:ext cx="3266022" cy="1569660"/>
                </a:xfrm>
                <a:prstGeom prst="rect">
                  <a:avLst/>
                </a:prstGeom>
                <a:noFill/>
              </p:spPr>
              <p:txBody>
                <a:bodyPr wrap="none" rtlCol="0">
                  <a:spAutoFit/>
                </a:bodyPr>
                <a:lstStyle/>
                <a:p>
                  <a:r>
                    <a:rPr lang="en-US" sz="3200" b="0" dirty="0"/>
                    <a:t>T</a:t>
                  </a:r>
                  <a:r>
                    <a:rPr lang="en-US" sz="3200" b="0" baseline="-25000" dirty="0"/>
                    <a:t>out</a:t>
                  </a:r>
                  <a14:m>
                    <m:oMath xmlns:m="http://schemas.openxmlformats.org/officeDocument/2006/math">
                      <m:r>
                        <a:rPr lang="en-US" sz="3200" b="0" i="1" smtClean="0">
                          <a:latin typeface="Cambria Math" panose="02040503050406030204" pitchFamily="18" charset="0"/>
                        </a:rPr>
                        <m:t>:</m:t>
                      </m:r>
                    </m:oMath>
                  </a14:m>
                  <a:r>
                    <a:rPr lang="en-US" sz="3200" dirty="0"/>
                    <a:t> </a:t>
                  </a:r>
                </a:p>
                <a:p>
                  <a:r>
                    <a:rPr lang="en-US" sz="3200" b="0" dirty="0"/>
                    <a:t>x</a:t>
                  </a:r>
                  <a14:m>
                    <m:oMath xmlns:m="http://schemas.openxmlformats.org/officeDocument/2006/math">
                      <m:r>
                        <a:rPr lang="en-US" sz="3200" b="0" i="0" smtClean="0">
                          <a:latin typeface="Cambria Math" panose="02040503050406030204" pitchFamily="18" charset="0"/>
                        </a:rPr>
                        <m:t> </m:t>
                      </m:r>
                      <m:r>
                        <a:rPr lang="en-US" sz="3200" b="0" i="1" smtClean="0">
                          <a:latin typeface="Cambria Math" panose="02040503050406030204" pitchFamily="18" charset="0"/>
                        </a:rPr>
                        <m:t>≠∅→</m:t>
                      </m:r>
                    </m:oMath>
                  </a14:m>
                  <a:r>
                    <a:rPr lang="en-US" sz="3200" dirty="0"/>
                    <a:t> { out := x;</a:t>
                  </a:r>
                </a:p>
                <a:p>
                  <a:r>
                    <a:rPr lang="en-US" sz="3200" dirty="0"/>
                    <a:t>                   x := </a:t>
                  </a:r>
                  <a14:m>
                    <m:oMath xmlns:m="http://schemas.openxmlformats.org/officeDocument/2006/math">
                      <m:r>
                        <a:rPr lang="en-US" sz="3200" b="0" i="1" smtClean="0">
                          <a:latin typeface="Cambria Math" panose="02040503050406030204" pitchFamily="18" charset="0"/>
                        </a:rPr>
                        <m:t>∅</m:t>
                      </m:r>
                    </m:oMath>
                  </a14:m>
                  <a:r>
                    <a:rPr lang="en-US" sz="3200" dirty="0"/>
                    <a:t> } </a:t>
                  </a:r>
                </a:p>
              </p:txBody>
            </p:sp>
          </mc:Choice>
          <mc:Fallback xmlns="">
            <p:sp>
              <p:nvSpPr>
                <p:cNvPr id="13" name="TextBox 12">
                  <a:extLst>
                    <a:ext uri="{FF2B5EF4-FFF2-40B4-BE49-F238E27FC236}">
                      <a16:creationId xmlns:a16="http://schemas.microsoft.com/office/drawing/2014/main" id="{0231AE22-708C-4CF8-9772-E96D7C87973E}"/>
                    </a:ext>
                  </a:extLst>
                </p:cNvPr>
                <p:cNvSpPr txBox="1">
                  <a:spLocks noRot="1" noChangeAspect="1" noMove="1" noResize="1" noEditPoints="1" noAdjustHandles="1" noChangeArrowheads="1" noChangeShapeType="1" noTextEdit="1"/>
                </p:cNvSpPr>
                <p:nvPr/>
              </p:nvSpPr>
              <p:spPr>
                <a:xfrm>
                  <a:off x="1418102" y="3246198"/>
                  <a:ext cx="3266022" cy="1569660"/>
                </a:xfrm>
                <a:prstGeom prst="rect">
                  <a:avLst/>
                </a:prstGeom>
                <a:blipFill>
                  <a:blip r:embed="rId5"/>
                  <a:stretch>
                    <a:fillRect l="-4860" t="-4669" r="-3738" b="-12451"/>
                  </a:stretch>
                </a:blipFill>
              </p:spPr>
              <p:txBody>
                <a:bodyPr/>
                <a:lstStyle/>
                <a:p>
                  <a:r>
                    <a:rPr lang="en-US">
                      <a:noFill/>
                    </a:rPr>
                    <a:t> </a:t>
                  </a:r>
                </a:p>
              </p:txBody>
            </p:sp>
          </mc:Fallback>
        </mc:AlternateContent>
      </p:grpSp>
    </p:spTree>
    <p:extLst>
      <p:ext uri="{BB962C8B-B14F-4D97-AF65-F5344CB8AC3E}">
        <p14:creationId xmlns:p14="http://schemas.microsoft.com/office/powerpoint/2010/main" val="17293725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E936F1-8A68-4D3F-87BD-CCCF76AECF1F}"/>
                  </a:ext>
                </a:extLst>
              </p:cNvPr>
              <p:cNvSpPr>
                <a:spLocks noGrp="1"/>
              </p:cNvSpPr>
              <p:nvPr>
                <p:ph idx="1"/>
              </p:nvPr>
            </p:nvSpPr>
            <p:spPr>
              <a:xfrm>
                <a:off x="166680" y="1332703"/>
                <a:ext cx="7182983" cy="4330430"/>
              </a:xfrm>
            </p:spPr>
            <p:txBody>
              <a:bodyPr>
                <a:normAutofit lnSpcReduction="10000"/>
              </a:bodyPr>
              <a:lstStyle/>
              <a:p>
                <a:r>
                  <a:rPr lang="en-US" dirty="0"/>
                  <a:t>Execution Model: In each step only one task is executed</a:t>
                </a:r>
              </a:p>
              <a:p>
                <a:r>
                  <a:rPr lang="en-US" dirty="0"/>
                  <a:t>Task can be executed only if it is enabled (i.e. if its guard condition is true)</a:t>
                </a:r>
              </a:p>
              <a:p>
                <a:r>
                  <a:rPr lang="en-US" dirty="0"/>
                  <a:t>If multiple guard conditions are true, one task is nondeterministically executed</a:t>
                </a:r>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?0</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 0</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o</m:t>
                              </m:r>
                              <m:r>
                                <m:rPr>
                                  <m:sty m:val="p"/>
                                </m:rPr>
                                <a:rPr lang="en-US" b="0" i="0" smtClean="0">
                                  <a:latin typeface="Cambria Math" panose="02040503050406030204" pitchFamily="18" charset="0"/>
                                </a:rPr>
                                <m:t>ut</m:t>
                              </m:r>
                              <m:r>
                                <a:rPr lang="en-US" b="0" i="0" smtClean="0">
                                  <a:latin typeface="Cambria Math" panose="02040503050406030204" pitchFamily="18" charset="0"/>
                                </a:rPr>
                                <m:t>!0</m:t>
                              </m:r>
                            </m:e>
                          </m:groupChr>
                        </m:e>
                        <m:lim>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T</m:t>
                              </m:r>
                            </m:e>
                            <m:sub>
                              <m:r>
                                <m:rPr>
                                  <m:sty m:val="p"/>
                                </m:rPr>
                                <a:rPr lang="en-US" b="0" i="0" smtClean="0">
                                  <a:latin typeface="Cambria Math" panose="02040503050406030204" pitchFamily="18" charset="0"/>
                                </a:rPr>
                                <m:t>out</m:t>
                              </m:r>
                            </m:sub>
                          </m:sSub>
                        </m:lim>
                      </m:limLow>
                      <m:r>
                        <a:rPr lang="en-US" b="0" i="0" smtClean="0">
                          <a:latin typeface="Cambria Math" panose="02040503050406030204" pitchFamily="18" charset="0"/>
                        </a:rPr>
                        <m:t> </m:t>
                      </m:r>
                      <m:r>
                        <a:rPr lang="en-US" b="0" i="1" smtClean="0">
                          <a:latin typeface="Cambria Math" panose="02040503050406030204" pitchFamily="18" charset="0"/>
                        </a:rPr>
                        <m:t>∅</m:t>
                      </m:r>
                      <m:limLow>
                        <m:limLowPr>
                          <m:ctrlPr>
                            <a:rPr lang="en-US" b="0" i="1" smtClean="0">
                              <a:latin typeface="Cambria Math" panose="02040503050406030204" pitchFamily="18" charset="0"/>
                            </a:rPr>
                          </m:ctrlPr>
                        </m:limLowPr>
                        <m:e>
                          <m:groupChr>
                            <m:groupChrPr>
                              <m:chr m:val="→"/>
                              <m:vertJc m:val="bot"/>
                              <m:ctrlPr>
                                <a:rPr lang="en-US" b="0" i="1" smtClean="0">
                                  <a:latin typeface="Cambria Math" panose="02040503050406030204" pitchFamily="18" charset="0"/>
                                </a:rPr>
                              </m:ctrlPr>
                            </m:groupChrPr>
                            <m:e>
                              <m:r>
                                <m:rPr>
                                  <m:sty m:val="p"/>
                                  <m:brk m:alnAt="2"/>
                                </m:rPr>
                                <a:rPr lang="en-US" b="0" i="0" smtClean="0">
                                  <a:latin typeface="Cambria Math" panose="02040503050406030204" pitchFamily="18" charset="0"/>
                                </a:rPr>
                                <m:t>i</m:t>
                              </m:r>
                              <m:r>
                                <m:rPr>
                                  <m:sty m:val="p"/>
                                </m:rPr>
                                <a:rPr lang="en-US" b="0" i="0" smtClean="0">
                                  <a:latin typeface="Cambria Math" panose="02040503050406030204" pitchFamily="18" charset="0"/>
                                </a:rPr>
                                <m:t>n</m:t>
                              </m:r>
                              <m:r>
                                <a:rPr lang="en-US" b="0" i="0" smtClean="0">
                                  <a:latin typeface="Cambria Math" panose="02040503050406030204" pitchFamily="18" charset="0"/>
                                </a:rPr>
                                <m:t>?1</m:t>
                              </m:r>
                            </m:e>
                          </m:groupChr>
                        </m:e>
                        <m:lim>
                          <m:r>
                            <m:rPr>
                              <m:sty m:val="p"/>
                            </m:rPr>
                            <a:rPr lang="en-US" b="0" i="0" smtClean="0">
                              <a:latin typeface="Cambria Math" panose="02040503050406030204" pitchFamily="18" charset="0"/>
                            </a:rPr>
                            <m:t>T</m:t>
                          </m:r>
                          <m:r>
                            <m:rPr>
                              <m:sty m:val="p"/>
                            </m:rPr>
                            <a:rPr lang="en-US" b="0" i="0" baseline="-25000" smtClean="0">
                              <a:latin typeface="Cambria Math" panose="02040503050406030204" pitchFamily="18" charset="0"/>
                            </a:rPr>
                            <m:t>in</m:t>
                          </m:r>
                        </m:lim>
                      </m:limLow>
                      <m:r>
                        <a:rPr lang="en-US" b="0" i="1" smtClean="0">
                          <a:latin typeface="Cambria Math" panose="02040503050406030204" pitchFamily="18" charset="0"/>
                        </a:rPr>
                        <m:t>1</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i</m:t>
                              </m:r>
                              <m:r>
                                <m:rPr>
                                  <m:sty m:val="p"/>
                                </m:rPr>
                                <a:rPr lang="en-US">
                                  <a:latin typeface="Cambria Math" panose="02040503050406030204" pitchFamily="18" charset="0"/>
                                </a:rPr>
                                <m:t>n</m:t>
                              </m:r>
                              <m:r>
                                <a:rPr lang="en-US">
                                  <a:latin typeface="Cambria Math" panose="02040503050406030204" pitchFamily="18" charset="0"/>
                                </a:rPr>
                                <m:t>?0</m:t>
                              </m:r>
                            </m:e>
                          </m:groupChr>
                        </m:e>
                        <m:lim>
                          <m:r>
                            <m:rPr>
                              <m:sty m:val="p"/>
                            </m:rPr>
                            <a:rPr lang="en-US">
                              <a:latin typeface="Cambria Math" panose="02040503050406030204" pitchFamily="18" charset="0"/>
                            </a:rPr>
                            <m:t>T</m:t>
                          </m:r>
                          <m:r>
                            <m:rPr>
                              <m:sty m:val="p"/>
                            </m:rPr>
                            <a:rPr lang="en-US" baseline="-25000">
                              <a:latin typeface="Cambria Math" panose="02040503050406030204" pitchFamily="18" charset="0"/>
                            </a:rPr>
                            <m:t>in</m:t>
                          </m:r>
                        </m:lim>
                      </m:limLow>
                      <m:r>
                        <a:rPr lang="en-US" b="0" i="1" smtClean="0">
                          <a:latin typeface="Cambria Math" panose="02040503050406030204" pitchFamily="18" charset="0"/>
                        </a:rPr>
                        <m:t>0</m:t>
                      </m:r>
                      <m:limLow>
                        <m:limLowPr>
                          <m:ctrlPr>
                            <a:rPr lang="en-US" i="1">
                              <a:latin typeface="Cambria Math" panose="02040503050406030204" pitchFamily="18" charset="0"/>
                            </a:rPr>
                          </m:ctrlPr>
                        </m:limLowPr>
                        <m:e>
                          <m:groupChr>
                            <m:groupChrPr>
                              <m:chr m:val="→"/>
                              <m:vertJc m:val="bot"/>
                              <m:ctrlPr>
                                <a:rPr lang="en-US" i="1">
                                  <a:latin typeface="Cambria Math" panose="02040503050406030204" pitchFamily="18" charset="0"/>
                                </a:rPr>
                              </m:ctrlPr>
                            </m:groupChrPr>
                            <m:e>
                              <m:r>
                                <m:rPr>
                                  <m:sty m:val="p"/>
                                  <m:brk m:alnAt="2"/>
                                </m:rPr>
                                <a:rPr lang="en-US">
                                  <a:latin typeface="Cambria Math" panose="02040503050406030204" pitchFamily="18" charset="0"/>
                                </a:rPr>
                                <m:t>o</m:t>
                              </m:r>
                              <m:r>
                                <m:rPr>
                                  <m:sty m:val="p"/>
                                </m:rPr>
                                <a:rPr lang="en-US">
                                  <a:latin typeface="Cambria Math" panose="02040503050406030204" pitchFamily="18" charset="0"/>
                                </a:rPr>
                                <m:t>ut</m:t>
                              </m:r>
                              <m:r>
                                <a:rPr lang="en-US">
                                  <a:latin typeface="Cambria Math" panose="02040503050406030204" pitchFamily="18" charset="0"/>
                                </a:rPr>
                                <m:t>!0</m:t>
                              </m:r>
                            </m:e>
                          </m:groupChr>
                        </m:e>
                        <m:lim>
                          <m:sSub>
                            <m:sSubPr>
                              <m:ctrlPr>
                                <a:rPr lang="en-US" i="1">
                                  <a:latin typeface="Cambria Math" panose="02040503050406030204" pitchFamily="18" charset="0"/>
                                </a:rPr>
                              </m:ctrlPr>
                            </m:sSubPr>
                            <m:e>
                              <m:r>
                                <m:rPr>
                                  <m:sty m:val="p"/>
                                </m:rPr>
                                <a:rPr lang="en-US">
                                  <a:latin typeface="Cambria Math" panose="02040503050406030204" pitchFamily="18" charset="0"/>
                                </a:rPr>
                                <m:t>T</m:t>
                              </m:r>
                            </m:e>
                            <m:sub>
                              <m:r>
                                <m:rPr>
                                  <m:sty m:val="p"/>
                                </m:rPr>
                                <a:rPr lang="en-US">
                                  <a:latin typeface="Cambria Math" panose="02040503050406030204" pitchFamily="18" charset="0"/>
                                </a:rPr>
                                <m:t>out</m:t>
                              </m:r>
                            </m:sub>
                          </m:sSub>
                        </m:lim>
                      </m:limLow>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B1E936F1-8A68-4D3F-87BD-CCCF76AECF1F}"/>
                  </a:ext>
                </a:extLst>
              </p:cNvPr>
              <p:cNvSpPr>
                <a:spLocks noGrp="1" noRot="1" noChangeAspect="1" noMove="1" noResize="1" noEditPoints="1" noAdjustHandles="1" noChangeArrowheads="1" noChangeShapeType="1" noTextEdit="1"/>
              </p:cNvSpPr>
              <p:nvPr>
                <p:ph idx="1"/>
              </p:nvPr>
            </p:nvSpPr>
            <p:spPr>
              <a:xfrm>
                <a:off x="166680" y="1332703"/>
                <a:ext cx="7182983" cy="4330430"/>
              </a:xfrm>
              <a:blipFill>
                <a:blip r:embed="rId2"/>
                <a:stretch>
                  <a:fillRect l="-1018" t="-3239" r="-5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7B9C8D1-CA14-47A3-92AD-5E6F0B4DFFD4}"/>
              </a:ext>
            </a:extLst>
          </p:cNvPr>
          <p:cNvSpPr>
            <a:spLocks noGrp="1"/>
          </p:cNvSpPr>
          <p:nvPr>
            <p:ph type="title"/>
          </p:nvPr>
        </p:nvSpPr>
        <p:spPr/>
        <p:txBody>
          <a:bodyPr/>
          <a:lstStyle/>
          <a:p>
            <a:r>
              <a:rPr lang="en-US" dirty="0"/>
              <a:t>Asynchronous Reactive Component Execution</a:t>
            </a:r>
          </a:p>
        </p:txBody>
      </p:sp>
      <p:sp>
        <p:nvSpPr>
          <p:cNvPr id="4" name="Slide Number Placeholder 3">
            <a:extLst>
              <a:ext uri="{FF2B5EF4-FFF2-40B4-BE49-F238E27FC236}">
                <a16:creationId xmlns:a16="http://schemas.microsoft.com/office/drawing/2014/main" id="{051B4D3C-F54D-49BE-9DD1-8F0FB58A10E1}"/>
              </a:ext>
            </a:extLst>
          </p:cNvPr>
          <p:cNvSpPr>
            <a:spLocks noGrp="1"/>
          </p:cNvSpPr>
          <p:nvPr>
            <p:ph type="sldNum" sz="quarter" idx="12"/>
          </p:nvPr>
        </p:nvSpPr>
        <p:spPr/>
        <p:txBody>
          <a:bodyPr/>
          <a:lstStyle/>
          <a:p>
            <a:fld id="{29AAD378-655A-49C6-813C-9FD132EF7440}" type="slidenum">
              <a:rPr lang="en-US" smtClean="0"/>
              <a:pPr/>
              <a:t>43</a:t>
            </a:fld>
            <a:endParaRPr lang="en-US" dirty="0"/>
          </a:p>
        </p:txBody>
      </p:sp>
      <p:grpSp>
        <p:nvGrpSpPr>
          <p:cNvPr id="5" name="Group 4">
            <a:extLst>
              <a:ext uri="{FF2B5EF4-FFF2-40B4-BE49-F238E27FC236}">
                <a16:creationId xmlns:a16="http://schemas.microsoft.com/office/drawing/2014/main" id="{4F432BB8-4417-4080-91BD-B42958B2DA13}"/>
              </a:ext>
            </a:extLst>
          </p:cNvPr>
          <p:cNvGrpSpPr/>
          <p:nvPr/>
        </p:nvGrpSpPr>
        <p:grpSpPr>
          <a:xfrm>
            <a:off x="7499774" y="1816923"/>
            <a:ext cx="4525544" cy="2769135"/>
            <a:chOff x="385130" y="1723596"/>
            <a:chExt cx="5241759" cy="3046143"/>
          </a:xfrm>
        </p:grpSpPr>
        <p:sp>
          <p:nvSpPr>
            <p:cNvPr id="6" name="Rectangle 5">
              <a:extLst>
                <a:ext uri="{FF2B5EF4-FFF2-40B4-BE49-F238E27FC236}">
                  <a16:creationId xmlns:a16="http://schemas.microsoft.com/office/drawing/2014/main" id="{CB87C313-9EAD-4B89-92D9-25F728A85A24}"/>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DD8969DD-6C87-4FAD-84C2-850AA736A2A2}"/>
                </a:ext>
              </a:extLst>
            </p:cNvPr>
            <p:cNvCxnSpPr>
              <a:cxnSpLocks/>
            </p:cNvCxnSpPr>
            <p:nvPr/>
          </p:nvCxnSpPr>
          <p:spPr>
            <a:xfrm>
              <a:off x="4972811" y="2211839"/>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B2F7F3C-7C86-4E6C-B7E1-EE0498F942B0}"/>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9A1FD97-ADF0-44C9-97F1-CF8FE7687D02}"/>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C969A061-43C1-494A-88D9-742998635BF9}"/>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833E008-09AC-436D-A9E8-6858A83853CC}"/>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1833E008-09AC-436D-A9E8-6858A83853CC}"/>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3"/>
                  <a:stretch>
                    <a:fillRect t="-11494"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0097188-0DD9-4DB3-AB96-62069599166A}"/>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30097188-0DD9-4DB3-AB96-62069599166A}"/>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4"/>
                  <a:stretch>
                    <a:fillRect l="-8108" t="-11628" r="-617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BFD9DA2-E96E-4800-9822-F2C1A3897861}"/>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0BFD9DA2-E96E-4800-9822-F2C1A3897861}"/>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5"/>
                  <a:stretch>
                    <a:fillRect l="-4449" t="-3965" r="-3178"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F15DE1C5-9EAC-472A-96A5-1EE95F2BAB4E}"/>
              </a:ext>
            </a:extLst>
          </p:cNvPr>
          <p:cNvSpPr txBox="1"/>
          <p:nvPr/>
        </p:nvSpPr>
        <p:spPr>
          <a:xfrm>
            <a:off x="11420195" y="2191493"/>
            <a:ext cx="809837" cy="830997"/>
          </a:xfrm>
          <a:prstGeom prst="rect">
            <a:avLst/>
          </a:prstGeom>
          <a:noFill/>
        </p:spPr>
        <p:txBody>
          <a:bodyPr wrap="none" rtlCol="0">
            <a:spAutoFit/>
          </a:bodyPr>
          <a:lstStyle/>
          <a:p>
            <a:r>
              <a:rPr lang="en-US" sz="2400" dirty="0"/>
              <a:t>bool </a:t>
            </a:r>
          </a:p>
          <a:p>
            <a:r>
              <a:rPr lang="en-US" sz="2400" dirty="0">
                <a:solidFill>
                  <a:schemeClr val="accent1">
                    <a:lumMod val="75000"/>
                  </a:schemeClr>
                </a:solidFill>
              </a:rPr>
              <a:t>out</a:t>
            </a:r>
          </a:p>
        </p:txBody>
      </p:sp>
      <p:sp>
        <p:nvSpPr>
          <p:cNvPr id="15" name="TextBox 14">
            <a:extLst>
              <a:ext uri="{FF2B5EF4-FFF2-40B4-BE49-F238E27FC236}">
                <a16:creationId xmlns:a16="http://schemas.microsoft.com/office/drawing/2014/main" id="{B18CF80B-2143-4536-B4A4-903446743BA2}"/>
              </a:ext>
            </a:extLst>
          </p:cNvPr>
          <p:cNvSpPr txBox="1"/>
          <p:nvPr/>
        </p:nvSpPr>
        <p:spPr>
          <a:xfrm>
            <a:off x="9116483" y="4582193"/>
            <a:ext cx="1109727" cy="523220"/>
          </a:xfrm>
          <a:prstGeom prst="rect">
            <a:avLst/>
          </a:prstGeom>
          <a:noFill/>
        </p:spPr>
        <p:txBody>
          <a:bodyPr wrap="none" rtlCol="0">
            <a:spAutoFit/>
          </a:bodyPr>
          <a:lstStyle/>
          <a:p>
            <a:r>
              <a:rPr lang="en-US" sz="2800" b="1" dirty="0"/>
              <a:t>Buffer</a:t>
            </a:r>
          </a:p>
        </p:txBody>
      </p:sp>
    </p:spTree>
    <p:extLst>
      <p:ext uri="{BB962C8B-B14F-4D97-AF65-F5344CB8AC3E}">
        <p14:creationId xmlns:p14="http://schemas.microsoft.com/office/powerpoint/2010/main" val="19993206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B53F111-07ED-47D0-B85F-BEC086DD3B3A}"/>
                  </a:ext>
                </a:extLst>
              </p:cNvPr>
              <p:cNvSpPr>
                <a:spLocks noGrp="1"/>
              </p:cNvSpPr>
              <p:nvPr>
                <p:ph idx="1"/>
              </p:nvPr>
            </p:nvSpPr>
            <p:spPr>
              <a:xfrm>
                <a:off x="2993568" y="1253331"/>
                <a:ext cx="5552680" cy="4351338"/>
              </a:xfrm>
            </p:spPr>
            <p:txBody>
              <a:bodyPr>
                <a:normAutofit/>
              </a:bodyPr>
              <a:lstStyle/>
              <a:p>
                <a:r>
                  <a:rPr lang="en-US" dirty="0"/>
                  <a:t>ARC may have no inputs or outputs, just internal tasks</a:t>
                </a:r>
              </a:p>
              <a:p>
                <a:pPr lvl="1"/>
                <a:r>
                  <a:rPr lang="en-US" sz="2400" dirty="0"/>
                  <a:t>Update may have no guards</a:t>
                </a:r>
              </a:p>
              <a:p>
                <a:r>
                  <a:rPr lang="en-US" dirty="0"/>
                  <a:t>In each step, execute </a:t>
                </a:r>
                <a:r>
                  <a:rPr lang="en-US" dirty="0" err="1"/>
                  <a:t>T</a:t>
                </a:r>
                <a:r>
                  <a:rPr lang="en-US" baseline="-25000" dirty="0" err="1"/>
                  <a:t>x</a:t>
                </a:r>
                <a:r>
                  <a:rPr lang="en-US" dirty="0"/>
                  <a:t> or T</a:t>
                </a:r>
                <a:r>
                  <a:rPr lang="en-US" baseline="-25000" dirty="0"/>
                  <a:t>y</a:t>
                </a:r>
                <a:endParaRPr lang="en-US" dirty="0"/>
              </a:p>
              <a:p>
                <a:r>
                  <a:rPr lang="en-US" dirty="0"/>
                  <a:t>Sample execution:</a:t>
                </a:r>
              </a:p>
              <a:p>
                <a:endParaRPr lang="en-US" dirty="0"/>
              </a:p>
              <a:p>
                <a:pPr marL="0" indent="0">
                  <a:buNone/>
                </a:pPr>
                <a14:m>
                  <m:oMathPara xmlns:m="http://schemas.openxmlformats.org/officeDocument/2006/math">
                    <m:oMathParaPr>
                      <m:jc m:val="centerGroup"/>
                    </m:oMathParaPr>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0,0</m:t>
                          </m:r>
                        </m:e>
                      </m:d>
                      <m:groupChr>
                        <m:groupChrPr>
                          <m:chr m:val="→"/>
                          <m:pos m:val="top"/>
                          <m:ctrlPr>
                            <a:rPr lang="en-US" sz="2400" b="0" i="1" smtClean="0">
                              <a:latin typeface="Cambria Math" panose="02040503050406030204" pitchFamily="18" charset="0"/>
                            </a:rPr>
                          </m:ctrlPr>
                        </m:groupChrPr>
                        <m:e>
                          <m:r>
                            <m:rPr>
                              <m:sty m:val="p"/>
                              <m:brk m:alnAt="1"/>
                            </m:rPr>
                            <a:rPr lang="en-US" sz="2400" b="0" i="0" smtClean="0">
                              <a:latin typeface="Cambria Math" panose="02040503050406030204" pitchFamily="18" charset="0"/>
                            </a:rPr>
                            <m:t>T</m:t>
                          </m:r>
                          <m:r>
                            <m:rPr>
                              <m:sty m:val="p"/>
                            </m:rPr>
                            <a:rPr lang="en-US" sz="2400" b="0" i="0" baseline="-25000" smtClean="0">
                              <a:latin typeface="Cambria Math" panose="02040503050406030204" pitchFamily="18" charset="0"/>
                            </a:rPr>
                            <m:t>y</m:t>
                          </m:r>
                        </m:e>
                      </m:groupChr>
                      <m:d>
                        <m:dPr>
                          <m:ctrlPr>
                            <a:rPr lang="en-US" sz="2400" b="0" i="1" smtClean="0">
                              <a:latin typeface="Cambria Math" panose="02040503050406030204" pitchFamily="18" charset="0"/>
                            </a:rPr>
                          </m:ctrlPr>
                        </m:dPr>
                        <m:e>
                          <m:r>
                            <a:rPr lang="en-US" sz="2400" b="0" i="1" smtClean="0">
                              <a:latin typeface="Cambria Math" panose="02040503050406030204" pitchFamily="18" charset="0"/>
                            </a:rPr>
                            <m:t>0,1</m:t>
                          </m:r>
                        </m:e>
                      </m:d>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(0,2)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0" i="0" baseline="-25000" smtClean="0">
                              <a:latin typeface="Cambria Math" panose="02040503050406030204" pitchFamily="18" charset="0"/>
                            </a:rPr>
                            <m:t>x</m:t>
                          </m:r>
                        </m:e>
                      </m:groupChr>
                      <m:r>
                        <a:rPr lang="en-US" sz="2400" b="0" i="1" smtClean="0">
                          <a:latin typeface="Cambria Math" panose="02040503050406030204" pitchFamily="18" charset="0"/>
                        </a:rPr>
                        <m:t>(1,2)</m:t>
                      </m:r>
                      <m:groupChr>
                        <m:groupChrPr>
                          <m:chr m:val="→"/>
                          <m:pos m:val="top"/>
                          <m:ctrlPr>
                            <a:rPr lang="en-US" sz="2400" i="1">
                              <a:latin typeface="Cambria Math" panose="02040503050406030204" pitchFamily="18" charset="0"/>
                            </a:rPr>
                          </m:ctrlPr>
                        </m:groupChrPr>
                        <m:e>
                          <m:r>
                            <m:rPr>
                              <m:sty m:val="p"/>
                              <m:brk m:alnAt="1"/>
                            </m:rPr>
                            <a:rPr lang="en-US" sz="2400">
                              <a:latin typeface="Cambria Math" panose="02040503050406030204" pitchFamily="18" charset="0"/>
                            </a:rPr>
                            <m:t>T</m:t>
                          </m:r>
                          <m:r>
                            <m:rPr>
                              <m:sty m:val="p"/>
                            </m:rPr>
                            <a:rPr lang="en-US" sz="2400" baseline="-25000">
                              <a:latin typeface="Cambria Math" panose="02040503050406030204" pitchFamily="18" charset="0"/>
                            </a:rPr>
                            <m:t>y</m:t>
                          </m:r>
                        </m:e>
                      </m:groupChr>
                      <m:r>
                        <a:rPr lang="en-US" sz="2400" b="0" i="1" smtClean="0">
                          <a:latin typeface="Cambria Math" panose="02040503050406030204" pitchFamily="18" charset="0"/>
                        </a:rPr>
                        <m:t>(1,3)</m:t>
                      </m:r>
                    </m:oMath>
                  </m:oMathPara>
                </a14:m>
                <a:endParaRPr lang="en-US" dirty="0"/>
              </a:p>
              <a:p>
                <a:pPr marL="0" indent="0">
                  <a:buNone/>
                </a:pPr>
                <a:endParaRPr lang="en-US" dirty="0"/>
              </a:p>
              <a:p>
                <a:r>
                  <a:rPr lang="en-US" dirty="0"/>
                  <a:t>Interleaved model of concurrency</a:t>
                </a:r>
              </a:p>
            </p:txBody>
          </p:sp>
        </mc:Choice>
        <mc:Fallback xmlns="">
          <p:sp>
            <p:nvSpPr>
              <p:cNvPr id="2" name="Content Placeholder 1">
                <a:extLst>
                  <a:ext uri="{FF2B5EF4-FFF2-40B4-BE49-F238E27FC236}">
                    <a16:creationId xmlns:a16="http://schemas.microsoft.com/office/drawing/2014/main" id="{CB53F111-07ED-47D0-B85F-BEC086DD3B3A}"/>
                  </a:ext>
                </a:extLst>
              </p:cNvPr>
              <p:cNvSpPr>
                <a:spLocks noGrp="1" noRot="1" noChangeAspect="1" noMove="1" noResize="1" noEditPoints="1" noAdjustHandles="1" noChangeArrowheads="1" noChangeShapeType="1" noTextEdit="1"/>
              </p:cNvSpPr>
              <p:nvPr>
                <p:ph idx="1"/>
              </p:nvPr>
            </p:nvSpPr>
            <p:spPr>
              <a:xfrm>
                <a:off x="2993568" y="1253331"/>
                <a:ext cx="5552680" cy="4351338"/>
              </a:xfrm>
              <a:blipFill>
                <a:blip r:embed="rId2"/>
                <a:stretch>
                  <a:fillRect l="-1317" t="-2384" r="-1207"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2C626DF-EDFB-4451-B544-AD7EB8F21FAE}"/>
              </a:ext>
            </a:extLst>
          </p:cNvPr>
          <p:cNvSpPr>
            <a:spLocks noGrp="1"/>
          </p:cNvSpPr>
          <p:nvPr>
            <p:ph type="title"/>
          </p:nvPr>
        </p:nvSpPr>
        <p:spPr/>
        <p:txBody>
          <a:bodyPr/>
          <a:lstStyle/>
          <a:p>
            <a:r>
              <a:rPr lang="en-US" dirty="0"/>
              <a:t>Example: Asynchrony + Nondeterminism</a:t>
            </a:r>
          </a:p>
        </p:txBody>
      </p:sp>
      <p:sp>
        <p:nvSpPr>
          <p:cNvPr id="4" name="Slide Number Placeholder 3">
            <a:extLst>
              <a:ext uri="{FF2B5EF4-FFF2-40B4-BE49-F238E27FC236}">
                <a16:creationId xmlns:a16="http://schemas.microsoft.com/office/drawing/2014/main" id="{6CE96A9B-E9E7-4763-A270-0E8699CBD253}"/>
              </a:ext>
            </a:extLst>
          </p:cNvPr>
          <p:cNvSpPr>
            <a:spLocks noGrp="1"/>
          </p:cNvSpPr>
          <p:nvPr>
            <p:ph type="sldNum" sz="quarter" idx="12"/>
          </p:nvPr>
        </p:nvSpPr>
        <p:spPr/>
        <p:txBody>
          <a:bodyPr/>
          <a:lstStyle/>
          <a:p>
            <a:fld id="{29AAD378-655A-49C6-813C-9FD132EF7440}" type="slidenum">
              <a:rPr lang="en-US" smtClean="0"/>
              <a:pPr/>
              <a:t>44</a:t>
            </a:fld>
            <a:endParaRPr lang="en-US" dirty="0"/>
          </a:p>
        </p:txBody>
      </p:sp>
      <p:grpSp>
        <p:nvGrpSpPr>
          <p:cNvPr id="8" name="Group 7">
            <a:extLst>
              <a:ext uri="{FF2B5EF4-FFF2-40B4-BE49-F238E27FC236}">
                <a16:creationId xmlns:a16="http://schemas.microsoft.com/office/drawing/2014/main" id="{237B2743-D4DB-40FD-A962-0B38971AAB78}"/>
              </a:ext>
            </a:extLst>
          </p:cNvPr>
          <p:cNvGrpSpPr/>
          <p:nvPr/>
        </p:nvGrpSpPr>
        <p:grpSpPr>
          <a:xfrm>
            <a:off x="481222" y="1724716"/>
            <a:ext cx="2438711" cy="2094250"/>
            <a:chOff x="481222" y="1724716"/>
            <a:chExt cx="2438711" cy="2094250"/>
          </a:xfrm>
        </p:grpSpPr>
        <p:sp>
          <p:nvSpPr>
            <p:cNvPr id="6" name="Rectangle 5">
              <a:extLst>
                <a:ext uri="{FF2B5EF4-FFF2-40B4-BE49-F238E27FC236}">
                  <a16:creationId xmlns:a16="http://schemas.microsoft.com/office/drawing/2014/main" id="{FE47CF14-8478-4D95-9C37-2B9262D3E476}"/>
                </a:ext>
              </a:extLst>
            </p:cNvPr>
            <p:cNvSpPr/>
            <p:nvPr/>
          </p:nvSpPr>
          <p:spPr>
            <a:xfrm>
              <a:off x="481222" y="1724716"/>
              <a:ext cx="2438711" cy="209425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4E5966D-8ECB-4968-B5D5-A3A96B847EF9}"/>
                </a:ext>
              </a:extLst>
            </p:cNvPr>
            <p:cNvCxnSpPr>
              <a:cxnSpLocks/>
            </p:cNvCxnSpPr>
            <p:nvPr/>
          </p:nvCxnSpPr>
          <p:spPr>
            <a:xfrm>
              <a:off x="481222" y="2491624"/>
              <a:ext cx="243871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7E4102F-18AB-4B1B-B165-4553B0FCA30A}"/>
                </a:ext>
              </a:extLst>
            </p:cNvPr>
            <p:cNvSpPr txBox="1"/>
            <p:nvPr/>
          </p:nvSpPr>
          <p:spPr>
            <a:xfrm>
              <a:off x="619908" y="1797175"/>
              <a:ext cx="1733697" cy="523220"/>
            </a:xfrm>
            <a:prstGeom prst="rect">
              <a:avLst/>
            </a:prstGeom>
            <a:noFill/>
          </p:spPr>
          <p:txBody>
            <a:bodyPr wrap="none" rtlCol="0">
              <a:spAutoFit/>
            </a:bodyPr>
            <a:lstStyle/>
            <a:p>
              <a:r>
                <a:rPr lang="en-US" sz="2800" dirty="0"/>
                <a:t>int </a:t>
              </a:r>
              <a:r>
                <a:rPr lang="en-US" sz="2800" dirty="0">
                  <a:solidFill>
                    <a:schemeClr val="accent6">
                      <a:lumMod val="75000"/>
                    </a:schemeClr>
                  </a:solidFill>
                </a:rPr>
                <a:t>x</a:t>
              </a:r>
              <a:r>
                <a:rPr lang="en-US" sz="2800" dirty="0"/>
                <a:t>:= 0, y≔ 0</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0EA4B4D-51D0-42CE-8022-06FCB1EE347B}"/>
                    </a:ext>
                  </a:extLst>
                </p:cNvPr>
                <p:cNvSpPr txBox="1"/>
                <p:nvPr/>
              </p:nvSpPr>
              <p:spPr>
                <a:xfrm>
                  <a:off x="619909" y="2589496"/>
                  <a:ext cx="1318862" cy="523220"/>
                </a:xfrm>
                <a:prstGeom prst="rect">
                  <a:avLst/>
                </a:prstGeom>
                <a:noFill/>
              </p:spPr>
              <p:txBody>
                <a:bodyPr wrap="none" rtlCol="0">
                  <a:spAutoFit/>
                </a:bodyPr>
                <a:lstStyle/>
                <a:p>
                  <a:r>
                    <a:rPr lang="en-US" sz="2800" b="0" dirty="0" err="1"/>
                    <a:t>T</a:t>
                  </a:r>
                  <a:r>
                    <a:rPr lang="en-US" sz="2800" baseline="-25000" dirty="0" err="1"/>
                    <a:t>x</a:t>
                  </a:r>
                  <a14:m>
                    <m:oMath xmlns:m="http://schemas.openxmlformats.org/officeDocument/2006/math">
                      <m:r>
                        <a:rPr lang="en-US" sz="2800" b="0" i="1" smtClean="0">
                          <a:latin typeface="Cambria Math" panose="02040503050406030204" pitchFamily="18" charset="0"/>
                        </a:rPr>
                        <m:t>:</m:t>
                      </m:r>
                    </m:oMath>
                  </a14:m>
                  <a:r>
                    <a:rPr lang="en-US" sz="2800" dirty="0"/>
                    <a:t> x := x+1</a:t>
                  </a:r>
                </a:p>
              </p:txBody>
            </p:sp>
          </mc:Choice>
          <mc:Fallback xmlns="">
            <p:sp>
              <p:nvSpPr>
                <p:cNvPr id="12" name="TextBox 11">
                  <a:extLst>
                    <a:ext uri="{FF2B5EF4-FFF2-40B4-BE49-F238E27FC236}">
                      <a16:creationId xmlns:a16="http://schemas.microsoft.com/office/drawing/2014/main" id="{60EA4B4D-51D0-42CE-8022-06FCB1EE347B}"/>
                    </a:ext>
                  </a:extLst>
                </p:cNvPr>
                <p:cNvSpPr txBox="1">
                  <a:spLocks noRot="1" noChangeAspect="1" noMove="1" noResize="1" noEditPoints="1" noAdjustHandles="1" noChangeArrowheads="1" noChangeShapeType="1" noTextEdit="1"/>
                </p:cNvSpPr>
                <p:nvPr/>
              </p:nvSpPr>
              <p:spPr>
                <a:xfrm>
                  <a:off x="619909" y="2589496"/>
                  <a:ext cx="1318862" cy="523220"/>
                </a:xfrm>
                <a:prstGeom prst="rect">
                  <a:avLst/>
                </a:prstGeom>
                <a:blipFill>
                  <a:blip r:embed="rId3"/>
                  <a:stretch>
                    <a:fillRect l="-9722" t="-11628" r="-39352"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1C9B27-7D91-404B-998C-347399B6FCAF}"/>
                    </a:ext>
                  </a:extLst>
                </p:cNvPr>
                <p:cNvSpPr txBox="1"/>
                <p:nvPr/>
              </p:nvSpPr>
              <p:spPr>
                <a:xfrm>
                  <a:off x="619908" y="3108856"/>
                  <a:ext cx="1269777" cy="523220"/>
                </a:xfrm>
                <a:prstGeom prst="rect">
                  <a:avLst/>
                </a:prstGeom>
                <a:noFill/>
              </p:spPr>
              <p:txBody>
                <a:bodyPr wrap="none" rtlCol="0">
                  <a:spAutoFit/>
                </a:bodyPr>
                <a:lstStyle/>
                <a:p>
                  <a:r>
                    <a:rPr lang="en-US" sz="2800" b="0" dirty="0"/>
                    <a:t>T</a:t>
                  </a:r>
                  <a:r>
                    <a:rPr lang="en-US" sz="2800" baseline="-25000" dirty="0"/>
                    <a:t>y</a:t>
                  </a:r>
                  <a14:m>
                    <m:oMath xmlns:m="http://schemas.openxmlformats.org/officeDocument/2006/math">
                      <m:r>
                        <a:rPr lang="en-US" sz="2800" b="0" i="1" smtClean="0">
                          <a:latin typeface="Cambria Math" panose="02040503050406030204" pitchFamily="18" charset="0"/>
                        </a:rPr>
                        <m:t>:</m:t>
                      </m:r>
                    </m:oMath>
                  </a14:m>
                  <a:r>
                    <a:rPr lang="en-US" sz="2800" dirty="0"/>
                    <a:t> y:= y+1</a:t>
                  </a:r>
                </a:p>
              </p:txBody>
            </p:sp>
          </mc:Choice>
          <mc:Fallback xmlns="">
            <p:sp>
              <p:nvSpPr>
                <p:cNvPr id="13" name="TextBox 12">
                  <a:extLst>
                    <a:ext uri="{FF2B5EF4-FFF2-40B4-BE49-F238E27FC236}">
                      <a16:creationId xmlns:a16="http://schemas.microsoft.com/office/drawing/2014/main" id="{321C9B27-7D91-404B-998C-347399B6FCAF}"/>
                    </a:ext>
                  </a:extLst>
                </p:cNvPr>
                <p:cNvSpPr txBox="1">
                  <a:spLocks noRot="1" noChangeAspect="1" noMove="1" noResize="1" noEditPoints="1" noAdjustHandles="1" noChangeArrowheads="1" noChangeShapeType="1" noTextEdit="1"/>
                </p:cNvSpPr>
                <p:nvPr/>
              </p:nvSpPr>
              <p:spPr>
                <a:xfrm>
                  <a:off x="619908" y="3108856"/>
                  <a:ext cx="1269777" cy="523220"/>
                </a:xfrm>
                <a:prstGeom prst="rect">
                  <a:avLst/>
                </a:prstGeom>
                <a:blipFill>
                  <a:blip r:embed="rId4"/>
                  <a:stretch>
                    <a:fillRect l="-10096" t="-11628" r="-39423" b="-32558"/>
                  </a:stretch>
                </a:blipFill>
              </p:spPr>
              <p:txBody>
                <a:bodyPr/>
                <a:lstStyle/>
                <a:p>
                  <a:r>
                    <a:rPr lang="en-US">
                      <a:noFill/>
                    </a:rPr>
                    <a:t> </a:t>
                  </a:r>
                </a:p>
              </p:txBody>
            </p:sp>
          </mc:Fallback>
        </mc:AlternateContent>
      </p:grpSp>
      <p:grpSp>
        <p:nvGrpSpPr>
          <p:cNvPr id="7" name="Group 6">
            <a:extLst>
              <a:ext uri="{FF2B5EF4-FFF2-40B4-BE49-F238E27FC236}">
                <a16:creationId xmlns:a16="http://schemas.microsoft.com/office/drawing/2014/main" id="{9656761C-0EA6-491E-A705-9E2FFC0B9901}"/>
              </a:ext>
            </a:extLst>
          </p:cNvPr>
          <p:cNvGrpSpPr/>
          <p:nvPr/>
        </p:nvGrpSpPr>
        <p:grpSpPr>
          <a:xfrm>
            <a:off x="8563545" y="1060397"/>
            <a:ext cx="3531124" cy="4518211"/>
            <a:chOff x="8563545" y="1060397"/>
            <a:chExt cx="3531124" cy="4518211"/>
          </a:xfrm>
        </p:grpSpPr>
        <p:sp>
          <p:nvSpPr>
            <p:cNvPr id="61" name="Freeform: Shape 60">
              <a:extLst>
                <a:ext uri="{FF2B5EF4-FFF2-40B4-BE49-F238E27FC236}">
                  <a16:creationId xmlns:a16="http://schemas.microsoft.com/office/drawing/2014/main" id="{E47E2D12-AF13-4C0B-9FCE-82D2AE6E5B66}"/>
                </a:ext>
              </a:extLst>
            </p:cNvPr>
            <p:cNvSpPr/>
            <p:nvPr/>
          </p:nvSpPr>
          <p:spPr>
            <a:xfrm>
              <a:off x="9581990" y="1060397"/>
              <a:ext cx="2512679" cy="4518211"/>
            </a:xfrm>
            <a:custGeom>
              <a:avLst/>
              <a:gdLst>
                <a:gd name="connsiteX0" fmla="*/ 330413 w 2512679"/>
                <a:gd name="connsiteY0" fmla="*/ 0 h 4518211"/>
                <a:gd name="connsiteX1" fmla="*/ 0 w 2512679"/>
                <a:gd name="connsiteY1" fmla="*/ 599354 h 4518211"/>
                <a:gd name="connsiteX2" fmla="*/ 1559859 w 2512679"/>
                <a:gd name="connsiteY2" fmla="*/ 2474258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798064 w 2512679"/>
                <a:gd name="connsiteY9" fmla="*/ 1198709 h 4518211"/>
                <a:gd name="connsiteX10" fmla="*/ 1060397 w 2512679"/>
                <a:gd name="connsiteY10" fmla="*/ 169048 h 4518211"/>
                <a:gd name="connsiteX11" fmla="*/ 330413 w 2512679"/>
                <a:gd name="connsiteY11" fmla="*/ 0 h 4518211"/>
                <a:gd name="connsiteX0" fmla="*/ 330413 w 2512679"/>
                <a:gd name="connsiteY0" fmla="*/ 0 h 4518211"/>
                <a:gd name="connsiteX1" fmla="*/ 0 w 2512679"/>
                <a:gd name="connsiteY1" fmla="*/ 599354 h 4518211"/>
                <a:gd name="connsiteX2" fmla="*/ 1406178 w 2512679"/>
                <a:gd name="connsiteY2" fmla="*/ 2451206 h 4518211"/>
                <a:gd name="connsiteX3" fmla="*/ 868296 w 2512679"/>
                <a:gd name="connsiteY3" fmla="*/ 3903489 h 4518211"/>
                <a:gd name="connsiteX4" fmla="*/ 860612 w 2512679"/>
                <a:gd name="connsiteY4" fmla="*/ 4157062 h 4518211"/>
                <a:gd name="connsiteX5" fmla="*/ 1137237 w 2512679"/>
                <a:gd name="connsiteY5" fmla="*/ 4518211 h 4518211"/>
                <a:gd name="connsiteX6" fmla="*/ 1559859 w 2512679"/>
                <a:gd name="connsiteY6" fmla="*/ 4495159 h 4518211"/>
                <a:gd name="connsiteX7" fmla="*/ 1828800 w 2512679"/>
                <a:gd name="connsiteY7" fmla="*/ 4264638 h 4518211"/>
                <a:gd name="connsiteX8" fmla="*/ 2512679 w 2512679"/>
                <a:gd name="connsiteY8" fmla="*/ 2881512 h 4518211"/>
                <a:gd name="connsiteX9" fmla="*/ 1936376 w 2512679"/>
                <a:gd name="connsiteY9" fmla="*/ 1160289 h 4518211"/>
                <a:gd name="connsiteX10" fmla="*/ 1060397 w 2512679"/>
                <a:gd name="connsiteY10" fmla="*/ 169048 h 4518211"/>
                <a:gd name="connsiteX11" fmla="*/ 330413 w 2512679"/>
                <a:gd name="connsiteY11" fmla="*/ 0 h 4518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12679" h="4518211">
                  <a:moveTo>
                    <a:pt x="330413" y="0"/>
                  </a:moveTo>
                  <a:lnTo>
                    <a:pt x="0" y="599354"/>
                  </a:lnTo>
                  <a:lnTo>
                    <a:pt x="1406178" y="2451206"/>
                  </a:lnTo>
                  <a:lnTo>
                    <a:pt x="868296" y="3903489"/>
                  </a:lnTo>
                  <a:lnTo>
                    <a:pt x="860612" y="4157062"/>
                  </a:lnTo>
                  <a:lnTo>
                    <a:pt x="1137237" y="4518211"/>
                  </a:lnTo>
                  <a:lnTo>
                    <a:pt x="1559859" y="4495159"/>
                  </a:lnTo>
                  <a:lnTo>
                    <a:pt x="1828800" y="4264638"/>
                  </a:lnTo>
                  <a:lnTo>
                    <a:pt x="2512679" y="2881512"/>
                  </a:lnTo>
                  <a:lnTo>
                    <a:pt x="1936376" y="1160289"/>
                  </a:lnTo>
                  <a:lnTo>
                    <a:pt x="1060397" y="169048"/>
                  </a:lnTo>
                  <a:lnTo>
                    <a:pt x="330413" y="0"/>
                  </a:lnTo>
                  <a:close/>
                </a:path>
              </a:pathLst>
            </a:custGeom>
            <a:solidFill>
              <a:schemeClr val="accent2">
                <a:lumMod val="20000"/>
                <a:lumOff val="80000"/>
              </a:schemeClr>
            </a:solidFill>
            <a:ln w="38100">
              <a:solidFill>
                <a:schemeClr val="accent2">
                  <a:alpha val="22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dirty="0"/>
            </a:p>
          </p:txBody>
        </p:sp>
        <p:sp>
          <p:nvSpPr>
            <p:cNvPr id="14" name="Oval 13">
              <a:extLst>
                <a:ext uri="{FF2B5EF4-FFF2-40B4-BE49-F238E27FC236}">
                  <a16:creationId xmlns:a16="http://schemas.microsoft.com/office/drawing/2014/main" id="{A4AAB528-F9F2-4A8E-8F05-63A07E285D75}"/>
                </a:ext>
              </a:extLst>
            </p:cNvPr>
            <p:cNvSpPr/>
            <p:nvPr/>
          </p:nvSpPr>
          <p:spPr>
            <a:xfrm>
              <a:off x="9863741" y="1206624"/>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lIns="0" rIns="0" rtlCol="0" anchor="ctr"/>
            <a:lstStyle/>
            <a:p>
              <a:pPr algn="ctr"/>
              <a:r>
                <a:rPr lang="en-US" dirty="0"/>
                <a:t>(0,0)</a:t>
              </a:r>
            </a:p>
          </p:txBody>
        </p:sp>
        <p:sp>
          <p:nvSpPr>
            <p:cNvPr id="15" name="Oval 14">
              <a:extLst>
                <a:ext uri="{FF2B5EF4-FFF2-40B4-BE49-F238E27FC236}">
                  <a16:creationId xmlns:a16="http://schemas.microsoft.com/office/drawing/2014/main" id="{00E2B693-8D32-4D12-BF86-FB5F0C1FC6F7}"/>
                </a:ext>
              </a:extLst>
            </p:cNvPr>
            <p:cNvSpPr/>
            <p:nvPr/>
          </p:nvSpPr>
          <p:spPr>
            <a:xfrm>
              <a:off x="8966957" y="2382305"/>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(1,0)</a:t>
              </a:r>
            </a:p>
          </p:txBody>
        </p:sp>
        <p:sp>
          <p:nvSpPr>
            <p:cNvPr id="16" name="Oval 15">
              <a:extLst>
                <a:ext uri="{FF2B5EF4-FFF2-40B4-BE49-F238E27FC236}">
                  <a16:creationId xmlns:a16="http://schemas.microsoft.com/office/drawing/2014/main" id="{A17F4148-0A5D-4E4F-8B4C-4D69AD457160}"/>
                </a:ext>
              </a:extLst>
            </p:cNvPr>
            <p:cNvSpPr/>
            <p:nvPr/>
          </p:nvSpPr>
          <p:spPr>
            <a:xfrm>
              <a:off x="10670565" y="233002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(0,1)</a:t>
              </a:r>
            </a:p>
          </p:txBody>
        </p:sp>
        <p:sp>
          <p:nvSpPr>
            <p:cNvPr id="17" name="Oval 16">
              <a:extLst>
                <a:ext uri="{FF2B5EF4-FFF2-40B4-BE49-F238E27FC236}">
                  <a16:creationId xmlns:a16="http://schemas.microsoft.com/office/drawing/2014/main" id="{90DD520A-546C-4A8A-82C7-B4E0312CA7E2}"/>
                </a:ext>
              </a:extLst>
            </p:cNvPr>
            <p:cNvSpPr/>
            <p:nvPr/>
          </p:nvSpPr>
          <p:spPr>
            <a:xfrm>
              <a:off x="8563545"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(2,0)</a:t>
              </a:r>
            </a:p>
          </p:txBody>
        </p:sp>
        <p:sp>
          <p:nvSpPr>
            <p:cNvPr id="19" name="Oval 18">
              <a:extLst>
                <a:ext uri="{FF2B5EF4-FFF2-40B4-BE49-F238E27FC236}">
                  <a16:creationId xmlns:a16="http://schemas.microsoft.com/office/drawing/2014/main" id="{7BF1B254-604D-4A8F-A4FB-CC6C5C4A2F2F}"/>
                </a:ext>
              </a:extLst>
            </p:cNvPr>
            <p:cNvSpPr/>
            <p:nvPr/>
          </p:nvSpPr>
          <p:spPr>
            <a:xfrm>
              <a:off x="9846443" y="3555408"/>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(1,1)</a:t>
              </a:r>
            </a:p>
          </p:txBody>
        </p:sp>
        <p:sp>
          <p:nvSpPr>
            <p:cNvPr id="20" name="Oval 19">
              <a:extLst>
                <a:ext uri="{FF2B5EF4-FFF2-40B4-BE49-F238E27FC236}">
                  <a16:creationId xmlns:a16="http://schemas.microsoft.com/office/drawing/2014/main" id="{D936ED3A-F4A7-4A16-B7DD-850DA9A6D34B}"/>
                </a:ext>
              </a:extLst>
            </p:cNvPr>
            <p:cNvSpPr/>
            <p:nvPr/>
          </p:nvSpPr>
          <p:spPr>
            <a:xfrm>
              <a:off x="11168680" y="3555849"/>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(0,2)</a:t>
              </a:r>
            </a:p>
          </p:txBody>
        </p:sp>
        <p:cxnSp>
          <p:nvCxnSpPr>
            <p:cNvPr id="22" name="Straight Arrow Connector 21">
              <a:extLst>
                <a:ext uri="{FF2B5EF4-FFF2-40B4-BE49-F238E27FC236}">
                  <a16:creationId xmlns:a16="http://schemas.microsoft.com/office/drawing/2014/main" id="{64992740-A0E2-4AD7-A168-F57C94500ACF}"/>
                </a:ext>
              </a:extLst>
            </p:cNvPr>
            <p:cNvCxnSpPr>
              <a:cxnSpLocks/>
              <a:stCxn id="14" idx="3"/>
              <a:endCxn id="15" idx="0"/>
            </p:cNvCxnSpPr>
            <p:nvPr/>
          </p:nvCxnSpPr>
          <p:spPr>
            <a:xfrm flipH="1">
              <a:off x="9370369" y="1871395"/>
              <a:ext cx="611529" cy="51091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0CAAB16-A896-4517-A528-66CD82C43A12}"/>
                </a:ext>
              </a:extLst>
            </p:cNvPr>
            <p:cNvCxnSpPr>
              <a:cxnSpLocks/>
              <a:stCxn id="15" idx="3"/>
              <a:endCxn id="17" idx="0"/>
            </p:cNvCxnSpPr>
            <p:nvPr/>
          </p:nvCxnSpPr>
          <p:spPr>
            <a:xfrm flipH="1">
              <a:off x="8966957" y="3047076"/>
              <a:ext cx="118157" cy="508332"/>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FFD1B2C-7FE9-4C32-AEDE-066BACE4B40F}"/>
                </a:ext>
              </a:extLst>
            </p:cNvPr>
            <p:cNvCxnSpPr>
              <a:cxnSpLocks/>
              <a:stCxn id="16" idx="3"/>
              <a:endCxn id="19" idx="0"/>
            </p:cNvCxnSpPr>
            <p:nvPr/>
          </p:nvCxnSpPr>
          <p:spPr>
            <a:xfrm flipH="1">
              <a:off x="10249855" y="2994799"/>
              <a:ext cx="538867" cy="560609"/>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6C50513-9888-4921-AFAF-1331300751C9}"/>
                </a:ext>
              </a:extLst>
            </p:cNvPr>
            <p:cNvCxnSpPr>
              <a:cxnSpLocks/>
              <a:stCxn id="14" idx="5"/>
              <a:endCxn id="16" idx="0"/>
            </p:cNvCxnSpPr>
            <p:nvPr/>
          </p:nvCxnSpPr>
          <p:spPr>
            <a:xfrm>
              <a:off x="10552408" y="1871395"/>
              <a:ext cx="521569" cy="458633"/>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9E01CD6-DFCF-4A63-9F0E-F1E9DAA288D3}"/>
                </a:ext>
              </a:extLst>
            </p:cNvPr>
            <p:cNvCxnSpPr>
              <a:cxnSpLocks/>
              <a:stCxn id="16" idx="5"/>
              <a:endCxn id="20" idx="0"/>
            </p:cNvCxnSpPr>
            <p:nvPr/>
          </p:nvCxnSpPr>
          <p:spPr>
            <a:xfrm>
              <a:off x="11359232" y="2994799"/>
              <a:ext cx="212860" cy="561050"/>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470F1AD-D39D-4BF5-A696-017AE2CC45CC}"/>
                </a:ext>
              </a:extLst>
            </p:cNvPr>
            <p:cNvCxnSpPr>
              <a:cxnSpLocks/>
              <a:stCxn id="15" idx="5"/>
              <a:endCxn id="19" idx="0"/>
            </p:cNvCxnSpPr>
            <p:nvPr/>
          </p:nvCxnSpPr>
          <p:spPr>
            <a:xfrm>
              <a:off x="9655624" y="3047076"/>
              <a:ext cx="594231" cy="508332"/>
            </a:xfrm>
            <a:prstGeom prst="straightConnector1">
              <a:avLst/>
            </a:prstGeom>
            <a:ln w="15875">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A5CCB2E3-9DC6-40AF-8A81-32F4EFCD2FED}"/>
                </a:ext>
              </a:extLst>
            </p:cNvPr>
            <p:cNvSpPr/>
            <p:nvPr/>
          </p:nvSpPr>
          <p:spPr>
            <a:xfrm>
              <a:off x="10570636" y="4683681"/>
              <a:ext cx="806824" cy="778828"/>
            </a:xfrm>
            <a:prstGeom prst="ellipse">
              <a:avLst/>
            </a:prstGeom>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r>
                <a:rPr lang="en-US" dirty="0"/>
                <a:t>(1,2)</a:t>
              </a:r>
            </a:p>
          </p:txBody>
        </p:sp>
        <p:cxnSp>
          <p:nvCxnSpPr>
            <p:cNvPr id="56" name="Straight Arrow Connector 55">
              <a:extLst>
                <a:ext uri="{FF2B5EF4-FFF2-40B4-BE49-F238E27FC236}">
                  <a16:creationId xmlns:a16="http://schemas.microsoft.com/office/drawing/2014/main" id="{DEFAF8D0-E6EF-45A7-8BA1-265B58813627}"/>
                </a:ext>
              </a:extLst>
            </p:cNvPr>
            <p:cNvCxnSpPr>
              <a:cxnSpLocks/>
              <a:stCxn id="20" idx="3"/>
              <a:endCxn id="55" idx="0"/>
            </p:cNvCxnSpPr>
            <p:nvPr/>
          </p:nvCxnSpPr>
          <p:spPr>
            <a:xfrm flipH="1">
              <a:off x="10974048" y="4220620"/>
              <a:ext cx="312789" cy="463061"/>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65336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E5AC46-3E41-4314-B489-9E1F317F4FBA}"/>
              </a:ext>
            </a:extLst>
          </p:cNvPr>
          <p:cNvSpPr>
            <a:spLocks noGrp="1"/>
          </p:cNvSpPr>
          <p:nvPr>
            <p:ph idx="1"/>
          </p:nvPr>
        </p:nvSpPr>
        <p:spPr>
          <a:xfrm>
            <a:off x="5314584" y="1253331"/>
            <a:ext cx="6615965" cy="4351338"/>
          </a:xfrm>
        </p:spPr>
        <p:txBody>
          <a:bodyPr/>
          <a:lstStyle/>
          <a:p>
            <a:r>
              <a:rPr lang="en-US" dirty="0"/>
              <a:t>Set of input channels: I</a:t>
            </a:r>
          </a:p>
          <a:p>
            <a:pPr lvl="1"/>
            <a:r>
              <a:rPr lang="en-US" dirty="0"/>
              <a:t>ESM representation: </a:t>
            </a:r>
            <a:r>
              <a:rPr lang="en-US" dirty="0" err="1">
                <a:solidFill>
                  <a:srgbClr val="FF0000"/>
                </a:solidFill>
              </a:rPr>
              <a:t>in</a:t>
            </a:r>
            <a:r>
              <a:rPr lang="en-US" dirty="0" err="1"/>
              <a:t>?v</a:t>
            </a:r>
            <a:r>
              <a:rPr lang="en-US" dirty="0"/>
              <a:t>, where v is the value to be received</a:t>
            </a:r>
          </a:p>
          <a:p>
            <a:r>
              <a:rPr lang="en-US" dirty="0"/>
              <a:t>Set of output channels: O</a:t>
            </a:r>
          </a:p>
          <a:p>
            <a:pPr lvl="1"/>
            <a:r>
              <a:rPr lang="en-US" dirty="0"/>
              <a:t>ESM representation: </a:t>
            </a:r>
            <a:r>
              <a:rPr lang="en-US" dirty="0" err="1">
                <a:solidFill>
                  <a:srgbClr val="0070C0"/>
                </a:solidFill>
              </a:rPr>
              <a:t>out</a:t>
            </a:r>
            <a:r>
              <a:rPr lang="en-US" dirty="0" err="1"/>
              <a:t>!v</a:t>
            </a:r>
            <a:r>
              <a:rPr lang="en-US" dirty="0"/>
              <a:t>, where v is the value to be written</a:t>
            </a:r>
          </a:p>
          <a:p>
            <a:r>
              <a:rPr lang="en-US" dirty="0"/>
              <a:t>Set of state variables X</a:t>
            </a:r>
          </a:p>
          <a:p>
            <a:r>
              <a:rPr lang="en-US" dirty="0"/>
              <a:t>Initialization </a:t>
            </a:r>
            <a:r>
              <a:rPr lang="en-US" dirty="0" err="1"/>
              <a:t>Init</a:t>
            </a:r>
            <a:r>
              <a:rPr lang="en-US" dirty="0"/>
              <a:t> which maps state variables to initial values</a:t>
            </a:r>
          </a:p>
        </p:txBody>
      </p:sp>
      <p:sp>
        <p:nvSpPr>
          <p:cNvPr id="3" name="Title 2">
            <a:extLst>
              <a:ext uri="{FF2B5EF4-FFF2-40B4-BE49-F238E27FC236}">
                <a16:creationId xmlns:a16="http://schemas.microsoft.com/office/drawing/2014/main" id="{D093B160-EB04-478C-B869-F3FC68730B62}"/>
              </a:ext>
            </a:extLst>
          </p:cNvPr>
          <p:cNvSpPr>
            <a:spLocks noGrp="1"/>
          </p:cNvSpPr>
          <p:nvPr>
            <p:ph type="title"/>
          </p:nvPr>
        </p:nvSpPr>
        <p:spPr/>
        <p:txBody>
          <a:bodyPr/>
          <a:lstStyle/>
          <a:p>
            <a:r>
              <a:rPr lang="en-US" dirty="0"/>
              <a:t>Asynchronous Process/Reactive Component</a:t>
            </a:r>
          </a:p>
        </p:txBody>
      </p:sp>
      <p:sp>
        <p:nvSpPr>
          <p:cNvPr id="4" name="Slide Number Placeholder 3">
            <a:extLst>
              <a:ext uri="{FF2B5EF4-FFF2-40B4-BE49-F238E27FC236}">
                <a16:creationId xmlns:a16="http://schemas.microsoft.com/office/drawing/2014/main" id="{60754B7E-7206-4C4D-9015-CBEF9CB425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6C838A3F-F626-4E57-8B23-4C7655ED7709}"/>
              </a:ext>
            </a:extLst>
          </p:cNvPr>
          <p:cNvGrpSpPr/>
          <p:nvPr/>
        </p:nvGrpSpPr>
        <p:grpSpPr>
          <a:xfrm>
            <a:off x="653300" y="1555666"/>
            <a:ext cx="4495706" cy="2769135"/>
            <a:chOff x="385130" y="1723596"/>
            <a:chExt cx="5207199" cy="3046143"/>
          </a:xfrm>
        </p:grpSpPr>
        <p:sp>
          <p:nvSpPr>
            <p:cNvPr id="6" name="Rectangle 5">
              <a:extLst>
                <a:ext uri="{FF2B5EF4-FFF2-40B4-BE49-F238E27FC236}">
                  <a16:creationId xmlns:a16="http://schemas.microsoft.com/office/drawing/2014/main" id="{3701C7DE-9497-43CF-8887-25A43965EB5D}"/>
                </a:ext>
              </a:extLst>
            </p:cNvPr>
            <p:cNvSpPr/>
            <p:nvPr/>
          </p:nvSpPr>
          <p:spPr>
            <a:xfrm>
              <a:off x="1206585" y="1723596"/>
              <a:ext cx="3719413" cy="304613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233EF73-29AF-4872-B43A-E09A2738E017}"/>
                </a:ext>
              </a:extLst>
            </p:cNvPr>
            <p:cNvCxnSpPr>
              <a:cxnSpLocks/>
            </p:cNvCxnSpPr>
            <p:nvPr/>
          </p:nvCxnSpPr>
          <p:spPr>
            <a:xfrm>
              <a:off x="4938251" y="2096296"/>
              <a:ext cx="654078"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E3E23C6-992E-4023-B88D-F7809A1BCE93}"/>
                </a:ext>
              </a:extLst>
            </p:cNvPr>
            <p:cNvCxnSpPr>
              <a:cxnSpLocks/>
            </p:cNvCxnSpPr>
            <p:nvPr/>
          </p:nvCxnSpPr>
          <p:spPr>
            <a:xfrm flipV="1">
              <a:off x="518449" y="2135635"/>
              <a:ext cx="688137"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4D4F9B-8C5B-4B02-B258-DB4ACEB20E53}"/>
                </a:ext>
              </a:extLst>
            </p:cNvPr>
            <p:cNvSpPr txBox="1"/>
            <p:nvPr/>
          </p:nvSpPr>
          <p:spPr>
            <a:xfrm>
              <a:off x="385130" y="2094470"/>
              <a:ext cx="879402" cy="914125"/>
            </a:xfrm>
            <a:prstGeom prst="rect">
              <a:avLst/>
            </a:prstGeom>
            <a:noFill/>
          </p:spPr>
          <p:txBody>
            <a:bodyPr wrap="square" rtlCol="0">
              <a:spAutoFit/>
            </a:bodyPr>
            <a:lstStyle/>
            <a:p>
              <a:r>
                <a:rPr lang="en-US" sz="2400" dirty="0" err="1"/>
                <a:t>bool</a:t>
              </a:r>
              <a:r>
                <a:rPr lang="en-US" sz="2400" dirty="0"/>
                <a:t> </a:t>
              </a:r>
              <a:r>
                <a:rPr lang="en-US" sz="2400" dirty="0">
                  <a:solidFill>
                    <a:srgbClr val="FF0000"/>
                  </a:solidFill>
                </a:rPr>
                <a:t>in</a:t>
              </a:r>
            </a:p>
          </p:txBody>
        </p:sp>
        <p:cxnSp>
          <p:nvCxnSpPr>
            <p:cNvPr id="10" name="Straight Connector 9">
              <a:extLst>
                <a:ext uri="{FF2B5EF4-FFF2-40B4-BE49-F238E27FC236}">
                  <a16:creationId xmlns:a16="http://schemas.microsoft.com/office/drawing/2014/main" id="{2C00346B-ADB9-4E09-87F9-FB5388CB5CFE}"/>
                </a:ext>
              </a:extLst>
            </p:cNvPr>
            <p:cNvCxnSpPr>
              <a:cxnSpLocks/>
            </p:cNvCxnSpPr>
            <p:nvPr/>
          </p:nvCxnSpPr>
          <p:spPr>
            <a:xfrm>
              <a:off x="1206585" y="2567222"/>
              <a:ext cx="3719413"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7CCBE68-B122-42E2-A9E8-B5F7FBE101BE}"/>
                    </a:ext>
                  </a:extLst>
                </p:cNvPr>
                <p:cNvSpPr txBox="1"/>
                <p:nvPr/>
              </p:nvSpPr>
              <p:spPr>
                <a:xfrm>
                  <a:off x="1418103" y="1803305"/>
                  <a:ext cx="2124950" cy="582331"/>
                </a:xfrm>
                <a:prstGeom prst="rect">
                  <a:avLst/>
                </a:prstGeom>
                <a:noFill/>
              </p:spPr>
              <p:txBody>
                <a:bodyPr wrap="none" rtlCol="0">
                  <a:spAutoFit/>
                </a:bodyPr>
                <a:lstStyle/>
                <a:p>
                  <a14:m>
                    <m:oMath xmlns:m="http://schemas.openxmlformats.org/officeDocument/2006/math">
                      <m:sSub>
                        <m:sSubPr>
                          <m:ctrlPr>
                            <a:rPr lang="en-US" sz="2800" b="0" i="1" smtClean="0">
                              <a:latin typeface="Cambria Math" panose="02040503050406030204" pitchFamily="18" charset="0"/>
                            </a:rPr>
                          </m:ctrlPr>
                        </m:sSubPr>
                        <m:e>
                          <m:r>
                            <m:rPr>
                              <m:nor/>
                            </m:rPr>
                            <a:rPr lang="en-US" sz="2800" dirty="0"/>
                            <m:t>bool</m:t>
                          </m:r>
                        </m:e>
                        <m:sub>
                          <m:r>
                            <a:rPr lang="en-US" sz="2800" i="1">
                              <a:latin typeface="Cambria Math" panose="02040503050406030204" pitchFamily="18" charset="0"/>
                            </a:rPr>
                            <m:t>∅</m:t>
                          </m:r>
                        </m:sub>
                      </m:sSub>
                    </m:oMath>
                  </a14:m>
                  <a:r>
                    <a:rPr lang="en-US" sz="2800" dirty="0"/>
                    <a:t> </a:t>
                  </a:r>
                  <a:r>
                    <a:rPr lang="en-US" sz="2800" dirty="0">
                      <a:solidFill>
                        <a:schemeClr val="accent6">
                          <a:lumMod val="75000"/>
                        </a:schemeClr>
                      </a:solidFill>
                    </a:rPr>
                    <a:t>x</a:t>
                  </a:r>
                  <a:r>
                    <a:rPr lang="en-US" sz="2800" dirty="0"/>
                    <a:t>:= </a:t>
                  </a:r>
                  <a14:m>
                    <m:oMath xmlns:m="http://schemas.openxmlformats.org/officeDocument/2006/math">
                      <m:r>
                        <a:rPr lang="en-US" sz="2800" b="0" i="1" smtClean="0">
                          <a:latin typeface="Cambria Math" panose="02040503050406030204" pitchFamily="18" charset="0"/>
                        </a:rPr>
                        <m:t>∅</m:t>
                      </m:r>
                    </m:oMath>
                  </a14:m>
                  <a:endParaRPr lang="en-US" sz="2800" dirty="0"/>
                </a:p>
              </p:txBody>
            </p:sp>
          </mc:Choice>
          <mc:Fallback xmlns="">
            <p:sp>
              <p:nvSpPr>
                <p:cNvPr id="11" name="TextBox 10">
                  <a:extLst>
                    <a:ext uri="{FF2B5EF4-FFF2-40B4-BE49-F238E27FC236}">
                      <a16:creationId xmlns:a16="http://schemas.microsoft.com/office/drawing/2014/main" id="{87CCBE68-B122-42E2-A9E8-B5F7FBE101BE}"/>
                    </a:ext>
                  </a:extLst>
                </p:cNvPr>
                <p:cNvSpPr txBox="1">
                  <a:spLocks noRot="1" noChangeAspect="1" noMove="1" noResize="1" noEditPoints="1" noAdjustHandles="1" noChangeArrowheads="1" noChangeShapeType="1" noTextEdit="1"/>
                </p:cNvSpPr>
                <p:nvPr/>
              </p:nvSpPr>
              <p:spPr>
                <a:xfrm>
                  <a:off x="1418103" y="1803305"/>
                  <a:ext cx="2124950" cy="582331"/>
                </a:xfrm>
                <a:prstGeom prst="rect">
                  <a:avLst/>
                </a:prstGeom>
                <a:blipFill>
                  <a:blip r:embed="rId2"/>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BE16BDA-196D-4B01-9125-522608A4AC84}"/>
                    </a:ext>
                  </a:extLst>
                </p:cNvPr>
                <p:cNvSpPr txBox="1"/>
                <p:nvPr/>
              </p:nvSpPr>
              <p:spPr>
                <a:xfrm>
                  <a:off x="1418103" y="2674883"/>
                  <a:ext cx="1831073" cy="575560"/>
                </a:xfrm>
                <a:prstGeom prst="rect">
                  <a:avLst/>
                </a:prstGeom>
                <a:noFill/>
              </p:spPr>
              <p:txBody>
                <a:bodyPr wrap="none" rtlCol="0">
                  <a:spAutoFit/>
                </a:bodyPr>
                <a:lstStyle/>
                <a:p>
                  <a:r>
                    <a:rPr lang="en-US" sz="2800" b="0" dirty="0"/>
                    <a:t>T</a:t>
                  </a:r>
                  <a:r>
                    <a:rPr lang="en-US" sz="2800" b="0" baseline="-25000" dirty="0"/>
                    <a:t>in</a:t>
                  </a:r>
                  <a14:m>
                    <m:oMath xmlns:m="http://schemas.openxmlformats.org/officeDocument/2006/math">
                      <m:r>
                        <a:rPr lang="en-US" sz="2800" b="0" i="1" smtClean="0">
                          <a:latin typeface="Cambria Math" panose="02040503050406030204" pitchFamily="18" charset="0"/>
                        </a:rPr>
                        <m:t>:</m:t>
                      </m:r>
                    </m:oMath>
                  </a14:m>
                  <a:r>
                    <a:rPr lang="en-US" sz="2800" dirty="0"/>
                    <a:t> x := in</a:t>
                  </a:r>
                </a:p>
              </p:txBody>
            </p:sp>
          </mc:Choice>
          <mc:Fallback xmlns="">
            <p:sp>
              <p:nvSpPr>
                <p:cNvPr id="12" name="TextBox 11">
                  <a:extLst>
                    <a:ext uri="{FF2B5EF4-FFF2-40B4-BE49-F238E27FC236}">
                      <a16:creationId xmlns:a16="http://schemas.microsoft.com/office/drawing/2014/main" id="{8BE16BDA-196D-4B01-9125-522608A4AC84}"/>
                    </a:ext>
                  </a:extLst>
                </p:cNvPr>
                <p:cNvSpPr txBox="1">
                  <a:spLocks noRot="1" noChangeAspect="1" noMove="1" noResize="1" noEditPoints="1" noAdjustHandles="1" noChangeArrowheads="1" noChangeShapeType="1" noTextEdit="1"/>
                </p:cNvSpPr>
                <p:nvPr/>
              </p:nvSpPr>
              <p:spPr>
                <a:xfrm>
                  <a:off x="1418103" y="2674883"/>
                  <a:ext cx="1831073" cy="575560"/>
                </a:xfrm>
                <a:prstGeom prst="rect">
                  <a:avLst/>
                </a:prstGeom>
                <a:blipFill>
                  <a:blip r:embed="rId3"/>
                  <a:stretch>
                    <a:fillRect l="-7692" t="-10465" r="-6154"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412D6FC-1F97-4E3E-8266-9BD0C66EFF96}"/>
                    </a:ext>
                  </a:extLst>
                </p:cNvPr>
                <p:cNvSpPr txBox="1"/>
                <p:nvPr/>
              </p:nvSpPr>
              <p:spPr>
                <a:xfrm>
                  <a:off x="1418102" y="3246198"/>
                  <a:ext cx="3334030" cy="1523541"/>
                </a:xfrm>
                <a:prstGeom prst="rect">
                  <a:avLst/>
                </a:prstGeom>
                <a:noFill/>
              </p:spPr>
              <p:txBody>
                <a:bodyPr wrap="none" rtlCol="0">
                  <a:spAutoFit/>
                </a:bodyPr>
                <a:lstStyle/>
                <a:p>
                  <a:r>
                    <a:rPr lang="en-US" sz="2800" b="0" dirty="0"/>
                    <a:t>T</a:t>
                  </a:r>
                  <a:r>
                    <a:rPr lang="en-US" sz="2800" b="0" baseline="-25000" dirty="0"/>
                    <a:t>out</a:t>
                  </a:r>
                  <a14:m>
                    <m:oMath xmlns:m="http://schemas.openxmlformats.org/officeDocument/2006/math">
                      <m:r>
                        <a:rPr lang="en-US" sz="2800" b="0" i="1" smtClean="0">
                          <a:latin typeface="Cambria Math" panose="02040503050406030204" pitchFamily="18" charset="0"/>
                        </a:rPr>
                        <m:t>:</m:t>
                      </m:r>
                    </m:oMath>
                  </a14:m>
                  <a:r>
                    <a:rPr lang="en-US" sz="2800" dirty="0"/>
                    <a:t> </a:t>
                  </a:r>
                </a:p>
                <a:p>
                  <a:r>
                    <a:rPr lang="en-US" sz="2800" b="0" dirty="0"/>
                    <a:t>x</a:t>
                  </a:r>
                  <a14:m>
                    <m:oMath xmlns:m="http://schemas.openxmlformats.org/officeDocument/2006/math">
                      <m:r>
                        <a:rPr lang="en-US" sz="2800" b="0" i="0" smtClean="0">
                          <a:latin typeface="Cambria Math" panose="02040503050406030204" pitchFamily="18" charset="0"/>
                        </a:rPr>
                        <m:t> </m:t>
                      </m:r>
                      <m:r>
                        <a:rPr lang="en-US" sz="2800" b="0" i="1" smtClean="0">
                          <a:latin typeface="Cambria Math" panose="02040503050406030204" pitchFamily="18" charset="0"/>
                        </a:rPr>
                        <m:t>≠∅→</m:t>
                      </m:r>
                    </m:oMath>
                  </a14:m>
                  <a:r>
                    <a:rPr lang="en-US" sz="2800" dirty="0"/>
                    <a:t> { out := x;</a:t>
                  </a:r>
                </a:p>
                <a:p>
                  <a:r>
                    <a:rPr lang="en-US" sz="2800" dirty="0"/>
                    <a:t>                   x := </a:t>
                  </a:r>
                  <a14:m>
                    <m:oMath xmlns:m="http://schemas.openxmlformats.org/officeDocument/2006/math">
                      <m:r>
                        <a:rPr lang="en-US" sz="2800" b="0" i="1" smtClean="0">
                          <a:latin typeface="Cambria Math" panose="02040503050406030204" pitchFamily="18" charset="0"/>
                        </a:rPr>
                        <m:t>∅</m:t>
                      </m:r>
                    </m:oMath>
                  </a14:m>
                  <a:r>
                    <a:rPr lang="en-US" sz="2800" dirty="0"/>
                    <a:t> } </a:t>
                  </a:r>
                </a:p>
              </p:txBody>
            </p:sp>
          </mc:Choice>
          <mc:Fallback xmlns="">
            <p:sp>
              <p:nvSpPr>
                <p:cNvPr id="13" name="TextBox 12">
                  <a:extLst>
                    <a:ext uri="{FF2B5EF4-FFF2-40B4-BE49-F238E27FC236}">
                      <a16:creationId xmlns:a16="http://schemas.microsoft.com/office/drawing/2014/main" id="{4412D6FC-1F97-4E3E-8266-9BD0C66EFF96}"/>
                    </a:ext>
                  </a:extLst>
                </p:cNvPr>
                <p:cNvSpPr txBox="1">
                  <a:spLocks noRot="1" noChangeAspect="1" noMove="1" noResize="1" noEditPoints="1" noAdjustHandles="1" noChangeArrowheads="1" noChangeShapeType="1" noTextEdit="1"/>
                </p:cNvSpPr>
                <p:nvPr/>
              </p:nvSpPr>
              <p:spPr>
                <a:xfrm>
                  <a:off x="1418102" y="3246198"/>
                  <a:ext cx="3334030" cy="1523541"/>
                </a:xfrm>
                <a:prstGeom prst="rect">
                  <a:avLst/>
                </a:prstGeom>
                <a:blipFill>
                  <a:blip r:embed="rId4"/>
                  <a:stretch>
                    <a:fillRect l="-4228" t="-3965" r="-3171" b="-1189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5C4F6844-952F-4645-BCD5-B56E6D559F6C}"/>
              </a:ext>
            </a:extLst>
          </p:cNvPr>
          <p:cNvSpPr txBox="1"/>
          <p:nvPr/>
        </p:nvSpPr>
        <p:spPr>
          <a:xfrm>
            <a:off x="4544761" y="1892814"/>
            <a:ext cx="759244" cy="830997"/>
          </a:xfrm>
          <a:prstGeom prst="rect">
            <a:avLst/>
          </a:prstGeom>
          <a:noFill/>
        </p:spPr>
        <p:txBody>
          <a:bodyPr wrap="square" rtlCol="0">
            <a:spAutoFit/>
          </a:bodyPr>
          <a:lstStyle/>
          <a:p>
            <a:r>
              <a:rPr lang="en-US" sz="2400" dirty="0"/>
              <a:t>bool</a:t>
            </a:r>
          </a:p>
          <a:p>
            <a:r>
              <a:rPr lang="en-US" sz="2400" dirty="0">
                <a:solidFill>
                  <a:schemeClr val="accent1">
                    <a:lumMod val="75000"/>
                  </a:schemeClr>
                </a:solidFill>
              </a:rPr>
              <a:t>out</a:t>
            </a:r>
          </a:p>
        </p:txBody>
      </p:sp>
    </p:spTree>
    <p:extLst>
      <p:ext uri="{BB962C8B-B14F-4D97-AF65-F5344CB8AC3E}">
        <p14:creationId xmlns:p14="http://schemas.microsoft.com/office/powerpoint/2010/main" val="23524712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661311D-1F28-4430-912B-B45C3940952B}"/>
                  </a:ext>
                </a:extLst>
              </p:cNvPr>
              <p:cNvSpPr>
                <a:spLocks noGrp="1"/>
              </p:cNvSpPr>
              <p:nvPr>
                <p:ph idx="1"/>
              </p:nvPr>
            </p:nvSpPr>
            <p:spPr/>
            <p:txBody>
              <a:bodyPr>
                <a:normAutofit lnSpcReduction="10000"/>
              </a:bodyPr>
              <a:lstStyle/>
              <a:p>
                <a:pPr marL="0" indent="0">
                  <a:buNone/>
                </a:pPr>
                <a:r>
                  <a:rPr lang="en-US" b="1" dirty="0"/>
                  <a:t>Input Task</a:t>
                </a:r>
                <a:r>
                  <a:rPr lang="en-US" dirty="0"/>
                  <a:t> defines updates of the form: </a:t>
                </a:r>
                <a:r>
                  <a:rPr lang="en-US" b="1" dirty="0"/>
                  <a:t>G </a:t>
                </a:r>
                <a14:m>
                  <m:oMath xmlns:m="http://schemas.openxmlformats.org/officeDocument/2006/math">
                    <m:r>
                      <a:rPr lang="en-US" b="1" i="1" smtClean="0">
                        <a:latin typeface="Cambria Math" panose="02040503050406030204" pitchFamily="18" charset="0"/>
                      </a:rPr>
                      <m:t>→</m:t>
                    </m:r>
                  </m:oMath>
                </a14:m>
                <a:r>
                  <a:rPr lang="en-US" b="1" dirty="0"/>
                  <a:t>  x:= E(X,in)</a:t>
                </a:r>
              </a:p>
              <a:p>
                <a:r>
                  <a:rPr lang="en-US" dirty="0"/>
                  <a:t>Guard condition </a:t>
                </a:r>
                <a:r>
                  <a:rPr lang="en-US" dirty="0">
                    <a:solidFill>
                      <a:srgbClr val="002060"/>
                    </a:solidFill>
                  </a:rPr>
                  <a:t>G: some expression over </a:t>
                </a:r>
                <a:r>
                  <a:rPr lang="en-US" b="1" i="1" dirty="0"/>
                  <a:t>only</a:t>
                </a:r>
                <a:r>
                  <a:rPr lang="en-US" dirty="0"/>
                  <a:t> state variables X; input task can be executed only if </a:t>
                </a:r>
                <a:r>
                  <a:rPr lang="en-US" dirty="0">
                    <a:solidFill>
                      <a:srgbClr val="002060"/>
                    </a:solidFill>
                  </a:rPr>
                  <a:t>G</a:t>
                </a:r>
                <a:r>
                  <a:rPr lang="en-US" dirty="0"/>
                  <a:t> is true</a:t>
                </a:r>
              </a:p>
              <a:p>
                <a:r>
                  <a:rPr lang="en-US" dirty="0"/>
                  <a:t>For each </a:t>
                </a:r>
                <a:r>
                  <a:rPr lang="en-US" dirty="0">
                    <a:solidFill>
                      <a:srgbClr val="FF0000"/>
                    </a:solidFill>
                  </a:rPr>
                  <a:t>in</a:t>
                </a:r>
                <a:r>
                  <a:rPr lang="en-US" dirty="0"/>
                  <a:t> in I, we associate a read-set (X </a:t>
                </a:r>
                <a14:m>
                  <m:oMath xmlns:m="http://schemas.openxmlformats.org/officeDocument/2006/math">
                    <m:r>
                      <a:rPr lang="en-US" b="0" i="1" smtClean="0">
                        <a:latin typeface="Cambria Math" panose="02040503050406030204" pitchFamily="18" charset="0"/>
                      </a:rPr>
                      <m:t>∪</m:t>
                    </m:r>
                  </m:oMath>
                </a14:m>
                <a:r>
                  <a:rPr lang="en-US" dirty="0"/>
                  <a:t> {in}): variables that can appear in expression E for input task associated with</a:t>
                </a:r>
                <a:r>
                  <a:rPr lang="en-US" dirty="0">
                    <a:solidFill>
                      <a:srgbClr val="FF0000"/>
                    </a:solidFill>
                  </a:rPr>
                  <a:t> in </a:t>
                </a:r>
                <a:r>
                  <a:rPr lang="en-US" dirty="0"/>
                  <a:t>(rationale: can read value on </a:t>
                </a:r>
                <a:r>
                  <a:rPr lang="en-US" dirty="0">
                    <a:solidFill>
                      <a:srgbClr val="FF0000"/>
                    </a:solidFill>
                  </a:rPr>
                  <a:t>in </a:t>
                </a:r>
                <a:r>
                  <a:rPr lang="en-US" dirty="0"/>
                  <a:t>only if that task is enabled)</a:t>
                </a:r>
                <a:endParaRPr lang="en-US" dirty="0">
                  <a:solidFill>
                    <a:srgbClr val="FF0000"/>
                  </a:solidFill>
                </a:endParaRPr>
              </a:p>
              <a:p>
                <a:r>
                  <a:rPr lang="en-US" dirty="0"/>
                  <a:t>Any state variable can appear in the LHS of the assignment</a:t>
                </a:r>
              </a:p>
              <a:p>
                <a:r>
                  <a:rPr lang="en-US" dirty="0"/>
                  <a:t>Defines a set of input actions of the form: q</a:t>
                </a:r>
                <a14:m>
                  <m:oMath xmlns:m="http://schemas.openxmlformats.org/officeDocument/2006/math">
                    <m:r>
                      <a:rPr lang="en-US">
                        <a:latin typeface="Cambria Math" panose="02040503050406030204" pitchFamily="18" charset="0"/>
                      </a:rPr>
                      <m:t> </m:t>
                    </m:r>
                    <m:groupChr>
                      <m:groupChrPr>
                        <m:chr m:val="→"/>
                        <m:vertJc m:val="bot"/>
                        <m:ctrlPr>
                          <a:rPr lang="en-US" i="1">
                            <a:latin typeface="Cambria Math" panose="02040503050406030204" pitchFamily="18" charset="0"/>
                          </a:rPr>
                        </m:ctrlPr>
                      </m:groupChrPr>
                      <m:e>
                        <m:r>
                          <m:rPr>
                            <m:sty m:val="p"/>
                            <m:brk m:alnAt="2"/>
                          </m:rPr>
                          <a:rPr lang="en-US">
                            <a:solidFill>
                              <a:srgbClr val="FF0000"/>
                            </a:solidFill>
                            <a:latin typeface="Cambria Math" panose="02040503050406030204" pitchFamily="18" charset="0"/>
                          </a:rPr>
                          <m:t>i</m:t>
                        </m:r>
                        <m:r>
                          <m:rPr>
                            <m:sty m:val="p"/>
                          </m:rPr>
                          <a:rPr lang="en-US">
                            <a:solidFill>
                              <a:srgbClr val="FF0000"/>
                            </a:solidFill>
                            <a:latin typeface="Cambria Math" panose="02040503050406030204" pitchFamily="18" charset="0"/>
                          </a:rPr>
                          <m:t>n</m:t>
                        </m:r>
                        <m:r>
                          <a:rPr lang="en-US">
                            <a:latin typeface="Cambria Math" panose="02040503050406030204" pitchFamily="18" charset="0"/>
                          </a:rPr>
                          <m:t>?</m:t>
                        </m:r>
                        <m:r>
                          <m:rPr>
                            <m:sty m:val="p"/>
                          </m:rPr>
                          <a:rPr lang="en-US">
                            <a:latin typeface="Cambria Math" panose="02040503050406030204" pitchFamily="18" charset="0"/>
                          </a:rPr>
                          <m:t>v</m:t>
                        </m:r>
                        <m:r>
                          <m:rPr>
                            <m:brk m:alnAt="2"/>
                          </m:rPr>
                          <a:rPr lang="en-US" i="1">
                            <a:latin typeface="Cambria Math" panose="02040503050406030204" pitchFamily="18" charset="0"/>
                          </a:rPr>
                          <m:t> </m:t>
                        </m:r>
                      </m:e>
                    </m:groupChr>
                  </m:oMath>
                </a14:m>
                <a:r>
                  <a:rPr lang="en-US" dirty="0"/>
                  <a:t> q’</a:t>
                </a:r>
              </a:p>
              <a:p>
                <a:pPr lvl="1"/>
                <a:r>
                  <a:rPr lang="en-US" dirty="0"/>
                  <a:t>where q is value of state variables before update, and q satisfies G</a:t>
                </a:r>
              </a:p>
              <a:p>
                <a:pPr lvl="1"/>
                <a:r>
                  <a:rPr lang="en-US" dirty="0"/>
                  <a:t>value of state variables after update is q’ = E(X</a:t>
                </a:r>
                <a14:m>
                  <m:oMath xmlns:m="http://schemas.openxmlformats.org/officeDocument/2006/math">
                    <m:r>
                      <a:rPr lang="en-US" b="0" i="1" smtClean="0">
                        <a:latin typeface="Cambria Math" panose="02040503050406030204" pitchFamily="18" charset="0"/>
                      </a:rPr>
                      <m:t>↦</m:t>
                    </m:r>
                  </m:oMath>
                </a14:m>
                <a:r>
                  <a:rPr lang="en-US" dirty="0"/>
                  <a:t>q, in</a:t>
                </a:r>
                <a14:m>
                  <m:oMath xmlns:m="http://schemas.openxmlformats.org/officeDocument/2006/math">
                    <m:r>
                      <a:rPr lang="en-US" b="0" i="1" smtClean="0">
                        <a:latin typeface="Cambria Math" panose="02040503050406030204" pitchFamily="18" charset="0"/>
                      </a:rPr>
                      <m:t>↦</m:t>
                    </m:r>
                  </m:oMath>
                </a14:m>
                <a:r>
                  <a:rPr lang="en-US" dirty="0"/>
                  <a:t>v)  </a:t>
                </a:r>
              </a:p>
            </p:txBody>
          </p:sp>
        </mc:Choice>
        <mc:Fallback>
          <p:sp>
            <p:nvSpPr>
              <p:cNvPr id="2" name="Content Placeholder 1">
                <a:extLst>
                  <a:ext uri="{FF2B5EF4-FFF2-40B4-BE49-F238E27FC236}">
                    <a16:creationId xmlns:a16="http://schemas.microsoft.com/office/drawing/2014/main" id="{A661311D-1F28-4430-912B-B45C3940952B}"/>
                  </a:ext>
                </a:extLst>
              </p:cNvPr>
              <p:cNvSpPr>
                <a:spLocks noGrp="1" noRot="1" noChangeAspect="1" noMove="1" noResize="1" noEditPoints="1" noAdjustHandles="1" noChangeArrowheads="1" noChangeShapeType="1" noTextEdit="1"/>
              </p:cNvSpPr>
              <p:nvPr>
                <p:ph idx="1"/>
              </p:nvPr>
            </p:nvSpPr>
            <p:spPr>
              <a:blipFill>
                <a:blip r:embed="rId3"/>
                <a:stretch>
                  <a:fillRect l="-1042" t="-3226" r="-1355" b="-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18FAB73-670F-4B6B-9E70-8A8259FFB3A9}"/>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344B6FDA-23F7-4FEA-AAEA-520D95F1135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1153757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lnSpcReduction="10000"/>
              </a:bodyPr>
              <a:lstStyle/>
              <a:p>
                <a:pPr marL="0" indent="0">
                  <a:buNone/>
                </a:pPr>
                <a:r>
                  <a:rPr lang="en-US" b="1" dirty="0"/>
                  <a:t>Output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out := E(X) </a:t>
                </a:r>
              </a:p>
              <a:p>
                <a:r>
                  <a:rPr lang="en-US" dirty="0"/>
                  <a:t>Guard condition G: some expression over </a:t>
                </a:r>
                <a:r>
                  <a:rPr lang="en-US" b="1" i="1" dirty="0"/>
                  <a:t>only</a:t>
                </a:r>
                <a:r>
                  <a:rPr lang="en-US" dirty="0"/>
                  <a:t> variables in X; output task can be executed only if G is true</a:t>
                </a:r>
              </a:p>
              <a:p>
                <a:r>
                  <a:rPr lang="en-US" dirty="0"/>
                  <a:t>For each </a:t>
                </a:r>
                <a:r>
                  <a:rPr lang="en-US" dirty="0">
                    <a:solidFill>
                      <a:schemeClr val="accent1"/>
                    </a:solidFill>
                  </a:rPr>
                  <a:t>out</a:t>
                </a:r>
                <a:r>
                  <a:rPr lang="en-US" dirty="0"/>
                  <a:t> in O, we associate a write-set {out}: variables that appear on LHS of the assignment</a:t>
                </a:r>
              </a:p>
              <a:p>
                <a:r>
                  <a:rPr lang="en-US" dirty="0"/>
                  <a:t>Any expression containing only state variables can appear in E</a:t>
                </a:r>
              </a:p>
              <a:p>
                <a:r>
                  <a:rPr lang="en-US" dirty="0"/>
                  <a:t>Defines an output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m:rPr>
                            <m:sty m:val="p"/>
                            <m:brk m:alnAt="2"/>
                          </m:rPr>
                          <a:rPr lang="en-US" b="0" i="0" smtClean="0">
                            <a:solidFill>
                              <a:schemeClr val="accent1"/>
                            </a:solidFill>
                            <a:latin typeface="Cambria Math" panose="02040503050406030204" pitchFamily="18" charset="0"/>
                          </a:rPr>
                          <m:t>o</m:t>
                        </m:r>
                        <m:r>
                          <m:rPr>
                            <m:sty m:val="p"/>
                          </m:rPr>
                          <a:rPr lang="en-US" b="0" i="0" smtClean="0">
                            <a:solidFill>
                              <a:schemeClr val="accent1"/>
                            </a:solidFill>
                            <a:latin typeface="Cambria Math" panose="02040503050406030204" pitchFamily="18" charset="0"/>
                          </a:rPr>
                          <m:t>ut</m:t>
                        </m:r>
                        <m:r>
                          <a:rPr lang="en-US" b="0" i="0" smtClean="0">
                            <a:latin typeface="Cambria Math" panose="02040503050406030204" pitchFamily="18" charset="0"/>
                          </a:rPr>
                          <m:t>!</m:t>
                        </m:r>
                        <m:r>
                          <m:rPr>
                            <m:sty m:val="p"/>
                          </m:rPr>
                          <a:rPr lang="en-US" b="0" i="0" smtClean="0">
                            <a:latin typeface="Cambria Math" panose="02040503050406030204" pitchFamily="18" charset="0"/>
                          </a:rPr>
                          <m:t>v</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value v is output on channel </a:t>
                </a:r>
                <a:r>
                  <a:rPr lang="en-US" dirty="0">
                    <a:solidFill>
                      <a:schemeClr val="accent1"/>
                    </a:solidFill>
                  </a:rPr>
                  <a:t>out </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3226" r="-1772" b="-378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6321445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739C510-316F-491D-9162-3A38EABE25D2}"/>
                  </a:ext>
                </a:extLst>
              </p:cNvPr>
              <p:cNvSpPr>
                <a:spLocks noGrp="1"/>
              </p:cNvSpPr>
              <p:nvPr>
                <p:ph idx="1"/>
              </p:nvPr>
            </p:nvSpPr>
            <p:spPr/>
            <p:txBody>
              <a:bodyPr>
                <a:normAutofit/>
              </a:bodyPr>
              <a:lstStyle/>
              <a:p>
                <a:pPr marL="0" indent="0">
                  <a:buNone/>
                </a:pPr>
                <a:r>
                  <a:rPr lang="en-US" b="1" dirty="0"/>
                  <a:t>Internal Task</a:t>
                </a:r>
                <a:r>
                  <a:rPr lang="en-US" dirty="0"/>
                  <a:t>: defines updates of the form: </a:t>
                </a:r>
                <a:r>
                  <a:rPr lang="en-US" b="1" dirty="0"/>
                  <a:t>G </a:t>
                </a:r>
                <a14:m>
                  <m:oMath xmlns:m="http://schemas.openxmlformats.org/officeDocument/2006/math">
                    <m:r>
                      <a:rPr lang="en-US" b="1" i="1">
                        <a:latin typeface="Cambria Math" panose="02040503050406030204" pitchFamily="18" charset="0"/>
                      </a:rPr>
                      <m:t>→</m:t>
                    </m:r>
                  </m:oMath>
                </a14:m>
                <a:r>
                  <a:rPr lang="en-US" b="1" dirty="0"/>
                  <a:t>  x := E(X) </a:t>
                </a:r>
              </a:p>
              <a:p>
                <a:r>
                  <a:rPr lang="en-US" dirty="0"/>
                  <a:t>Guard condition G: some expression over </a:t>
                </a:r>
                <a:r>
                  <a:rPr lang="en-US" b="1" i="1" dirty="0"/>
                  <a:t>only</a:t>
                </a:r>
                <a:r>
                  <a:rPr lang="en-US" dirty="0"/>
                  <a:t> variables in X; internal task can be executed only if G is true</a:t>
                </a:r>
              </a:p>
              <a:p>
                <a:r>
                  <a:rPr lang="en-US" dirty="0"/>
                  <a:t>Any expression containing only state variables can appear in E, only state variables appear on LHS</a:t>
                </a:r>
              </a:p>
              <a:p>
                <a:r>
                  <a:rPr lang="en-US" dirty="0"/>
                  <a:t>Defines an internal action of the form q</a:t>
                </a:r>
                <a14:m>
                  <m:oMath xmlns:m="http://schemas.openxmlformats.org/officeDocument/2006/math">
                    <m:groupChr>
                      <m:groupChrPr>
                        <m:chr m:val="→"/>
                        <m:vertJc m:val="bot"/>
                        <m:ctrlPr>
                          <a:rPr lang="en-US" i="1" smtClean="0">
                            <a:latin typeface="Cambria Math" panose="02040503050406030204" pitchFamily="18" charset="0"/>
                          </a:rPr>
                        </m:ctrlPr>
                      </m:groupChrPr>
                      <m:e>
                        <m:r>
                          <a:rPr lang="en-US" b="0" i="1" smtClean="0">
                            <a:latin typeface="Cambria Math" panose="02040503050406030204" pitchFamily="18" charset="0"/>
                          </a:rPr>
                          <m:t>𝜀</m:t>
                        </m:r>
                      </m:e>
                    </m:groupChr>
                  </m:oMath>
                </a14:m>
                <a:r>
                  <a:rPr lang="en-US" dirty="0"/>
                  <a:t>q’</a:t>
                </a:r>
              </a:p>
              <a:p>
                <a:pPr lvl="1"/>
                <a:r>
                  <a:rPr lang="en-US" dirty="0"/>
                  <a:t>where q is value of state variables before update, and q satisfies G</a:t>
                </a:r>
              </a:p>
              <a:p>
                <a:pPr lvl="1"/>
                <a:r>
                  <a:rPr lang="en-US" dirty="0"/>
                  <a:t>value of state variables after update is q’</a:t>
                </a:r>
              </a:p>
              <a:p>
                <a:pPr lvl="1"/>
                <a:r>
                  <a:rPr lang="en-US" dirty="0"/>
                  <a:t>No input is read or output is produced!</a:t>
                </a:r>
              </a:p>
            </p:txBody>
          </p:sp>
        </mc:Choice>
        <mc:Fallback xmlns="">
          <p:sp>
            <p:nvSpPr>
              <p:cNvPr id="2" name="Content Placeholder 1">
                <a:extLst>
                  <a:ext uri="{FF2B5EF4-FFF2-40B4-BE49-F238E27FC236}">
                    <a16:creationId xmlns:a16="http://schemas.microsoft.com/office/drawing/2014/main" id="{6739C510-316F-491D-9162-3A38EABE25D2}"/>
                  </a:ext>
                </a:extLst>
              </p:cNvPr>
              <p:cNvSpPr>
                <a:spLocks noGrp="1" noRot="1" noChangeAspect="1" noMove="1" noResize="1" noEditPoints="1" noAdjustHandles="1" noChangeArrowheads="1" noChangeShapeType="1" noTextEdit="1"/>
              </p:cNvSpPr>
              <p:nvPr>
                <p:ph idx="1"/>
              </p:nvPr>
            </p:nvSpPr>
            <p:spPr>
              <a:blipFill>
                <a:blip r:embed="rId2"/>
                <a:stretch>
                  <a:fillRect l="-1042" t="-2384" b="-112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F24D53-1E68-4951-A5CB-C9288521B894}"/>
              </a:ext>
            </a:extLst>
          </p:cNvPr>
          <p:cNvSpPr>
            <a:spLocks noGrp="1"/>
          </p:cNvSpPr>
          <p:nvPr>
            <p:ph type="title"/>
          </p:nvPr>
        </p:nvSpPr>
        <p:spPr/>
        <p:txBody>
          <a:bodyPr/>
          <a:lstStyle/>
          <a:p>
            <a:r>
              <a:rPr lang="en-US" dirty="0"/>
              <a:t>Updates are different from SRCs! </a:t>
            </a:r>
          </a:p>
        </p:txBody>
      </p:sp>
      <p:sp>
        <p:nvSpPr>
          <p:cNvPr id="4" name="Slide Number Placeholder 3">
            <a:extLst>
              <a:ext uri="{FF2B5EF4-FFF2-40B4-BE49-F238E27FC236}">
                <a16:creationId xmlns:a16="http://schemas.microsoft.com/office/drawing/2014/main" id="{BE2F159B-1344-49B6-BEF2-84E9E4F3A6E1}"/>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2320664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5E3C573-1747-4B5C-A23F-990FCA40D267}"/>
              </a:ext>
            </a:extLst>
          </p:cNvPr>
          <p:cNvSpPr>
            <a:spLocks noGrp="1"/>
          </p:cNvSpPr>
          <p:nvPr>
            <p:ph type="title"/>
          </p:nvPr>
        </p:nvSpPr>
        <p:spPr/>
        <p:txBody>
          <a:bodyPr/>
          <a:lstStyle/>
          <a:p>
            <a:r>
              <a:rPr lang="en-US" dirty="0"/>
              <a:t>Asynchronous Merge: Sequence of Actions</a:t>
            </a:r>
          </a:p>
        </p:txBody>
      </p:sp>
      <p:sp>
        <p:nvSpPr>
          <p:cNvPr id="4" name="Slide Number Placeholder 3">
            <a:extLst>
              <a:ext uri="{FF2B5EF4-FFF2-40B4-BE49-F238E27FC236}">
                <a16:creationId xmlns:a16="http://schemas.microsoft.com/office/drawing/2014/main" id="{FB80CA3B-0DAD-4F54-B324-4453CC3EE5F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
        <p:nvSpPr>
          <p:cNvPr id="6" name="Rectangle 5">
            <a:extLst>
              <a:ext uri="{FF2B5EF4-FFF2-40B4-BE49-F238E27FC236}">
                <a16:creationId xmlns:a16="http://schemas.microsoft.com/office/drawing/2014/main" id="{9C883F04-07AC-4E8A-8F72-0A236880124A}"/>
              </a:ext>
            </a:extLst>
          </p:cNvPr>
          <p:cNvSpPr/>
          <p:nvPr/>
        </p:nvSpPr>
        <p:spPr>
          <a:xfrm>
            <a:off x="1238804" y="1915119"/>
            <a:ext cx="4253902"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30F3AE69-44DD-469C-B6C3-47F3BBC729FB}"/>
              </a:ext>
            </a:extLst>
          </p:cNvPr>
          <p:cNvCxnSpPr>
            <a:cxnSpLocks/>
          </p:cNvCxnSpPr>
          <p:nvPr/>
        </p:nvCxnSpPr>
        <p:spPr>
          <a:xfrm>
            <a:off x="5492706" y="2146721"/>
            <a:ext cx="619836" cy="0"/>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3F3C5EDB-F085-4B95-8AB7-29A798E6A1BA}"/>
              </a:ext>
            </a:extLst>
          </p:cNvPr>
          <p:cNvGrpSpPr/>
          <p:nvPr/>
        </p:nvGrpSpPr>
        <p:grpSpPr>
          <a:xfrm>
            <a:off x="103577" y="2289688"/>
            <a:ext cx="1186513" cy="490211"/>
            <a:chOff x="463031" y="2031134"/>
            <a:chExt cx="1186513" cy="490211"/>
          </a:xfrm>
        </p:grpSpPr>
        <p:cxnSp>
          <p:nvCxnSpPr>
            <p:cNvPr id="8" name="Straight Arrow Connector 7">
              <a:extLst>
                <a:ext uri="{FF2B5EF4-FFF2-40B4-BE49-F238E27FC236}">
                  <a16:creationId xmlns:a16="http://schemas.microsoft.com/office/drawing/2014/main" id="{5A20E4E9-30C4-4985-B837-9B24F18DE17E}"/>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33C7A8-9E53-4A49-A9EC-58FD304D95F1}"/>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1</a:t>
              </a:r>
            </a:p>
          </p:txBody>
        </p:sp>
      </p:grpSp>
      <p:cxnSp>
        <p:nvCxnSpPr>
          <p:cNvPr id="10" name="Straight Connector 9">
            <a:extLst>
              <a:ext uri="{FF2B5EF4-FFF2-40B4-BE49-F238E27FC236}">
                <a16:creationId xmlns:a16="http://schemas.microsoft.com/office/drawing/2014/main" id="{68376780-DEA7-4902-88BD-FAAE0A9E0C16}"/>
              </a:ext>
            </a:extLst>
          </p:cNvPr>
          <p:cNvCxnSpPr>
            <a:cxnSpLocks/>
          </p:cNvCxnSpPr>
          <p:nvPr/>
        </p:nvCxnSpPr>
        <p:spPr>
          <a:xfrm>
            <a:off x="1238804" y="2682028"/>
            <a:ext cx="4253902"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9C178CC-6351-4929-AD1E-6D05193D9228}"/>
                  </a:ext>
                </a:extLst>
              </p:cNvPr>
              <p:cNvSpPr txBox="1"/>
              <p:nvPr/>
            </p:nvSpPr>
            <p:spPr>
              <a:xfrm>
                <a:off x="1439249" y="1987579"/>
                <a:ext cx="3098733" cy="400110"/>
              </a:xfrm>
              <a:prstGeom prst="rect">
                <a:avLst/>
              </a:prstGeom>
              <a:noFill/>
            </p:spPr>
            <p:txBody>
              <a:bodyPr wrap="none" rtlCol="0">
                <a:spAutoFit/>
              </a:bodyPr>
              <a:lstStyle/>
              <a:p>
                <a:r>
                  <a:rPr lang="en-US" sz="2000" dirty="0"/>
                  <a:t>queue(bool)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i="1">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99C178CC-6351-4929-AD1E-6D05193D9228}"/>
                  </a:ext>
                </a:extLst>
              </p:cNvPr>
              <p:cNvSpPr txBox="1">
                <a:spLocks noRot="1" noChangeAspect="1" noMove="1" noResize="1" noEditPoints="1" noAdjustHandles="1" noChangeArrowheads="1" noChangeShapeType="1" noTextEdit="1"/>
              </p:cNvSpPr>
              <p:nvPr/>
            </p:nvSpPr>
            <p:spPr>
              <a:xfrm>
                <a:off x="1439249" y="1987579"/>
                <a:ext cx="3098733" cy="400110"/>
              </a:xfrm>
              <a:prstGeom prst="rect">
                <a:avLst/>
              </a:prstGeom>
              <a:blipFill>
                <a:blip r:embed="rId2"/>
                <a:stretch>
                  <a:fillRect l="-1969" t="-7576"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C196781-ABF2-4574-B9E3-3F2D698387A2}"/>
                  </a:ext>
                </a:extLst>
              </p:cNvPr>
              <p:cNvSpPr txBox="1"/>
              <p:nvPr/>
            </p:nvSpPr>
            <p:spPr>
              <a:xfrm>
                <a:off x="1257802" y="2783459"/>
                <a:ext cx="3517310"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1</a:t>
                </a:r>
                <a:r>
                  <a:rPr lang="en-US" sz="2000" dirty="0"/>
                  <a:t>,in</a:t>
                </a:r>
                <a:r>
                  <a:rPr lang="en-US" sz="2000" baseline="-25000" dirty="0"/>
                  <a:t>1</a:t>
                </a:r>
                <a:r>
                  <a:rPr lang="en-US" sz="2000" dirty="0"/>
                  <a:t>)</a:t>
                </a:r>
              </a:p>
            </p:txBody>
          </p:sp>
        </mc:Choice>
        <mc:Fallback xmlns="">
          <p:sp>
            <p:nvSpPr>
              <p:cNvPr id="12" name="TextBox 11">
                <a:extLst>
                  <a:ext uri="{FF2B5EF4-FFF2-40B4-BE49-F238E27FC236}">
                    <a16:creationId xmlns:a16="http://schemas.microsoft.com/office/drawing/2014/main" id="{DC196781-ABF2-4574-B9E3-3F2D698387A2}"/>
                  </a:ext>
                </a:extLst>
              </p:cNvPr>
              <p:cNvSpPr txBox="1">
                <a:spLocks noRot="1" noChangeAspect="1" noMove="1" noResize="1" noEditPoints="1" noAdjustHandles="1" noChangeArrowheads="1" noChangeShapeType="1" noTextEdit="1"/>
              </p:cNvSpPr>
              <p:nvPr/>
            </p:nvSpPr>
            <p:spPr>
              <a:xfrm>
                <a:off x="1257802" y="2783459"/>
                <a:ext cx="3517310" cy="400110"/>
              </a:xfrm>
              <a:prstGeom prst="rect">
                <a:avLst/>
              </a:prstGeom>
              <a:blipFill>
                <a:blip r:embed="rId3"/>
                <a:stretch>
                  <a:fillRect l="-1733" t="-9231" r="-1386" b="-27692"/>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79389A86-D389-4F6E-ADBE-5D3A018C5D11}"/>
              </a:ext>
            </a:extLst>
          </p:cNvPr>
          <p:cNvGrpSpPr/>
          <p:nvPr/>
        </p:nvGrpSpPr>
        <p:grpSpPr>
          <a:xfrm>
            <a:off x="74578" y="2930953"/>
            <a:ext cx="1186513" cy="490211"/>
            <a:chOff x="463031" y="2031134"/>
            <a:chExt cx="1186513" cy="490211"/>
          </a:xfrm>
        </p:grpSpPr>
        <p:cxnSp>
          <p:nvCxnSpPr>
            <p:cNvPr id="16" name="Straight Arrow Connector 15">
              <a:extLst>
                <a:ext uri="{FF2B5EF4-FFF2-40B4-BE49-F238E27FC236}">
                  <a16:creationId xmlns:a16="http://schemas.microsoft.com/office/drawing/2014/main" id="{AC83B531-FCF6-4E13-A4D0-967145785F19}"/>
                </a:ext>
              </a:extLst>
            </p:cNvPr>
            <p:cNvCxnSpPr>
              <a:cxnSpLocks/>
            </p:cNvCxnSpPr>
            <p:nvPr/>
          </p:nvCxnSpPr>
          <p:spPr>
            <a:xfrm flipV="1">
              <a:off x="946147" y="2031134"/>
              <a:ext cx="652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AEE679C-B3A6-420D-85A6-7661FB8AF292}"/>
                </a:ext>
              </a:extLst>
            </p:cNvPr>
            <p:cNvSpPr txBox="1"/>
            <p:nvPr/>
          </p:nvSpPr>
          <p:spPr>
            <a:xfrm>
              <a:off x="463031" y="2059680"/>
              <a:ext cx="1186513" cy="461665"/>
            </a:xfrm>
            <a:prstGeom prst="rect">
              <a:avLst/>
            </a:prstGeom>
            <a:noFill/>
          </p:spPr>
          <p:txBody>
            <a:bodyPr wrap="square" rtlCol="0">
              <a:spAutoFit/>
            </a:bodyPr>
            <a:lstStyle/>
            <a:p>
              <a:r>
                <a:rPr lang="en-US" sz="2400" dirty="0"/>
                <a:t>bool </a:t>
              </a:r>
              <a:r>
                <a:rPr lang="en-US" sz="2400" dirty="0">
                  <a:solidFill>
                    <a:srgbClr val="FF0000"/>
                  </a:solidFill>
                </a:rPr>
                <a:t>in</a:t>
              </a:r>
              <a:r>
                <a:rPr lang="en-US" sz="2400" baseline="-25000" dirty="0">
                  <a:solidFill>
                    <a:srgbClr val="FF0000"/>
                  </a:solidFill>
                </a:rPr>
                <a:t>2</a:t>
              </a:r>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C2A235-5411-456A-B8A2-51E59BE0FFDE}"/>
                  </a:ext>
                </a:extLst>
              </p:cNvPr>
              <p:cNvSpPr txBox="1"/>
              <p:nvPr/>
            </p:nvSpPr>
            <p:spPr>
              <a:xfrm>
                <a:off x="1290089" y="3210080"/>
                <a:ext cx="3603872"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Full(x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Enqueue(x</a:t>
                </a:r>
                <a:r>
                  <a:rPr lang="en-US" sz="2000" baseline="-25000" dirty="0"/>
                  <a:t>2</a:t>
                </a:r>
                <a:r>
                  <a:rPr lang="en-US" sz="2000" dirty="0"/>
                  <a:t>,in</a:t>
                </a:r>
                <a:r>
                  <a:rPr lang="en-US" sz="2000" baseline="-25000" dirty="0"/>
                  <a:t>1</a:t>
                </a:r>
                <a:r>
                  <a:rPr lang="en-US" sz="2000" dirty="0"/>
                  <a:t>)</a:t>
                </a:r>
              </a:p>
            </p:txBody>
          </p:sp>
        </mc:Choice>
        <mc:Fallback xmlns="">
          <p:sp>
            <p:nvSpPr>
              <p:cNvPr id="18" name="TextBox 17">
                <a:extLst>
                  <a:ext uri="{FF2B5EF4-FFF2-40B4-BE49-F238E27FC236}">
                    <a16:creationId xmlns:a16="http://schemas.microsoft.com/office/drawing/2014/main" id="{20C2A235-5411-456A-B8A2-51E59BE0FFDE}"/>
                  </a:ext>
                </a:extLst>
              </p:cNvPr>
              <p:cNvSpPr txBox="1">
                <a:spLocks noRot="1" noChangeAspect="1" noMove="1" noResize="1" noEditPoints="1" noAdjustHandles="1" noChangeArrowheads="1" noChangeShapeType="1" noTextEdit="1"/>
              </p:cNvSpPr>
              <p:nvPr/>
            </p:nvSpPr>
            <p:spPr>
              <a:xfrm>
                <a:off x="1290089" y="3210080"/>
                <a:ext cx="3603872" cy="400110"/>
              </a:xfrm>
              <a:prstGeom prst="rect">
                <a:avLst/>
              </a:prstGeom>
              <a:blipFill>
                <a:blip r:embed="rId4"/>
                <a:stretch>
                  <a:fillRect l="-1861"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F4E26AB-1C85-4CA0-B85E-970004AB0BD9}"/>
                  </a:ext>
                </a:extLst>
              </p:cNvPr>
              <p:cNvSpPr txBox="1"/>
              <p:nvPr/>
            </p:nvSpPr>
            <p:spPr>
              <a:xfrm>
                <a:off x="1290089" y="3635693"/>
                <a:ext cx="4333366" cy="400110"/>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1</a:t>
                </a:r>
                <a:r>
                  <a:rPr lang="en-US" sz="2000" dirty="0"/>
                  <a:t>)</a:t>
                </a:r>
              </a:p>
            </p:txBody>
          </p:sp>
        </mc:Choice>
        <mc:Fallback xmlns="">
          <p:sp>
            <p:nvSpPr>
              <p:cNvPr id="19" name="TextBox 18">
                <a:extLst>
                  <a:ext uri="{FF2B5EF4-FFF2-40B4-BE49-F238E27FC236}">
                    <a16:creationId xmlns:a16="http://schemas.microsoft.com/office/drawing/2014/main" id="{1F4E26AB-1C85-4CA0-B85E-970004AB0BD9}"/>
                  </a:ext>
                </a:extLst>
              </p:cNvPr>
              <p:cNvSpPr txBox="1">
                <a:spLocks noRot="1" noChangeAspect="1" noMove="1" noResize="1" noEditPoints="1" noAdjustHandles="1" noChangeArrowheads="1" noChangeShapeType="1" noTextEdit="1"/>
              </p:cNvSpPr>
              <p:nvPr/>
            </p:nvSpPr>
            <p:spPr>
              <a:xfrm>
                <a:off x="1290089" y="3635693"/>
                <a:ext cx="4333366" cy="400110"/>
              </a:xfrm>
              <a:prstGeom prst="rect">
                <a:avLst/>
              </a:prstGeom>
              <a:blipFill>
                <a:blip r:embed="rId5"/>
                <a:stretch>
                  <a:fillRect l="-1549" t="-7576" b="-25758"/>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EEDFA2B-1B9C-4D1C-8B95-9044DD79355A}"/>
              </a:ext>
            </a:extLst>
          </p:cNvPr>
          <p:cNvSpPr txBox="1"/>
          <p:nvPr/>
        </p:nvSpPr>
        <p:spPr>
          <a:xfrm>
            <a:off x="5553282" y="2187634"/>
            <a:ext cx="1186513" cy="830997"/>
          </a:xfrm>
          <a:prstGeom prst="rect">
            <a:avLst/>
          </a:prstGeom>
          <a:noFill/>
        </p:spPr>
        <p:txBody>
          <a:bodyPr wrap="square" rtlCol="0">
            <a:spAutoFit/>
          </a:bodyPr>
          <a:lstStyle/>
          <a:p>
            <a:r>
              <a:rPr lang="en-US" sz="2400" dirty="0"/>
              <a:t>bool </a:t>
            </a:r>
            <a:r>
              <a:rPr lang="en-US" sz="2400" dirty="0">
                <a:solidFill>
                  <a:schemeClr val="accent1"/>
                </a:solidFill>
              </a:rPr>
              <a:t>out</a:t>
            </a:r>
            <a:endParaRPr lang="en-US" sz="2400" baseline="-25000" dirty="0">
              <a:solidFill>
                <a:schemeClr val="accent1"/>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C96A96B-AECA-4F5C-ABF6-52216AA7967E}"/>
                  </a:ext>
                </a:extLst>
              </p:cNvPr>
              <p:cNvSpPr txBox="1"/>
              <p:nvPr/>
            </p:nvSpPr>
            <p:spPr>
              <a:xfrm>
                <a:off x="1290089" y="4019473"/>
                <a:ext cx="4246804"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14:m>
                  <m:oMath xmlns:m="http://schemas.openxmlformats.org/officeDocument/2006/math">
                    <m:r>
                      <a:rPr lang="en-US" sz="2000" b="0" i="1" dirty="0" smtClean="0">
                        <a:latin typeface="Cambria Math" panose="02040503050406030204" pitchFamily="18" charset="0"/>
                      </a:rPr>
                      <m:t>¬</m:t>
                    </m:r>
                  </m:oMath>
                </a14:m>
                <a:r>
                  <a:rPr lang="en-US" sz="2000" dirty="0"/>
                  <a:t>Empty(x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out := Dequeue(x</a:t>
                </a:r>
                <a:r>
                  <a:rPr lang="en-US" sz="2000" baseline="-25000" dirty="0"/>
                  <a:t>2</a:t>
                </a:r>
                <a:r>
                  <a:rPr lang="en-US" sz="2000" dirty="0"/>
                  <a:t>)</a:t>
                </a:r>
              </a:p>
            </p:txBody>
          </p:sp>
        </mc:Choice>
        <mc:Fallback xmlns="">
          <p:sp>
            <p:nvSpPr>
              <p:cNvPr id="25" name="TextBox 24">
                <a:extLst>
                  <a:ext uri="{FF2B5EF4-FFF2-40B4-BE49-F238E27FC236}">
                    <a16:creationId xmlns:a16="http://schemas.microsoft.com/office/drawing/2014/main" id="{DC96A96B-AECA-4F5C-ABF6-52216AA7967E}"/>
                  </a:ext>
                </a:extLst>
              </p:cNvPr>
              <p:cNvSpPr txBox="1">
                <a:spLocks noRot="1" noChangeAspect="1" noMove="1" noResize="1" noEditPoints="1" noAdjustHandles="1" noChangeArrowheads="1" noChangeShapeType="1" noTextEdit="1"/>
              </p:cNvSpPr>
              <p:nvPr/>
            </p:nvSpPr>
            <p:spPr>
              <a:xfrm>
                <a:off x="1290089" y="4019473"/>
                <a:ext cx="4246804" cy="400110"/>
              </a:xfrm>
              <a:prstGeom prst="rect">
                <a:avLst/>
              </a:prstGeom>
              <a:blipFill>
                <a:blip r:embed="rId6"/>
                <a:stretch>
                  <a:fillRect l="-1580" t="-7576" r="-862" b="-25758"/>
                </a:stretch>
              </a:blipFill>
            </p:spPr>
            <p:txBody>
              <a:bodyPr/>
              <a:lstStyle/>
              <a:p>
                <a:r>
                  <a:rPr lang="en-US">
                    <a:noFill/>
                  </a:rPr>
                  <a:t> </a:t>
                </a:r>
              </a:p>
            </p:txBody>
          </p:sp>
        </mc:Fallback>
      </mc:AlternateContent>
      <p:grpSp>
        <p:nvGrpSpPr>
          <p:cNvPr id="61" name="Group 60">
            <a:extLst>
              <a:ext uri="{FF2B5EF4-FFF2-40B4-BE49-F238E27FC236}">
                <a16:creationId xmlns:a16="http://schemas.microsoft.com/office/drawing/2014/main" id="{66725BFD-E916-4CD7-A7C8-C87982533F44}"/>
              </a:ext>
            </a:extLst>
          </p:cNvPr>
          <p:cNvGrpSpPr/>
          <p:nvPr/>
        </p:nvGrpSpPr>
        <p:grpSpPr>
          <a:xfrm>
            <a:off x="7370114" y="1895068"/>
            <a:ext cx="3291583" cy="3030134"/>
            <a:chOff x="6387134" y="1451194"/>
            <a:chExt cx="3291583" cy="3030134"/>
          </a:xfrm>
        </p:grpSpPr>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1225409C-4B62-40BD-B5C4-33A1B6A30888}"/>
                    </a:ext>
                  </a:extLst>
                </p:cNvPr>
                <p:cNvSpPr/>
                <p:nvPr/>
              </p:nvSpPr>
              <p:spPr>
                <a:xfrm>
                  <a:off x="6577899" y="145119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m:t>
                      </m:r>
                    </m:oMath>
                  </a14:m>
                  <a:endParaRPr lang="en-US" sz="1400" dirty="0"/>
                </a:p>
              </p:txBody>
            </p:sp>
          </mc:Choice>
          <mc:Fallback xmlns="">
            <p:sp>
              <p:nvSpPr>
                <p:cNvPr id="26" name="Oval 25">
                  <a:extLst>
                    <a:ext uri="{FF2B5EF4-FFF2-40B4-BE49-F238E27FC236}">
                      <a16:creationId xmlns:a16="http://schemas.microsoft.com/office/drawing/2014/main" id="{1225409C-4B62-40BD-B5C4-33A1B6A30888}"/>
                    </a:ext>
                  </a:extLst>
                </p:cNvPr>
                <p:cNvSpPr>
                  <a:spLocks noRot="1" noChangeAspect="1" noMove="1" noResize="1" noEditPoints="1" noAdjustHandles="1" noChangeArrowheads="1" noChangeShapeType="1" noTextEdit="1"/>
                </p:cNvSpPr>
                <p:nvPr/>
              </p:nvSpPr>
              <p:spPr>
                <a:xfrm>
                  <a:off x="6577899" y="1451194"/>
                  <a:ext cx="693683" cy="681599"/>
                </a:xfrm>
                <a:prstGeom prst="ellipse">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15ED4163-877A-4A0F-9887-AD0DD3D7CE32}"/>
                    </a:ext>
                  </a:extLst>
                </p:cNvPr>
                <p:cNvSpPr/>
                <p:nvPr/>
              </p:nvSpPr>
              <p:spPr>
                <a:xfrm>
                  <a:off x="6489613" y="257586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a:t>
                  </a:r>
                  <a14:m>
                    <m:oMath xmlns:m="http://schemas.openxmlformats.org/officeDocument/2006/math">
                      <m:r>
                        <a:rPr lang="en-US" sz="1400" b="0" i="1" smtClean="0">
                          <a:latin typeface="Cambria Math" panose="02040503050406030204" pitchFamily="18" charset="0"/>
                        </a:rPr>
                        <m:t>∅</m:t>
                      </m:r>
                    </m:oMath>
                  </a14:m>
                  <a:r>
                    <a:rPr lang="en-US" sz="1400" dirty="0"/>
                    <a:t>)</a:t>
                  </a:r>
                </a:p>
              </p:txBody>
            </p:sp>
          </mc:Choice>
          <mc:Fallback xmlns="">
            <p:sp>
              <p:nvSpPr>
                <p:cNvPr id="27" name="Oval 26">
                  <a:extLst>
                    <a:ext uri="{FF2B5EF4-FFF2-40B4-BE49-F238E27FC236}">
                      <a16:creationId xmlns:a16="http://schemas.microsoft.com/office/drawing/2014/main" id="{15ED4163-877A-4A0F-9887-AD0DD3D7CE32}"/>
                    </a:ext>
                  </a:extLst>
                </p:cNvPr>
                <p:cNvSpPr>
                  <a:spLocks noRot="1" noChangeAspect="1" noMove="1" noResize="1" noEditPoints="1" noAdjustHandles="1" noChangeArrowheads="1" noChangeShapeType="1" noTextEdit="1"/>
                </p:cNvSpPr>
                <p:nvPr/>
              </p:nvSpPr>
              <p:spPr>
                <a:xfrm>
                  <a:off x="6489613" y="2575865"/>
                  <a:ext cx="870256" cy="681599"/>
                </a:xfrm>
                <a:prstGeom prst="ellipse">
                  <a:avLst/>
                </a:prstGeom>
                <a:blipFill>
                  <a:blip r:embed="rId8"/>
                  <a:stretch>
                    <a:fillRect/>
                  </a:stretch>
                </a:blipFill>
                <a:ln w="38100"/>
              </p:spPr>
              <p:txBody>
                <a:bodyPr/>
                <a:lstStyle/>
                <a:p>
                  <a:r>
                    <a:rPr lang="en-US">
                      <a:noFill/>
                    </a:rPr>
                    <a:t> </a:t>
                  </a:r>
                </a:p>
              </p:txBody>
            </p:sp>
          </mc:Fallback>
        </mc:AlternateContent>
        <p:sp>
          <p:nvSpPr>
            <p:cNvPr id="28" name="Oval 27">
              <a:extLst>
                <a:ext uri="{FF2B5EF4-FFF2-40B4-BE49-F238E27FC236}">
                  <a16:creationId xmlns:a16="http://schemas.microsoft.com/office/drawing/2014/main" id="{D1BB673B-A624-4B7C-AD4F-808D7DEA2988}"/>
                </a:ext>
              </a:extLst>
            </p:cNvPr>
            <p:cNvSpPr/>
            <p:nvPr/>
          </p:nvSpPr>
          <p:spPr>
            <a:xfrm>
              <a:off x="6402903" y="3760668"/>
              <a:ext cx="103316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(&lt;1&gt;,&lt;0&gt;)</a:t>
              </a:r>
            </a:p>
          </p:txBody>
        </p:sp>
        <p:sp>
          <p:nvSpPr>
            <p:cNvPr id="29" name="Oval 28">
              <a:extLst>
                <a:ext uri="{FF2B5EF4-FFF2-40B4-BE49-F238E27FC236}">
                  <a16:creationId xmlns:a16="http://schemas.microsoft.com/office/drawing/2014/main" id="{772D9A97-8CC6-4BA0-8ABA-5D78DEFD07D4}"/>
                </a:ext>
              </a:extLst>
            </p:cNvPr>
            <p:cNvSpPr/>
            <p:nvPr/>
          </p:nvSpPr>
          <p:spPr>
            <a:xfrm>
              <a:off x="8346896" y="3760667"/>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(&lt;1&gt;,&lt;0,1&gt;)</a:t>
              </a:r>
            </a:p>
          </p:txBody>
        </p:sp>
        <p:sp>
          <p:nvSpPr>
            <p:cNvPr id="30" name="Oval 29">
              <a:extLst>
                <a:ext uri="{FF2B5EF4-FFF2-40B4-BE49-F238E27FC236}">
                  <a16:creationId xmlns:a16="http://schemas.microsoft.com/office/drawing/2014/main" id="{46CB29B1-8C32-4A12-8345-4F08C4742717}"/>
                </a:ext>
              </a:extLst>
            </p:cNvPr>
            <p:cNvSpPr/>
            <p:nvPr/>
          </p:nvSpPr>
          <p:spPr>
            <a:xfrm>
              <a:off x="8356776" y="2553778"/>
              <a:ext cx="1248629"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(&lt;1&gt;,&lt;1&gt;)</a:t>
              </a:r>
            </a:p>
          </p:txBody>
        </p:sp>
        <p:cxnSp>
          <p:nvCxnSpPr>
            <p:cNvPr id="33" name="Straight Arrow Connector 32">
              <a:extLst>
                <a:ext uri="{FF2B5EF4-FFF2-40B4-BE49-F238E27FC236}">
                  <a16:creationId xmlns:a16="http://schemas.microsoft.com/office/drawing/2014/main" id="{5231855B-7D4F-463D-97F0-2B9726A23570}"/>
                </a:ext>
              </a:extLst>
            </p:cNvPr>
            <p:cNvCxnSpPr>
              <a:stCxn id="26" idx="4"/>
              <a:endCxn id="27" idx="0"/>
            </p:cNvCxnSpPr>
            <p:nvPr/>
          </p:nvCxnSpPr>
          <p:spPr>
            <a:xfrm>
              <a:off x="6924741" y="213279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24415F3-2D08-4BD9-BBBE-F170F49401C6}"/>
                </a:ext>
              </a:extLst>
            </p:cNvPr>
            <p:cNvCxnSpPr>
              <a:cxnSpLocks/>
              <a:stCxn id="27" idx="4"/>
              <a:endCxn id="28" idx="0"/>
            </p:cNvCxnSpPr>
            <p:nvPr/>
          </p:nvCxnSpPr>
          <p:spPr>
            <a:xfrm flipH="1">
              <a:off x="6919486" y="325746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28BE2DF-54D1-4E09-A9BD-534D4EAA9355}"/>
                </a:ext>
              </a:extLst>
            </p:cNvPr>
            <p:cNvCxnSpPr>
              <a:cxnSpLocks/>
              <a:stCxn id="28" idx="6"/>
              <a:endCxn id="29" idx="2"/>
            </p:cNvCxnSpPr>
            <p:nvPr/>
          </p:nvCxnSpPr>
          <p:spPr>
            <a:xfrm flipV="1">
              <a:off x="7436069" y="4101467"/>
              <a:ext cx="910827" cy="1"/>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C80C685-AC0F-47CA-B943-EE415530D29A}"/>
                </a:ext>
              </a:extLst>
            </p:cNvPr>
            <p:cNvCxnSpPr>
              <a:cxnSpLocks/>
              <a:stCxn id="29" idx="0"/>
              <a:endCxn id="30" idx="4"/>
            </p:cNvCxnSpPr>
            <p:nvPr/>
          </p:nvCxnSpPr>
          <p:spPr>
            <a:xfrm flipV="1">
              <a:off x="8971211" y="3235377"/>
              <a:ext cx="9880" cy="52529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A6B5838-28D3-4787-9670-1336F1A66850}"/>
                </a:ext>
              </a:extLst>
            </p:cNvPr>
            <p:cNvCxnSpPr>
              <a:cxnSpLocks/>
              <a:stCxn id="30" idx="2"/>
              <a:endCxn id="27" idx="6"/>
            </p:cNvCxnSpPr>
            <p:nvPr/>
          </p:nvCxnSpPr>
          <p:spPr>
            <a:xfrm flipH="1">
              <a:off x="7359869" y="2894578"/>
              <a:ext cx="996907" cy="22087"/>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9B8827E-D012-4E94-8A1F-62B8EC41E837}"/>
                </a:ext>
              </a:extLst>
            </p:cNvPr>
            <p:cNvSpPr txBox="1"/>
            <p:nvPr/>
          </p:nvSpPr>
          <p:spPr>
            <a:xfrm>
              <a:off x="6921165" y="2151692"/>
              <a:ext cx="700833" cy="369332"/>
            </a:xfrm>
            <a:prstGeom prst="rect">
              <a:avLst/>
            </a:prstGeom>
            <a:noFill/>
          </p:spPr>
          <p:txBody>
            <a:bodyPr wrap="square" rtlCol="0">
              <a:spAutoFit/>
            </a:bodyPr>
            <a:lstStyle/>
            <a:p>
              <a:r>
                <a:rPr lang="en-US" dirty="0"/>
                <a:t>in1?1</a:t>
              </a:r>
            </a:p>
          </p:txBody>
        </p:sp>
        <p:sp>
          <p:nvSpPr>
            <p:cNvPr id="51" name="TextBox 50">
              <a:extLst>
                <a:ext uri="{FF2B5EF4-FFF2-40B4-BE49-F238E27FC236}">
                  <a16:creationId xmlns:a16="http://schemas.microsoft.com/office/drawing/2014/main" id="{11DE63F8-ED8C-4FDE-9346-98CF80CDA5B3}"/>
                </a:ext>
              </a:extLst>
            </p:cNvPr>
            <p:cNvSpPr txBox="1"/>
            <p:nvPr/>
          </p:nvSpPr>
          <p:spPr>
            <a:xfrm>
              <a:off x="6966253" y="3244334"/>
              <a:ext cx="700833" cy="369332"/>
            </a:xfrm>
            <a:prstGeom prst="rect">
              <a:avLst/>
            </a:prstGeom>
            <a:noFill/>
          </p:spPr>
          <p:txBody>
            <a:bodyPr wrap="none" rtlCol="0">
              <a:spAutoFit/>
            </a:bodyPr>
            <a:lstStyle/>
            <a:p>
              <a:r>
                <a:rPr lang="en-US" dirty="0"/>
                <a:t>in2?0</a:t>
              </a:r>
            </a:p>
          </p:txBody>
        </p:sp>
        <p:sp>
          <p:nvSpPr>
            <p:cNvPr id="52" name="TextBox 51">
              <a:extLst>
                <a:ext uri="{FF2B5EF4-FFF2-40B4-BE49-F238E27FC236}">
                  <a16:creationId xmlns:a16="http://schemas.microsoft.com/office/drawing/2014/main" id="{4E1FCA2C-2D70-4ACD-AB76-CFDA2BB95885}"/>
                </a:ext>
              </a:extLst>
            </p:cNvPr>
            <p:cNvSpPr txBox="1"/>
            <p:nvPr/>
          </p:nvSpPr>
          <p:spPr>
            <a:xfrm>
              <a:off x="7541066" y="4111996"/>
              <a:ext cx="700833" cy="369332"/>
            </a:xfrm>
            <a:prstGeom prst="rect">
              <a:avLst/>
            </a:prstGeom>
            <a:noFill/>
          </p:spPr>
          <p:txBody>
            <a:bodyPr wrap="none" rtlCol="0">
              <a:spAutoFit/>
            </a:bodyPr>
            <a:lstStyle/>
            <a:p>
              <a:r>
                <a:rPr lang="en-US" dirty="0"/>
                <a:t>in2?1</a:t>
              </a:r>
            </a:p>
          </p:txBody>
        </p:sp>
        <p:sp>
          <p:nvSpPr>
            <p:cNvPr id="53" name="TextBox 52">
              <a:extLst>
                <a:ext uri="{FF2B5EF4-FFF2-40B4-BE49-F238E27FC236}">
                  <a16:creationId xmlns:a16="http://schemas.microsoft.com/office/drawing/2014/main" id="{B59B55C9-BF78-494F-8043-AD202A9C1AD0}"/>
                </a:ext>
              </a:extLst>
            </p:cNvPr>
            <p:cNvSpPr txBox="1"/>
            <p:nvPr/>
          </p:nvSpPr>
          <p:spPr>
            <a:xfrm>
              <a:off x="8981090" y="3289152"/>
              <a:ext cx="697627" cy="369332"/>
            </a:xfrm>
            <a:prstGeom prst="rect">
              <a:avLst/>
            </a:prstGeom>
            <a:noFill/>
          </p:spPr>
          <p:txBody>
            <a:bodyPr wrap="none" rtlCol="0">
              <a:spAutoFit/>
            </a:bodyPr>
            <a:lstStyle/>
            <a:p>
              <a:r>
                <a:rPr lang="en-US" dirty="0"/>
                <a:t>out!0</a:t>
              </a:r>
            </a:p>
          </p:txBody>
        </p:sp>
        <p:sp>
          <p:nvSpPr>
            <p:cNvPr id="54" name="TextBox 53">
              <a:extLst>
                <a:ext uri="{FF2B5EF4-FFF2-40B4-BE49-F238E27FC236}">
                  <a16:creationId xmlns:a16="http://schemas.microsoft.com/office/drawing/2014/main" id="{2A699F1B-0E80-4400-BAD1-ECF444A2B236}"/>
                </a:ext>
              </a:extLst>
            </p:cNvPr>
            <p:cNvSpPr txBox="1"/>
            <p:nvPr/>
          </p:nvSpPr>
          <p:spPr>
            <a:xfrm>
              <a:off x="7640387" y="2512496"/>
              <a:ext cx="697627" cy="369332"/>
            </a:xfrm>
            <a:prstGeom prst="rect">
              <a:avLst/>
            </a:prstGeom>
            <a:noFill/>
          </p:spPr>
          <p:txBody>
            <a:bodyPr wrap="none" rtlCol="0">
              <a:spAutoFit/>
            </a:bodyPr>
            <a:lstStyle/>
            <a:p>
              <a:r>
                <a:rPr lang="en-US" dirty="0"/>
                <a:t>out!1</a:t>
              </a:r>
            </a:p>
          </p:txBody>
        </p:sp>
        <p:sp>
          <p:nvSpPr>
            <p:cNvPr id="55" name="TextBox 54">
              <a:extLst>
                <a:ext uri="{FF2B5EF4-FFF2-40B4-BE49-F238E27FC236}">
                  <a16:creationId xmlns:a16="http://schemas.microsoft.com/office/drawing/2014/main" id="{5FC9D07B-7C1B-4028-A5D5-CCB324B55F6A}"/>
                </a:ext>
              </a:extLst>
            </p:cNvPr>
            <p:cNvSpPr txBox="1"/>
            <p:nvPr/>
          </p:nvSpPr>
          <p:spPr>
            <a:xfrm>
              <a:off x="6469896" y="2088064"/>
              <a:ext cx="490840" cy="369332"/>
            </a:xfrm>
            <a:prstGeom prst="rect">
              <a:avLst/>
            </a:prstGeom>
            <a:noFill/>
          </p:spPr>
          <p:txBody>
            <a:bodyPr wrap="none" rtlCol="0">
              <a:spAutoFit/>
            </a:bodyPr>
            <a:lstStyle/>
            <a:p>
              <a:r>
                <a:rPr lang="en-US" dirty="0"/>
                <a:t>T</a:t>
              </a:r>
              <a:r>
                <a:rPr lang="en-US" baseline="-25000" dirty="0"/>
                <a:t>in1</a:t>
              </a:r>
            </a:p>
          </p:txBody>
        </p:sp>
        <p:sp>
          <p:nvSpPr>
            <p:cNvPr id="57" name="TextBox 56">
              <a:extLst>
                <a:ext uri="{FF2B5EF4-FFF2-40B4-BE49-F238E27FC236}">
                  <a16:creationId xmlns:a16="http://schemas.microsoft.com/office/drawing/2014/main" id="{29BB430E-F467-4FBF-9DFA-58A091AF8D4F}"/>
                </a:ext>
              </a:extLst>
            </p:cNvPr>
            <p:cNvSpPr txBox="1"/>
            <p:nvPr/>
          </p:nvSpPr>
          <p:spPr>
            <a:xfrm>
              <a:off x="6387134" y="3269694"/>
              <a:ext cx="490840" cy="369332"/>
            </a:xfrm>
            <a:prstGeom prst="rect">
              <a:avLst/>
            </a:prstGeom>
            <a:noFill/>
          </p:spPr>
          <p:txBody>
            <a:bodyPr wrap="none" rtlCol="0">
              <a:spAutoFit/>
            </a:bodyPr>
            <a:lstStyle/>
            <a:p>
              <a:r>
                <a:rPr lang="en-US" dirty="0"/>
                <a:t>T</a:t>
              </a:r>
              <a:r>
                <a:rPr lang="en-US" baseline="-25000" dirty="0"/>
                <a:t>in2</a:t>
              </a:r>
            </a:p>
          </p:txBody>
        </p:sp>
        <p:sp>
          <p:nvSpPr>
            <p:cNvPr id="58" name="TextBox 57">
              <a:extLst>
                <a:ext uri="{FF2B5EF4-FFF2-40B4-BE49-F238E27FC236}">
                  <a16:creationId xmlns:a16="http://schemas.microsoft.com/office/drawing/2014/main" id="{50C1AA08-0FA6-4688-B535-28A062AFE2CF}"/>
                </a:ext>
              </a:extLst>
            </p:cNvPr>
            <p:cNvSpPr txBox="1"/>
            <p:nvPr/>
          </p:nvSpPr>
          <p:spPr>
            <a:xfrm>
              <a:off x="7674700" y="3632079"/>
              <a:ext cx="490840" cy="369332"/>
            </a:xfrm>
            <a:prstGeom prst="rect">
              <a:avLst/>
            </a:prstGeom>
            <a:noFill/>
          </p:spPr>
          <p:txBody>
            <a:bodyPr wrap="none" rtlCol="0">
              <a:spAutoFit/>
            </a:bodyPr>
            <a:lstStyle/>
            <a:p>
              <a:r>
                <a:rPr lang="en-US" dirty="0"/>
                <a:t>T</a:t>
              </a:r>
              <a:r>
                <a:rPr lang="en-US" baseline="-25000" dirty="0"/>
                <a:t>in2</a:t>
              </a:r>
            </a:p>
          </p:txBody>
        </p:sp>
        <p:sp>
          <p:nvSpPr>
            <p:cNvPr id="59" name="TextBox 58">
              <a:extLst>
                <a:ext uri="{FF2B5EF4-FFF2-40B4-BE49-F238E27FC236}">
                  <a16:creationId xmlns:a16="http://schemas.microsoft.com/office/drawing/2014/main" id="{C4BCC671-603D-4686-B3E3-312AD7B64304}"/>
                </a:ext>
              </a:extLst>
            </p:cNvPr>
            <p:cNvSpPr txBox="1"/>
            <p:nvPr/>
          </p:nvSpPr>
          <p:spPr>
            <a:xfrm>
              <a:off x="8417045" y="3261579"/>
              <a:ext cx="568104" cy="369332"/>
            </a:xfrm>
            <a:prstGeom prst="rect">
              <a:avLst/>
            </a:prstGeom>
            <a:noFill/>
          </p:spPr>
          <p:txBody>
            <a:bodyPr wrap="none" rtlCol="0">
              <a:spAutoFit/>
            </a:bodyPr>
            <a:lstStyle/>
            <a:p>
              <a:r>
                <a:rPr lang="en-US" dirty="0"/>
                <a:t>T</a:t>
              </a:r>
              <a:r>
                <a:rPr lang="en-US" baseline="-25000" dirty="0"/>
                <a:t>out2</a:t>
              </a:r>
            </a:p>
          </p:txBody>
        </p:sp>
        <p:sp>
          <p:nvSpPr>
            <p:cNvPr id="60" name="TextBox 59">
              <a:extLst>
                <a:ext uri="{FF2B5EF4-FFF2-40B4-BE49-F238E27FC236}">
                  <a16:creationId xmlns:a16="http://schemas.microsoft.com/office/drawing/2014/main" id="{195BC527-8499-4EB7-9775-83A4797E4AA4}"/>
                </a:ext>
              </a:extLst>
            </p:cNvPr>
            <p:cNvSpPr txBox="1"/>
            <p:nvPr/>
          </p:nvSpPr>
          <p:spPr>
            <a:xfrm>
              <a:off x="7621625" y="2834181"/>
              <a:ext cx="568104" cy="369332"/>
            </a:xfrm>
            <a:prstGeom prst="rect">
              <a:avLst/>
            </a:prstGeom>
            <a:noFill/>
          </p:spPr>
          <p:txBody>
            <a:bodyPr wrap="none" rtlCol="0">
              <a:spAutoFit/>
            </a:bodyPr>
            <a:lstStyle/>
            <a:p>
              <a:r>
                <a:rPr lang="en-US" dirty="0"/>
                <a:t>T</a:t>
              </a:r>
              <a:r>
                <a:rPr lang="en-US" baseline="-25000" dirty="0"/>
                <a:t>out2</a:t>
              </a:r>
            </a:p>
          </p:txBody>
        </p:sp>
      </p:grpSp>
      <p:sp>
        <p:nvSpPr>
          <p:cNvPr id="62" name="TextBox 61">
            <a:extLst>
              <a:ext uri="{FF2B5EF4-FFF2-40B4-BE49-F238E27FC236}">
                <a16:creationId xmlns:a16="http://schemas.microsoft.com/office/drawing/2014/main" id="{EA028849-5E9A-4BF4-8EED-AF6E0A130DF4}"/>
              </a:ext>
            </a:extLst>
          </p:cNvPr>
          <p:cNvSpPr txBox="1"/>
          <p:nvPr/>
        </p:nvSpPr>
        <p:spPr>
          <a:xfrm>
            <a:off x="526487" y="5202620"/>
            <a:ext cx="10020812" cy="461665"/>
          </a:xfrm>
          <a:prstGeom prst="rect">
            <a:avLst/>
          </a:prstGeom>
          <a:noFill/>
        </p:spPr>
        <p:txBody>
          <a:bodyPr wrap="square" rtlCol="0">
            <a:spAutoFit/>
          </a:bodyPr>
          <a:lstStyle/>
          <a:p>
            <a:pPr algn="ctr"/>
            <a:r>
              <a:rPr lang="en-US" sz="2400" dirty="0"/>
              <a:t>Asynchronous Processes can also be represented with extended state machines</a:t>
            </a:r>
          </a:p>
        </p:txBody>
      </p:sp>
    </p:spTree>
    <p:extLst>
      <p:ext uri="{BB962C8B-B14F-4D97-AF65-F5344CB8AC3E}">
        <p14:creationId xmlns:p14="http://schemas.microsoft.com/office/powerpoint/2010/main" val="198090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0E9C3A-B37F-4ADF-899B-AC2EA49325FB}"/>
              </a:ext>
            </a:extLst>
          </p:cNvPr>
          <p:cNvSpPr>
            <a:spLocks noGrp="1"/>
          </p:cNvSpPr>
          <p:nvPr>
            <p:ph type="title"/>
          </p:nvPr>
        </p:nvSpPr>
        <p:spPr/>
        <p:txBody>
          <a:bodyPr>
            <a:normAutofit/>
          </a:bodyPr>
          <a:lstStyle/>
          <a:p>
            <a:r>
              <a:rPr lang="en-US" dirty="0"/>
              <a:t>Models of Computation: Timing </a:t>
            </a:r>
          </a:p>
        </p:txBody>
      </p:sp>
      <p:sp>
        <p:nvSpPr>
          <p:cNvPr id="2" name="Slide Number Placeholder 1">
            <a:extLst>
              <a:ext uri="{FF2B5EF4-FFF2-40B4-BE49-F238E27FC236}">
                <a16:creationId xmlns:a16="http://schemas.microsoft.com/office/drawing/2014/main" id="{1AE16A3D-14D0-425C-BAB8-6A2B3AF51658}"/>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84218C43-B4FD-44B4-A79E-8766BE7EF9C3}"/>
              </a:ext>
            </a:extLst>
          </p:cNvPr>
          <p:cNvSpPr>
            <a:spLocks noGrp="1"/>
          </p:cNvSpPr>
          <p:nvPr>
            <p:ph idx="1"/>
          </p:nvPr>
        </p:nvSpPr>
        <p:spPr>
          <a:xfrm>
            <a:off x="201163" y="1689100"/>
            <a:ext cx="9046474" cy="3968756"/>
          </a:xfrm>
        </p:spPr>
        <p:txBody>
          <a:bodyPr>
            <a:normAutofit/>
          </a:bodyPr>
          <a:lstStyle/>
          <a:p>
            <a:r>
              <a:rPr lang="en-US" dirty="0"/>
              <a:t>What’s the notion of time in the model?</a:t>
            </a:r>
          </a:p>
          <a:p>
            <a:pPr lvl="1"/>
            <a:r>
              <a:rPr lang="en-US" dirty="0"/>
              <a:t>Real-time or Logical time-steps of execution?</a:t>
            </a:r>
          </a:p>
          <a:p>
            <a:r>
              <a:rPr lang="en-US" dirty="0"/>
              <a:t>What time do different components in the model use?</a:t>
            </a:r>
          </a:p>
          <a:p>
            <a:pPr lvl="1"/>
            <a:r>
              <a:rPr lang="en-US" dirty="0"/>
              <a:t>Single global clock for full synchronization?</a:t>
            </a:r>
          </a:p>
          <a:p>
            <a:pPr lvl="1"/>
            <a:r>
              <a:rPr lang="en-US" dirty="0"/>
              <a:t>Different clocks in each component?</a:t>
            </a:r>
          </a:p>
          <a:p>
            <a:r>
              <a:rPr lang="en-US" dirty="0"/>
              <a:t>What level of granularity do we need in time?</a:t>
            </a:r>
          </a:p>
          <a:p>
            <a:pPr lvl="1"/>
            <a:r>
              <a:rPr lang="en-US" dirty="0"/>
              <a:t>Discrete time-steps or Continuous dense time?</a:t>
            </a:r>
          </a:p>
        </p:txBody>
      </p:sp>
    </p:spTree>
    <p:extLst>
      <p:ext uri="{BB962C8B-B14F-4D97-AF65-F5344CB8AC3E}">
        <p14:creationId xmlns:p14="http://schemas.microsoft.com/office/powerpoint/2010/main" val="16498544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8530CA-F111-4984-9845-312FE9A9BA37}"/>
              </a:ext>
            </a:extLst>
          </p:cNvPr>
          <p:cNvSpPr>
            <a:spLocks noGrp="1"/>
          </p:cNvSpPr>
          <p:nvPr>
            <p:ph idx="1"/>
          </p:nvPr>
        </p:nvSpPr>
        <p:spPr>
          <a:xfrm>
            <a:off x="7245725" y="1332703"/>
            <a:ext cx="4620043" cy="4351338"/>
          </a:xfrm>
        </p:spPr>
        <p:txBody>
          <a:bodyPr/>
          <a:lstStyle/>
          <a:p>
            <a:r>
              <a:rPr lang="en-US" dirty="0"/>
              <a:t>Parallel composition: Inputs, Outputs, States and Initialization similar to the synchronous case</a:t>
            </a:r>
          </a:p>
          <a:p>
            <a:r>
              <a:rPr lang="en-US" dirty="0"/>
              <a:t>Input consumption needs to be synchronized with output production for the ‘temp’ variable</a:t>
            </a:r>
          </a:p>
        </p:txBody>
      </p:sp>
      <p:sp>
        <p:nvSpPr>
          <p:cNvPr id="3" name="Title 2">
            <a:extLst>
              <a:ext uri="{FF2B5EF4-FFF2-40B4-BE49-F238E27FC236}">
                <a16:creationId xmlns:a16="http://schemas.microsoft.com/office/drawing/2014/main" id="{211F9165-5AB7-4FD8-B798-5FFCC317C45A}"/>
              </a:ext>
            </a:extLst>
          </p:cNvPr>
          <p:cNvSpPr>
            <a:spLocks noGrp="1"/>
          </p:cNvSpPr>
          <p:nvPr>
            <p:ph type="title"/>
          </p:nvPr>
        </p:nvSpPr>
        <p:spPr/>
        <p:txBody>
          <a:bodyPr/>
          <a:lstStyle/>
          <a:p>
            <a:r>
              <a:rPr lang="en-US" dirty="0"/>
              <a:t>Composing Asynchronous Processes</a:t>
            </a:r>
          </a:p>
        </p:txBody>
      </p:sp>
      <p:sp>
        <p:nvSpPr>
          <p:cNvPr id="4" name="Slide Number Placeholder 3">
            <a:extLst>
              <a:ext uri="{FF2B5EF4-FFF2-40B4-BE49-F238E27FC236}">
                <a16:creationId xmlns:a16="http://schemas.microsoft.com/office/drawing/2014/main" id="{D54403B1-3EA7-438F-8263-6488BA25A957}"/>
              </a:ext>
            </a:extLst>
          </p:cNvPr>
          <p:cNvSpPr>
            <a:spLocks noGrp="1"/>
          </p:cNvSpPr>
          <p:nvPr>
            <p:ph type="sldNum" sz="quarter" idx="12"/>
          </p:nvPr>
        </p:nvSpPr>
        <p:spPr/>
        <p:txBody>
          <a:bodyPr/>
          <a:lstStyle/>
          <a:p>
            <a:fld id="{29AAD378-655A-49C6-813C-9FD132EF7440}" type="slidenum">
              <a:rPr lang="en-US" smtClean="0"/>
              <a:pPr/>
              <a:t>50</a:t>
            </a:fld>
            <a:endParaRPr lang="en-US" dirty="0"/>
          </a:p>
        </p:txBody>
      </p:sp>
      <p:grpSp>
        <p:nvGrpSpPr>
          <p:cNvPr id="29" name="Group 28">
            <a:extLst>
              <a:ext uri="{FF2B5EF4-FFF2-40B4-BE49-F238E27FC236}">
                <a16:creationId xmlns:a16="http://schemas.microsoft.com/office/drawing/2014/main" id="{7EFD3A4B-3511-4A1A-B3F8-56CBF5AFE45E}"/>
              </a:ext>
            </a:extLst>
          </p:cNvPr>
          <p:cNvGrpSpPr/>
          <p:nvPr/>
        </p:nvGrpSpPr>
        <p:grpSpPr>
          <a:xfrm>
            <a:off x="15649" y="1997482"/>
            <a:ext cx="3149783" cy="3165380"/>
            <a:chOff x="15649" y="1997482"/>
            <a:chExt cx="3149783" cy="3165380"/>
          </a:xfrm>
        </p:grpSpPr>
        <p:sp>
          <p:nvSpPr>
            <p:cNvPr id="6" name="Rectangle 5">
              <a:extLst>
                <a:ext uri="{FF2B5EF4-FFF2-40B4-BE49-F238E27FC236}">
                  <a16:creationId xmlns:a16="http://schemas.microsoft.com/office/drawing/2014/main" id="{11B7FE68-6BA4-4E88-BCA6-21E2DAABE335}"/>
                </a:ext>
              </a:extLst>
            </p:cNvPr>
            <p:cNvSpPr/>
            <p:nvPr/>
          </p:nvSpPr>
          <p:spPr>
            <a:xfrm>
              <a:off x="724863"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8" name="Straight Arrow Connector 7">
              <a:extLst>
                <a:ext uri="{FF2B5EF4-FFF2-40B4-BE49-F238E27FC236}">
                  <a16:creationId xmlns:a16="http://schemas.microsoft.com/office/drawing/2014/main" id="{1AF9F1D1-5FEA-43A2-AC13-3302C857BC6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07B4C11-1E98-443D-816C-EF85AF109842}"/>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10" name="Straight Connector 9">
              <a:extLst>
                <a:ext uri="{FF2B5EF4-FFF2-40B4-BE49-F238E27FC236}">
                  <a16:creationId xmlns:a16="http://schemas.microsoft.com/office/drawing/2014/main" id="{6D86AAAC-D503-4A87-BE1A-899DE70B982F}"/>
                </a:ext>
              </a:extLst>
            </p:cNvPr>
            <p:cNvCxnSpPr>
              <a:cxnSpLocks/>
            </p:cNvCxnSpPr>
            <p:nvPr/>
          </p:nvCxnSpPr>
          <p:spPr>
            <a:xfrm>
              <a:off x="724863"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EB739D3-57B7-434A-9A7F-60E57E6FFD09}"/>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1" name="TextBox 10">
                  <a:extLst>
                    <a:ext uri="{FF2B5EF4-FFF2-40B4-BE49-F238E27FC236}">
                      <a16:creationId xmlns:a16="http://schemas.microsoft.com/office/drawing/2014/main" id="{FEB739D3-57B7-434A-9A7F-60E57E6FFD09}"/>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2"/>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AC925-F600-458E-BE4C-508FD06395D4}"/>
                    </a:ext>
                  </a:extLst>
                </p:cNvPr>
                <p:cNvSpPr txBox="1"/>
                <p:nvPr/>
              </p:nvSpPr>
              <p:spPr>
                <a:xfrm>
                  <a:off x="691421" y="2811496"/>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2" name="TextBox 11">
                  <a:extLst>
                    <a:ext uri="{FF2B5EF4-FFF2-40B4-BE49-F238E27FC236}">
                      <a16:creationId xmlns:a16="http://schemas.microsoft.com/office/drawing/2014/main" id="{288AC925-F600-458E-BE4C-508FD06395D4}"/>
                    </a:ext>
                  </a:extLst>
                </p:cNvPr>
                <p:cNvSpPr txBox="1">
                  <a:spLocks noRot="1" noChangeAspect="1" noMove="1" noResize="1" noEditPoints="1" noAdjustHandles="1" noChangeArrowheads="1" noChangeShapeType="1" noTextEdit="1"/>
                </p:cNvSpPr>
                <p:nvPr/>
              </p:nvSpPr>
              <p:spPr>
                <a:xfrm>
                  <a:off x="691421" y="2811496"/>
                  <a:ext cx="1353256" cy="400110"/>
                </a:xfrm>
                <a:prstGeom prst="rect">
                  <a:avLst/>
                </a:prstGeom>
                <a:blipFill>
                  <a:blip r:embed="rId3"/>
                  <a:stretch>
                    <a:fillRect l="-4505" t="-7576"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F5B5FD5-8A59-4C10-8E4F-A44FBF959CD6}"/>
                    </a:ext>
                  </a:extLst>
                </p:cNvPr>
                <p:cNvSpPr txBox="1"/>
                <p:nvPr/>
              </p:nvSpPr>
              <p:spPr>
                <a:xfrm>
                  <a:off x="691421" y="3381623"/>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3" name="TextBox 12">
                  <a:extLst>
                    <a:ext uri="{FF2B5EF4-FFF2-40B4-BE49-F238E27FC236}">
                      <a16:creationId xmlns:a16="http://schemas.microsoft.com/office/drawing/2014/main" id="{EF5B5FD5-8A59-4C10-8E4F-A44FBF959CD6}"/>
                    </a:ext>
                  </a:extLst>
                </p:cNvPr>
                <p:cNvSpPr txBox="1">
                  <a:spLocks noRot="1" noChangeAspect="1" noMove="1" noResize="1" noEditPoints="1" noAdjustHandles="1" noChangeArrowheads="1" noChangeShapeType="1" noTextEdit="1"/>
                </p:cNvSpPr>
                <p:nvPr/>
              </p:nvSpPr>
              <p:spPr>
                <a:xfrm>
                  <a:off x="691421" y="3381623"/>
                  <a:ext cx="2474011" cy="1015663"/>
                </a:xfrm>
                <a:prstGeom prst="rect">
                  <a:avLst/>
                </a:prstGeom>
                <a:blipFill>
                  <a:blip r:embed="rId4"/>
                  <a:stretch>
                    <a:fillRect l="-2463" t="-3614" r="-1478" b="-10241"/>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C02786A3-C770-4C6A-ABB4-1ED3B94CDE49}"/>
                </a:ext>
              </a:extLst>
            </p:cNvPr>
            <p:cNvSpPr txBox="1"/>
            <p:nvPr/>
          </p:nvSpPr>
          <p:spPr>
            <a:xfrm>
              <a:off x="1632358" y="4762752"/>
              <a:ext cx="847027" cy="400110"/>
            </a:xfrm>
            <a:prstGeom prst="rect">
              <a:avLst/>
            </a:prstGeom>
            <a:noFill/>
          </p:spPr>
          <p:txBody>
            <a:bodyPr wrap="none" rtlCol="0">
              <a:spAutoFit/>
            </a:bodyPr>
            <a:lstStyle/>
            <a:p>
              <a:r>
                <a:rPr lang="en-US" sz="2000" b="1" dirty="0"/>
                <a:t>Buffer</a:t>
              </a:r>
            </a:p>
          </p:txBody>
        </p:sp>
      </p:grpSp>
      <p:sp>
        <p:nvSpPr>
          <p:cNvPr id="31" name="Rectangle 30">
            <a:extLst>
              <a:ext uri="{FF2B5EF4-FFF2-40B4-BE49-F238E27FC236}">
                <a16:creationId xmlns:a16="http://schemas.microsoft.com/office/drawing/2014/main" id="{9FF18FDD-594E-44CC-9BD4-7EB0CB4A5AA7}"/>
              </a:ext>
            </a:extLst>
          </p:cNvPr>
          <p:cNvSpPr/>
          <p:nvPr/>
        </p:nvSpPr>
        <p:spPr>
          <a:xfrm>
            <a:off x="3866646" y="1997482"/>
            <a:ext cx="2424721" cy="276912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2" name="Straight Arrow Connector 31">
            <a:extLst>
              <a:ext uri="{FF2B5EF4-FFF2-40B4-BE49-F238E27FC236}">
                <a16:creationId xmlns:a16="http://schemas.microsoft.com/office/drawing/2014/main" id="{AC14EC10-8484-4322-A038-E785B2CBF287}"/>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B867890-AB30-4168-B1E4-8086CAA7DFB4}"/>
              </a:ext>
            </a:extLst>
          </p:cNvPr>
          <p:cNvCxnSpPr>
            <a:cxnSpLocks/>
          </p:cNvCxnSpPr>
          <p:nvPr/>
        </p:nvCxnSpPr>
        <p:spPr>
          <a:xfrm>
            <a:off x="3866646" y="27643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D3D735F-44B3-4775-9E18-32E1BB5DE7DB}"/>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5" name="TextBox 34">
                <a:extLst>
                  <a:ext uri="{FF2B5EF4-FFF2-40B4-BE49-F238E27FC236}">
                    <a16:creationId xmlns:a16="http://schemas.microsoft.com/office/drawing/2014/main" id="{8D3D735F-44B3-4775-9E18-32E1BB5DE7DB}"/>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5"/>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B146504-5A8D-4FB7-B1F1-BBD074925144}"/>
                  </a:ext>
                </a:extLst>
              </p:cNvPr>
              <p:cNvSpPr txBox="1"/>
              <p:nvPr/>
            </p:nvSpPr>
            <p:spPr>
              <a:xfrm>
                <a:off x="3836529" y="2854380"/>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36" name="TextBox 35">
                <a:extLst>
                  <a:ext uri="{FF2B5EF4-FFF2-40B4-BE49-F238E27FC236}">
                    <a16:creationId xmlns:a16="http://schemas.microsoft.com/office/drawing/2014/main" id="{DB146504-5A8D-4FB7-B1F1-BBD074925144}"/>
                  </a:ext>
                </a:extLst>
              </p:cNvPr>
              <p:cNvSpPr txBox="1">
                <a:spLocks noRot="1" noChangeAspect="1" noMove="1" noResize="1" noEditPoints="1" noAdjustHandles="1" noChangeArrowheads="1" noChangeShapeType="1" noTextEdit="1"/>
              </p:cNvSpPr>
              <p:nvPr/>
            </p:nvSpPr>
            <p:spPr>
              <a:xfrm>
                <a:off x="3836529" y="2854380"/>
                <a:ext cx="1711174" cy="400110"/>
              </a:xfrm>
              <a:prstGeom prst="rect">
                <a:avLst/>
              </a:prstGeom>
              <a:blipFill>
                <a:blip r:embed="rId6"/>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95DECCE2-60DC-44AE-9E2A-1CA6FEAA2A92}"/>
                  </a:ext>
                </a:extLst>
              </p:cNvPr>
              <p:cNvSpPr txBox="1"/>
              <p:nvPr/>
            </p:nvSpPr>
            <p:spPr>
              <a:xfrm>
                <a:off x="3850798" y="3398340"/>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37" name="TextBox 36">
                <a:extLst>
                  <a:ext uri="{FF2B5EF4-FFF2-40B4-BE49-F238E27FC236}">
                    <a16:creationId xmlns:a16="http://schemas.microsoft.com/office/drawing/2014/main" id="{95DECCE2-60DC-44AE-9E2A-1CA6FEAA2A92}"/>
                  </a:ext>
                </a:extLst>
              </p:cNvPr>
              <p:cNvSpPr txBox="1">
                <a:spLocks noRot="1" noChangeAspect="1" noMove="1" noResize="1" noEditPoints="1" noAdjustHandles="1" noChangeArrowheads="1" noChangeShapeType="1" noTextEdit="1"/>
              </p:cNvSpPr>
              <p:nvPr/>
            </p:nvSpPr>
            <p:spPr>
              <a:xfrm>
                <a:off x="3850798" y="3398340"/>
                <a:ext cx="2321276" cy="1015663"/>
              </a:xfrm>
              <a:prstGeom prst="rect">
                <a:avLst/>
              </a:prstGeom>
              <a:blipFill>
                <a:blip r:embed="rId7"/>
                <a:stretch>
                  <a:fillRect l="-2895" t="-2994" b="-9581"/>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E20E3319-3D5A-4A25-85CD-BBE3A9890D14}"/>
              </a:ext>
            </a:extLst>
          </p:cNvPr>
          <p:cNvSpPr txBox="1"/>
          <p:nvPr/>
        </p:nvSpPr>
        <p:spPr>
          <a:xfrm>
            <a:off x="4774141" y="4762752"/>
            <a:ext cx="847027" cy="400110"/>
          </a:xfrm>
          <a:prstGeom prst="rect">
            <a:avLst/>
          </a:prstGeom>
          <a:noFill/>
        </p:spPr>
        <p:txBody>
          <a:bodyPr wrap="none" rtlCol="0">
            <a:spAutoFit/>
          </a:bodyPr>
          <a:lstStyle/>
          <a:p>
            <a:r>
              <a:rPr lang="en-US" sz="2000" b="1" dirty="0"/>
              <a:t>Buffer</a:t>
            </a:r>
          </a:p>
        </p:txBody>
      </p:sp>
      <p:sp>
        <p:nvSpPr>
          <p:cNvPr id="41" name="TextBox 40">
            <a:extLst>
              <a:ext uri="{FF2B5EF4-FFF2-40B4-BE49-F238E27FC236}">
                <a16:creationId xmlns:a16="http://schemas.microsoft.com/office/drawing/2014/main" id="{7788151F-8EC3-484D-98BF-C19825D7431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43" name="Straight Arrow Connector 42">
            <a:extLst>
              <a:ext uri="{FF2B5EF4-FFF2-40B4-BE49-F238E27FC236}">
                <a16:creationId xmlns:a16="http://schemas.microsoft.com/office/drawing/2014/main" id="{21D335FE-7F72-4B3D-A05B-EE5B060F937E}"/>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A72714C-CEF8-4745-87FC-F4617FF4080C}"/>
              </a:ext>
            </a:extLst>
          </p:cNvPr>
          <p:cNvSpPr txBox="1"/>
          <p:nvPr/>
        </p:nvSpPr>
        <p:spPr>
          <a:xfrm>
            <a:off x="2913288" y="1484475"/>
            <a:ext cx="1189653" cy="369332"/>
          </a:xfrm>
          <a:prstGeom prst="rect">
            <a:avLst/>
          </a:prstGeom>
          <a:noFill/>
        </p:spPr>
        <p:txBody>
          <a:bodyPr wrap="square">
            <a:spAutoFit/>
          </a:bodyPr>
          <a:lstStyle/>
          <a:p>
            <a:r>
              <a:rPr lang="en-US" dirty="0"/>
              <a:t>bool </a:t>
            </a:r>
            <a:r>
              <a:rPr lang="en-US" sz="1800" dirty="0"/>
              <a:t>temp</a:t>
            </a:r>
            <a:endParaRPr lang="en-US" dirty="0"/>
          </a:p>
        </p:txBody>
      </p:sp>
    </p:spTree>
    <p:extLst>
      <p:ext uri="{BB962C8B-B14F-4D97-AF65-F5344CB8AC3E}">
        <p14:creationId xmlns:p14="http://schemas.microsoft.com/office/powerpoint/2010/main" val="128619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1CF49A9-EC28-4CEB-BF20-3CEFE0A1AE27}"/>
                  </a:ext>
                </a:extLst>
              </p:cNvPr>
              <p:cNvSpPr>
                <a:spLocks noGrp="1"/>
              </p:cNvSpPr>
              <p:nvPr>
                <p:ph idx="1"/>
              </p:nvPr>
            </p:nvSpPr>
            <p:spPr>
              <a:xfrm>
                <a:off x="7399574" y="1332703"/>
                <a:ext cx="4685746" cy="4351338"/>
              </a:xfrm>
            </p:spPr>
            <p:txBody>
              <a:bodyPr>
                <a:normAutofit/>
              </a:bodyPr>
              <a:lstStyle/>
              <a:p>
                <a:r>
                  <a:rPr lang="en-US" sz="2400" dirty="0"/>
                  <a:t>Defining P</a:t>
                </a:r>
                <a:r>
                  <a:rPr lang="en-US" sz="2400" baseline="-25000" dirty="0"/>
                  <a:t>1</a:t>
                </a:r>
                <a:r>
                  <a:rPr lang="en-US" sz="2400" dirty="0"/>
                  <a:t> || P</a:t>
                </a:r>
                <a:r>
                  <a:rPr lang="en-US" sz="2400" baseline="-25000" dirty="0"/>
                  <a:t>2</a:t>
                </a:r>
              </a:p>
              <a:p>
                <a:r>
                  <a:rPr lang="en-US" sz="2400" dirty="0"/>
                  <a:t>In each step only 1 task executes</a:t>
                </a:r>
              </a:p>
              <a:p>
                <a:r>
                  <a:rPr lang="en-US" sz="2400" dirty="0"/>
                  <a:t>If y is an output channel of P</a:t>
                </a:r>
                <a:r>
                  <a:rPr lang="en-US" sz="2400" baseline="-25000" dirty="0"/>
                  <a:t>1</a:t>
                </a:r>
                <a:r>
                  <a:rPr lang="en-US" sz="2400" dirty="0"/>
                  <a:t> and input channel of P</a:t>
                </a:r>
                <a:r>
                  <a:rPr lang="en-US" sz="2400" baseline="-25000" dirty="0"/>
                  <a:t>2</a:t>
                </a:r>
                <a:r>
                  <a:rPr lang="en-US" sz="2400" dirty="0"/>
                  <a:t>:</a:t>
                </a:r>
              </a:p>
              <a:p>
                <a:r>
                  <a:rPr lang="en-US" sz="2400" dirty="0"/>
                  <a:t>A</a:t>
                </a:r>
                <a:r>
                  <a:rPr lang="en-US" sz="2400" baseline="-25000" dirty="0"/>
                  <a:t>1</a:t>
                </a:r>
                <a:r>
                  <a:rPr lang="en-US" sz="2400" dirty="0"/>
                  <a:t>: output task for P</a:t>
                </a:r>
                <a:r>
                  <a:rPr lang="en-US" sz="2400" baseline="-25000" dirty="0"/>
                  <a:t>1 </a:t>
                </a:r>
                <a:r>
                  <a:rPr lang="en-US" sz="2400" dirty="0"/>
                  <a:t>with code: G</a:t>
                </a:r>
                <a:r>
                  <a:rPr lang="en-US" sz="2400" baseline="-25000" dirty="0"/>
                  <a:t>1</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p>
              <a:p>
                <a:r>
                  <a:rPr lang="en-US" sz="2400" dirty="0"/>
                  <a:t>A</a:t>
                </a:r>
                <a:r>
                  <a:rPr lang="en-US" sz="2400" baseline="-25000" dirty="0"/>
                  <a:t>2</a:t>
                </a:r>
                <a:r>
                  <a:rPr lang="en-US" sz="2400" dirty="0"/>
                  <a:t>: input task for P</a:t>
                </a:r>
                <a:r>
                  <a:rPr lang="en-US" sz="2400" baseline="-25000" dirty="0"/>
                  <a:t>2 </a:t>
                </a:r>
                <a:r>
                  <a:rPr lang="en-US" sz="2400" dirty="0"/>
                  <a:t>with code: G</a:t>
                </a:r>
                <a:r>
                  <a:rPr lang="en-US" sz="2400" baseline="-25000" dirty="0"/>
                  <a:t>2</a:t>
                </a:r>
                <a14:m>
                  <m:oMath xmlns:m="http://schemas.openxmlformats.org/officeDocument/2006/math">
                    <m:r>
                      <a:rPr lang="en-US" sz="2400" i="1">
                        <a:latin typeface="Cambria Math" panose="02040503050406030204" pitchFamily="18" charset="0"/>
                      </a:rPr>
                      <m:t>→</m:t>
                    </m:r>
                  </m:oMath>
                </a14:m>
                <a:r>
                  <a:rPr lang="en-US" sz="2400" dirty="0"/>
                  <a:t> U</a:t>
                </a:r>
                <a:r>
                  <a:rPr lang="en-US" sz="2400" baseline="-25000" dirty="0"/>
                  <a:t>2</a:t>
                </a:r>
              </a:p>
              <a:p>
                <a:r>
                  <a:rPr lang="en-US" sz="2400" dirty="0"/>
                  <a:t>Composition has output task for y with code: G</a:t>
                </a:r>
                <a:r>
                  <a:rPr lang="en-US" sz="2400" baseline="-25000" dirty="0"/>
                  <a:t>1</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G</a:t>
                </a:r>
                <a:r>
                  <a:rPr lang="en-US" sz="2400" baseline="-25000" dirty="0"/>
                  <a:t>2</a:t>
                </a:r>
                <a:r>
                  <a:rPr lang="en-US" sz="2400" dirty="0"/>
                  <a:t> </a:t>
                </a:r>
                <a14:m>
                  <m:oMath xmlns:m="http://schemas.openxmlformats.org/officeDocument/2006/math">
                    <m:r>
                      <a:rPr lang="en-US" sz="2400" b="0" i="1" smtClean="0">
                        <a:latin typeface="Cambria Math" panose="02040503050406030204" pitchFamily="18" charset="0"/>
                      </a:rPr>
                      <m:t>→</m:t>
                    </m:r>
                  </m:oMath>
                </a14:m>
                <a:r>
                  <a:rPr lang="en-US" sz="2400" dirty="0"/>
                  <a:t> U</a:t>
                </a:r>
                <a:r>
                  <a:rPr lang="en-US" sz="2400" baseline="-25000" dirty="0"/>
                  <a:t>1</a:t>
                </a:r>
                <a:r>
                  <a:rPr lang="en-US" sz="2400" dirty="0"/>
                  <a:t>;U</a:t>
                </a:r>
                <a:r>
                  <a:rPr lang="en-US" sz="2400" baseline="-25000" dirty="0"/>
                  <a:t>2</a:t>
                </a:r>
              </a:p>
            </p:txBody>
          </p:sp>
        </mc:Choice>
        <mc:Fallback xmlns="">
          <p:sp>
            <p:nvSpPr>
              <p:cNvPr id="2" name="Content Placeholder 1">
                <a:extLst>
                  <a:ext uri="{FF2B5EF4-FFF2-40B4-BE49-F238E27FC236}">
                    <a16:creationId xmlns:a16="http://schemas.microsoft.com/office/drawing/2014/main" id="{31CF49A9-EC28-4CEB-BF20-3CEFE0A1AE27}"/>
                  </a:ext>
                </a:extLst>
              </p:cNvPr>
              <p:cNvSpPr>
                <a:spLocks noGrp="1" noRot="1" noChangeAspect="1" noMove="1" noResize="1" noEditPoints="1" noAdjustHandles="1" noChangeArrowheads="1" noChangeShapeType="1" noTextEdit="1"/>
              </p:cNvSpPr>
              <p:nvPr>
                <p:ph idx="1"/>
              </p:nvPr>
            </p:nvSpPr>
            <p:spPr>
              <a:xfrm>
                <a:off x="7399574" y="1332703"/>
                <a:ext cx="4685746" cy="4351338"/>
              </a:xfrm>
              <a:blipFill>
                <a:blip r:embed="rId2"/>
                <a:stretch>
                  <a:fillRect l="-1040" t="-1964" r="-169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5F728CE-39F5-4270-9839-F5CABF0DDAD3}"/>
              </a:ext>
            </a:extLst>
          </p:cNvPr>
          <p:cNvSpPr>
            <a:spLocks noGrp="1"/>
          </p:cNvSpPr>
          <p:nvPr>
            <p:ph type="title"/>
          </p:nvPr>
        </p:nvSpPr>
        <p:spPr>
          <a:xfrm>
            <a:off x="166680" y="430374"/>
            <a:ext cx="10920419" cy="778828"/>
          </a:xfrm>
        </p:spPr>
        <p:txBody>
          <a:bodyPr/>
          <a:lstStyle/>
          <a:p>
            <a:r>
              <a:rPr lang="en-US" dirty="0"/>
              <a:t>Composed </a:t>
            </a:r>
            <a:r>
              <a:rPr lang="en-US" dirty="0" err="1"/>
              <a:t>DoubleBuffer</a:t>
            </a:r>
            <a:endParaRPr lang="en-US" dirty="0"/>
          </a:p>
        </p:txBody>
      </p:sp>
      <p:sp>
        <p:nvSpPr>
          <p:cNvPr id="4" name="Slide Number Placeholder 3">
            <a:extLst>
              <a:ext uri="{FF2B5EF4-FFF2-40B4-BE49-F238E27FC236}">
                <a16:creationId xmlns:a16="http://schemas.microsoft.com/office/drawing/2014/main" id="{CE597CA7-546D-4446-B12B-135FA469D358}"/>
              </a:ext>
            </a:extLst>
          </p:cNvPr>
          <p:cNvSpPr>
            <a:spLocks noGrp="1"/>
          </p:cNvSpPr>
          <p:nvPr>
            <p:ph type="sldNum" sz="quarter" idx="12"/>
          </p:nvPr>
        </p:nvSpPr>
        <p:spPr/>
        <p:txBody>
          <a:bodyPr/>
          <a:lstStyle/>
          <a:p>
            <a:fld id="{29AAD378-655A-49C6-813C-9FD132EF7440}" type="slidenum">
              <a:rPr lang="en-US" smtClean="0"/>
              <a:pPr/>
              <a:t>51</a:t>
            </a:fld>
            <a:endParaRPr lang="en-US" dirty="0"/>
          </a:p>
        </p:txBody>
      </p:sp>
      <p:grpSp>
        <p:nvGrpSpPr>
          <p:cNvPr id="23" name="Group 22">
            <a:extLst>
              <a:ext uri="{FF2B5EF4-FFF2-40B4-BE49-F238E27FC236}">
                <a16:creationId xmlns:a16="http://schemas.microsoft.com/office/drawing/2014/main" id="{38F67A6A-5325-468D-B8A8-AEF979EC59C3}"/>
              </a:ext>
            </a:extLst>
          </p:cNvPr>
          <p:cNvGrpSpPr/>
          <p:nvPr/>
        </p:nvGrpSpPr>
        <p:grpSpPr>
          <a:xfrm>
            <a:off x="240842" y="1061014"/>
            <a:ext cx="7096847" cy="2207972"/>
            <a:chOff x="15649" y="1560498"/>
            <a:chExt cx="7096847" cy="2207972"/>
          </a:xfrm>
        </p:grpSpPr>
        <p:grpSp>
          <p:nvGrpSpPr>
            <p:cNvPr id="5" name="Group 4">
              <a:extLst>
                <a:ext uri="{FF2B5EF4-FFF2-40B4-BE49-F238E27FC236}">
                  <a16:creationId xmlns:a16="http://schemas.microsoft.com/office/drawing/2014/main" id="{52172FF1-6F8B-4559-AD5A-2BE7CB8F4E9D}"/>
                </a:ext>
              </a:extLst>
            </p:cNvPr>
            <p:cNvGrpSpPr/>
            <p:nvPr/>
          </p:nvGrpSpPr>
          <p:grpSpPr>
            <a:xfrm>
              <a:off x="15649" y="1560498"/>
              <a:ext cx="3184669" cy="2207972"/>
              <a:chOff x="15649" y="1560498"/>
              <a:chExt cx="3184669" cy="2207972"/>
            </a:xfrm>
          </p:grpSpPr>
          <p:sp>
            <p:nvSpPr>
              <p:cNvPr id="6" name="Rectangle 5">
                <a:extLst>
                  <a:ext uri="{FF2B5EF4-FFF2-40B4-BE49-F238E27FC236}">
                    <a16:creationId xmlns:a16="http://schemas.microsoft.com/office/drawing/2014/main" id="{0FB70696-0A9D-4F68-8ACA-36BF66E138DF}"/>
                  </a:ext>
                </a:extLst>
              </p:cNvPr>
              <p:cNvSpPr/>
              <p:nvPr/>
            </p:nvSpPr>
            <p:spPr>
              <a:xfrm>
                <a:off x="724863" y="1997483"/>
                <a:ext cx="2424721" cy="1737239"/>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7" name="Straight Arrow Connector 6">
                <a:extLst>
                  <a:ext uri="{FF2B5EF4-FFF2-40B4-BE49-F238E27FC236}">
                    <a16:creationId xmlns:a16="http://schemas.microsoft.com/office/drawing/2014/main" id="{924577AF-B7B3-4AB2-9791-26F9B0FCFA93}"/>
                  </a:ext>
                </a:extLst>
              </p:cNvPr>
              <p:cNvCxnSpPr>
                <a:cxnSpLocks/>
              </p:cNvCxnSpPr>
              <p:nvPr/>
            </p:nvCxnSpPr>
            <p:spPr>
              <a:xfrm flipV="1">
                <a:off x="130752" y="2372051"/>
                <a:ext cx="594112"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583B657-1089-4641-8CC1-E63668023827}"/>
                  </a:ext>
                </a:extLst>
              </p:cNvPr>
              <p:cNvSpPr txBox="1"/>
              <p:nvPr/>
            </p:nvSpPr>
            <p:spPr>
              <a:xfrm>
                <a:off x="15649" y="2334630"/>
                <a:ext cx="7592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9" name="Straight Connector 8">
                <a:extLst>
                  <a:ext uri="{FF2B5EF4-FFF2-40B4-BE49-F238E27FC236}">
                    <a16:creationId xmlns:a16="http://schemas.microsoft.com/office/drawing/2014/main" id="{ACDF13B4-47F1-4811-B6D4-83273F47F2CA}"/>
                  </a:ext>
                </a:extLst>
              </p:cNvPr>
              <p:cNvCxnSpPr>
                <a:cxnSpLocks/>
              </p:cNvCxnSpPr>
              <p:nvPr/>
            </p:nvCxnSpPr>
            <p:spPr>
              <a:xfrm>
                <a:off x="724863" y="2535791"/>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9FCC083-E208-416F-95FD-50CC61B43AA6}"/>
                      </a:ext>
                    </a:extLst>
                  </p:cNvPr>
                  <p:cNvSpPr txBox="1"/>
                  <p:nvPr/>
                </p:nvSpPr>
                <p:spPr>
                  <a:xfrm>
                    <a:off x="907480" y="2069942"/>
                    <a:ext cx="1546642"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0" name="TextBox 9">
                    <a:extLst>
                      <a:ext uri="{FF2B5EF4-FFF2-40B4-BE49-F238E27FC236}">
                        <a16:creationId xmlns:a16="http://schemas.microsoft.com/office/drawing/2014/main" id="{B9FCC083-E208-416F-95FD-50CC61B43AA6}"/>
                      </a:ext>
                    </a:extLst>
                  </p:cNvPr>
                  <p:cNvSpPr txBox="1">
                    <a:spLocks noRot="1" noChangeAspect="1" noMove="1" noResize="1" noEditPoints="1" noAdjustHandles="1" noChangeArrowheads="1" noChangeShapeType="1" noTextEdit="1"/>
                  </p:cNvSpPr>
                  <p:nvPr/>
                </p:nvSpPr>
                <p:spPr>
                  <a:xfrm>
                    <a:off x="907480" y="2069942"/>
                    <a:ext cx="1546642" cy="404406"/>
                  </a:xfrm>
                  <a:prstGeom prst="rect">
                    <a:avLst/>
                  </a:prstGeom>
                  <a:blipFill>
                    <a:blip r:embed="rId3"/>
                    <a:stretch>
                      <a:fillRect l="-394"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5CAB01-C94A-42C4-B08E-4E11782D262D}"/>
                      </a:ext>
                    </a:extLst>
                  </p:cNvPr>
                  <p:cNvSpPr txBox="1"/>
                  <p:nvPr/>
                </p:nvSpPr>
                <p:spPr>
                  <a:xfrm>
                    <a:off x="696620" y="2510978"/>
                    <a:ext cx="135325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11" name="TextBox 10">
                    <a:extLst>
                      <a:ext uri="{FF2B5EF4-FFF2-40B4-BE49-F238E27FC236}">
                        <a16:creationId xmlns:a16="http://schemas.microsoft.com/office/drawing/2014/main" id="{E35CAB01-C94A-42C4-B08E-4E11782D262D}"/>
                      </a:ext>
                    </a:extLst>
                  </p:cNvPr>
                  <p:cNvSpPr txBox="1">
                    <a:spLocks noRot="1" noChangeAspect="1" noMove="1" noResize="1" noEditPoints="1" noAdjustHandles="1" noChangeArrowheads="1" noChangeShapeType="1" noTextEdit="1"/>
                  </p:cNvSpPr>
                  <p:nvPr/>
                </p:nvSpPr>
                <p:spPr>
                  <a:xfrm>
                    <a:off x="696620" y="2510978"/>
                    <a:ext cx="1353256" cy="400110"/>
                  </a:xfrm>
                  <a:prstGeom prst="rect">
                    <a:avLst/>
                  </a:prstGeom>
                  <a:blipFill>
                    <a:blip r:embed="rId4"/>
                    <a:stretch>
                      <a:fillRect l="-4505" t="-9091" r="-4054"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9B20361-078C-4873-A0A7-03F782CC2E34}"/>
                      </a:ext>
                    </a:extLst>
                  </p:cNvPr>
                  <p:cNvSpPr txBox="1"/>
                  <p:nvPr/>
                </p:nvSpPr>
                <p:spPr>
                  <a:xfrm>
                    <a:off x="726307" y="2752807"/>
                    <a:ext cx="2474011" cy="1015663"/>
                  </a:xfrm>
                  <a:prstGeom prst="rect">
                    <a:avLst/>
                  </a:prstGeom>
                  <a:noFill/>
                </p:spPr>
                <p:txBody>
                  <a:bodyPr wrap="none" rtlCol="0">
                    <a:spAutoFit/>
                  </a:bodyPr>
                  <a:lstStyle/>
                  <a:p>
                    <a:r>
                      <a:rPr lang="en-US" sz="2000" b="0" dirty="0"/>
                      <a:t>T</a:t>
                    </a:r>
                    <a:r>
                      <a:rPr lang="en-US" sz="2000" b="0" baseline="-25000" dirty="0"/>
                      <a:t>out1</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1</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temp := x</a:t>
                    </a:r>
                    <a:r>
                      <a:rPr lang="en-US" sz="2000" baseline="-25000" dirty="0"/>
                      <a:t>1</a:t>
                    </a:r>
                    <a:r>
                      <a:rPr lang="en-US" sz="2000" dirty="0"/>
                      <a:t>;</a:t>
                    </a:r>
                  </a:p>
                  <a:p>
                    <a:r>
                      <a:rPr lang="en-US" sz="2000" dirty="0"/>
                      <a:t>                   x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2" name="TextBox 11">
                    <a:extLst>
                      <a:ext uri="{FF2B5EF4-FFF2-40B4-BE49-F238E27FC236}">
                        <a16:creationId xmlns:a16="http://schemas.microsoft.com/office/drawing/2014/main" id="{19B20361-078C-4873-A0A7-03F782CC2E34}"/>
                      </a:ext>
                    </a:extLst>
                  </p:cNvPr>
                  <p:cNvSpPr txBox="1">
                    <a:spLocks noRot="1" noChangeAspect="1" noMove="1" noResize="1" noEditPoints="1" noAdjustHandles="1" noChangeArrowheads="1" noChangeShapeType="1" noTextEdit="1"/>
                  </p:cNvSpPr>
                  <p:nvPr/>
                </p:nvSpPr>
                <p:spPr>
                  <a:xfrm>
                    <a:off x="726307" y="2752807"/>
                    <a:ext cx="2474011" cy="1015663"/>
                  </a:xfrm>
                  <a:prstGeom prst="rect">
                    <a:avLst/>
                  </a:prstGeom>
                  <a:blipFill>
                    <a:blip r:embed="rId5"/>
                    <a:stretch>
                      <a:fillRect l="-2463" t="-3614" r="-1478" b="-10241"/>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A7A2F558-C6E4-4325-8576-7C891371CD97}"/>
                  </a:ext>
                </a:extLst>
              </p:cNvPr>
              <p:cNvSpPr txBox="1"/>
              <p:nvPr/>
            </p:nvSpPr>
            <p:spPr>
              <a:xfrm>
                <a:off x="1513709" y="1560498"/>
                <a:ext cx="847027" cy="400110"/>
              </a:xfrm>
              <a:prstGeom prst="rect">
                <a:avLst/>
              </a:prstGeom>
              <a:noFill/>
            </p:spPr>
            <p:txBody>
              <a:bodyPr wrap="none" rtlCol="0">
                <a:spAutoFit/>
              </a:bodyPr>
              <a:lstStyle/>
              <a:p>
                <a:r>
                  <a:rPr lang="en-US" sz="2000" b="1" dirty="0"/>
                  <a:t>Buffer</a:t>
                </a:r>
              </a:p>
            </p:txBody>
          </p:sp>
        </p:grpSp>
        <p:sp>
          <p:nvSpPr>
            <p:cNvPr id="14" name="Rectangle 13">
              <a:extLst>
                <a:ext uri="{FF2B5EF4-FFF2-40B4-BE49-F238E27FC236}">
                  <a16:creationId xmlns:a16="http://schemas.microsoft.com/office/drawing/2014/main" id="{F38E28EE-B823-4C52-9D2A-92ECBF1F9B4D}"/>
                </a:ext>
              </a:extLst>
            </p:cNvPr>
            <p:cNvSpPr/>
            <p:nvPr/>
          </p:nvSpPr>
          <p:spPr>
            <a:xfrm>
              <a:off x="3866646" y="1997483"/>
              <a:ext cx="2424721" cy="1737240"/>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5" name="Straight Arrow Connector 14">
              <a:extLst>
                <a:ext uri="{FF2B5EF4-FFF2-40B4-BE49-F238E27FC236}">
                  <a16:creationId xmlns:a16="http://schemas.microsoft.com/office/drawing/2014/main" id="{692C1C44-D7E1-4853-9D51-36FFE5C229EF}"/>
                </a:ext>
              </a:extLst>
            </p:cNvPr>
            <p:cNvCxnSpPr>
              <a:cxnSpLocks/>
            </p:cNvCxnSpPr>
            <p:nvPr/>
          </p:nvCxnSpPr>
          <p:spPr>
            <a:xfrm>
              <a:off x="3149584" y="2365809"/>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9DF62B7-E575-46B2-8B8B-C95EDD276C08}"/>
                </a:ext>
              </a:extLst>
            </p:cNvPr>
            <p:cNvCxnSpPr>
              <a:cxnSpLocks/>
            </p:cNvCxnSpPr>
            <p:nvPr/>
          </p:nvCxnSpPr>
          <p:spPr>
            <a:xfrm>
              <a:off x="3850798" y="2510978"/>
              <a:ext cx="242472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10412AF-3573-45C1-BD0B-34C848BD7BB9}"/>
                    </a:ext>
                  </a:extLst>
                </p:cNvPr>
                <p:cNvSpPr txBox="1"/>
                <p:nvPr/>
              </p:nvSpPr>
              <p:spPr>
                <a:xfrm>
                  <a:off x="4049263" y="2069942"/>
                  <a:ext cx="1431226"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17" name="TextBox 16">
                  <a:extLst>
                    <a:ext uri="{FF2B5EF4-FFF2-40B4-BE49-F238E27FC236}">
                      <a16:creationId xmlns:a16="http://schemas.microsoft.com/office/drawing/2014/main" id="{410412AF-3573-45C1-BD0B-34C848BD7BB9}"/>
                    </a:ext>
                  </a:extLst>
                </p:cNvPr>
                <p:cNvSpPr txBox="1">
                  <a:spLocks noRot="1" noChangeAspect="1" noMove="1" noResize="1" noEditPoints="1" noAdjustHandles="1" noChangeArrowheads="1" noChangeShapeType="1" noTextEdit="1"/>
                </p:cNvSpPr>
                <p:nvPr/>
              </p:nvSpPr>
              <p:spPr>
                <a:xfrm>
                  <a:off x="4049263" y="2069942"/>
                  <a:ext cx="1431226" cy="404406"/>
                </a:xfrm>
                <a:prstGeom prst="rect">
                  <a:avLst/>
                </a:prstGeom>
                <a:blipFill>
                  <a:blip r:embed="rId6"/>
                  <a:stretch>
                    <a:fillRect t="-7576"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0E56D5A-910E-473E-8A8A-5CC13696F75E}"/>
                    </a:ext>
                  </a:extLst>
                </p:cNvPr>
                <p:cNvSpPr txBox="1"/>
                <p:nvPr/>
              </p:nvSpPr>
              <p:spPr>
                <a:xfrm>
                  <a:off x="3836528" y="2476867"/>
                  <a:ext cx="1711174" cy="400110"/>
                </a:xfrm>
                <a:prstGeom prst="rect">
                  <a:avLst/>
                </a:prstGeom>
                <a:noFill/>
              </p:spPr>
              <p:txBody>
                <a:bodyPr wrap="none" rtlCol="0">
                  <a:spAutoFit/>
                </a:bodyPr>
                <a:lstStyle/>
                <a:p>
                  <a:r>
                    <a:rPr lang="en-US" sz="2000" b="0" dirty="0"/>
                    <a:t>T</a:t>
                  </a:r>
                  <a:r>
                    <a:rPr lang="en-US" sz="2000" b="0" baseline="-25000" dirty="0"/>
                    <a:t>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temp</a:t>
                  </a:r>
                </a:p>
              </p:txBody>
            </p:sp>
          </mc:Choice>
          <mc:Fallback xmlns="">
            <p:sp>
              <p:nvSpPr>
                <p:cNvPr id="18" name="TextBox 17">
                  <a:extLst>
                    <a:ext uri="{FF2B5EF4-FFF2-40B4-BE49-F238E27FC236}">
                      <a16:creationId xmlns:a16="http://schemas.microsoft.com/office/drawing/2014/main" id="{30E56D5A-910E-473E-8A8A-5CC13696F75E}"/>
                    </a:ext>
                  </a:extLst>
                </p:cNvPr>
                <p:cNvSpPr txBox="1">
                  <a:spLocks noRot="1" noChangeAspect="1" noMove="1" noResize="1" noEditPoints="1" noAdjustHandles="1" noChangeArrowheads="1" noChangeShapeType="1" noTextEdit="1"/>
                </p:cNvSpPr>
                <p:nvPr/>
              </p:nvSpPr>
              <p:spPr>
                <a:xfrm>
                  <a:off x="3836528" y="2476867"/>
                  <a:ext cx="1711174" cy="400110"/>
                </a:xfrm>
                <a:prstGeom prst="rect">
                  <a:avLst/>
                </a:prstGeom>
                <a:blipFill>
                  <a:blip r:embed="rId7"/>
                  <a:stretch>
                    <a:fillRect l="-3559" t="-7576" r="-3203" b="-257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D950DC2-23A8-4339-BFD0-B35DB3197065}"/>
                    </a:ext>
                  </a:extLst>
                </p:cNvPr>
                <p:cNvSpPr txBox="1"/>
                <p:nvPr/>
              </p:nvSpPr>
              <p:spPr>
                <a:xfrm>
                  <a:off x="3850798" y="2719059"/>
                  <a:ext cx="2321276" cy="1015663"/>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a:t>
                  </a:r>
                </a:p>
                <a:p>
                  <a:r>
                    <a:rPr lang="en-US" sz="2000" b="0" dirty="0"/>
                    <a:t>x</a:t>
                  </a:r>
                  <a:r>
                    <a:rPr lang="en-US" sz="2000" b="0" baseline="-25000" dirty="0"/>
                    <a:t>2</a:t>
                  </a:r>
                  <a14:m>
                    <m:oMath xmlns:m="http://schemas.openxmlformats.org/officeDocument/2006/math">
                      <m:r>
                        <a:rPr lang="en-US" sz="2000" b="0" i="0" smtClean="0">
                          <a:latin typeface="Cambria Math" panose="02040503050406030204" pitchFamily="18" charset="0"/>
                        </a:rPr>
                        <m:t> </m:t>
                      </m:r>
                      <m:r>
                        <a:rPr lang="en-US" sz="2000" b="0" i="1" smtClean="0">
                          <a:latin typeface="Cambria Math" panose="02040503050406030204" pitchFamily="18" charset="0"/>
                        </a:rPr>
                        <m:t>≠∅→</m:t>
                      </m:r>
                    </m:oMath>
                  </a14:m>
                  <a:r>
                    <a:rPr lang="en-US" sz="2000" dirty="0"/>
                    <a:t> { out := x</a:t>
                  </a:r>
                  <a:r>
                    <a:rPr lang="en-US" sz="2000" baseline="-25000" dirty="0"/>
                    <a:t>2</a:t>
                  </a:r>
                  <a:r>
                    <a:rPr lang="en-US" sz="2000" dirty="0"/>
                    <a:t>;</a:t>
                  </a:r>
                </a:p>
                <a:p>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 </a:t>
                  </a:r>
                </a:p>
              </p:txBody>
            </p:sp>
          </mc:Choice>
          <mc:Fallback xmlns="">
            <p:sp>
              <p:nvSpPr>
                <p:cNvPr id="19" name="TextBox 18">
                  <a:extLst>
                    <a:ext uri="{FF2B5EF4-FFF2-40B4-BE49-F238E27FC236}">
                      <a16:creationId xmlns:a16="http://schemas.microsoft.com/office/drawing/2014/main" id="{3D950DC2-23A8-4339-BFD0-B35DB3197065}"/>
                    </a:ext>
                  </a:extLst>
                </p:cNvPr>
                <p:cNvSpPr txBox="1">
                  <a:spLocks noRot="1" noChangeAspect="1" noMove="1" noResize="1" noEditPoints="1" noAdjustHandles="1" noChangeArrowheads="1" noChangeShapeType="1" noTextEdit="1"/>
                </p:cNvSpPr>
                <p:nvPr/>
              </p:nvSpPr>
              <p:spPr>
                <a:xfrm>
                  <a:off x="3850798" y="2719059"/>
                  <a:ext cx="2321276" cy="1015663"/>
                </a:xfrm>
                <a:prstGeom prst="rect">
                  <a:avLst/>
                </a:prstGeom>
                <a:blipFill>
                  <a:blip r:embed="rId8"/>
                  <a:stretch>
                    <a:fillRect l="-2895" t="-2994" b="-958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67E882F8-1941-471B-AA44-351236952FDF}"/>
                </a:ext>
              </a:extLst>
            </p:cNvPr>
            <p:cNvSpPr txBox="1"/>
            <p:nvPr/>
          </p:nvSpPr>
          <p:spPr>
            <a:xfrm>
              <a:off x="4435596" y="1613140"/>
              <a:ext cx="847027" cy="400110"/>
            </a:xfrm>
            <a:prstGeom prst="rect">
              <a:avLst/>
            </a:prstGeom>
            <a:noFill/>
          </p:spPr>
          <p:txBody>
            <a:bodyPr wrap="none" rtlCol="0">
              <a:spAutoFit/>
            </a:bodyPr>
            <a:lstStyle/>
            <a:p>
              <a:r>
                <a:rPr lang="en-US" sz="2000" b="1" dirty="0"/>
                <a:t>Buffer</a:t>
              </a:r>
            </a:p>
          </p:txBody>
        </p:sp>
        <p:sp>
          <p:nvSpPr>
            <p:cNvPr id="21" name="TextBox 20">
              <a:extLst>
                <a:ext uri="{FF2B5EF4-FFF2-40B4-BE49-F238E27FC236}">
                  <a16:creationId xmlns:a16="http://schemas.microsoft.com/office/drawing/2014/main" id="{26D4D6A5-44D5-45BE-BD79-AAF881B20861}"/>
                </a:ext>
              </a:extLst>
            </p:cNvPr>
            <p:cNvSpPr txBox="1"/>
            <p:nvPr/>
          </p:nvSpPr>
          <p:spPr>
            <a:xfrm>
              <a:off x="6353252" y="2334630"/>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22" name="Straight Arrow Connector 21">
              <a:extLst>
                <a:ext uri="{FF2B5EF4-FFF2-40B4-BE49-F238E27FC236}">
                  <a16:creationId xmlns:a16="http://schemas.microsoft.com/office/drawing/2014/main" id="{A4E17D10-77E8-4675-8A8D-F171AB54AA07}"/>
                </a:ext>
              </a:extLst>
            </p:cNvPr>
            <p:cNvCxnSpPr>
              <a:cxnSpLocks/>
            </p:cNvCxnSpPr>
            <p:nvPr/>
          </p:nvCxnSpPr>
          <p:spPr>
            <a:xfrm>
              <a:off x="6291367" y="2328387"/>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35" name="Rectangle 34">
            <a:extLst>
              <a:ext uri="{FF2B5EF4-FFF2-40B4-BE49-F238E27FC236}">
                <a16:creationId xmlns:a16="http://schemas.microsoft.com/office/drawing/2014/main" id="{CA4BFF1C-016E-4B92-9922-D8FA767EA65E}"/>
              </a:ext>
            </a:extLst>
          </p:cNvPr>
          <p:cNvSpPr/>
          <p:nvPr/>
        </p:nvSpPr>
        <p:spPr>
          <a:xfrm>
            <a:off x="1261104" y="3526183"/>
            <a:ext cx="4893029" cy="215785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36" name="Straight Arrow Connector 35">
            <a:extLst>
              <a:ext uri="{FF2B5EF4-FFF2-40B4-BE49-F238E27FC236}">
                <a16:creationId xmlns:a16="http://schemas.microsoft.com/office/drawing/2014/main" id="{B437F548-F10A-45A9-B18C-B4CD106E15BD}"/>
              </a:ext>
            </a:extLst>
          </p:cNvPr>
          <p:cNvCxnSpPr>
            <a:cxnSpLocks/>
          </p:cNvCxnSpPr>
          <p:nvPr/>
        </p:nvCxnSpPr>
        <p:spPr>
          <a:xfrm flipV="1">
            <a:off x="240842" y="3900751"/>
            <a:ext cx="1020264"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A6979C-9DC9-478F-BCDD-634C5092C9EE}"/>
              </a:ext>
            </a:extLst>
          </p:cNvPr>
          <p:cNvSpPr txBox="1"/>
          <p:nvPr/>
        </p:nvSpPr>
        <p:spPr>
          <a:xfrm>
            <a:off x="43177" y="3863330"/>
            <a:ext cx="1303844" cy="646331"/>
          </a:xfrm>
          <a:prstGeom prst="rect">
            <a:avLst/>
          </a:prstGeom>
          <a:noFill/>
        </p:spPr>
        <p:txBody>
          <a:bodyPr wrap="square" rtlCol="0">
            <a:spAutoFit/>
          </a:bodyPr>
          <a:lstStyle/>
          <a:p>
            <a:r>
              <a:rPr lang="en-US" dirty="0" err="1"/>
              <a:t>bool</a:t>
            </a:r>
            <a:r>
              <a:rPr lang="en-US" dirty="0"/>
              <a:t> </a:t>
            </a:r>
            <a:r>
              <a:rPr lang="en-US" dirty="0">
                <a:solidFill>
                  <a:srgbClr val="FF0000"/>
                </a:solidFill>
              </a:rPr>
              <a:t>in</a:t>
            </a:r>
          </a:p>
        </p:txBody>
      </p:sp>
      <p:cxnSp>
        <p:nvCxnSpPr>
          <p:cNvPr id="38" name="Straight Connector 37">
            <a:extLst>
              <a:ext uri="{FF2B5EF4-FFF2-40B4-BE49-F238E27FC236}">
                <a16:creationId xmlns:a16="http://schemas.microsoft.com/office/drawing/2014/main" id="{863A1E8D-EF96-43A3-AC5C-AA6EA1BB4A76}"/>
              </a:ext>
            </a:extLst>
          </p:cNvPr>
          <p:cNvCxnSpPr>
            <a:cxnSpLocks/>
          </p:cNvCxnSpPr>
          <p:nvPr/>
        </p:nvCxnSpPr>
        <p:spPr>
          <a:xfrm>
            <a:off x="1261104" y="4064491"/>
            <a:ext cx="4893029"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7D1B7FC-9CCA-4427-A853-CA2C9265A338}"/>
                  </a:ext>
                </a:extLst>
              </p:cNvPr>
              <p:cNvSpPr txBox="1"/>
              <p:nvPr/>
            </p:nvSpPr>
            <p:spPr>
              <a:xfrm>
                <a:off x="1574711" y="3598642"/>
                <a:ext cx="2338525" cy="404406"/>
              </a:xfrm>
              <a:prstGeom prst="rect">
                <a:avLst/>
              </a:prstGeom>
              <a:noFill/>
            </p:spPr>
            <p:txBody>
              <a:bodyPr wrap="none" rtlCol="0">
                <a:spAutoFit/>
              </a:bodyPr>
              <a:lstStyle/>
              <a:p>
                <a14:m>
                  <m:oMath xmlns:m="http://schemas.openxmlformats.org/officeDocument/2006/math">
                    <m:sSub>
                      <m:sSubPr>
                        <m:ctrlPr>
                          <a:rPr lang="en-US" sz="2000" b="0" i="1" smtClean="0">
                            <a:latin typeface="Cambria Math" panose="02040503050406030204" pitchFamily="18" charset="0"/>
                          </a:rPr>
                        </m:ctrlPr>
                      </m:sSubPr>
                      <m:e>
                        <m:r>
                          <m:rPr>
                            <m:nor/>
                          </m:rPr>
                          <a:rPr lang="en-US" sz="2000" dirty="0"/>
                          <m:t>bool</m:t>
                        </m:r>
                      </m:e>
                      <m:sub>
                        <m:r>
                          <a:rPr lang="en-US" sz="2000" i="1">
                            <a:latin typeface="Cambria Math" panose="02040503050406030204" pitchFamily="18" charset="0"/>
                          </a:rPr>
                          <m:t>∅</m:t>
                        </m:r>
                      </m:sub>
                    </m:sSub>
                  </m:oMath>
                </a14:m>
                <a:r>
                  <a:rPr lang="en-US" sz="2000" dirty="0"/>
                  <a:t> x</a:t>
                </a:r>
                <a:r>
                  <a:rPr lang="en-US" sz="2000" baseline="-25000" dirty="0"/>
                  <a:t>1</a:t>
                </a:r>
                <a:r>
                  <a:rPr lang="en-US" sz="2000" dirty="0"/>
                  <a:t> := </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 </a:t>
                </a:r>
                <a14:m>
                  <m:oMath xmlns:m="http://schemas.openxmlformats.org/officeDocument/2006/math">
                    <m:r>
                      <a:rPr lang="en-US" sz="2000" b="0" i="1" smtClean="0">
                        <a:latin typeface="Cambria Math" panose="02040503050406030204" pitchFamily="18" charset="0"/>
                      </a:rPr>
                      <m:t>∅</m:t>
                    </m:r>
                  </m:oMath>
                </a14:m>
                <a:endParaRPr lang="en-US" sz="2000" dirty="0"/>
              </a:p>
            </p:txBody>
          </p:sp>
        </mc:Choice>
        <mc:Fallback xmlns="">
          <p:sp>
            <p:nvSpPr>
              <p:cNvPr id="39" name="TextBox 38">
                <a:extLst>
                  <a:ext uri="{FF2B5EF4-FFF2-40B4-BE49-F238E27FC236}">
                    <a16:creationId xmlns:a16="http://schemas.microsoft.com/office/drawing/2014/main" id="{07D1B7FC-9CCA-4427-A853-CA2C9265A338}"/>
                  </a:ext>
                </a:extLst>
              </p:cNvPr>
              <p:cNvSpPr txBox="1">
                <a:spLocks noRot="1" noChangeAspect="1" noMove="1" noResize="1" noEditPoints="1" noAdjustHandles="1" noChangeArrowheads="1" noChangeShapeType="1" noTextEdit="1"/>
              </p:cNvSpPr>
              <p:nvPr/>
            </p:nvSpPr>
            <p:spPr>
              <a:xfrm>
                <a:off x="1574711" y="3598642"/>
                <a:ext cx="2338525" cy="404406"/>
              </a:xfrm>
              <a:prstGeom prst="rect">
                <a:avLst/>
              </a:prstGeom>
              <a:blipFill>
                <a:blip r:embed="rId9"/>
                <a:stretch>
                  <a:fillRect t="-5970" b="-25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0AABA396-D9E5-4AE5-8110-F9220DE33982}"/>
                  </a:ext>
                </a:extLst>
              </p:cNvPr>
              <p:cNvSpPr txBox="1"/>
              <p:nvPr/>
            </p:nvSpPr>
            <p:spPr>
              <a:xfrm>
                <a:off x="1212603" y="4039678"/>
                <a:ext cx="2323936" cy="400110"/>
              </a:xfrm>
              <a:prstGeom prst="rect">
                <a:avLst/>
              </a:prstGeom>
              <a:noFill/>
            </p:spPr>
            <p:txBody>
              <a:bodyPr wrap="none" rtlCol="0">
                <a:spAutoFit/>
              </a:bodyPr>
              <a:lstStyle/>
              <a:p>
                <a:r>
                  <a:rPr lang="en-US" sz="2000" b="0" dirty="0"/>
                  <a:t>T</a:t>
                </a:r>
                <a:r>
                  <a:rPr lang="en-US" sz="2000" b="0" baseline="-25000" dirty="0"/>
                  <a:t>in1</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 in</a:t>
                </a:r>
              </a:p>
            </p:txBody>
          </p:sp>
        </mc:Choice>
        <mc:Fallback xmlns="">
          <p:sp>
            <p:nvSpPr>
              <p:cNvPr id="40" name="TextBox 39">
                <a:extLst>
                  <a:ext uri="{FF2B5EF4-FFF2-40B4-BE49-F238E27FC236}">
                    <a16:creationId xmlns:a16="http://schemas.microsoft.com/office/drawing/2014/main" id="{0AABA396-D9E5-4AE5-8110-F9220DE33982}"/>
                  </a:ext>
                </a:extLst>
              </p:cNvPr>
              <p:cNvSpPr txBox="1">
                <a:spLocks noRot="1" noChangeAspect="1" noMove="1" noResize="1" noEditPoints="1" noAdjustHandles="1" noChangeArrowheads="1" noChangeShapeType="1" noTextEdit="1"/>
              </p:cNvSpPr>
              <p:nvPr/>
            </p:nvSpPr>
            <p:spPr>
              <a:xfrm>
                <a:off x="1212603" y="4039678"/>
                <a:ext cx="2323936" cy="400110"/>
              </a:xfrm>
              <a:prstGeom prst="rect">
                <a:avLst/>
              </a:prstGeom>
              <a:blipFill>
                <a:blip r:embed="rId10"/>
                <a:stretch>
                  <a:fillRect l="-2887" t="-9231"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6D6D80E-3CB9-433D-8104-09C9CCD7BD36}"/>
                  </a:ext>
                </a:extLst>
              </p:cNvPr>
              <p:cNvSpPr txBox="1"/>
              <p:nvPr/>
            </p:nvSpPr>
            <p:spPr>
              <a:xfrm>
                <a:off x="1227944" y="4424320"/>
                <a:ext cx="3508781" cy="400110"/>
              </a:xfrm>
              <a:prstGeom prst="rect">
                <a:avLst/>
              </a:prstGeom>
              <a:noFill/>
            </p:spPr>
            <p:txBody>
              <a:bodyPr wrap="none" rtlCol="0">
                <a:spAutoFit/>
              </a:bodyPr>
              <a:lstStyle/>
              <a:p>
                <a:r>
                  <a:rPr lang="en-US" sz="2000" b="0" dirty="0"/>
                  <a:t>T</a:t>
                </a:r>
                <a:r>
                  <a:rPr lang="en-US" sz="2000" b="0" baseline="-25000" dirty="0"/>
                  <a:t>out2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out:=x</a:t>
                </a:r>
                <a:r>
                  <a:rPr lang="en-US" sz="2000" baseline="-25000" dirty="0"/>
                  <a:t>2</a:t>
                </a:r>
                <a:r>
                  <a:rPr lang="en-US" sz="2000" dirty="0"/>
                  <a:t>; x</a:t>
                </a:r>
                <a:r>
                  <a:rPr lang="en-US" sz="2000" baseline="-25000" dirty="0"/>
                  <a:t>2</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a:t>
                </a:r>
              </a:p>
            </p:txBody>
          </p:sp>
        </mc:Choice>
        <mc:Fallback xmlns="">
          <p:sp>
            <p:nvSpPr>
              <p:cNvPr id="41" name="TextBox 40">
                <a:extLst>
                  <a:ext uri="{FF2B5EF4-FFF2-40B4-BE49-F238E27FC236}">
                    <a16:creationId xmlns:a16="http://schemas.microsoft.com/office/drawing/2014/main" id="{76D6D80E-3CB9-433D-8104-09C9CCD7BD36}"/>
                  </a:ext>
                </a:extLst>
              </p:cNvPr>
              <p:cNvSpPr txBox="1">
                <a:spLocks noRot="1" noChangeAspect="1" noMove="1" noResize="1" noEditPoints="1" noAdjustHandles="1" noChangeArrowheads="1" noChangeShapeType="1" noTextEdit="1"/>
              </p:cNvSpPr>
              <p:nvPr/>
            </p:nvSpPr>
            <p:spPr>
              <a:xfrm>
                <a:off x="1227944" y="4424320"/>
                <a:ext cx="3508781" cy="400110"/>
              </a:xfrm>
              <a:prstGeom prst="rect">
                <a:avLst/>
              </a:prstGeom>
              <a:blipFill>
                <a:blip r:embed="rId11"/>
                <a:stretch>
                  <a:fillRect l="-1736" t="-12308" r="-868" b="-27692"/>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D85755BE-6D32-4AF8-9B8E-5C8A408E7ED3}"/>
              </a:ext>
            </a:extLst>
          </p:cNvPr>
          <p:cNvSpPr txBox="1"/>
          <p:nvPr/>
        </p:nvSpPr>
        <p:spPr>
          <a:xfrm>
            <a:off x="303236" y="4805089"/>
            <a:ext cx="952505" cy="707886"/>
          </a:xfrm>
          <a:prstGeom prst="rect">
            <a:avLst/>
          </a:prstGeom>
          <a:noFill/>
        </p:spPr>
        <p:txBody>
          <a:bodyPr wrap="none" rtlCol="0">
            <a:spAutoFit/>
          </a:bodyPr>
          <a:lstStyle/>
          <a:p>
            <a:r>
              <a:rPr lang="en-US" sz="2000" b="1" dirty="0"/>
              <a:t>Double</a:t>
            </a:r>
          </a:p>
          <a:p>
            <a:r>
              <a:rPr lang="en-US" sz="2000" b="1" dirty="0"/>
              <a:t>Buffer</a:t>
            </a:r>
          </a:p>
        </p:txBody>
      </p:sp>
      <p:sp>
        <p:nvSpPr>
          <p:cNvPr id="33" name="TextBox 32">
            <a:extLst>
              <a:ext uri="{FF2B5EF4-FFF2-40B4-BE49-F238E27FC236}">
                <a16:creationId xmlns:a16="http://schemas.microsoft.com/office/drawing/2014/main" id="{EE0FE841-B2CA-4AB5-BC1B-37045A4BD0C0}"/>
              </a:ext>
            </a:extLst>
          </p:cNvPr>
          <p:cNvSpPr txBox="1"/>
          <p:nvPr/>
        </p:nvSpPr>
        <p:spPr>
          <a:xfrm>
            <a:off x="6232737" y="3900751"/>
            <a:ext cx="759244" cy="646331"/>
          </a:xfrm>
          <a:prstGeom prst="rect">
            <a:avLst/>
          </a:prstGeom>
          <a:noFill/>
        </p:spPr>
        <p:txBody>
          <a:bodyPr wrap="square" rtlCol="0">
            <a:spAutoFit/>
          </a:bodyPr>
          <a:lstStyle/>
          <a:p>
            <a:r>
              <a:rPr lang="en-US" dirty="0"/>
              <a:t>bool </a:t>
            </a:r>
            <a:r>
              <a:rPr lang="en-US" dirty="0">
                <a:solidFill>
                  <a:schemeClr val="accent1"/>
                </a:solidFill>
              </a:rPr>
              <a:t>out</a:t>
            </a:r>
          </a:p>
        </p:txBody>
      </p:sp>
      <p:cxnSp>
        <p:nvCxnSpPr>
          <p:cNvPr id="34" name="Straight Arrow Connector 33">
            <a:extLst>
              <a:ext uri="{FF2B5EF4-FFF2-40B4-BE49-F238E27FC236}">
                <a16:creationId xmlns:a16="http://schemas.microsoft.com/office/drawing/2014/main" id="{FD45FCD4-868D-42F0-84AB-65807A033C09}"/>
              </a:ext>
            </a:extLst>
          </p:cNvPr>
          <p:cNvCxnSpPr>
            <a:cxnSpLocks/>
          </p:cNvCxnSpPr>
          <p:nvPr/>
        </p:nvCxnSpPr>
        <p:spPr>
          <a:xfrm>
            <a:off x="6170852" y="3894508"/>
            <a:ext cx="717063" cy="6243"/>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4C6B5D0A-D9F9-4911-BD5C-FE2870516274}"/>
                  </a:ext>
                </a:extLst>
              </p:cNvPr>
              <p:cNvSpPr txBox="1"/>
              <p:nvPr/>
            </p:nvSpPr>
            <p:spPr>
              <a:xfrm>
                <a:off x="1261104" y="4931878"/>
                <a:ext cx="4898392" cy="707886"/>
              </a:xfrm>
              <a:prstGeom prst="rect">
                <a:avLst/>
              </a:prstGeom>
              <a:noFill/>
            </p:spPr>
            <p:txBody>
              <a:bodyPr wrap="none" rtlCol="0">
                <a:spAutoFit/>
              </a:bodyPr>
              <a:lstStyle/>
              <a:p>
                <a:r>
                  <a:rPr lang="en-US" sz="2000" b="0" dirty="0"/>
                  <a:t>T</a:t>
                </a:r>
                <a:r>
                  <a:rPr lang="en-US" sz="2000" b="0" baseline="-25000" dirty="0"/>
                  <a:t>out1in2</a:t>
                </a:r>
                <a14:m>
                  <m:oMath xmlns:m="http://schemas.openxmlformats.org/officeDocument/2006/math">
                    <m:r>
                      <a:rPr lang="en-US" sz="2000" b="0" i="1" smtClean="0">
                        <a:latin typeface="Cambria Math" panose="02040503050406030204" pitchFamily="18" charset="0"/>
                      </a:rPr>
                      <m:t>:</m:t>
                    </m:r>
                  </m:oMath>
                </a14:m>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 { local bool temp;</a:t>
                </a:r>
              </a:p>
              <a:p>
                <a:r>
                  <a:rPr lang="en-US" sz="2000" dirty="0"/>
                  <a:t>		temp:=x</a:t>
                </a:r>
                <a:r>
                  <a:rPr lang="en-US" sz="2000" baseline="-25000" dirty="0"/>
                  <a:t>1</a:t>
                </a:r>
                <a:r>
                  <a:rPr lang="en-US" sz="2000" dirty="0"/>
                  <a:t>; x</a:t>
                </a:r>
                <a:r>
                  <a:rPr lang="en-US" sz="2000" baseline="-25000" dirty="0"/>
                  <a:t>1</a:t>
                </a:r>
                <a:r>
                  <a:rPr lang="en-US" sz="2000" dirty="0"/>
                  <a:t> ≔</a:t>
                </a:r>
                <a14:m>
                  <m:oMath xmlns:m="http://schemas.openxmlformats.org/officeDocument/2006/math">
                    <m:r>
                      <a:rPr lang="en-US" sz="2000" b="0" i="1" smtClean="0">
                        <a:latin typeface="Cambria Math" panose="02040503050406030204" pitchFamily="18" charset="0"/>
                      </a:rPr>
                      <m:t>∅</m:t>
                    </m:r>
                  </m:oMath>
                </a14:m>
                <a:r>
                  <a:rPr lang="en-US" sz="2000" dirty="0"/>
                  <a:t>;x</a:t>
                </a:r>
                <a:r>
                  <a:rPr lang="en-US" sz="2000" baseline="-25000" dirty="0"/>
                  <a:t>2</a:t>
                </a:r>
                <a:r>
                  <a:rPr lang="en-US" sz="2000" dirty="0"/>
                  <a:t>:=temp}</a:t>
                </a:r>
              </a:p>
            </p:txBody>
          </p:sp>
        </mc:Choice>
        <mc:Fallback xmlns="">
          <p:sp>
            <p:nvSpPr>
              <p:cNvPr id="43" name="TextBox 42">
                <a:extLst>
                  <a:ext uri="{FF2B5EF4-FFF2-40B4-BE49-F238E27FC236}">
                    <a16:creationId xmlns:a16="http://schemas.microsoft.com/office/drawing/2014/main" id="{4C6B5D0A-D9F9-4911-BD5C-FE2870516274}"/>
                  </a:ext>
                </a:extLst>
              </p:cNvPr>
              <p:cNvSpPr txBox="1">
                <a:spLocks noRot="1" noChangeAspect="1" noMove="1" noResize="1" noEditPoints="1" noAdjustHandles="1" noChangeArrowheads="1" noChangeShapeType="1" noTextEdit="1"/>
              </p:cNvSpPr>
              <p:nvPr/>
            </p:nvSpPr>
            <p:spPr>
              <a:xfrm>
                <a:off x="1261104" y="4931878"/>
                <a:ext cx="4898392" cy="707886"/>
              </a:xfrm>
              <a:prstGeom prst="rect">
                <a:avLst/>
              </a:prstGeom>
              <a:blipFill>
                <a:blip r:embed="rId12"/>
                <a:stretch>
                  <a:fillRect l="-1370" t="-4310" b="-14655"/>
                </a:stretch>
              </a:blipFill>
            </p:spPr>
            <p:txBody>
              <a:bodyPr/>
              <a:lstStyle/>
              <a:p>
                <a:r>
                  <a:rPr lang="en-US">
                    <a:noFill/>
                  </a:rPr>
                  <a:t> </a:t>
                </a:r>
              </a:p>
            </p:txBody>
          </p:sp>
        </mc:Fallback>
      </mc:AlternateContent>
    </p:spTree>
    <p:extLst>
      <p:ext uri="{BB962C8B-B14F-4D97-AF65-F5344CB8AC3E}">
        <p14:creationId xmlns:p14="http://schemas.microsoft.com/office/powerpoint/2010/main" val="20425881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6D1122-53EE-4ACA-840C-E99C2A9CF69C}"/>
              </a:ext>
            </a:extLst>
          </p:cNvPr>
          <p:cNvSpPr>
            <a:spLocks noGrp="1"/>
          </p:cNvSpPr>
          <p:nvPr>
            <p:ph type="title"/>
          </p:nvPr>
        </p:nvSpPr>
        <p:spPr/>
        <p:txBody>
          <a:bodyPr/>
          <a:lstStyle/>
          <a:p>
            <a:r>
              <a:rPr lang="en-US" dirty="0"/>
              <a:t>Blocking vs. Non-blocking Synchronization</a:t>
            </a:r>
          </a:p>
        </p:txBody>
      </p:sp>
      <p:sp>
        <p:nvSpPr>
          <p:cNvPr id="4" name="Slide Number Placeholder 3">
            <a:extLst>
              <a:ext uri="{FF2B5EF4-FFF2-40B4-BE49-F238E27FC236}">
                <a16:creationId xmlns:a16="http://schemas.microsoft.com/office/drawing/2014/main" id="{F2CF8B97-EAF7-4BCD-B079-2E0551615F0B}"/>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
        <p:nvSpPr>
          <p:cNvPr id="6" name="Rectangle 5">
            <a:extLst>
              <a:ext uri="{FF2B5EF4-FFF2-40B4-BE49-F238E27FC236}">
                <a16:creationId xmlns:a16="http://schemas.microsoft.com/office/drawing/2014/main" id="{BB6C66D9-969E-4871-98AA-8642F0353D89}"/>
              </a:ext>
            </a:extLst>
          </p:cNvPr>
          <p:cNvSpPr/>
          <p:nvPr/>
        </p:nvSpPr>
        <p:spPr>
          <a:xfrm>
            <a:off x="3939967" y="2108403"/>
            <a:ext cx="1804665" cy="1752398"/>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9" name="Straight Connector 8">
            <a:extLst>
              <a:ext uri="{FF2B5EF4-FFF2-40B4-BE49-F238E27FC236}">
                <a16:creationId xmlns:a16="http://schemas.microsoft.com/office/drawing/2014/main" id="{751F1D16-E754-4290-851C-0F3F9A870C1B}"/>
              </a:ext>
            </a:extLst>
          </p:cNvPr>
          <p:cNvCxnSpPr>
            <a:cxnSpLocks/>
          </p:cNvCxnSpPr>
          <p:nvPr/>
        </p:nvCxnSpPr>
        <p:spPr>
          <a:xfrm>
            <a:off x="3920591" y="2466141"/>
            <a:ext cx="1824041"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6F2C22D-237E-4A07-83F3-DA3DAD94314C}"/>
              </a:ext>
            </a:extLst>
          </p:cNvPr>
          <p:cNvSpPr txBox="1"/>
          <p:nvPr/>
        </p:nvSpPr>
        <p:spPr>
          <a:xfrm>
            <a:off x="4017571" y="2067312"/>
            <a:ext cx="1116947" cy="400110"/>
          </a:xfrm>
          <a:prstGeom prst="rect">
            <a:avLst/>
          </a:prstGeom>
          <a:noFill/>
        </p:spPr>
        <p:txBody>
          <a:bodyPr wrap="square" rtlCol="0">
            <a:spAutoFit/>
          </a:bodyPr>
          <a:lstStyle/>
          <a:p>
            <a:r>
              <a:rPr lang="en-US" sz="2000" dirty="0" err="1"/>
              <a:t>int</a:t>
            </a:r>
            <a:r>
              <a:rPr lang="en-US" sz="2000" dirty="0"/>
              <a:t> x := 0</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9BB9F0-0E4D-4347-B9B0-38ADC143C16D}"/>
                  </a:ext>
                </a:extLst>
              </p:cNvPr>
              <p:cNvSpPr txBox="1"/>
              <p:nvPr/>
            </p:nvSpPr>
            <p:spPr>
              <a:xfrm>
                <a:off x="4031677" y="2541403"/>
                <a:ext cx="1611356" cy="584775"/>
              </a:xfrm>
              <a:prstGeom prst="rect">
                <a:avLst/>
              </a:prstGeom>
              <a:noFill/>
            </p:spPr>
            <p:txBody>
              <a:bodyPr wrap="square" lIns="0" rIns="0" rtlCol="0">
                <a:spAutoFit/>
              </a:bodyPr>
              <a:lstStyle/>
              <a:p>
                <a:r>
                  <a:rPr lang="en-US" sz="1600" b="0" dirty="0"/>
                  <a:t>T</a:t>
                </a:r>
                <a:r>
                  <a:rPr lang="en-US" sz="1600" baseline="-25000" dirty="0"/>
                  <a:t>tmpe</a:t>
                </a:r>
                <a14:m>
                  <m:oMath xmlns:m="http://schemas.openxmlformats.org/officeDocument/2006/math">
                    <m:r>
                      <a:rPr lang="en-US" sz="1600" b="0" i="1" smtClean="0">
                        <a:latin typeface="Cambria Math" panose="02040503050406030204" pitchFamily="18" charset="0"/>
                      </a:rPr>
                      <m:t>:</m:t>
                    </m:r>
                  </m:oMath>
                </a14:m>
                <a:r>
                  <a:rPr lang="en-US" sz="1600" dirty="0"/>
                  <a:t> (x is even)</a:t>
                </a:r>
                <a14:m>
                  <m:oMath xmlns:m="http://schemas.openxmlformats.org/officeDocument/2006/math">
                    <m:r>
                      <a:rPr lang="en-US" sz="1600" b="0" i="1" smtClean="0">
                        <a:latin typeface="Cambria Math" panose="02040503050406030204" pitchFamily="18" charset="0"/>
                      </a:rPr>
                      <m:t>→</m:t>
                    </m:r>
                  </m:oMath>
                </a14:m>
                <a:endParaRPr lang="en-US" sz="1600" dirty="0"/>
              </a:p>
              <a:p>
                <a:r>
                  <a:rPr lang="en-US" sz="1600" dirty="0"/>
                  <a:t>             x:= </a:t>
                </a:r>
                <a:r>
                  <a:rPr lang="en-US" sz="1600" dirty="0" err="1"/>
                  <a:t>tmp</a:t>
                </a:r>
                <a:endParaRPr lang="en-US" sz="1600" dirty="0"/>
              </a:p>
            </p:txBody>
          </p:sp>
        </mc:Choice>
        <mc:Fallback xmlns="">
          <p:sp>
            <p:nvSpPr>
              <p:cNvPr id="11" name="TextBox 10">
                <a:extLst>
                  <a:ext uri="{FF2B5EF4-FFF2-40B4-BE49-F238E27FC236}">
                    <a16:creationId xmlns:a16="http://schemas.microsoft.com/office/drawing/2014/main" id="{3A9BB9F0-0E4D-4347-B9B0-38ADC143C16D}"/>
                  </a:ext>
                </a:extLst>
              </p:cNvPr>
              <p:cNvSpPr txBox="1">
                <a:spLocks noRot="1" noChangeAspect="1" noMove="1" noResize="1" noEditPoints="1" noAdjustHandles="1" noChangeArrowheads="1" noChangeShapeType="1" noTextEdit="1"/>
              </p:cNvSpPr>
              <p:nvPr/>
            </p:nvSpPr>
            <p:spPr>
              <a:xfrm>
                <a:off x="4031677" y="2541403"/>
                <a:ext cx="1611356" cy="584775"/>
              </a:xfrm>
              <a:prstGeom prst="rect">
                <a:avLst/>
              </a:prstGeom>
              <a:blipFill>
                <a:blip r:embed="rId2"/>
                <a:stretch>
                  <a:fillRect l="-7547" t="-3125"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45D00C97-D42F-4E61-ABD4-4FD5DD6D84A9}"/>
              </a:ext>
            </a:extLst>
          </p:cNvPr>
          <p:cNvSpPr txBox="1"/>
          <p:nvPr/>
        </p:nvSpPr>
        <p:spPr>
          <a:xfrm>
            <a:off x="4576044" y="3920335"/>
            <a:ext cx="309032" cy="307777"/>
          </a:xfrm>
          <a:prstGeom prst="rect">
            <a:avLst/>
          </a:prstGeom>
          <a:noFill/>
        </p:spPr>
        <p:txBody>
          <a:bodyPr wrap="square" lIns="0" tIns="0" rIns="0" bIns="0" rtlCol="0">
            <a:spAutoFit/>
          </a:bodyPr>
          <a:lstStyle/>
          <a:p>
            <a:r>
              <a:rPr lang="en-US" sz="2000" b="1" dirty="0"/>
              <a:t>P2</a:t>
            </a:r>
          </a:p>
        </p:txBody>
      </p:sp>
      <p:grpSp>
        <p:nvGrpSpPr>
          <p:cNvPr id="14" name="Group 13">
            <a:extLst>
              <a:ext uri="{FF2B5EF4-FFF2-40B4-BE49-F238E27FC236}">
                <a16:creationId xmlns:a16="http://schemas.microsoft.com/office/drawing/2014/main" id="{5099AE97-A583-4DE5-B03B-F7FA2D527824}"/>
              </a:ext>
            </a:extLst>
          </p:cNvPr>
          <p:cNvGrpSpPr/>
          <p:nvPr/>
        </p:nvGrpSpPr>
        <p:grpSpPr>
          <a:xfrm>
            <a:off x="1439317" y="2092015"/>
            <a:ext cx="2471585" cy="1591566"/>
            <a:chOff x="695659" y="2069942"/>
            <a:chExt cx="2471585" cy="1591566"/>
          </a:xfrm>
        </p:grpSpPr>
        <p:sp>
          <p:nvSpPr>
            <p:cNvPr id="15" name="Rectangle 14">
              <a:extLst>
                <a:ext uri="{FF2B5EF4-FFF2-40B4-BE49-F238E27FC236}">
                  <a16:creationId xmlns:a16="http://schemas.microsoft.com/office/drawing/2014/main" id="{3E33100C-DDE5-4F23-B8D2-B1A5389B0A29}"/>
                </a:ext>
              </a:extLst>
            </p:cNvPr>
            <p:cNvSpPr/>
            <p:nvPr/>
          </p:nvSpPr>
          <p:spPr>
            <a:xfrm>
              <a:off x="726727" y="2110737"/>
              <a:ext cx="1502014" cy="115574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6" name="Straight Arrow Connector 15">
              <a:extLst>
                <a:ext uri="{FF2B5EF4-FFF2-40B4-BE49-F238E27FC236}">
                  <a16:creationId xmlns:a16="http://schemas.microsoft.com/office/drawing/2014/main" id="{2975371C-5632-4B80-BFAD-0A5A28E7AACE}"/>
                </a:ext>
              </a:extLst>
            </p:cNvPr>
            <p:cNvCxnSpPr>
              <a:cxnSpLocks/>
            </p:cNvCxnSpPr>
            <p:nvPr/>
          </p:nvCxnSpPr>
          <p:spPr>
            <a:xfrm flipV="1">
              <a:off x="2228741" y="2332943"/>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74DFAFD-0403-4EB0-926A-C2273A99247E}"/>
                </a:ext>
              </a:extLst>
            </p:cNvPr>
            <p:cNvCxnSpPr>
              <a:cxnSpLocks/>
            </p:cNvCxnSpPr>
            <p:nvPr/>
          </p:nvCxnSpPr>
          <p:spPr>
            <a:xfrm>
              <a:off x="726727" y="2470052"/>
              <a:ext cx="1502014"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60DBF18D-B009-4DDA-96A5-5D49CA125704}"/>
                </a:ext>
              </a:extLst>
            </p:cNvPr>
            <p:cNvSpPr txBox="1"/>
            <p:nvPr/>
          </p:nvSpPr>
          <p:spPr>
            <a:xfrm>
              <a:off x="907480" y="2069942"/>
              <a:ext cx="1078372" cy="400110"/>
            </a:xfrm>
            <a:prstGeom prst="rect">
              <a:avLst/>
            </a:prstGeom>
            <a:noFill/>
          </p:spPr>
          <p:txBody>
            <a:bodyPr wrap="none" rtlCol="0">
              <a:spAutoFit/>
            </a:bodyPr>
            <a:lstStyle/>
            <a:p>
              <a:r>
                <a:rPr lang="en-US" sz="2000" dirty="0" err="1"/>
                <a:t>int</a:t>
              </a:r>
              <a:r>
                <a:rPr lang="en-US" sz="2000" dirty="0"/>
                <a:t> y := 0</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17893A4-BCA9-4B0B-8CD3-6B56C94889A8}"/>
                    </a:ext>
                  </a:extLst>
                </p:cNvPr>
                <p:cNvSpPr txBox="1"/>
                <p:nvPr/>
              </p:nvSpPr>
              <p:spPr>
                <a:xfrm>
                  <a:off x="695659" y="2484902"/>
                  <a:ext cx="1572546" cy="707886"/>
                </a:xfrm>
                <a:prstGeom prst="rect">
                  <a:avLst/>
                </a:prstGeom>
                <a:noFill/>
              </p:spPr>
              <p:txBody>
                <a:bodyPr wrap="none" rtlCol="0">
                  <a:spAutoFit/>
                </a:bodyPr>
                <a:lstStyle/>
                <a:p>
                  <a:r>
                    <a:rPr lang="en-US" sz="2000" b="0" dirty="0"/>
                    <a:t>T</a:t>
                  </a:r>
                  <a:r>
                    <a:rPr lang="en-US" sz="2000" baseline="-25000" dirty="0"/>
                    <a:t>out</a:t>
                  </a:r>
                  <a14:m>
                    <m:oMath xmlns:m="http://schemas.openxmlformats.org/officeDocument/2006/math">
                      <m:r>
                        <a:rPr lang="en-US" sz="2000" b="0" i="1" smtClean="0">
                          <a:latin typeface="Cambria Math" panose="02040503050406030204" pitchFamily="18" charset="0"/>
                        </a:rPr>
                        <m:t>:</m:t>
                      </m:r>
                    </m:oMath>
                  </a14:m>
                  <a:r>
                    <a:rPr lang="en-US" sz="2000" dirty="0"/>
                    <a:t> tmp := y;</a:t>
                  </a:r>
                </a:p>
                <a:p>
                  <a:r>
                    <a:rPr lang="en-US" sz="2000" dirty="0"/>
                    <a:t>         y:= y+1</a:t>
                  </a:r>
                </a:p>
              </p:txBody>
            </p:sp>
          </mc:Choice>
          <mc:Fallback xmlns="">
            <p:sp>
              <p:nvSpPr>
                <p:cNvPr id="19" name="TextBox 18">
                  <a:extLst>
                    <a:ext uri="{FF2B5EF4-FFF2-40B4-BE49-F238E27FC236}">
                      <a16:creationId xmlns:a16="http://schemas.microsoft.com/office/drawing/2014/main" id="{B17893A4-BCA9-4B0B-8CD3-6B56C94889A8}"/>
                    </a:ext>
                  </a:extLst>
                </p:cNvPr>
                <p:cNvSpPr txBox="1">
                  <a:spLocks noRot="1" noChangeAspect="1" noMove="1" noResize="1" noEditPoints="1" noAdjustHandles="1" noChangeArrowheads="1" noChangeShapeType="1" noTextEdit="1"/>
                </p:cNvSpPr>
                <p:nvPr/>
              </p:nvSpPr>
              <p:spPr>
                <a:xfrm>
                  <a:off x="695659" y="2484902"/>
                  <a:ext cx="1572546" cy="707886"/>
                </a:xfrm>
                <a:prstGeom prst="rect">
                  <a:avLst/>
                </a:prstGeom>
                <a:blipFill>
                  <a:blip r:embed="rId3"/>
                  <a:stretch>
                    <a:fillRect l="-3876" t="-4310" r="-3488" b="-14655"/>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A81AEA0-3C21-438D-9EF8-271E51F4B688}"/>
                </a:ext>
              </a:extLst>
            </p:cNvPr>
            <p:cNvSpPr txBox="1"/>
            <p:nvPr/>
          </p:nvSpPr>
          <p:spPr>
            <a:xfrm>
              <a:off x="1252352" y="3261398"/>
              <a:ext cx="450764" cy="400110"/>
            </a:xfrm>
            <a:prstGeom prst="rect">
              <a:avLst/>
            </a:prstGeom>
            <a:noFill/>
          </p:spPr>
          <p:txBody>
            <a:bodyPr wrap="none" rtlCol="0">
              <a:spAutoFit/>
            </a:bodyPr>
            <a:lstStyle/>
            <a:p>
              <a:r>
                <a:rPr lang="en-US" sz="2000" b="1" dirty="0"/>
                <a:t>P1</a:t>
              </a:r>
            </a:p>
          </p:txBody>
        </p:sp>
      </p:grpSp>
      <p:sp>
        <p:nvSpPr>
          <p:cNvPr id="27" name="TextBox 26">
            <a:extLst>
              <a:ext uri="{FF2B5EF4-FFF2-40B4-BE49-F238E27FC236}">
                <a16:creationId xmlns:a16="http://schemas.microsoft.com/office/drawing/2014/main" id="{6BB6B28F-805B-4472-BB28-C073F1B9FDEE}"/>
              </a:ext>
            </a:extLst>
          </p:cNvPr>
          <p:cNvSpPr txBox="1"/>
          <p:nvPr/>
        </p:nvSpPr>
        <p:spPr>
          <a:xfrm>
            <a:off x="2991775" y="2365430"/>
            <a:ext cx="870238" cy="369332"/>
          </a:xfrm>
          <a:prstGeom prst="rect">
            <a:avLst/>
          </a:prstGeom>
          <a:noFill/>
        </p:spPr>
        <p:txBody>
          <a:bodyPr wrap="none" rtlCol="0">
            <a:spAutoFit/>
          </a:bodyPr>
          <a:lstStyle/>
          <a:p>
            <a:r>
              <a:rPr lang="en-US" dirty="0" err="1"/>
              <a:t>int</a:t>
            </a:r>
            <a:r>
              <a:rPr lang="en-US" dirty="0"/>
              <a:t> </a:t>
            </a:r>
            <a:r>
              <a:rPr lang="en-US" dirty="0" err="1"/>
              <a:t>tmp</a:t>
            </a:r>
            <a:endParaRPr lang="en-US" dirty="0"/>
          </a:p>
        </p:txBody>
      </p:sp>
      <p:sp>
        <p:nvSpPr>
          <p:cNvPr id="28" name="Content Placeholder 1">
            <a:extLst>
              <a:ext uri="{FF2B5EF4-FFF2-40B4-BE49-F238E27FC236}">
                <a16:creationId xmlns:a16="http://schemas.microsoft.com/office/drawing/2014/main" id="{688DD239-30FF-4C68-AB09-9CAE2FC61200}"/>
              </a:ext>
            </a:extLst>
          </p:cNvPr>
          <p:cNvSpPr txBox="1">
            <a:spLocks/>
          </p:cNvSpPr>
          <p:nvPr/>
        </p:nvSpPr>
        <p:spPr>
          <a:xfrm>
            <a:off x="6008003" y="1406175"/>
            <a:ext cx="5780250" cy="409714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Task T</a:t>
            </a:r>
            <a:r>
              <a:rPr lang="en-US" sz="2000" baseline="-25000" dirty="0"/>
              <a:t>out </a:t>
            </a:r>
            <a:r>
              <a:rPr lang="en-US" sz="2000" dirty="0"/>
              <a:t>of P1 can </a:t>
            </a:r>
            <a:r>
              <a:rPr lang="en-US" sz="2000" i="1" dirty="0"/>
              <a:t>produce </a:t>
            </a:r>
            <a:r>
              <a:rPr lang="en-US" sz="2000" dirty="0"/>
              <a:t>a value on the output only if P2 has an input task that is enabled to </a:t>
            </a:r>
            <a:r>
              <a:rPr lang="en-US" sz="2000" i="1" dirty="0"/>
              <a:t>consume </a:t>
            </a:r>
            <a:r>
              <a:rPr lang="en-US" sz="2000" dirty="0"/>
              <a:t>the value with some input task</a:t>
            </a:r>
          </a:p>
          <a:p>
            <a:r>
              <a:rPr lang="en-US" sz="2000" dirty="0"/>
              <a:t>In this example, once x becomes odd, P2 cannot consume (no enabled input task) and it </a:t>
            </a:r>
            <a:r>
              <a:rPr lang="en-US" sz="2000" b="1" dirty="0"/>
              <a:t>blocks</a:t>
            </a:r>
            <a:r>
              <a:rPr lang="en-US" sz="2000" dirty="0"/>
              <a:t> communication</a:t>
            </a:r>
          </a:p>
          <a:p>
            <a:r>
              <a:rPr lang="en-US" sz="2000" dirty="0"/>
              <a:t>Process is </a:t>
            </a:r>
            <a:r>
              <a:rPr lang="en-US" sz="2000" b="1" dirty="0"/>
              <a:t>non-blocking</a:t>
            </a:r>
            <a:r>
              <a:rPr lang="en-US" sz="2000" b="1" i="1" dirty="0"/>
              <a:t> </a:t>
            </a:r>
            <a:r>
              <a:rPr lang="en-US" sz="2000" dirty="0"/>
              <a:t>on channel </a:t>
            </a:r>
            <a:r>
              <a:rPr lang="en-US" sz="2000" dirty="0">
                <a:solidFill>
                  <a:srgbClr val="FF0000"/>
                </a:solidFill>
              </a:rPr>
              <a:t>in </a:t>
            </a:r>
            <a:r>
              <a:rPr lang="en-US" sz="2000" dirty="0"/>
              <a:t>if at least one guarded update corresponding to input task for </a:t>
            </a:r>
            <a:r>
              <a:rPr lang="en-US" sz="2000" dirty="0">
                <a:solidFill>
                  <a:srgbClr val="FF0000"/>
                </a:solidFill>
              </a:rPr>
              <a:t>in </a:t>
            </a:r>
            <a:r>
              <a:rPr lang="en-US" sz="2000" dirty="0"/>
              <a:t>is enabled</a:t>
            </a:r>
          </a:p>
          <a:p>
            <a:r>
              <a:rPr lang="en-US" sz="2000" dirty="0"/>
              <a:t>Process is </a:t>
            </a:r>
            <a:r>
              <a:rPr lang="en-US" sz="2000" b="1" dirty="0"/>
              <a:t>non-blocking </a:t>
            </a:r>
            <a:r>
              <a:rPr lang="en-US" sz="2000" dirty="0"/>
              <a:t>if for every input channel, the disjunction of all guards corresponding to input tasks for that channel is </a:t>
            </a:r>
            <a:r>
              <a:rPr lang="en-US" sz="2000" i="1" dirty="0"/>
              <a:t>valid </a:t>
            </a:r>
            <a:r>
              <a:rPr lang="en-US" sz="2000" dirty="0"/>
              <a:t>or the Boolean formula 1 (true).</a:t>
            </a:r>
            <a:endParaRPr lang="en-US" sz="2000" b="1" dirty="0"/>
          </a:p>
          <a:p>
            <a:pPr marL="0" indent="0">
              <a:buNone/>
            </a:pPr>
            <a:endParaRPr lang="en-US" sz="2000" dirty="0"/>
          </a:p>
          <a:p>
            <a:endParaRPr lang="en-US" sz="2000" dirty="0"/>
          </a:p>
        </p:txBody>
      </p:sp>
      <p:sp>
        <p:nvSpPr>
          <p:cNvPr id="29" name="TextBox 28">
            <a:extLst>
              <a:ext uri="{FF2B5EF4-FFF2-40B4-BE49-F238E27FC236}">
                <a16:creationId xmlns:a16="http://schemas.microsoft.com/office/drawing/2014/main" id="{52344268-F77C-4426-9A18-F5E060B72D39}"/>
              </a:ext>
            </a:extLst>
          </p:cNvPr>
          <p:cNvSpPr txBox="1"/>
          <p:nvPr/>
        </p:nvSpPr>
        <p:spPr>
          <a:xfrm>
            <a:off x="1794933" y="4476630"/>
            <a:ext cx="3536737" cy="369332"/>
          </a:xfrm>
          <a:prstGeom prst="rect">
            <a:avLst/>
          </a:prstGeom>
        </p:spPr>
        <p:style>
          <a:lnRef idx="1">
            <a:schemeClr val="accent2"/>
          </a:lnRef>
          <a:fillRef idx="2">
            <a:schemeClr val="accent2"/>
          </a:fillRef>
          <a:effectRef idx="1">
            <a:schemeClr val="accent2"/>
          </a:effectRef>
          <a:fontRef idx="minor">
            <a:schemeClr val="dk1"/>
          </a:fontRef>
        </p:style>
        <p:txBody>
          <a:bodyPr wrap="none" rtlCol="0">
            <a:spAutoFit/>
          </a:bodyPr>
          <a:lstStyle/>
          <a:p>
            <a:r>
              <a:rPr lang="en-US" dirty="0"/>
              <a:t>How do you make P2 non-blocking?</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12DAE47-B3A0-4365-BC50-9287488D255D}"/>
                  </a:ext>
                </a:extLst>
              </p:cNvPr>
              <p:cNvSpPr txBox="1"/>
              <p:nvPr/>
            </p:nvSpPr>
            <p:spPr>
              <a:xfrm>
                <a:off x="4008915" y="3069446"/>
                <a:ext cx="1611356" cy="584775"/>
              </a:xfrm>
              <a:prstGeom prst="rect">
                <a:avLst/>
              </a:prstGeom>
              <a:noFill/>
            </p:spPr>
            <p:txBody>
              <a:bodyPr wrap="square" lIns="0" rIns="0" rtlCol="0">
                <a:spAutoFit/>
              </a:bodyPr>
              <a:lstStyle/>
              <a:p>
                <a:r>
                  <a:rPr lang="en-US" sz="1600" b="0" dirty="0">
                    <a:solidFill>
                      <a:srgbClr val="FF0000"/>
                    </a:solidFill>
                  </a:rPr>
                  <a:t>T</a:t>
                </a:r>
                <a:r>
                  <a:rPr lang="en-US" sz="1600" baseline="-25000" dirty="0">
                    <a:solidFill>
                      <a:srgbClr val="FF0000"/>
                    </a:solidFill>
                  </a:rPr>
                  <a:t>tmpo</a:t>
                </a:r>
                <a14:m>
                  <m:oMath xmlns:m="http://schemas.openxmlformats.org/officeDocument/2006/math">
                    <m:r>
                      <a:rPr lang="en-US" sz="1600" b="0" i="1" smtClean="0">
                        <a:solidFill>
                          <a:srgbClr val="FF0000"/>
                        </a:solidFill>
                        <a:latin typeface="Cambria Math" panose="02040503050406030204" pitchFamily="18" charset="0"/>
                      </a:rPr>
                      <m:t>:</m:t>
                    </m:r>
                  </m:oMath>
                </a14:m>
                <a:r>
                  <a:rPr lang="en-US" sz="1600" dirty="0">
                    <a:solidFill>
                      <a:srgbClr val="FF0000"/>
                    </a:solidFill>
                  </a:rPr>
                  <a:t> (x is odd)</a:t>
                </a:r>
                <a14:m>
                  <m:oMath xmlns:m="http://schemas.openxmlformats.org/officeDocument/2006/math">
                    <m:r>
                      <a:rPr lang="en-US" sz="1600" b="0" i="1" smtClean="0">
                        <a:solidFill>
                          <a:srgbClr val="FF0000"/>
                        </a:solidFill>
                        <a:latin typeface="Cambria Math" panose="02040503050406030204" pitchFamily="18" charset="0"/>
                      </a:rPr>
                      <m:t>→</m:t>
                    </m:r>
                  </m:oMath>
                </a14:m>
                <a:endParaRPr lang="en-US" sz="1600" dirty="0">
                  <a:solidFill>
                    <a:srgbClr val="FF0000"/>
                  </a:solidFill>
                </a:endParaRPr>
              </a:p>
              <a:p>
                <a:r>
                  <a:rPr lang="en-US" sz="1600" dirty="0">
                    <a:solidFill>
                      <a:srgbClr val="FF0000"/>
                    </a:solidFill>
                  </a:rPr>
                  <a:t>             x:=tmp</a:t>
                </a:r>
              </a:p>
            </p:txBody>
          </p:sp>
        </mc:Choice>
        <mc:Fallback xmlns="">
          <p:sp>
            <p:nvSpPr>
              <p:cNvPr id="30" name="TextBox 29">
                <a:extLst>
                  <a:ext uri="{FF2B5EF4-FFF2-40B4-BE49-F238E27FC236}">
                    <a16:creationId xmlns:a16="http://schemas.microsoft.com/office/drawing/2014/main" id="{B12DAE47-B3A0-4365-BC50-9287488D255D}"/>
                  </a:ext>
                </a:extLst>
              </p:cNvPr>
              <p:cNvSpPr txBox="1">
                <a:spLocks noRot="1" noChangeAspect="1" noMove="1" noResize="1" noEditPoints="1" noAdjustHandles="1" noChangeArrowheads="1" noChangeShapeType="1" noTextEdit="1"/>
              </p:cNvSpPr>
              <p:nvPr/>
            </p:nvSpPr>
            <p:spPr>
              <a:xfrm>
                <a:off x="4008915" y="3069446"/>
                <a:ext cx="1611356" cy="584775"/>
              </a:xfrm>
              <a:prstGeom prst="rect">
                <a:avLst/>
              </a:prstGeom>
              <a:blipFill>
                <a:blip r:embed="rId4"/>
                <a:stretch>
                  <a:fillRect l="-7955" t="-3158" b="-13684"/>
                </a:stretch>
              </a:blipFill>
            </p:spPr>
            <p:txBody>
              <a:bodyPr/>
              <a:lstStyle/>
              <a:p>
                <a:r>
                  <a:rPr lang="en-US">
                    <a:noFill/>
                  </a:rPr>
                  <a:t> </a:t>
                </a:r>
              </a:p>
            </p:txBody>
          </p:sp>
        </mc:Fallback>
      </mc:AlternateContent>
    </p:spTree>
    <p:extLst>
      <p:ext uri="{BB962C8B-B14F-4D97-AF65-F5344CB8AC3E}">
        <p14:creationId xmlns:p14="http://schemas.microsoft.com/office/powerpoint/2010/main" val="77189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302C1B9-F91B-4B1E-AA66-C8D14879C818}"/>
              </a:ext>
            </a:extLst>
          </p:cNvPr>
          <p:cNvSpPr>
            <a:spLocks noGrp="1"/>
          </p:cNvSpPr>
          <p:nvPr>
            <p:ph idx="1"/>
          </p:nvPr>
        </p:nvSpPr>
        <p:spPr>
          <a:xfrm>
            <a:off x="166681" y="1332703"/>
            <a:ext cx="11699087" cy="1321597"/>
          </a:xfrm>
        </p:spPr>
        <p:txBody>
          <a:bodyPr>
            <a:normAutofit lnSpcReduction="10000"/>
          </a:bodyPr>
          <a:lstStyle/>
          <a:p>
            <a:r>
              <a:rPr lang="en-US" dirty="0"/>
              <a:t>Common error in asynchronous designs</a:t>
            </a:r>
          </a:p>
          <a:p>
            <a:r>
              <a:rPr lang="en-US" dirty="0"/>
              <a:t>Caused by each process waiting for another process to execute a task, but no task is enabled</a:t>
            </a:r>
          </a:p>
          <a:p>
            <a:pPr marL="0" indent="0">
              <a:buNone/>
            </a:pPr>
            <a:endParaRPr lang="en-US" dirty="0"/>
          </a:p>
        </p:txBody>
      </p:sp>
      <p:sp>
        <p:nvSpPr>
          <p:cNvPr id="3" name="Title 2">
            <a:extLst>
              <a:ext uri="{FF2B5EF4-FFF2-40B4-BE49-F238E27FC236}">
                <a16:creationId xmlns:a16="http://schemas.microsoft.com/office/drawing/2014/main" id="{539B9937-A777-4071-9692-A18AB485CE43}"/>
              </a:ext>
            </a:extLst>
          </p:cNvPr>
          <p:cNvSpPr>
            <a:spLocks noGrp="1"/>
          </p:cNvSpPr>
          <p:nvPr>
            <p:ph type="title"/>
          </p:nvPr>
        </p:nvSpPr>
        <p:spPr/>
        <p:txBody>
          <a:bodyPr/>
          <a:lstStyle/>
          <a:p>
            <a:r>
              <a:rPr lang="en-US" dirty="0"/>
              <a:t>Deadlocks</a:t>
            </a:r>
          </a:p>
        </p:txBody>
      </p:sp>
      <p:sp>
        <p:nvSpPr>
          <p:cNvPr id="4" name="Slide Number Placeholder 3">
            <a:extLst>
              <a:ext uri="{FF2B5EF4-FFF2-40B4-BE49-F238E27FC236}">
                <a16:creationId xmlns:a16="http://schemas.microsoft.com/office/drawing/2014/main" id="{B3051CFE-827A-4418-8333-1BC59626AD23}"/>
              </a:ext>
            </a:extLst>
          </p:cNvPr>
          <p:cNvSpPr>
            <a:spLocks noGrp="1"/>
          </p:cNvSpPr>
          <p:nvPr>
            <p:ph type="sldNum" sz="quarter" idx="12"/>
          </p:nvPr>
        </p:nvSpPr>
        <p:spPr/>
        <p:txBody>
          <a:bodyPr/>
          <a:lstStyle/>
          <a:p>
            <a:fld id="{29AAD378-655A-49C6-813C-9FD132EF7440}" type="slidenum">
              <a:rPr lang="en-US" smtClean="0"/>
              <a:pPr/>
              <a:t>53</a:t>
            </a:fld>
            <a:endParaRPr lang="en-US" dirty="0"/>
          </a:p>
        </p:txBody>
      </p:sp>
      <p:cxnSp>
        <p:nvCxnSpPr>
          <p:cNvPr id="7" name="Straight Arrow Connector 6">
            <a:extLst>
              <a:ext uri="{FF2B5EF4-FFF2-40B4-BE49-F238E27FC236}">
                <a16:creationId xmlns:a16="http://schemas.microsoft.com/office/drawing/2014/main" id="{62CD304F-E2F8-4ED6-8F91-5C05C1185F4C}"/>
              </a:ext>
            </a:extLst>
          </p:cNvPr>
          <p:cNvCxnSpPr>
            <a:cxnSpLocks/>
          </p:cNvCxnSpPr>
          <p:nvPr/>
        </p:nvCxnSpPr>
        <p:spPr>
          <a:xfrm flipV="1">
            <a:off x="4601633" y="3130291"/>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8E4E6EFC-50E6-406F-BD4B-1DF951664BA6}"/>
              </a:ext>
            </a:extLst>
          </p:cNvPr>
          <p:cNvSpPr txBox="1"/>
          <p:nvPr/>
        </p:nvSpPr>
        <p:spPr>
          <a:xfrm>
            <a:off x="3077892" y="4307009"/>
            <a:ext cx="450764" cy="400110"/>
          </a:xfrm>
          <a:prstGeom prst="rect">
            <a:avLst/>
          </a:prstGeom>
          <a:noFill/>
        </p:spPr>
        <p:txBody>
          <a:bodyPr wrap="none" rtlCol="0">
            <a:spAutoFit/>
          </a:bodyPr>
          <a:lstStyle/>
          <a:p>
            <a:r>
              <a:rPr lang="en-US" sz="2000" b="1" dirty="0"/>
              <a:t>P1</a:t>
            </a:r>
          </a:p>
        </p:txBody>
      </p:sp>
      <p:grpSp>
        <p:nvGrpSpPr>
          <p:cNvPr id="62" name="Group 61">
            <a:extLst>
              <a:ext uri="{FF2B5EF4-FFF2-40B4-BE49-F238E27FC236}">
                <a16:creationId xmlns:a16="http://schemas.microsoft.com/office/drawing/2014/main" id="{4C9A1E31-62F6-4ABB-BA2A-279C6B4C38B9}"/>
              </a:ext>
            </a:extLst>
          </p:cNvPr>
          <p:cNvGrpSpPr/>
          <p:nvPr/>
        </p:nvGrpSpPr>
        <p:grpSpPr>
          <a:xfrm>
            <a:off x="2065022" y="2926567"/>
            <a:ext cx="2536612" cy="1378734"/>
            <a:chOff x="621455" y="2630233"/>
            <a:chExt cx="2536612" cy="1378734"/>
          </a:xfrm>
        </p:grpSpPr>
        <p:cxnSp>
          <p:nvCxnSpPr>
            <p:cNvPr id="8" name="Straight Connector 7">
              <a:extLst>
                <a:ext uri="{FF2B5EF4-FFF2-40B4-BE49-F238E27FC236}">
                  <a16:creationId xmlns:a16="http://schemas.microsoft.com/office/drawing/2014/main" id="{BA3AEADF-2CE7-4C69-89E4-1243806C98FB}"/>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FD89C94E-9912-4278-9964-3BA5E4400F52}"/>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TextBox 8">
              <a:extLst>
                <a:ext uri="{FF2B5EF4-FFF2-40B4-BE49-F238E27FC236}">
                  <a16:creationId xmlns:a16="http://schemas.microsoft.com/office/drawing/2014/main" id="{5FFC2A5B-C542-4E95-9CFE-9A7EEDC88BD0}"/>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1</a:t>
              </a:r>
              <a:r>
                <a:rPr lang="en-US" sz="1600" dirty="0"/>
                <a:t> := 0, z</a:t>
              </a:r>
              <a:r>
                <a:rPr lang="en-US" sz="1600" baseline="-25000" dirty="0"/>
                <a:t>1</a:t>
              </a:r>
              <a:r>
                <a:rPr lang="en-US" sz="1600" dirty="0"/>
                <a:t> := 0</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C80976C-4465-4981-97AF-0670E3DE4310}"/>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11</a:t>
                  </a:r>
                  <a:r>
                    <a:rPr lang="en-US" sz="1600" dirty="0"/>
                    <a:t>: (y</a:t>
                  </a:r>
                  <a:r>
                    <a:rPr lang="en-US" sz="1600" baseline="-25000" dirty="0"/>
                    <a:t>1</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1</a:t>
                  </a:r>
                  <a:r>
                    <a:rPr lang="en-US" sz="1600" dirty="0"/>
                    <a:t>:= 1; </a:t>
                  </a:r>
                </a:p>
                <a:p>
                  <a:r>
                    <a:rPr lang="en-US" sz="1600" dirty="0"/>
                    <a:t>T</a:t>
                  </a:r>
                  <a:r>
                    <a:rPr lang="en-US" sz="1600" baseline="-25000" dirty="0"/>
                    <a:t>12</a:t>
                  </a:r>
                  <a:r>
                    <a:rPr lang="en-US" sz="1600" dirty="0"/>
                    <a:t>: (y</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1</a:t>
                  </a:r>
                  <a:r>
                    <a:rPr lang="en-US" sz="1600" dirty="0"/>
                    <a:t> := r</a:t>
                  </a:r>
                  <a:r>
                    <a:rPr lang="en-US" sz="1600" baseline="-25000" dirty="0"/>
                    <a:t>2</a:t>
                  </a:r>
                  <a:endParaRPr lang="en-US" sz="1600" dirty="0"/>
                </a:p>
                <a:p>
                  <a:r>
                    <a:rPr lang="en-US" sz="1600" dirty="0"/>
                    <a:t>T</a:t>
                  </a:r>
                  <a:r>
                    <a:rPr lang="en-US" sz="1600" baseline="-25000" dirty="0"/>
                    <a:t>13</a:t>
                  </a:r>
                  <a:r>
                    <a:rPr lang="en-US" sz="1600" dirty="0"/>
                    <a:t>: (z</a:t>
                  </a:r>
                  <a:r>
                    <a:rPr lang="en-US" sz="1600" baseline="-25000" dirty="0"/>
                    <a:t>1</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1</a:t>
                  </a:r>
                  <a:r>
                    <a:rPr lang="en-US" sz="1600" dirty="0"/>
                    <a:t> := 1</a:t>
                  </a:r>
                </a:p>
              </p:txBody>
            </p:sp>
          </mc:Choice>
          <mc:Fallback xmlns="">
            <p:sp>
              <p:nvSpPr>
                <p:cNvPr id="13" name="TextBox 12">
                  <a:extLst>
                    <a:ext uri="{FF2B5EF4-FFF2-40B4-BE49-F238E27FC236}">
                      <a16:creationId xmlns:a16="http://schemas.microsoft.com/office/drawing/2014/main" id="{BC80976C-4465-4981-97AF-0670E3DE4310}"/>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2"/>
                  <a:stretch>
                    <a:fillRect l="-1917" t="-2190" r="-639" b="-8029"/>
                  </a:stretch>
                </a:blipFill>
              </p:spPr>
              <p:txBody>
                <a:bodyPr/>
                <a:lstStyle/>
                <a:p>
                  <a:r>
                    <a:rPr lang="en-US">
                      <a:noFill/>
                    </a:rPr>
                    <a:t> </a:t>
                  </a:r>
                </a:p>
              </p:txBody>
            </p:sp>
          </mc:Fallback>
        </mc:AlternateContent>
      </p:grpSp>
      <p:cxnSp>
        <p:nvCxnSpPr>
          <p:cNvPr id="17" name="Straight Arrow Connector 16">
            <a:extLst>
              <a:ext uri="{FF2B5EF4-FFF2-40B4-BE49-F238E27FC236}">
                <a16:creationId xmlns:a16="http://schemas.microsoft.com/office/drawing/2014/main" id="{2529D541-9F8A-495E-A74F-5DDB65CDC370}"/>
              </a:ext>
            </a:extLst>
          </p:cNvPr>
          <p:cNvCxnSpPr>
            <a:cxnSpLocks/>
          </p:cNvCxnSpPr>
          <p:nvPr/>
        </p:nvCxnSpPr>
        <p:spPr>
          <a:xfrm flipH="1" flipV="1">
            <a:off x="4614325" y="3390598"/>
            <a:ext cx="938503" cy="1"/>
          </a:xfrm>
          <a:prstGeom prst="straightConnector1">
            <a:avLst/>
          </a:prstGeom>
          <a:ln w="317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2CF46507-9036-41A9-AF0B-43A382725344}"/>
              </a:ext>
            </a:extLst>
          </p:cNvPr>
          <p:cNvSpPr/>
          <p:nvPr/>
        </p:nvSpPr>
        <p:spPr>
          <a:xfrm>
            <a:off x="4896588" y="2830352"/>
            <a:ext cx="308098" cy="307777"/>
          </a:xfrm>
          <a:prstGeom prst="rect">
            <a:avLst/>
          </a:prstGeom>
        </p:spPr>
        <p:txBody>
          <a:bodyPr wrap="none">
            <a:spAutoFit/>
          </a:bodyPr>
          <a:lstStyle/>
          <a:p>
            <a:r>
              <a:rPr lang="en-US" sz="1400" dirty="0"/>
              <a:t>r</a:t>
            </a:r>
            <a:r>
              <a:rPr lang="en-US" sz="1400" baseline="-25000" dirty="0"/>
              <a:t>1</a:t>
            </a:r>
            <a:endParaRPr lang="en-US" sz="1400" dirty="0"/>
          </a:p>
        </p:txBody>
      </p:sp>
      <p:sp>
        <p:nvSpPr>
          <p:cNvPr id="35" name="Rectangle 34">
            <a:extLst>
              <a:ext uri="{FF2B5EF4-FFF2-40B4-BE49-F238E27FC236}">
                <a16:creationId xmlns:a16="http://schemas.microsoft.com/office/drawing/2014/main" id="{1C651F95-654B-441B-A881-28544A54A6C4}"/>
              </a:ext>
            </a:extLst>
          </p:cNvPr>
          <p:cNvSpPr/>
          <p:nvPr/>
        </p:nvSpPr>
        <p:spPr>
          <a:xfrm>
            <a:off x="4858615" y="3317787"/>
            <a:ext cx="308098" cy="307777"/>
          </a:xfrm>
          <a:prstGeom prst="rect">
            <a:avLst/>
          </a:prstGeom>
        </p:spPr>
        <p:txBody>
          <a:bodyPr wrap="none">
            <a:spAutoFit/>
          </a:bodyPr>
          <a:lstStyle/>
          <a:p>
            <a:r>
              <a:rPr lang="en-US" sz="1400" dirty="0"/>
              <a:t>r</a:t>
            </a:r>
            <a:r>
              <a:rPr lang="en-US" sz="1400" baseline="-25000" dirty="0"/>
              <a:t>2</a:t>
            </a:r>
            <a:endParaRPr lang="en-US" sz="1400" dirty="0"/>
          </a:p>
        </p:txBody>
      </p:sp>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D7CB7586-92E7-4917-8B18-EE850D936C25}"/>
                  </a:ext>
                </a:extLst>
              </p:cNvPr>
              <p:cNvSpPr/>
              <p:nvPr/>
            </p:nvSpPr>
            <p:spPr>
              <a:xfrm>
                <a:off x="8675042" y="2685374"/>
                <a:ext cx="693683"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a:t>
                </a:r>
                <a14:m>
                  <m:oMath xmlns:m="http://schemas.openxmlformats.org/officeDocument/2006/math">
                    <m:r>
                      <a:rPr lang="en-US" sz="1400" b="0" i="1" smtClean="0">
                        <a:latin typeface="Cambria Math" panose="02040503050406030204" pitchFamily="18" charset="0"/>
                      </a:rPr>
                      <m:t>0,0),</m:t>
                    </m:r>
                  </m:oMath>
                </a14:m>
                <a:endParaRPr lang="en-US" sz="1400" b="0" dirty="0"/>
              </a:p>
              <a:p>
                <a:pPr algn="ctr"/>
                <a:r>
                  <a:rPr lang="en-US" sz="1400" dirty="0"/>
                  <a:t>(0,0)</a:t>
                </a:r>
              </a:p>
            </p:txBody>
          </p:sp>
        </mc:Choice>
        <mc:Fallback xmlns="">
          <p:sp>
            <p:nvSpPr>
              <p:cNvPr id="37" name="Oval 36">
                <a:extLst>
                  <a:ext uri="{FF2B5EF4-FFF2-40B4-BE49-F238E27FC236}">
                    <a16:creationId xmlns:a16="http://schemas.microsoft.com/office/drawing/2014/main" id="{D7CB7586-92E7-4917-8B18-EE850D936C25}"/>
                  </a:ext>
                </a:extLst>
              </p:cNvPr>
              <p:cNvSpPr>
                <a:spLocks noRot="1" noChangeAspect="1" noMove="1" noResize="1" noEditPoints="1" noAdjustHandles="1" noChangeArrowheads="1" noChangeShapeType="1" noTextEdit="1"/>
              </p:cNvSpPr>
              <p:nvPr/>
            </p:nvSpPr>
            <p:spPr>
              <a:xfrm>
                <a:off x="8675042" y="2685374"/>
                <a:ext cx="693683" cy="681599"/>
              </a:xfrm>
              <a:prstGeom prst="ellipse">
                <a:avLst/>
              </a:prstGeom>
              <a:blipFill>
                <a:blip r:embed="rId3"/>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DDE35132-1518-487D-ABDE-A22A43F48104}"/>
                  </a:ext>
                </a:extLst>
              </p:cNvPr>
              <p:cNvSpPr/>
              <p:nvPr/>
            </p:nvSpPr>
            <p:spPr>
              <a:xfrm>
                <a:off x="8586756" y="3810045"/>
                <a:ext cx="870256" cy="681599"/>
              </a:xfrm>
              <a:prstGeom prst="ellipse">
                <a:avLst/>
              </a:prstGeom>
              <a:ln w="38100"/>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a:t>
                </a:r>
                <a14:m>
                  <m:oMath xmlns:m="http://schemas.openxmlformats.org/officeDocument/2006/math">
                    <m:r>
                      <a:rPr lang="en-US" sz="1400" b="0" i="1" smtClean="0">
                        <a:latin typeface="Cambria Math" panose="02040503050406030204" pitchFamily="18" charset="0"/>
                      </a:rPr>
                      <m:t>0</m:t>
                    </m:r>
                  </m:oMath>
                </a14:m>
                <a:r>
                  <a:rPr lang="en-US" sz="1400" dirty="0"/>
                  <a:t>),</a:t>
                </a:r>
              </a:p>
              <a:p>
                <a:pPr algn="ctr"/>
                <a:r>
                  <a:rPr lang="en-US" sz="1400" dirty="0"/>
                  <a:t>(0,0)</a:t>
                </a:r>
              </a:p>
            </p:txBody>
          </p:sp>
        </mc:Choice>
        <mc:Fallback xmlns="">
          <p:sp>
            <p:nvSpPr>
              <p:cNvPr id="38" name="Oval 37">
                <a:extLst>
                  <a:ext uri="{FF2B5EF4-FFF2-40B4-BE49-F238E27FC236}">
                    <a16:creationId xmlns:a16="http://schemas.microsoft.com/office/drawing/2014/main" id="{DDE35132-1518-487D-ABDE-A22A43F48104}"/>
                  </a:ext>
                </a:extLst>
              </p:cNvPr>
              <p:cNvSpPr>
                <a:spLocks noRot="1" noChangeAspect="1" noMove="1" noResize="1" noEditPoints="1" noAdjustHandles="1" noChangeArrowheads="1" noChangeShapeType="1" noTextEdit="1"/>
              </p:cNvSpPr>
              <p:nvPr/>
            </p:nvSpPr>
            <p:spPr>
              <a:xfrm>
                <a:off x="8586756" y="3810045"/>
                <a:ext cx="870256" cy="681599"/>
              </a:xfrm>
              <a:prstGeom prst="ellipse">
                <a:avLst/>
              </a:prstGeom>
              <a:blipFill>
                <a:blip r:embed="rId4"/>
                <a:stretch>
                  <a:fillRect/>
                </a:stretch>
              </a:blipFill>
              <a:ln w="38100"/>
            </p:spPr>
            <p:txBody>
              <a:bodyPr/>
              <a:lstStyle/>
              <a:p>
                <a:r>
                  <a:rPr lang="en-US">
                    <a:noFill/>
                  </a:rPr>
                  <a:t> </a:t>
                </a:r>
              </a:p>
            </p:txBody>
          </p:sp>
        </mc:Fallback>
      </mc:AlternateContent>
      <p:sp>
        <p:nvSpPr>
          <p:cNvPr id="39" name="Oval 38">
            <a:extLst>
              <a:ext uri="{FF2B5EF4-FFF2-40B4-BE49-F238E27FC236}">
                <a16:creationId xmlns:a16="http://schemas.microsoft.com/office/drawing/2014/main" id="{7555C47C-D0B6-4756-B93E-7BAA0ECA96E2}"/>
              </a:ext>
            </a:extLst>
          </p:cNvPr>
          <p:cNvSpPr/>
          <p:nvPr/>
        </p:nvSpPr>
        <p:spPr>
          <a:xfrm>
            <a:off x="8500046" y="4994848"/>
            <a:ext cx="1033166" cy="681599"/>
          </a:xfrm>
          <a:prstGeom prst="ellipse">
            <a:avLst/>
          </a:prstGeom>
          <a:solidFill>
            <a:srgbClr val="FFC9CA"/>
          </a:solidFill>
          <a:ln w="38100">
            <a:solidFill>
              <a:srgbClr val="FF0000"/>
            </a:solidFill>
          </a:ln>
        </p:spPr>
        <p:style>
          <a:lnRef idx="2">
            <a:schemeClr val="accent6"/>
          </a:lnRef>
          <a:fillRef idx="1">
            <a:schemeClr val="lt1"/>
          </a:fillRef>
          <a:effectRef idx="0">
            <a:schemeClr val="accent6"/>
          </a:effectRef>
          <a:fontRef idx="minor">
            <a:schemeClr val="dk1"/>
          </a:fontRef>
        </p:style>
        <p:txBody>
          <a:bodyPr lIns="0" tIns="0" rIns="0" bIns="0" rtlCol="0" anchor="ctr"/>
          <a:lstStyle/>
          <a:p>
            <a:pPr algn="ctr"/>
            <a:r>
              <a:rPr lang="en-US" sz="1400" dirty="0"/>
              <a:t>(1,0),</a:t>
            </a:r>
          </a:p>
          <a:p>
            <a:pPr algn="ctr"/>
            <a:r>
              <a:rPr lang="en-US" sz="1400" dirty="0"/>
              <a:t>(1,0)</a:t>
            </a:r>
          </a:p>
        </p:txBody>
      </p:sp>
      <p:cxnSp>
        <p:nvCxnSpPr>
          <p:cNvPr id="42" name="Straight Arrow Connector 41">
            <a:extLst>
              <a:ext uri="{FF2B5EF4-FFF2-40B4-BE49-F238E27FC236}">
                <a16:creationId xmlns:a16="http://schemas.microsoft.com/office/drawing/2014/main" id="{04DC3765-4352-4CE1-9527-AF71E2C36022}"/>
              </a:ext>
            </a:extLst>
          </p:cNvPr>
          <p:cNvCxnSpPr>
            <a:stCxn id="37" idx="4"/>
            <a:endCxn id="38" idx="0"/>
          </p:cNvCxnSpPr>
          <p:nvPr/>
        </p:nvCxnSpPr>
        <p:spPr>
          <a:xfrm>
            <a:off x="9021884" y="3366973"/>
            <a:ext cx="0" cy="44307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6286804B-2C9E-4E19-93CA-F92FCE51A79D}"/>
              </a:ext>
            </a:extLst>
          </p:cNvPr>
          <p:cNvCxnSpPr>
            <a:cxnSpLocks/>
            <a:stCxn id="38" idx="4"/>
            <a:endCxn id="39" idx="0"/>
          </p:cNvCxnSpPr>
          <p:nvPr/>
        </p:nvCxnSpPr>
        <p:spPr>
          <a:xfrm flipH="1">
            <a:off x="9016629" y="4491644"/>
            <a:ext cx="5255" cy="50320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CCB6CF9-C3AF-441A-B221-6C616DF3FB04}"/>
                  </a:ext>
                </a:extLst>
              </p:cNvPr>
              <p:cNvSpPr txBox="1"/>
              <p:nvPr/>
            </p:nvSpPr>
            <p:spPr>
              <a:xfrm>
                <a:off x="9034029" y="3364795"/>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47" name="TextBox 46">
                <a:extLst>
                  <a:ext uri="{FF2B5EF4-FFF2-40B4-BE49-F238E27FC236}">
                    <a16:creationId xmlns:a16="http://schemas.microsoft.com/office/drawing/2014/main" id="{CCCB6CF9-C3AF-441A-B221-6C616DF3FB04}"/>
                  </a:ext>
                </a:extLst>
              </p:cNvPr>
              <p:cNvSpPr txBox="1">
                <a:spLocks noRot="1" noChangeAspect="1" noMove="1" noResize="1" noEditPoints="1" noAdjustHandles="1" noChangeArrowheads="1" noChangeShapeType="1" noTextEdit="1"/>
              </p:cNvSpPr>
              <p:nvPr/>
            </p:nvSpPr>
            <p:spPr>
              <a:xfrm>
                <a:off x="9034029" y="3364795"/>
                <a:ext cx="228506" cy="369332"/>
              </a:xfrm>
              <a:prstGeom prst="rect">
                <a:avLst/>
              </a:prstGeom>
              <a:blipFill>
                <a:blip r:embed="rId5"/>
                <a:stretch>
                  <a:fillRect r="-13514"/>
                </a:stretch>
              </a:blipFill>
            </p:spPr>
            <p:txBody>
              <a:bodyPr/>
              <a:lstStyle/>
              <a:p>
                <a:r>
                  <a:rPr lang="en-US">
                    <a:noFill/>
                  </a:rPr>
                  <a:t> </a:t>
                </a:r>
              </a:p>
            </p:txBody>
          </p:sp>
        </mc:Fallback>
      </mc:AlternateContent>
      <p:sp>
        <p:nvSpPr>
          <p:cNvPr id="52" name="TextBox 51">
            <a:extLst>
              <a:ext uri="{FF2B5EF4-FFF2-40B4-BE49-F238E27FC236}">
                <a16:creationId xmlns:a16="http://schemas.microsoft.com/office/drawing/2014/main" id="{A7D864EF-69C7-4264-9D4E-8E8DA21455D4}"/>
              </a:ext>
            </a:extLst>
          </p:cNvPr>
          <p:cNvSpPr txBox="1"/>
          <p:nvPr/>
        </p:nvSpPr>
        <p:spPr>
          <a:xfrm>
            <a:off x="8567039" y="3322244"/>
            <a:ext cx="453970" cy="369332"/>
          </a:xfrm>
          <a:prstGeom prst="rect">
            <a:avLst/>
          </a:prstGeom>
          <a:noFill/>
        </p:spPr>
        <p:txBody>
          <a:bodyPr wrap="none" rtlCol="0">
            <a:spAutoFit/>
          </a:bodyPr>
          <a:lstStyle/>
          <a:p>
            <a:r>
              <a:rPr lang="en-US" dirty="0"/>
              <a:t>T</a:t>
            </a:r>
            <a:r>
              <a:rPr lang="en-US" baseline="-25000" dirty="0"/>
              <a:t>11</a:t>
            </a:r>
          </a:p>
        </p:txBody>
      </p:sp>
      <p:sp>
        <p:nvSpPr>
          <p:cNvPr id="53" name="TextBox 52">
            <a:extLst>
              <a:ext uri="{FF2B5EF4-FFF2-40B4-BE49-F238E27FC236}">
                <a16:creationId xmlns:a16="http://schemas.microsoft.com/office/drawing/2014/main" id="{69D40913-69B9-4FA1-BE9B-E34A50393F09}"/>
              </a:ext>
            </a:extLst>
          </p:cNvPr>
          <p:cNvSpPr txBox="1"/>
          <p:nvPr/>
        </p:nvSpPr>
        <p:spPr>
          <a:xfrm>
            <a:off x="8484277" y="4503874"/>
            <a:ext cx="453970" cy="369332"/>
          </a:xfrm>
          <a:prstGeom prst="rect">
            <a:avLst/>
          </a:prstGeom>
          <a:noFill/>
        </p:spPr>
        <p:txBody>
          <a:bodyPr wrap="none" rtlCol="0">
            <a:spAutoFit/>
          </a:bodyPr>
          <a:lstStyle/>
          <a:p>
            <a:r>
              <a:rPr lang="en-US" dirty="0"/>
              <a:t>T</a:t>
            </a:r>
            <a:r>
              <a:rPr lang="en-US" baseline="-25000" dirty="0"/>
              <a:t>21</a:t>
            </a:r>
          </a:p>
        </p:txBody>
      </p:sp>
      <p:grpSp>
        <p:nvGrpSpPr>
          <p:cNvPr id="68" name="Group 67">
            <a:extLst>
              <a:ext uri="{FF2B5EF4-FFF2-40B4-BE49-F238E27FC236}">
                <a16:creationId xmlns:a16="http://schemas.microsoft.com/office/drawing/2014/main" id="{B873890C-C65A-4EF2-BFBE-6A6D89910093}"/>
              </a:ext>
            </a:extLst>
          </p:cNvPr>
          <p:cNvGrpSpPr/>
          <p:nvPr/>
        </p:nvGrpSpPr>
        <p:grpSpPr>
          <a:xfrm>
            <a:off x="5585589" y="2954514"/>
            <a:ext cx="2536612" cy="1378734"/>
            <a:chOff x="621455" y="2630233"/>
            <a:chExt cx="2536612" cy="1378734"/>
          </a:xfrm>
        </p:grpSpPr>
        <p:cxnSp>
          <p:nvCxnSpPr>
            <p:cNvPr id="69" name="Straight Connector 68">
              <a:extLst>
                <a:ext uri="{FF2B5EF4-FFF2-40B4-BE49-F238E27FC236}">
                  <a16:creationId xmlns:a16="http://schemas.microsoft.com/office/drawing/2014/main" id="{4E539D89-881D-48E2-A4C4-52C675B209CC}"/>
                </a:ext>
              </a:extLst>
            </p:cNvPr>
            <p:cNvCxnSpPr>
              <a:cxnSpLocks/>
            </p:cNvCxnSpPr>
            <p:nvPr/>
          </p:nvCxnSpPr>
          <p:spPr>
            <a:xfrm flipV="1">
              <a:off x="621455" y="3002656"/>
              <a:ext cx="2510555" cy="0"/>
            </a:xfrm>
            <a:prstGeom prst="line">
              <a:avLst/>
            </a:prstGeom>
            <a:ln w="5080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1BE1CD06-44A5-46B4-8D51-62D70889437B}"/>
                </a:ext>
              </a:extLst>
            </p:cNvPr>
            <p:cNvSpPr/>
            <p:nvPr/>
          </p:nvSpPr>
          <p:spPr>
            <a:xfrm>
              <a:off x="621455" y="2654301"/>
              <a:ext cx="2536612" cy="1354666"/>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1" name="TextBox 70">
              <a:extLst>
                <a:ext uri="{FF2B5EF4-FFF2-40B4-BE49-F238E27FC236}">
                  <a16:creationId xmlns:a16="http://schemas.microsoft.com/office/drawing/2014/main" id="{9925A97E-FA68-4B49-8566-8C673324F656}"/>
                </a:ext>
              </a:extLst>
            </p:cNvPr>
            <p:cNvSpPr txBox="1"/>
            <p:nvPr/>
          </p:nvSpPr>
          <p:spPr>
            <a:xfrm>
              <a:off x="1036781" y="2630233"/>
              <a:ext cx="1721946" cy="338554"/>
            </a:xfrm>
            <a:prstGeom prst="rect">
              <a:avLst/>
            </a:prstGeom>
            <a:noFill/>
          </p:spPr>
          <p:txBody>
            <a:bodyPr wrap="none" rtlCol="0">
              <a:spAutoFit/>
            </a:bodyPr>
            <a:lstStyle/>
            <a:p>
              <a:r>
                <a:rPr lang="en-US" sz="1600" dirty="0"/>
                <a:t>bool y</a:t>
              </a:r>
              <a:r>
                <a:rPr lang="en-US" sz="1600" baseline="-25000" dirty="0"/>
                <a:t>2</a:t>
              </a:r>
              <a:r>
                <a:rPr lang="en-US" sz="1600" dirty="0"/>
                <a:t> := 0, z</a:t>
              </a:r>
              <a:r>
                <a:rPr lang="en-US" sz="1600" baseline="-25000" dirty="0"/>
                <a:t>2</a:t>
              </a:r>
              <a:r>
                <a:rPr lang="en-US" sz="1600" dirty="0"/>
                <a:t> := 0</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54F1502-D7C7-4226-9B99-FB4857FBB806}"/>
                    </a:ext>
                  </a:extLst>
                </p:cNvPr>
                <p:cNvSpPr txBox="1"/>
                <p:nvPr/>
              </p:nvSpPr>
              <p:spPr>
                <a:xfrm>
                  <a:off x="943296" y="3076125"/>
                  <a:ext cx="1908916" cy="830997"/>
                </a:xfrm>
                <a:prstGeom prst="rect">
                  <a:avLst/>
                </a:prstGeom>
                <a:noFill/>
              </p:spPr>
              <p:txBody>
                <a:bodyPr wrap="square" rtlCol="0">
                  <a:spAutoFit/>
                </a:bodyPr>
                <a:lstStyle/>
                <a:p>
                  <a:r>
                    <a:rPr lang="en-US" sz="1600" dirty="0"/>
                    <a:t>T</a:t>
                  </a:r>
                  <a:r>
                    <a:rPr lang="en-US" sz="1600" baseline="-25000" dirty="0"/>
                    <a:t>21</a:t>
                  </a:r>
                  <a:r>
                    <a:rPr lang="en-US" sz="1600" dirty="0"/>
                    <a:t>: (y</a:t>
                  </a:r>
                  <a:r>
                    <a:rPr lang="en-US" sz="1600" baseline="-25000" dirty="0"/>
                    <a:t>2</a:t>
                  </a:r>
                  <a:r>
                    <a:rPr lang="en-US" sz="1600" dirty="0"/>
                    <a:t>==0)</a:t>
                  </a:r>
                  <a14:m>
                    <m:oMath xmlns:m="http://schemas.openxmlformats.org/officeDocument/2006/math">
                      <m:r>
                        <a:rPr lang="en-US" sz="1600" b="0" i="1" smtClean="0">
                          <a:latin typeface="Cambria Math" panose="02040503050406030204" pitchFamily="18" charset="0"/>
                        </a:rPr>
                        <m:t>→ </m:t>
                      </m:r>
                    </m:oMath>
                  </a14:m>
                  <a:r>
                    <a:rPr lang="en-US" sz="1600" dirty="0"/>
                    <a:t>y</a:t>
                  </a:r>
                  <a:r>
                    <a:rPr lang="en-US" sz="1600" baseline="-25000" dirty="0"/>
                    <a:t>2</a:t>
                  </a:r>
                  <a:r>
                    <a:rPr lang="en-US" sz="1600" dirty="0"/>
                    <a:t>:= 1; </a:t>
                  </a:r>
                </a:p>
                <a:p>
                  <a:r>
                    <a:rPr lang="en-US" sz="1600" dirty="0"/>
                    <a:t>T</a:t>
                  </a:r>
                  <a:r>
                    <a:rPr lang="en-US" sz="1600" baseline="-25000" dirty="0"/>
                    <a:t>22</a:t>
                  </a:r>
                  <a:r>
                    <a:rPr lang="en-US" sz="1600" dirty="0"/>
                    <a:t>: (y</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z</a:t>
                  </a:r>
                  <a:r>
                    <a:rPr lang="en-US" sz="1600" baseline="-25000" dirty="0"/>
                    <a:t>2</a:t>
                  </a:r>
                  <a:r>
                    <a:rPr lang="en-US" sz="1600" dirty="0"/>
                    <a:t> := r</a:t>
                  </a:r>
                  <a:r>
                    <a:rPr lang="en-US" sz="1600" baseline="-25000" dirty="0"/>
                    <a:t>1</a:t>
                  </a:r>
                  <a:endParaRPr lang="en-US" sz="1600" dirty="0"/>
                </a:p>
                <a:p>
                  <a:r>
                    <a:rPr lang="en-US" sz="1600" dirty="0"/>
                    <a:t>T</a:t>
                  </a:r>
                  <a:r>
                    <a:rPr lang="en-US" sz="1600" baseline="-25000" dirty="0"/>
                    <a:t>23</a:t>
                  </a:r>
                  <a:r>
                    <a:rPr lang="en-US" sz="1600" dirty="0"/>
                    <a:t>: (z</a:t>
                  </a:r>
                  <a:r>
                    <a:rPr lang="en-US" sz="1600" baseline="-25000" dirty="0"/>
                    <a:t>2</a:t>
                  </a:r>
                  <a:r>
                    <a:rPr lang="en-US" sz="1600" dirty="0"/>
                    <a:t>==1)</a:t>
                  </a:r>
                  <a14:m>
                    <m:oMath xmlns:m="http://schemas.openxmlformats.org/officeDocument/2006/math">
                      <m:r>
                        <a:rPr lang="en-US" sz="1600" b="0" i="1" smtClean="0">
                          <a:latin typeface="Cambria Math" panose="02040503050406030204" pitchFamily="18" charset="0"/>
                        </a:rPr>
                        <m:t>→</m:t>
                      </m:r>
                    </m:oMath>
                  </a14:m>
                  <a:r>
                    <a:rPr lang="en-US" sz="1600" dirty="0"/>
                    <a:t> r</a:t>
                  </a:r>
                  <a:r>
                    <a:rPr lang="en-US" sz="1600" baseline="-25000" dirty="0"/>
                    <a:t>2</a:t>
                  </a:r>
                  <a:r>
                    <a:rPr lang="en-US" sz="1600" dirty="0"/>
                    <a:t> := 1</a:t>
                  </a:r>
                </a:p>
              </p:txBody>
            </p:sp>
          </mc:Choice>
          <mc:Fallback xmlns="">
            <p:sp>
              <p:nvSpPr>
                <p:cNvPr id="72" name="TextBox 71">
                  <a:extLst>
                    <a:ext uri="{FF2B5EF4-FFF2-40B4-BE49-F238E27FC236}">
                      <a16:creationId xmlns:a16="http://schemas.microsoft.com/office/drawing/2014/main" id="{054F1502-D7C7-4226-9B99-FB4857FBB806}"/>
                    </a:ext>
                  </a:extLst>
                </p:cNvPr>
                <p:cNvSpPr txBox="1">
                  <a:spLocks noRot="1" noChangeAspect="1" noMove="1" noResize="1" noEditPoints="1" noAdjustHandles="1" noChangeArrowheads="1" noChangeShapeType="1" noTextEdit="1"/>
                </p:cNvSpPr>
                <p:nvPr/>
              </p:nvSpPr>
              <p:spPr>
                <a:xfrm>
                  <a:off x="943296" y="3076125"/>
                  <a:ext cx="1908916" cy="830997"/>
                </a:xfrm>
                <a:prstGeom prst="rect">
                  <a:avLst/>
                </a:prstGeom>
                <a:blipFill>
                  <a:blip r:embed="rId6"/>
                  <a:stretch>
                    <a:fillRect l="-1597" t="-2206" r="-958" b="-8824"/>
                  </a:stretch>
                </a:blipFill>
              </p:spPr>
              <p:txBody>
                <a:bodyPr/>
                <a:lstStyle/>
                <a:p>
                  <a:r>
                    <a:rPr lang="en-US">
                      <a:noFill/>
                    </a:rPr>
                    <a:t> </a:t>
                  </a:r>
                </a:p>
              </p:txBody>
            </p:sp>
          </mc:Fallback>
        </mc:AlternateContent>
      </p:grpSp>
      <p:sp>
        <p:nvSpPr>
          <p:cNvPr id="73" name="TextBox 72">
            <a:extLst>
              <a:ext uri="{FF2B5EF4-FFF2-40B4-BE49-F238E27FC236}">
                <a16:creationId xmlns:a16="http://schemas.microsoft.com/office/drawing/2014/main" id="{3BAEA7CA-0E15-4C0D-A350-76436333A48E}"/>
              </a:ext>
            </a:extLst>
          </p:cNvPr>
          <p:cNvSpPr txBox="1"/>
          <p:nvPr/>
        </p:nvSpPr>
        <p:spPr>
          <a:xfrm>
            <a:off x="6594858" y="4322591"/>
            <a:ext cx="450764" cy="400110"/>
          </a:xfrm>
          <a:prstGeom prst="rect">
            <a:avLst/>
          </a:prstGeom>
          <a:noFill/>
        </p:spPr>
        <p:txBody>
          <a:bodyPr wrap="none" rtlCol="0">
            <a:spAutoFit/>
          </a:bodyPr>
          <a:lstStyle/>
          <a:p>
            <a:r>
              <a:rPr lang="en-US" sz="2000" b="1" dirty="0"/>
              <a:t>P2</a:t>
            </a:r>
          </a:p>
        </p:txBody>
      </p: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F9427DA8-1C15-4503-BAEB-330B6EC03262}"/>
                  </a:ext>
                </a:extLst>
              </p:cNvPr>
              <p:cNvSpPr txBox="1"/>
              <p:nvPr/>
            </p:nvSpPr>
            <p:spPr>
              <a:xfrm>
                <a:off x="9034029" y="4501350"/>
                <a:ext cx="22850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𝜀</m:t>
                      </m:r>
                    </m:oMath>
                  </m:oMathPara>
                </a14:m>
                <a:endParaRPr lang="en-US" dirty="0"/>
              </a:p>
            </p:txBody>
          </p:sp>
        </mc:Choice>
        <mc:Fallback xmlns="">
          <p:sp>
            <p:nvSpPr>
              <p:cNvPr id="74" name="TextBox 73">
                <a:extLst>
                  <a:ext uri="{FF2B5EF4-FFF2-40B4-BE49-F238E27FC236}">
                    <a16:creationId xmlns:a16="http://schemas.microsoft.com/office/drawing/2014/main" id="{F9427DA8-1C15-4503-BAEB-330B6EC03262}"/>
                  </a:ext>
                </a:extLst>
              </p:cNvPr>
              <p:cNvSpPr txBox="1">
                <a:spLocks noRot="1" noChangeAspect="1" noMove="1" noResize="1" noEditPoints="1" noAdjustHandles="1" noChangeArrowheads="1" noChangeShapeType="1" noTextEdit="1"/>
              </p:cNvSpPr>
              <p:nvPr/>
            </p:nvSpPr>
            <p:spPr>
              <a:xfrm>
                <a:off x="9034029" y="4501350"/>
                <a:ext cx="228506" cy="369332"/>
              </a:xfrm>
              <a:prstGeom prst="rect">
                <a:avLst/>
              </a:prstGeom>
              <a:blipFill>
                <a:blip r:embed="rId7"/>
                <a:stretch>
                  <a:fillRect r="-13514"/>
                </a:stretch>
              </a:blipFill>
            </p:spPr>
            <p:txBody>
              <a:bodyPr/>
              <a:lstStyle/>
              <a:p>
                <a:r>
                  <a:rPr lang="en-US">
                    <a:noFill/>
                  </a:rPr>
                  <a:t> </a:t>
                </a:r>
              </a:p>
            </p:txBody>
          </p:sp>
        </mc:Fallback>
      </mc:AlternateContent>
    </p:spTree>
    <p:extLst>
      <p:ext uri="{BB962C8B-B14F-4D97-AF65-F5344CB8AC3E}">
        <p14:creationId xmlns:p14="http://schemas.microsoft.com/office/powerpoint/2010/main" val="3698874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AF33BC-7780-4D25-B588-22FCD6D09D59}"/>
              </a:ext>
            </a:extLst>
          </p:cNvPr>
          <p:cNvSpPr>
            <a:spLocks noGrp="1"/>
          </p:cNvSpPr>
          <p:nvPr>
            <p:ph idx="1"/>
          </p:nvPr>
        </p:nvSpPr>
        <p:spPr/>
        <p:txBody>
          <a:bodyPr/>
          <a:lstStyle/>
          <a:p>
            <a:r>
              <a:rPr lang="en-US" dirty="0"/>
              <a:t>Synchronous components/processes:</a:t>
            </a:r>
          </a:p>
          <a:p>
            <a:pPr lvl="1"/>
            <a:r>
              <a:rPr lang="en-US" dirty="0"/>
              <a:t>Good abstraction if you have a common shared clock at which each component in your software executes</a:t>
            </a:r>
          </a:p>
          <a:p>
            <a:r>
              <a:rPr lang="en-US" dirty="0"/>
              <a:t>Asynchronous components/processes</a:t>
            </a:r>
          </a:p>
          <a:p>
            <a:pPr lvl="1"/>
            <a:r>
              <a:rPr lang="en-US" dirty="0"/>
              <a:t>Good abstraction if you have interrupts, user-driven actions</a:t>
            </a:r>
          </a:p>
          <a:p>
            <a:r>
              <a:rPr lang="en-US" dirty="0"/>
              <a:t>Next time:</a:t>
            </a:r>
          </a:p>
          <a:p>
            <a:pPr lvl="1"/>
            <a:r>
              <a:rPr lang="en-US" dirty="0"/>
              <a:t>Continuous-time models</a:t>
            </a:r>
          </a:p>
          <a:p>
            <a:pPr lvl="1"/>
            <a:endParaRPr lang="en-US" dirty="0"/>
          </a:p>
          <a:p>
            <a:endParaRPr lang="en-US" dirty="0"/>
          </a:p>
        </p:txBody>
      </p:sp>
      <p:sp>
        <p:nvSpPr>
          <p:cNvPr id="3" name="Title 2">
            <a:extLst>
              <a:ext uri="{FF2B5EF4-FFF2-40B4-BE49-F238E27FC236}">
                <a16:creationId xmlns:a16="http://schemas.microsoft.com/office/drawing/2014/main" id="{295124C0-1B72-40BE-8414-2B94E681B2D3}"/>
              </a:ext>
            </a:extLst>
          </p:cNvPr>
          <p:cNvSpPr>
            <a:spLocks noGrp="1"/>
          </p:cNvSpPr>
          <p:nvPr>
            <p:ph type="title"/>
          </p:nvPr>
        </p:nvSpPr>
        <p:spPr/>
        <p:txBody>
          <a:bodyPr/>
          <a:lstStyle/>
          <a:p>
            <a:r>
              <a:rPr lang="en-US" dirty="0"/>
              <a:t>Wrapping it all up</a:t>
            </a:r>
          </a:p>
        </p:txBody>
      </p:sp>
      <p:sp>
        <p:nvSpPr>
          <p:cNvPr id="4" name="Slide Number Placeholder 3">
            <a:extLst>
              <a:ext uri="{FF2B5EF4-FFF2-40B4-BE49-F238E27FC236}">
                <a16:creationId xmlns:a16="http://schemas.microsoft.com/office/drawing/2014/main" id="{7BCD1F8F-1059-4E02-8F17-FE038C21B9B0}"/>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651346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6EF51E-1ED0-4E92-95DE-0931BDBAD2DF}"/>
              </a:ext>
            </a:extLst>
          </p:cNvPr>
          <p:cNvSpPr>
            <a:spLocks noGrp="1"/>
          </p:cNvSpPr>
          <p:nvPr>
            <p:ph idx="1"/>
          </p:nvPr>
        </p:nvSpPr>
        <p:spPr>
          <a:xfrm>
            <a:off x="166681" y="3621852"/>
            <a:ext cx="11699087" cy="2062189"/>
          </a:xfrm>
        </p:spPr>
        <p:txBody>
          <a:bodyPr>
            <a:normAutofit/>
          </a:bodyPr>
          <a:lstStyle/>
          <a:p>
            <a:r>
              <a:rPr lang="en-US" dirty="0"/>
              <a:t>MBD languages are often visual and block-diagram based, e.g. Simulink</a:t>
            </a:r>
          </a:p>
          <a:p>
            <a:r>
              <a:rPr lang="en-US" dirty="0"/>
              <a:t>We know how to interpret a file containing C, Java, Python, Haskell, </a:t>
            </a:r>
            <a:r>
              <a:rPr lang="en-US" dirty="0" err="1"/>
              <a:t>Ocaml</a:t>
            </a:r>
            <a:r>
              <a:rPr lang="en-US" dirty="0"/>
              <a:t>, or any other imperative/functional program</a:t>
            </a:r>
          </a:p>
          <a:p>
            <a:r>
              <a:rPr lang="en-US" dirty="0"/>
              <a:t>How do we interpret MBD programs? What are their </a:t>
            </a:r>
            <a:r>
              <a:rPr lang="en-US" i="1" dirty="0"/>
              <a:t>execution semantics</a:t>
            </a:r>
            <a:r>
              <a:rPr lang="en-US" dirty="0"/>
              <a:t>?</a:t>
            </a:r>
          </a:p>
        </p:txBody>
      </p:sp>
      <p:sp>
        <p:nvSpPr>
          <p:cNvPr id="3" name="Title 2">
            <a:extLst>
              <a:ext uri="{FF2B5EF4-FFF2-40B4-BE49-F238E27FC236}">
                <a16:creationId xmlns:a16="http://schemas.microsoft.com/office/drawing/2014/main" id="{F995909A-5A17-4568-B75E-4277F8D2021C}"/>
              </a:ext>
            </a:extLst>
          </p:cNvPr>
          <p:cNvSpPr>
            <a:spLocks noGrp="1"/>
          </p:cNvSpPr>
          <p:nvPr>
            <p:ph type="title"/>
          </p:nvPr>
        </p:nvSpPr>
        <p:spPr>
          <a:xfrm>
            <a:off x="166680" y="430374"/>
            <a:ext cx="10920419" cy="778828"/>
          </a:xfrm>
        </p:spPr>
        <p:txBody>
          <a:bodyPr>
            <a:normAutofit/>
          </a:bodyPr>
          <a:lstStyle/>
          <a:p>
            <a:r>
              <a:rPr lang="en-US" dirty="0"/>
              <a:t>Coding will involve use of MBD languages</a:t>
            </a:r>
          </a:p>
        </p:txBody>
      </p:sp>
      <p:sp>
        <p:nvSpPr>
          <p:cNvPr id="4" name="Slide Number Placeholder 3">
            <a:extLst>
              <a:ext uri="{FF2B5EF4-FFF2-40B4-BE49-F238E27FC236}">
                <a16:creationId xmlns:a16="http://schemas.microsoft.com/office/drawing/2014/main" id="{4B685FC5-04E8-41EA-ABA7-4123ADC67038}"/>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
        <p:nvSpPr>
          <p:cNvPr id="5" name="Rectangle 4">
            <a:extLst>
              <a:ext uri="{FF2B5EF4-FFF2-40B4-BE49-F238E27FC236}">
                <a16:creationId xmlns:a16="http://schemas.microsoft.com/office/drawing/2014/main" id="{D3457FC4-C19D-4615-A078-F4F3B0182C42}"/>
              </a:ext>
            </a:extLst>
          </p:cNvPr>
          <p:cNvSpPr/>
          <p:nvPr/>
        </p:nvSpPr>
        <p:spPr>
          <a:xfrm>
            <a:off x="2733595" y="1950003"/>
            <a:ext cx="12192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4754C7D-8EF6-405D-86DA-30E601998546}"/>
              </a:ext>
            </a:extLst>
          </p:cNvPr>
          <p:cNvSpPr/>
          <p:nvPr/>
        </p:nvSpPr>
        <p:spPr>
          <a:xfrm>
            <a:off x="4562395" y="17214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4A6B71-F302-475A-8B81-CE9E9C0CEED9}"/>
              </a:ext>
            </a:extLst>
          </p:cNvPr>
          <p:cNvSpPr/>
          <p:nvPr/>
        </p:nvSpPr>
        <p:spPr>
          <a:xfrm>
            <a:off x="4562395" y="2559603"/>
            <a:ext cx="12192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E9EB5F5B-0C5F-4191-B6A0-78388130181C}"/>
              </a:ext>
            </a:extLst>
          </p:cNvPr>
          <p:cNvCxnSpPr>
            <a:stCxn id="5" idx="3"/>
            <a:endCxn id="6" idx="1"/>
          </p:cNvCxnSpPr>
          <p:nvPr/>
        </p:nvCxnSpPr>
        <p:spPr>
          <a:xfrm flipV="1">
            <a:off x="3952795" y="1988103"/>
            <a:ext cx="609600" cy="3048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459A273-0019-477A-A0B4-76273C47CC52}"/>
              </a:ext>
            </a:extLst>
          </p:cNvPr>
          <p:cNvCxnSpPr/>
          <p:nvPr/>
        </p:nvCxnSpPr>
        <p:spPr>
          <a:xfrm>
            <a:off x="5781595" y="18738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EEFA470-09D9-4454-98AD-489AF96A19A3}"/>
              </a:ext>
            </a:extLst>
          </p:cNvPr>
          <p:cNvCxnSpPr/>
          <p:nvPr/>
        </p:nvCxnSpPr>
        <p:spPr>
          <a:xfrm>
            <a:off x="5781595" y="21024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7DE46B8-2AB9-4552-91BA-172929A613AE}"/>
              </a:ext>
            </a:extLst>
          </p:cNvPr>
          <p:cNvCxnSpPr/>
          <p:nvPr/>
        </p:nvCxnSpPr>
        <p:spPr>
          <a:xfrm>
            <a:off x="5781595" y="2788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6A3C376-8C35-411F-A36B-98B17076FFE4}"/>
              </a:ext>
            </a:extLst>
          </p:cNvPr>
          <p:cNvCxnSpPr>
            <a:endCxn id="7" idx="1"/>
          </p:cNvCxnSpPr>
          <p:nvPr/>
        </p:nvCxnSpPr>
        <p:spPr>
          <a:xfrm>
            <a:off x="3952795" y="2559603"/>
            <a:ext cx="609600" cy="26670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EB7B082-3B19-40B0-B76C-807C8157BAE4}"/>
              </a:ext>
            </a:extLst>
          </p:cNvPr>
          <p:cNvCxnSpPr/>
          <p:nvPr/>
        </p:nvCxnSpPr>
        <p:spPr>
          <a:xfrm>
            <a:off x="1819195" y="21786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3D4DC84-7B12-41EA-BBA8-6A5840C956D8}"/>
              </a:ext>
            </a:extLst>
          </p:cNvPr>
          <p:cNvCxnSpPr/>
          <p:nvPr/>
        </p:nvCxnSpPr>
        <p:spPr>
          <a:xfrm>
            <a:off x="1819195" y="2407203"/>
            <a:ext cx="9144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7045176-A83D-43EF-BEEA-AF0E3EB0AB15}"/>
              </a:ext>
            </a:extLst>
          </p:cNvPr>
          <p:cNvCxnSpPr/>
          <p:nvPr/>
        </p:nvCxnSpPr>
        <p:spPr>
          <a:xfrm>
            <a:off x="2428795" y="2940603"/>
            <a:ext cx="2133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1F32DE4-03F5-4960-B4A5-ADF7A820525A}"/>
              </a:ext>
            </a:extLst>
          </p:cNvPr>
          <p:cNvCxnSpPr/>
          <p:nvPr/>
        </p:nvCxnSpPr>
        <p:spPr>
          <a:xfrm>
            <a:off x="2428795" y="2407203"/>
            <a:ext cx="0" cy="533400"/>
          </a:xfrm>
          <a:prstGeom prst="line">
            <a:avLst/>
          </a:prstGeom>
          <a:ln w="25400"/>
        </p:spPr>
        <p:style>
          <a:lnRef idx="1">
            <a:schemeClr val="accent1"/>
          </a:lnRef>
          <a:fillRef idx="0">
            <a:schemeClr val="accent1"/>
          </a:fillRef>
          <a:effectRef idx="0">
            <a:schemeClr val="accent1"/>
          </a:effectRef>
          <a:fontRef idx="minor">
            <a:schemeClr val="tx1"/>
          </a:fontRef>
        </p:style>
      </p:cxnSp>
      <p:grpSp>
        <p:nvGrpSpPr>
          <p:cNvPr id="17" name="Group 42">
            <a:extLst>
              <a:ext uri="{FF2B5EF4-FFF2-40B4-BE49-F238E27FC236}">
                <a16:creationId xmlns:a16="http://schemas.microsoft.com/office/drawing/2014/main" id="{34E519DB-089B-4A1E-89B0-D999478D50D0}"/>
              </a:ext>
            </a:extLst>
          </p:cNvPr>
          <p:cNvGrpSpPr/>
          <p:nvPr/>
        </p:nvGrpSpPr>
        <p:grpSpPr>
          <a:xfrm>
            <a:off x="7686595" y="2026203"/>
            <a:ext cx="2819400" cy="914400"/>
            <a:chOff x="6096000" y="1828800"/>
            <a:chExt cx="2819400" cy="914400"/>
          </a:xfrm>
        </p:grpSpPr>
        <p:sp>
          <p:nvSpPr>
            <p:cNvPr id="18" name="Rectangle 17">
              <a:extLst>
                <a:ext uri="{FF2B5EF4-FFF2-40B4-BE49-F238E27FC236}">
                  <a16:creationId xmlns:a16="http://schemas.microsoft.com/office/drawing/2014/main" id="{FF4757BF-909D-493C-940D-DF61ED5F1799}"/>
                </a:ext>
              </a:extLst>
            </p:cNvPr>
            <p:cNvSpPr/>
            <p:nvPr/>
          </p:nvSpPr>
          <p:spPr>
            <a:xfrm>
              <a:off x="6705600" y="1828800"/>
              <a:ext cx="1600200"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FD8985F4-082F-4A98-8254-DD3D45B5D199}"/>
                </a:ext>
              </a:extLst>
            </p:cNvPr>
            <p:cNvCxnSpPr/>
            <p:nvPr/>
          </p:nvCxnSpPr>
          <p:spPr>
            <a:xfrm>
              <a:off x="8305800" y="19812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F500493-FC52-43B4-B227-463FB6A6AA20}"/>
                </a:ext>
              </a:extLst>
            </p:cNvPr>
            <p:cNvCxnSpPr/>
            <p:nvPr/>
          </p:nvCxnSpPr>
          <p:spPr>
            <a:xfrm>
              <a:off x="8305800" y="22860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01350F-E9A5-4DB6-A788-C16BB7C7CD1C}"/>
                </a:ext>
              </a:extLst>
            </p:cNvPr>
            <p:cNvCxnSpPr/>
            <p:nvPr/>
          </p:nvCxnSpPr>
          <p:spPr>
            <a:xfrm>
              <a:off x="8305800" y="25908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AFC5E9F-6714-4BC2-8866-9BCC5D65B43F}"/>
                </a:ext>
              </a:extLst>
            </p:cNvPr>
            <p:cNvCxnSpPr/>
            <p:nvPr/>
          </p:nvCxnSpPr>
          <p:spPr>
            <a:xfrm>
              <a:off x="6096000" y="2133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02535E4-798A-43CE-8240-8351E61BC51A}"/>
                </a:ext>
              </a:extLst>
            </p:cNvPr>
            <p:cNvCxnSpPr/>
            <p:nvPr/>
          </p:nvCxnSpPr>
          <p:spPr>
            <a:xfrm>
              <a:off x="6096000" y="2514600"/>
              <a:ext cx="6096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B61C9954-F1F6-48E4-A16C-40CB321E1471}"/>
              </a:ext>
            </a:extLst>
          </p:cNvPr>
          <p:cNvSpPr/>
          <p:nvPr/>
        </p:nvSpPr>
        <p:spPr>
          <a:xfrm>
            <a:off x="2123995" y="1416603"/>
            <a:ext cx="4038600" cy="1905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836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C3A23-AB1B-4DE7-B8E6-ADCD51D0AAA7}"/>
              </a:ext>
            </a:extLst>
          </p:cNvPr>
          <p:cNvSpPr>
            <a:spLocks noGrp="1"/>
          </p:cNvSpPr>
          <p:nvPr>
            <p:ph idx="4294967295"/>
          </p:nvPr>
        </p:nvSpPr>
        <p:spPr>
          <a:xfrm>
            <a:off x="166681" y="1332703"/>
            <a:ext cx="11699087" cy="3323821"/>
          </a:xfrm>
          <a:prstGeom prst="rect">
            <a:avLst/>
          </a:prstGeom>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lgn="ctr">
              <a:buNone/>
            </a:pPr>
            <a:r>
              <a:rPr lang="en-US" i="1" dirty="0"/>
              <a:t>Most convenient model of computation for an Autonomous CPS is a</a:t>
            </a:r>
          </a:p>
          <a:p>
            <a:pPr marL="0" indent="0" algn="ctr">
              <a:buNone/>
            </a:pPr>
            <a:r>
              <a:rPr lang="en-US" b="1" i="1" dirty="0"/>
              <a:t>reactive and concurrent model of computation.</a:t>
            </a:r>
            <a:endParaRPr lang="en-US" i="1" dirty="0"/>
          </a:p>
          <a:p>
            <a:pPr marL="0" indent="0" algn="ctr">
              <a:buNone/>
            </a:pPr>
            <a:endParaRPr lang="en-US" i="1" dirty="0"/>
          </a:p>
          <a:p>
            <a:pPr marL="0" indent="0" algn="ctr">
              <a:buNone/>
            </a:pPr>
            <a:r>
              <a:rPr lang="en-US" i="1" dirty="0"/>
              <a:t>An autonomous CPS can be viewed as a </a:t>
            </a:r>
            <a:r>
              <a:rPr lang="en-US" b="1" i="1" dirty="0"/>
              <a:t>network of components </a:t>
            </a:r>
            <a:r>
              <a:rPr lang="en-US" i="1" dirty="0"/>
              <a:t>that communicate</a:t>
            </a:r>
          </a:p>
          <a:p>
            <a:pPr marL="0" indent="0" algn="ctr">
              <a:buNone/>
            </a:pPr>
            <a:r>
              <a:rPr lang="en-US" i="1" dirty="0"/>
              <a:t>either </a:t>
            </a:r>
            <a:r>
              <a:rPr lang="en-US" b="1" i="1" dirty="0"/>
              <a:t>synchronously</a:t>
            </a:r>
            <a:r>
              <a:rPr lang="en-US" i="1" dirty="0"/>
              <a:t> or </a:t>
            </a:r>
            <a:r>
              <a:rPr lang="en-US" b="1" i="1" dirty="0"/>
              <a:t>asynchronously.</a:t>
            </a:r>
          </a:p>
          <a:p>
            <a:pPr marL="0" indent="0" algn="ctr">
              <a:buNone/>
            </a:pPr>
            <a:endParaRPr lang="en-US" b="1" i="1" dirty="0"/>
          </a:p>
        </p:txBody>
      </p:sp>
      <p:sp>
        <p:nvSpPr>
          <p:cNvPr id="4" name="Slide Number Placeholder 3">
            <a:extLst>
              <a:ext uri="{FF2B5EF4-FFF2-40B4-BE49-F238E27FC236}">
                <a16:creationId xmlns:a16="http://schemas.microsoft.com/office/drawing/2014/main" id="{E2C8C3CE-6F0D-4551-9827-D8FB6434FCD1}"/>
              </a:ext>
            </a:extLst>
          </p:cNvPr>
          <p:cNvSpPr>
            <a:spLocks noGrp="1"/>
          </p:cNvSpPr>
          <p:nvPr>
            <p:ph type="sldNum" sz="quarter" idx="12"/>
          </p:nvPr>
        </p:nvSpPr>
        <p:spPr/>
        <p:txBody>
          <a:bodyPr/>
          <a:lstStyle/>
          <a:p>
            <a:fld id="{29AAD378-655A-49C6-813C-9FD132EF7440}" type="slidenum">
              <a:rPr lang="en-US" smtClean="0"/>
              <a:pPr/>
              <a:t>7</a:t>
            </a:fld>
            <a:endParaRPr lang="en-US"/>
          </a:p>
        </p:txBody>
      </p:sp>
    </p:spTree>
    <p:extLst>
      <p:ext uri="{BB962C8B-B14F-4D97-AF65-F5344CB8AC3E}">
        <p14:creationId xmlns:p14="http://schemas.microsoft.com/office/powerpoint/2010/main" val="1619388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8</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t>Synchronous Reactive Components</a:t>
            </a:r>
          </a:p>
          <a:p>
            <a:pPr lvl="1"/>
            <a:r>
              <a:rPr lang="en-US" dirty="0"/>
              <a:t>Event-triggered SRCs</a:t>
            </a:r>
          </a:p>
          <a:p>
            <a:r>
              <a:rPr lang="en-US" dirty="0"/>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68105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Models of Computation: this lecture</a:t>
            </a:r>
          </a:p>
        </p:txBody>
      </p:sp>
      <p:sp>
        <p:nvSpPr>
          <p:cNvPr id="4" name="TextBox 3">
            <a:extLst>
              <a:ext uri="{FF2B5EF4-FFF2-40B4-BE49-F238E27FC236}">
                <a16:creationId xmlns:a16="http://schemas.microsoft.com/office/drawing/2014/main" id="{9B84B02C-A1AC-4CA0-B349-4E16229135E5}"/>
              </a:ext>
            </a:extLst>
          </p:cNvPr>
          <p:cNvSpPr txBox="1"/>
          <p:nvPr/>
        </p:nvSpPr>
        <p:spPr>
          <a:xfrm>
            <a:off x="7622367" y="5842421"/>
            <a:ext cx="4433688" cy="954107"/>
          </a:xfrm>
          <a:prstGeom prst="rect">
            <a:avLst/>
          </a:prstGeom>
          <a:noFill/>
        </p:spPr>
        <p:txBody>
          <a:bodyPr wrap="square" rtlCol="0">
            <a:spAutoFit/>
          </a:bodyPr>
          <a:lstStyle/>
          <a:p>
            <a:r>
              <a:rPr lang="en-US" sz="1400">
                <a:solidFill>
                  <a:schemeClr val="bg1"/>
                </a:solidFill>
              </a:rPr>
              <a:t>[1] Nicolescu, Gabriela; Mosterman, Pieter J., eds. (2010). Model-Based Design for Embedded Systems. Computational Analysis, Synthesis, and Design of Dynamic Systems. 1. Boca Raton: CRC Press.</a:t>
            </a:r>
            <a:endParaRPr lang="en-US" sz="1400" dirty="0">
              <a:solidFill>
                <a:schemeClr val="bg1"/>
              </a:solidFill>
            </a:endParaRP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9</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335505"/>
            <a:ext cx="11699087" cy="4348536"/>
          </a:xfrm>
        </p:spPr>
        <p:txBody>
          <a:bodyPr>
            <a:normAutofit/>
          </a:bodyPr>
          <a:lstStyle/>
          <a:p>
            <a:r>
              <a:rPr lang="en-US" dirty="0">
                <a:solidFill>
                  <a:srgbClr val="FF0000"/>
                </a:solidFill>
              </a:rPr>
              <a:t>Synchronous Reactive Components</a:t>
            </a:r>
          </a:p>
          <a:p>
            <a:pPr lvl="1"/>
            <a:r>
              <a:rPr lang="en-US" dirty="0">
                <a:solidFill>
                  <a:srgbClr val="FF0000"/>
                </a:solidFill>
              </a:rPr>
              <a:t>Event-triggered SRCs</a:t>
            </a:r>
          </a:p>
          <a:p>
            <a:r>
              <a:rPr lang="en-US" dirty="0">
                <a:solidFill>
                  <a:srgbClr val="FF0000"/>
                </a:solidFill>
              </a:rPr>
              <a:t>Asynchronous Processes</a:t>
            </a:r>
          </a:p>
          <a:p>
            <a:r>
              <a:rPr lang="en-US" dirty="0"/>
              <a:t>Timed Model</a:t>
            </a:r>
          </a:p>
          <a:p>
            <a:pPr lvl="1"/>
            <a:r>
              <a:rPr lang="en-US" dirty="0"/>
              <a:t>Like Asynchronous models, but with explicit time information</a:t>
            </a:r>
          </a:p>
          <a:p>
            <a:pPr lvl="1"/>
            <a:r>
              <a:rPr lang="en-US" dirty="0"/>
              <a:t>Can make use of global time for coordination</a:t>
            </a:r>
          </a:p>
          <a:p>
            <a:r>
              <a:rPr lang="en-US" dirty="0"/>
              <a:t>Continuous-time models/Dynamical system models</a:t>
            </a:r>
          </a:p>
          <a:p>
            <a:pPr lvl="1"/>
            <a:r>
              <a:rPr lang="en-US" dirty="0"/>
              <a:t>Like Synchronous, but time evolves continuously</a:t>
            </a:r>
          </a:p>
          <a:p>
            <a:r>
              <a:rPr lang="en-US" dirty="0"/>
              <a:t>Hybrid Dynamical Models</a:t>
            </a:r>
          </a:p>
          <a:p>
            <a:pPr marL="0" indent="0">
              <a:buNone/>
            </a:pPr>
            <a:endParaRPr lang="en-US" dirty="0"/>
          </a:p>
        </p:txBody>
      </p:sp>
    </p:spTree>
    <p:extLst>
      <p:ext uri="{BB962C8B-B14F-4D97-AF65-F5344CB8AC3E}">
        <p14:creationId xmlns:p14="http://schemas.microsoft.com/office/powerpoint/2010/main" val="186596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7124</TotalTime>
  <Words>4159</Words>
  <Application>Microsoft Office PowerPoint</Application>
  <PresentationFormat>Widescreen</PresentationFormat>
  <Paragraphs>732</Paragraphs>
  <Slides>54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Arial</vt:lpstr>
      <vt:lpstr>Calibri</vt:lpstr>
      <vt:lpstr>Calibri Light</vt:lpstr>
      <vt:lpstr>Cambria Math</vt:lpstr>
      <vt:lpstr>Garamond</vt:lpstr>
      <vt:lpstr>Times New Roman</vt:lpstr>
      <vt:lpstr>Wingdings 3</vt:lpstr>
      <vt:lpstr>Office Theme</vt:lpstr>
      <vt:lpstr>Acrobat Document</vt:lpstr>
      <vt:lpstr>Autonomous Cyber-Physical Systems: Intro to Models of Computation Synchronous &amp; Asynchronous Process Models</vt:lpstr>
      <vt:lpstr>Model-based Development (MBD) or design</vt:lpstr>
      <vt:lpstr>Models of Computation: Functional</vt:lpstr>
      <vt:lpstr>Models of Computation: Reactive/Interactive</vt:lpstr>
      <vt:lpstr>Models of Computation: Timing </vt:lpstr>
      <vt:lpstr>Coding will involve use of MBD languages</vt:lpstr>
      <vt:lpstr>PowerPoint Presentation</vt:lpstr>
      <vt:lpstr>Models of Computation</vt:lpstr>
      <vt:lpstr>Models of Computation: this lecture</vt:lpstr>
      <vt:lpstr>PowerPoint Presentation</vt:lpstr>
      <vt:lpstr>Synchronous Models</vt:lpstr>
      <vt:lpstr>Synchronous languages</vt:lpstr>
      <vt:lpstr>Simple Representation of a Synchronous Component</vt:lpstr>
      <vt:lpstr>Simplest synchronous component: delay</vt:lpstr>
      <vt:lpstr>Execution of “Delay”</vt:lpstr>
      <vt:lpstr>Synchrony hypothesis</vt:lpstr>
      <vt:lpstr>Let’s Formalize an SRC</vt:lpstr>
      <vt:lpstr>Semantics of updates &amp; initialization</vt:lpstr>
      <vt:lpstr>What are the Q_I, Q_O, Q_X for these SRCs?</vt:lpstr>
      <vt:lpstr>Transitions for Delay</vt:lpstr>
      <vt:lpstr>Composition of Synchronous Components</vt:lpstr>
      <vt:lpstr>Composition of Synchronous Components</vt:lpstr>
      <vt:lpstr>What does this model achieve?</vt:lpstr>
      <vt:lpstr>What does this model achieve?</vt:lpstr>
      <vt:lpstr>Deterministic Component</vt:lpstr>
      <vt:lpstr>Extended State Machines</vt:lpstr>
      <vt:lpstr>Anatomy of an ESM</vt:lpstr>
      <vt:lpstr>Component Switch: What does this do?</vt:lpstr>
      <vt:lpstr>ESM corresponding to Switch SRC</vt:lpstr>
      <vt:lpstr>ESM notation</vt:lpstr>
      <vt:lpstr>ESM execution</vt:lpstr>
      <vt:lpstr>ESM transitions could be nondeterministic!</vt:lpstr>
      <vt:lpstr>SRC: Finite-state Components</vt:lpstr>
      <vt:lpstr>Cruise Controller Example</vt:lpstr>
      <vt:lpstr>Sensors</vt:lpstr>
      <vt:lpstr>Actuator</vt:lpstr>
      <vt:lpstr>Decomposing CruiseController further</vt:lpstr>
      <vt:lpstr>MeasureSpeed SRC</vt:lpstr>
      <vt:lpstr>PowerPoint Presentation</vt:lpstr>
      <vt:lpstr>Asynchrony</vt:lpstr>
      <vt:lpstr>Asynchronous Reactive Component Example</vt:lpstr>
      <vt:lpstr>Asynchronous Reactive Component</vt:lpstr>
      <vt:lpstr>Asynchronous Reactive Component Execution</vt:lpstr>
      <vt:lpstr>Example: Asynchrony + Nondeterminism</vt:lpstr>
      <vt:lpstr>Asynchronous Process/Reactive Component</vt:lpstr>
      <vt:lpstr>Updates are different from SRCs! </vt:lpstr>
      <vt:lpstr>Updates are different from SRCs! </vt:lpstr>
      <vt:lpstr>Updates are different from SRCs! </vt:lpstr>
      <vt:lpstr>Asynchronous Merge: Sequence of Actions</vt:lpstr>
      <vt:lpstr>Composing Asynchronous Processes</vt:lpstr>
      <vt:lpstr>Composed DoubleBuffer</vt:lpstr>
      <vt:lpstr>Blocking vs. Non-blocking Synchronization</vt:lpstr>
      <vt:lpstr>Deadlocks</vt:lpstr>
      <vt:lpstr>Wrapping it all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85</cp:revision>
  <dcterms:created xsi:type="dcterms:W3CDTF">2018-01-04T23:14:16Z</dcterms:created>
  <dcterms:modified xsi:type="dcterms:W3CDTF">2020-08-24T20:17:15Z</dcterms:modified>
</cp:coreProperties>
</file>