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A7_90003FCE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439" r:id="rId3"/>
    <p:sldId id="440" r:id="rId4"/>
    <p:sldId id="441" r:id="rId5"/>
    <p:sldId id="333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4" r:id="rId14"/>
    <p:sldId id="363" r:id="rId15"/>
    <p:sldId id="351" r:id="rId16"/>
    <p:sldId id="366" r:id="rId17"/>
    <p:sldId id="367" r:id="rId18"/>
    <p:sldId id="278" r:id="rId19"/>
    <p:sldId id="397" r:id="rId20"/>
    <p:sldId id="434" r:id="rId21"/>
    <p:sldId id="400" r:id="rId22"/>
    <p:sldId id="435" r:id="rId23"/>
    <p:sldId id="430" r:id="rId24"/>
    <p:sldId id="428" r:id="rId25"/>
    <p:sldId id="432" r:id="rId26"/>
    <p:sldId id="433" r:id="rId27"/>
    <p:sldId id="380" r:id="rId28"/>
    <p:sldId id="406" r:id="rId29"/>
    <p:sldId id="407" r:id="rId30"/>
    <p:sldId id="438" r:id="rId31"/>
    <p:sldId id="436" r:id="rId32"/>
    <p:sldId id="404" r:id="rId33"/>
    <p:sldId id="405" r:id="rId34"/>
    <p:sldId id="421" r:id="rId35"/>
    <p:sldId id="411" r:id="rId36"/>
    <p:sldId id="419" r:id="rId37"/>
    <p:sldId id="420" r:id="rId38"/>
    <p:sldId id="408" r:id="rId39"/>
    <p:sldId id="409" r:id="rId40"/>
    <p:sldId id="410" r:id="rId41"/>
    <p:sldId id="417" r:id="rId42"/>
    <p:sldId id="422" r:id="rId43"/>
    <p:sldId id="423" r:id="rId44"/>
    <p:sldId id="413" r:id="rId45"/>
    <p:sldId id="414" r:id="rId46"/>
    <p:sldId id="415" r:id="rId47"/>
    <p:sldId id="416" r:id="rId48"/>
    <p:sldId id="424" r:id="rId49"/>
    <p:sldId id="425" r:id="rId50"/>
    <p:sldId id="426" r:id="rId51"/>
    <p:sldId id="412" r:id="rId52"/>
    <p:sldId id="429" r:id="rId53"/>
    <p:sldId id="427" r:id="rId54"/>
    <p:sldId id="418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26F4C04-517C-E273-3190-DD39085CD749}" name="Jyo Deshmukh" initials="JD" userId="06aea5dfb716c11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B1"/>
    <a:srgbClr val="FFC9CA"/>
    <a:srgbClr val="EBF7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74283" autoAdjust="0"/>
  </p:normalViewPr>
  <p:slideViewPr>
    <p:cSldViewPr snapToGrid="0">
      <p:cViewPr varScale="1">
        <p:scale>
          <a:sx n="107" d="100"/>
          <a:sy n="107" d="100"/>
        </p:scale>
        <p:origin x="6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modernComment_1A7_90003FC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AEB3FA5-C27F-4EA9-973E-16BFF7FFCDA8}" authorId="{D26F4C04-517C-E273-3190-DD39085CD749}" created="2023-09-18T21:58:09.774">
    <pc:sldMkLst xmlns:pc="http://schemas.microsoft.com/office/powerpoint/2013/main/command">
      <pc:docMk/>
      <pc:sldMk cId="2415935438" sldId="423"/>
    </pc:sldMkLst>
    <p188:txBody>
      <a:bodyPr/>
      <a:lstStyle/>
      <a:p>
        <a:r>
          <a:rPr lang="en-US"/>
          <a:t>Fix this slide. Angular velocity values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9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6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5B16F-1AC6-40DA-8460-8C55723603B6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80" y="939516"/>
            <a:ext cx="11699087" cy="501696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059868" y="83048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80" y="87802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33922" y="642762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AC3456-B57A-46AD-B524-B398ED3E0CE9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as.upenn.edu/~cis54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s://creativecommons.org/licenses/by-sa/3.0/" TargetMode="External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hyperlink" Target="https://en.wikipedia.org/wiki/File:Red_x.svg" TargetMode="External"/><Relationship Id="rId2" Type="http://schemas.openxmlformats.org/officeDocument/2006/relationships/image" Target="../media/image14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1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sv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510.png"/><Relationship Id="rId4" Type="http://schemas.openxmlformats.org/officeDocument/2006/relationships/image" Target="../media/image4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0.png"/><Relationship Id="rId18" Type="http://schemas.openxmlformats.org/officeDocument/2006/relationships/image" Target="../media/image270.png"/><Relationship Id="rId3" Type="http://schemas.openxmlformats.org/officeDocument/2006/relationships/image" Target="../media/image129.png"/><Relationship Id="rId21" Type="http://schemas.openxmlformats.org/officeDocument/2006/relationships/image" Target="../media/image300.png"/><Relationship Id="rId7" Type="http://schemas.openxmlformats.org/officeDocument/2006/relationships/image" Target="../media/image160.png"/><Relationship Id="rId12" Type="http://schemas.openxmlformats.org/officeDocument/2006/relationships/image" Target="../media/image211.png"/><Relationship Id="rId17" Type="http://schemas.openxmlformats.org/officeDocument/2006/relationships/image" Target="../media/image260.png"/><Relationship Id="rId2" Type="http://schemas.openxmlformats.org/officeDocument/2006/relationships/image" Target="../media/image1110.png"/><Relationship Id="rId16" Type="http://schemas.openxmlformats.org/officeDocument/2006/relationships/image" Target="../media/image250.png"/><Relationship Id="rId20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5" Type="http://schemas.openxmlformats.org/officeDocument/2006/relationships/image" Target="../media/image240.png"/><Relationship Id="rId10" Type="http://schemas.openxmlformats.org/officeDocument/2006/relationships/image" Target="../media/image190.png"/><Relationship Id="rId19" Type="http://schemas.openxmlformats.org/officeDocument/2006/relationships/image" Target="../media/image280.png"/><Relationship Id="rId4" Type="http://schemas.openxmlformats.org/officeDocument/2006/relationships/image" Target="../media/image131.png"/><Relationship Id="rId9" Type="http://schemas.openxmlformats.org/officeDocument/2006/relationships/image" Target="../media/image180.png"/><Relationship Id="rId14" Type="http://schemas.openxmlformats.org/officeDocument/2006/relationships/image" Target="../media/image2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sv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570.png"/><Relationship Id="rId4" Type="http://schemas.openxmlformats.org/officeDocument/2006/relationships/image" Target="../media/image56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2.png"/><Relationship Id="rId7" Type="http://schemas.openxmlformats.org/officeDocument/2006/relationships/image" Target="../media/image450.png"/><Relationship Id="rId12" Type="http://schemas.openxmlformats.org/officeDocument/2006/relationships/image" Target="../media/image69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491.png"/><Relationship Id="rId5" Type="http://schemas.openxmlformats.org/officeDocument/2006/relationships/image" Target="../media/image430.png"/><Relationship Id="rId10" Type="http://schemas.openxmlformats.org/officeDocument/2006/relationships/image" Target="../media/image480.png"/><Relationship Id="rId4" Type="http://schemas.openxmlformats.org/officeDocument/2006/relationships/image" Target="../media/image421.png"/><Relationship Id="rId9" Type="http://schemas.openxmlformats.org/officeDocument/2006/relationships/image" Target="../media/image47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13" Type="http://schemas.openxmlformats.org/officeDocument/2006/relationships/image" Target="../media/image640.png"/><Relationship Id="rId18" Type="http://schemas.openxmlformats.org/officeDocument/2006/relationships/image" Target="../media/image690.png"/><Relationship Id="rId3" Type="http://schemas.openxmlformats.org/officeDocument/2006/relationships/image" Target="../media/image71.png"/><Relationship Id="rId21" Type="http://schemas.openxmlformats.org/officeDocument/2006/relationships/image" Target="../media/image72.png"/><Relationship Id="rId7" Type="http://schemas.openxmlformats.org/officeDocument/2006/relationships/image" Target="../media/image581.png"/><Relationship Id="rId12" Type="http://schemas.openxmlformats.org/officeDocument/2006/relationships/image" Target="../media/image630.png"/><Relationship Id="rId17" Type="http://schemas.openxmlformats.org/officeDocument/2006/relationships/image" Target="../media/image680.png"/><Relationship Id="rId2" Type="http://schemas.microsoft.com/office/2018/10/relationships/comments" Target="../comments/modernComment_1A7_90003FCE.xml"/><Relationship Id="rId16" Type="http://schemas.openxmlformats.org/officeDocument/2006/relationships/image" Target="../media/image670.png"/><Relationship Id="rId20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1.png"/><Relationship Id="rId11" Type="http://schemas.openxmlformats.org/officeDocument/2006/relationships/image" Target="../media/image620.png"/><Relationship Id="rId5" Type="http://schemas.openxmlformats.org/officeDocument/2006/relationships/image" Target="../media/image561.png"/><Relationship Id="rId15" Type="http://schemas.openxmlformats.org/officeDocument/2006/relationships/image" Target="../media/image660.png"/><Relationship Id="rId23" Type="http://schemas.openxmlformats.org/officeDocument/2006/relationships/image" Target="../media/image74.png"/><Relationship Id="rId10" Type="http://schemas.openxmlformats.org/officeDocument/2006/relationships/image" Target="../media/image611.png"/><Relationship Id="rId19" Type="http://schemas.openxmlformats.org/officeDocument/2006/relationships/image" Target="../media/image700.png"/><Relationship Id="rId4" Type="http://schemas.openxmlformats.org/officeDocument/2006/relationships/image" Target="../media/image551.png"/><Relationship Id="rId9" Type="http://schemas.openxmlformats.org/officeDocument/2006/relationships/image" Target="../media/image60.png"/><Relationship Id="rId14" Type="http://schemas.openxmlformats.org/officeDocument/2006/relationships/image" Target="../media/image650.png"/><Relationship Id="rId22" Type="http://schemas.openxmlformats.org/officeDocument/2006/relationships/image" Target="../media/image7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410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420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7" Type="http://schemas.openxmlformats.org/officeDocument/2006/relationships/image" Target="../media/image7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107.png"/><Relationship Id="rId21" Type="http://schemas.openxmlformats.org/officeDocument/2006/relationships/image" Target="../media/image125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spaceex.imag.fr/" TargetMode="External"/><Relationship Id="rId2" Type="http://schemas.openxmlformats.org/officeDocument/2006/relationships/hyperlink" Target="http://qmc.cs.aau.dk/slides/slides-frehs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6.in.tum.de/Main/SoftwareCORA" TargetMode="External"/><Relationship Id="rId5" Type="http://schemas.openxmlformats.org/officeDocument/2006/relationships/hyperlink" Target="http://dreal.github.io/dReach/" TargetMode="External"/><Relationship Id="rId4" Type="http://schemas.openxmlformats.org/officeDocument/2006/relationships/hyperlink" Target="https://flowstar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Stability Analysis for Nonlinear Dynamical Systems</a:t>
            </a:r>
            <a:br>
              <a:rPr lang="en-US" sz="4000" dirty="0"/>
            </a:br>
            <a:r>
              <a:rPr lang="en-US" sz="4000" dirty="0"/>
              <a:t>Hybrid Dynamical Systems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866" y="3887710"/>
            <a:ext cx="9144000" cy="923330"/>
          </a:xfrm>
        </p:spPr>
        <p:txBody>
          <a:bodyPr>
            <a:normAutofit/>
          </a:bodyPr>
          <a:lstStyle/>
          <a:p>
            <a:r>
              <a:rPr lang="en-US" dirty="0"/>
              <a:t>Fall 2023. CS 513.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361150" y="4811040"/>
            <a:ext cx="11725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Acknowledgment: Some of the material in these slides is based on the lecture slides for CIS 540: Principles of Embedded Computation taught by Rajeev Alur at the University of Pennsylvania. </a:t>
            </a:r>
            <a:r>
              <a:rPr lang="en-US" b="1" i="1" dirty="0">
                <a:hlinkClick r:id="rId3"/>
              </a:rPr>
              <a:t>http://www.seas.upenn.edu/~cis540/</a:t>
            </a:r>
            <a:endParaRPr lang="en-US" b="1" i="1" dirty="0"/>
          </a:p>
          <a:p>
            <a:r>
              <a:rPr lang="en-US" b="1" i="1" dirty="0"/>
              <a:t>This lecture also uses some other sources, full bibliography is included at the end of the slides.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6BF408-0271-4875-BD32-B3F127A92A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480" y="1642969"/>
                <a:ext cx="11699087" cy="3948385"/>
              </a:xfrm>
            </p:spPr>
            <p:txBody>
              <a:bodyPr/>
              <a:lstStyle/>
              <a:p>
                <a:r>
                  <a:rPr lang="en-US" dirty="0"/>
                  <a:t>Assume </a:t>
                </a:r>
                <a:r>
                  <a:rPr lang="en-US" dirty="0" err="1"/>
                  <a:t>w.l.o.g</a:t>
                </a:r>
                <a:r>
                  <a:rPr lang="en-US" dirty="0"/>
                  <a:t>., that equilibrium point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* is at the origin, i.e., </a:t>
                </a:r>
                <a:r>
                  <a:rPr lang="en-US" b="1" dirty="0"/>
                  <a:t>0</a:t>
                </a:r>
              </a:p>
              <a:p>
                <a:pPr lvl="1"/>
                <a:r>
                  <a:rPr lang="en-US" sz="2400" i="1" dirty="0"/>
                  <a:t>Why is this okay?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Lyapunov function over the 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 [</a:t>
                </a:r>
                <a:r>
                  <a:rPr lang="en-US" i="1" dirty="0"/>
                  <a:t>Positivity condition</a:t>
                </a:r>
                <a:r>
                  <a:rPr lang="en-US" dirty="0"/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[</a:t>
                </a:r>
                <a:r>
                  <a:rPr lang="en-US" i="1" dirty="0"/>
                  <a:t>Derivative negativity condition</a:t>
                </a:r>
                <a:r>
                  <a:rPr lang="en-US" dirty="0"/>
                  <a:t>]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stable in the sense of Lyapunov if such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exists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6BF408-0271-4875-BD32-B3F127A92A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480" y="1642969"/>
                <a:ext cx="11699087" cy="3948385"/>
              </a:xfrm>
              <a:blipFill>
                <a:blip r:embed="rId2"/>
                <a:stretch>
                  <a:fillRect l="-625" t="-2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D5543A7-3E8E-45D7-B179-4E20DAA1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Second Method: the math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26AF4-05FB-4260-BF60-258D640A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31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B6DB82-A5F8-4798-972C-3DDC265B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and Lie-derivative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632AD-128D-4223-9092-4F7F038B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7386F8-BB36-4D11-AB99-F853574FC640}"/>
              </a:ext>
            </a:extLst>
          </p:cNvPr>
          <p:cNvGrpSpPr/>
          <p:nvPr/>
        </p:nvGrpSpPr>
        <p:grpSpPr>
          <a:xfrm>
            <a:off x="968188" y="1790380"/>
            <a:ext cx="2458894" cy="2896880"/>
            <a:chOff x="2036269" y="1751960"/>
            <a:chExt cx="2458894" cy="289688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B34FAA-D41A-47CB-AE55-081871C9C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7648" y="1751960"/>
              <a:ext cx="0" cy="289688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4943E7B-D7CB-4475-9869-D117C50755DE}"/>
                </a:ext>
              </a:extLst>
            </p:cNvPr>
            <p:cNvCxnSpPr>
              <a:cxnSpLocks/>
            </p:cNvCxnSpPr>
            <p:nvPr/>
          </p:nvCxnSpPr>
          <p:spPr>
            <a:xfrm>
              <a:off x="2036269" y="3225377"/>
              <a:ext cx="2458894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060E758-E42D-4A89-AA48-A6C5DE6BDDD0}"/>
                </a:ext>
              </a:extLst>
            </p:cNvPr>
            <p:cNvSpPr/>
            <p:nvPr/>
          </p:nvSpPr>
          <p:spPr>
            <a:xfrm>
              <a:off x="2291261" y="1982481"/>
              <a:ext cx="1932774" cy="2356643"/>
            </a:xfrm>
            <a:custGeom>
              <a:avLst/>
              <a:gdLst>
                <a:gd name="connsiteX0" fmla="*/ 628672 w 1932774"/>
                <a:gd name="connsiteY0" fmla="*/ 0 h 2356643"/>
                <a:gd name="connsiteX1" fmla="*/ 1228026 w 1932774"/>
                <a:gd name="connsiteY1" fmla="*/ 199785 h 2356643"/>
                <a:gd name="connsiteX2" fmla="*/ 1812013 w 1932774"/>
                <a:gd name="connsiteY2" fmla="*/ 822191 h 2356643"/>
                <a:gd name="connsiteX3" fmla="*/ 1904221 w 1932774"/>
                <a:gd name="connsiteY3" fmla="*/ 1552174 h 2356643"/>
                <a:gd name="connsiteX4" fmla="*/ 1443179 w 1932774"/>
                <a:gd name="connsiteY4" fmla="*/ 2328262 h 2356643"/>
                <a:gd name="connsiteX5" fmla="*/ 305942 w 1932774"/>
                <a:gd name="connsiteY5" fmla="*/ 2120793 h 2356643"/>
                <a:gd name="connsiteX6" fmla="*/ 29317 w 1932774"/>
                <a:gd name="connsiteY6" fmla="*/ 1483018 h 2356643"/>
                <a:gd name="connsiteX7" fmla="*/ 106157 w 1932774"/>
                <a:gd name="connsiteY7" fmla="*/ 660827 h 2356643"/>
                <a:gd name="connsiteX8" fmla="*/ 897613 w 1932774"/>
                <a:gd name="connsiteY8" fmla="*/ 583986 h 2356643"/>
                <a:gd name="connsiteX9" fmla="*/ 1450863 w 1932774"/>
                <a:gd name="connsiteY9" fmla="*/ 1129553 h 2356643"/>
                <a:gd name="connsiteX10" fmla="*/ 1220342 w 1932774"/>
                <a:gd name="connsiteY10" fmla="*/ 1675119 h 2356643"/>
                <a:gd name="connsiteX11" fmla="*/ 513411 w 1932774"/>
                <a:gd name="connsiteY11" fmla="*/ 1398494 h 2356643"/>
                <a:gd name="connsiteX12" fmla="*/ 382783 w 1932774"/>
                <a:gd name="connsiteY12" fmla="*/ 860611 h 2356643"/>
                <a:gd name="connsiteX13" fmla="*/ 820773 w 1932774"/>
                <a:gd name="connsiteY13" fmla="*/ 929768 h 2356643"/>
                <a:gd name="connsiteX14" fmla="*/ 966769 w 1932774"/>
                <a:gd name="connsiteY14" fmla="*/ 1267865 h 2356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2774" h="2356643">
                  <a:moveTo>
                    <a:pt x="628672" y="0"/>
                  </a:moveTo>
                  <a:cubicBezTo>
                    <a:pt x="829737" y="31376"/>
                    <a:pt x="1030803" y="62753"/>
                    <a:pt x="1228026" y="199785"/>
                  </a:cubicBezTo>
                  <a:cubicBezTo>
                    <a:pt x="1425249" y="336817"/>
                    <a:pt x="1699314" y="596793"/>
                    <a:pt x="1812013" y="822191"/>
                  </a:cubicBezTo>
                  <a:cubicBezTo>
                    <a:pt x="1924712" y="1047589"/>
                    <a:pt x="1965693" y="1301162"/>
                    <a:pt x="1904221" y="1552174"/>
                  </a:cubicBezTo>
                  <a:cubicBezTo>
                    <a:pt x="1842749" y="1803186"/>
                    <a:pt x="1709559" y="2233492"/>
                    <a:pt x="1443179" y="2328262"/>
                  </a:cubicBezTo>
                  <a:cubicBezTo>
                    <a:pt x="1176799" y="2423032"/>
                    <a:pt x="541586" y="2261667"/>
                    <a:pt x="305942" y="2120793"/>
                  </a:cubicBezTo>
                  <a:cubicBezTo>
                    <a:pt x="70298" y="1979919"/>
                    <a:pt x="62614" y="1726346"/>
                    <a:pt x="29317" y="1483018"/>
                  </a:cubicBezTo>
                  <a:cubicBezTo>
                    <a:pt x="-3980" y="1239690"/>
                    <a:pt x="-38559" y="810666"/>
                    <a:pt x="106157" y="660827"/>
                  </a:cubicBezTo>
                  <a:cubicBezTo>
                    <a:pt x="250873" y="510988"/>
                    <a:pt x="673495" y="505865"/>
                    <a:pt x="897613" y="583986"/>
                  </a:cubicBezTo>
                  <a:cubicBezTo>
                    <a:pt x="1121731" y="662107"/>
                    <a:pt x="1397075" y="947698"/>
                    <a:pt x="1450863" y="1129553"/>
                  </a:cubicBezTo>
                  <a:cubicBezTo>
                    <a:pt x="1504651" y="1311408"/>
                    <a:pt x="1376584" y="1630295"/>
                    <a:pt x="1220342" y="1675119"/>
                  </a:cubicBezTo>
                  <a:cubicBezTo>
                    <a:pt x="1064100" y="1719943"/>
                    <a:pt x="653004" y="1534245"/>
                    <a:pt x="513411" y="1398494"/>
                  </a:cubicBezTo>
                  <a:cubicBezTo>
                    <a:pt x="373818" y="1262743"/>
                    <a:pt x="331556" y="938732"/>
                    <a:pt x="382783" y="860611"/>
                  </a:cubicBezTo>
                  <a:cubicBezTo>
                    <a:pt x="434010" y="782490"/>
                    <a:pt x="723442" y="861892"/>
                    <a:pt x="820773" y="929768"/>
                  </a:cubicBezTo>
                  <a:cubicBezTo>
                    <a:pt x="918104" y="997644"/>
                    <a:pt x="942436" y="1132754"/>
                    <a:pt x="966769" y="1267865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A9C1AF-0A95-4A1F-9714-CB7B2AB714FA}"/>
                  </a:ext>
                </a:extLst>
              </p:cNvPr>
              <p:cNvSpPr txBox="1"/>
              <p:nvPr/>
            </p:nvSpPr>
            <p:spPr>
              <a:xfrm>
                <a:off x="3219124" y="3263797"/>
                <a:ext cx="5495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A9C1AF-0A95-4A1F-9714-CB7B2AB71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124" y="3263797"/>
                <a:ext cx="549574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711FDB-B02B-40C0-9272-8CB2ED5FDBF1}"/>
                  </a:ext>
                </a:extLst>
              </p:cNvPr>
              <p:cNvSpPr txBox="1"/>
              <p:nvPr/>
            </p:nvSpPr>
            <p:spPr>
              <a:xfrm>
                <a:off x="2104145" y="1439723"/>
                <a:ext cx="5566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711FDB-B02B-40C0-9272-8CB2ED5FD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145" y="1439723"/>
                <a:ext cx="556691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4FD4AC-5EFD-4FDD-A1CF-06D21629E396}"/>
                  </a:ext>
                </a:extLst>
              </p:cNvPr>
              <p:cNvSpPr txBox="1"/>
              <p:nvPr/>
            </p:nvSpPr>
            <p:spPr>
              <a:xfrm>
                <a:off x="2119953" y="2940445"/>
                <a:ext cx="3962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4FD4AC-5EFD-4FDD-A1CF-06D21629E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953" y="2940445"/>
                <a:ext cx="39626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06348B52-580D-4CBB-8539-93E69007A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17460" y="1332703"/>
                <a:ext cx="6648308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decreases as system evolves, i.e. for every pair of points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along a system trajectory,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a decreasing function in time, or its derivative is negative semi-definite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is called Lie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chain-rule,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06348B52-580D-4CBB-8539-93E69007A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7460" y="1332703"/>
                <a:ext cx="6648308" cy="4351338"/>
              </a:xfrm>
              <a:blipFill>
                <a:blip r:embed="rId5"/>
                <a:stretch>
                  <a:fillRect l="-1193" t="-2384" r="-2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9B3594-BDD0-49CC-87D0-453BE61D8CF8}"/>
                  </a:ext>
                </a:extLst>
              </p:cNvPr>
              <p:cNvSpPr txBox="1"/>
              <p:nvPr/>
            </p:nvSpPr>
            <p:spPr>
              <a:xfrm>
                <a:off x="3540653" y="3842776"/>
                <a:ext cx="9029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9B3594-BDD0-49CC-87D0-453BE61D8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653" y="3842776"/>
                <a:ext cx="902939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7FBC95-4901-4C7C-AB12-9A3A135B445D}"/>
                  </a:ext>
                </a:extLst>
              </p:cNvPr>
              <p:cNvSpPr txBox="1"/>
              <p:nvPr/>
            </p:nvSpPr>
            <p:spPr>
              <a:xfrm>
                <a:off x="3530079" y="4565857"/>
                <a:ext cx="8997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7FBC95-4901-4C7C-AB12-9A3A135B4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079" y="4565857"/>
                <a:ext cx="899733" cy="461665"/>
              </a:xfrm>
              <a:prstGeom prst="rect">
                <a:avLst/>
              </a:prstGeom>
              <a:blipFill>
                <a:blip r:embed="rId7"/>
                <a:stretch>
                  <a:fillRect r="-135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D4A86260-5FBA-41DE-AFE5-0D427BD6CBD9}"/>
              </a:ext>
            </a:extLst>
          </p:cNvPr>
          <p:cNvSpPr/>
          <p:nvPr/>
        </p:nvSpPr>
        <p:spPr>
          <a:xfrm>
            <a:off x="2836520" y="4084383"/>
            <a:ext cx="145997" cy="1446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2FBD271-1375-4C8B-ACD3-52A0061E8351}"/>
              </a:ext>
            </a:extLst>
          </p:cNvPr>
          <p:cNvSpPr/>
          <p:nvPr/>
        </p:nvSpPr>
        <p:spPr>
          <a:xfrm>
            <a:off x="2290677" y="4317544"/>
            <a:ext cx="145997" cy="1446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ACC8921-B996-437C-A290-24B354E68387}"/>
              </a:ext>
            </a:extLst>
          </p:cNvPr>
          <p:cNvSpPr/>
          <p:nvPr/>
        </p:nvSpPr>
        <p:spPr>
          <a:xfrm>
            <a:off x="1750280" y="1960341"/>
            <a:ext cx="145997" cy="144605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A9C0DC6-41F0-4499-817D-BD5F7638E681}"/>
                  </a:ext>
                </a:extLst>
              </p:cNvPr>
              <p:cNvSpPr/>
              <p:nvPr/>
            </p:nvSpPr>
            <p:spPr>
              <a:xfrm>
                <a:off x="1033705" y="1832588"/>
                <a:ext cx="77985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A9C0DC6-41F0-4499-817D-BD5F7638E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05" y="1832588"/>
                <a:ext cx="779856" cy="400110"/>
              </a:xfrm>
              <a:prstGeom prst="rect">
                <a:avLst/>
              </a:prstGeom>
              <a:blipFill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138179-06A2-411E-B4F6-70C3836DAB6B}"/>
              </a:ext>
            </a:extLst>
          </p:cNvPr>
          <p:cNvCxnSpPr>
            <a:cxnSpLocks/>
          </p:cNvCxnSpPr>
          <p:nvPr/>
        </p:nvCxnSpPr>
        <p:spPr>
          <a:xfrm>
            <a:off x="2766255" y="2489627"/>
            <a:ext cx="291990" cy="353465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65B4CE-3BEA-432A-90D2-88D167779454}"/>
              </a:ext>
            </a:extLst>
          </p:cNvPr>
          <p:cNvCxnSpPr>
            <a:cxnSpLocks/>
          </p:cNvCxnSpPr>
          <p:nvPr/>
        </p:nvCxnSpPr>
        <p:spPr>
          <a:xfrm flipH="1" flipV="1">
            <a:off x="1249493" y="3643938"/>
            <a:ext cx="118289" cy="34849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BCBD8C-C049-4DA9-BC43-CF15478D65F3}"/>
              </a:ext>
            </a:extLst>
          </p:cNvPr>
          <p:cNvCxnSpPr>
            <a:cxnSpLocks/>
          </p:cNvCxnSpPr>
          <p:nvPr/>
        </p:nvCxnSpPr>
        <p:spPr>
          <a:xfrm flipV="1">
            <a:off x="1393312" y="2556050"/>
            <a:ext cx="419517" cy="70293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E6F460-BE8C-4ABD-A3E5-43B3E2A06696}"/>
                  </a:ext>
                </a:extLst>
              </p:cNvPr>
              <p:cNvSpPr/>
              <p:nvPr/>
            </p:nvSpPr>
            <p:spPr>
              <a:xfrm>
                <a:off x="2565874" y="3649877"/>
                <a:ext cx="5073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E6F460-BE8C-4ABD-A3E5-43B3E2A06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74" y="3649877"/>
                <a:ext cx="50739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39BE2BF-1CBC-4D37-8C86-3833A88D30AE}"/>
                  </a:ext>
                </a:extLst>
              </p:cNvPr>
              <p:cNvSpPr/>
              <p:nvPr/>
            </p:nvSpPr>
            <p:spPr>
              <a:xfrm>
                <a:off x="2196284" y="4497057"/>
                <a:ext cx="5073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39BE2BF-1CBC-4D37-8C86-3833A88D30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284" y="4497057"/>
                <a:ext cx="50739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1F95DC-92E8-4067-8386-A7F0E83C352D}"/>
              </a:ext>
            </a:extLst>
          </p:cNvPr>
          <p:cNvCxnSpPr>
            <a:cxnSpLocks/>
          </p:cNvCxnSpPr>
          <p:nvPr/>
        </p:nvCxnSpPr>
        <p:spPr>
          <a:xfrm flipV="1">
            <a:off x="2948196" y="4156685"/>
            <a:ext cx="631134" cy="1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A1A241F-4935-4431-A7AE-52EDA509510B}"/>
              </a:ext>
            </a:extLst>
          </p:cNvPr>
          <p:cNvCxnSpPr>
            <a:cxnSpLocks/>
          </p:cNvCxnSpPr>
          <p:nvPr/>
        </p:nvCxnSpPr>
        <p:spPr>
          <a:xfrm>
            <a:off x="2410856" y="4435424"/>
            <a:ext cx="977091" cy="22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58FB7F-9B1C-49E1-A7A0-95190CF25FC9}"/>
                  </a:ext>
                </a:extLst>
              </p:cNvPr>
              <p:cNvSpPr txBox="1"/>
              <p:nvPr/>
            </p:nvSpPr>
            <p:spPr>
              <a:xfrm>
                <a:off x="3742624" y="4212761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58FB7F-9B1C-49E1-A7A0-95190CF25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624" y="4212761"/>
                <a:ext cx="48442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318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E5CCE-37E7-48EE-A040-D6F51C55BB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Choose Lyapunov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=(1−</m:t>
                    </m:r>
                    <m:r>
                      <m:rPr>
                        <m:sty m:val="p"/>
                      </m:rP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+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r>
                  <a:rPr lang="en-US" sz="2400" dirty="0"/>
                  <a:t>Consider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sz="2400" dirty="0"/>
                  <a:t>; recall,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By observation,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, except at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, where it is 0</a:t>
                </a:r>
              </a:p>
              <a:p>
                <a:r>
                  <a:rPr lang="en-US" sz="2400" dirty="0"/>
                  <a:t>Let’s look at the Lie derivative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 strike="sngStrike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strike="sngStrike" dirty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strike="sngStrike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trike="sngStrike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trike="sngStrike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strike="sngStrike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i="1" strike="sngStrike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i="1" strike="sngStrike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trike="sngStrik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trike="sngStrike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E5CCE-37E7-48EE-A040-D6F51C55B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  <a:blipFill>
                <a:blip r:embed="rId2"/>
                <a:stretch>
                  <a:fillRect l="-417" t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1E5B221-D992-4B40-B31B-EEE9BFC5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second method for pendulum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F29F9-3DDA-4776-A102-7FB75953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16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AD48F1-161D-46DA-9CA9-CF90CF69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method for asymptotic/exponential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76DF-95D6-4CEE-AF93-2F2F09A4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D6DD5D3-928D-4FCD-8696-E00C3A440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Lyapunov function over the 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1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 [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Positivity condition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[</a:t>
                </a:r>
                <a:r>
                  <a:rPr lang="en-US" i="1" dirty="0"/>
                  <a:t>Derivative negativity condition</a:t>
                </a:r>
                <a:r>
                  <a:rPr lang="en-US" dirty="0"/>
                  <a:t>]</a:t>
                </a:r>
              </a:p>
              <a:p>
                <a:pPr lvl="1"/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 is stable in the sense of Lyapunov if such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 exists</a:t>
                </a:r>
              </a:p>
              <a:p>
                <a:r>
                  <a:rPr lang="en-US" dirty="0"/>
                  <a:t>Asymptotic stability: Change second condition to: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[</a:t>
                </a:r>
                <a:r>
                  <a:rPr lang="en-US" i="1" dirty="0"/>
                  <a:t>Derivative negativity condition</a:t>
                </a:r>
                <a:r>
                  <a:rPr lang="en-US" dirty="0"/>
                  <a:t>]</a:t>
                </a:r>
              </a:p>
              <a:p>
                <a:r>
                  <a:rPr lang="en-US" dirty="0"/>
                  <a:t>Exponential stability: Change second condition to: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‖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D6DD5D3-928D-4FCD-8696-E00C3A440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  <a:blipFill>
                <a:blip r:embed="rId2"/>
                <a:stretch>
                  <a:fillRect l="-625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924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3B9992-BBD1-4FBF-9144-1294F044F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582911"/>
            <a:ext cx="11699087" cy="4101130"/>
          </a:xfrm>
        </p:spPr>
        <p:txBody>
          <a:bodyPr/>
          <a:lstStyle/>
          <a:p>
            <a:r>
              <a:rPr lang="en-US" dirty="0"/>
              <a:t>How do we find a Lyapunov function?</a:t>
            </a:r>
          </a:p>
          <a:p>
            <a:pPr lvl="1"/>
            <a:r>
              <a:rPr lang="en-US" dirty="0"/>
              <a:t>Maybe use the physics of the system to understand what encodes “energy”</a:t>
            </a:r>
          </a:p>
          <a:p>
            <a:pPr lvl="1"/>
            <a:r>
              <a:rPr lang="en-US" dirty="0"/>
              <a:t>For certain nonlinear systems (those with polynomial dynamics), can some algorithmic methods</a:t>
            </a:r>
          </a:p>
          <a:p>
            <a:pPr lvl="1"/>
            <a:r>
              <a:rPr lang="en-US" dirty="0"/>
              <a:t>In general a hard problem</a:t>
            </a:r>
          </a:p>
          <a:p>
            <a:r>
              <a:rPr lang="en-US" dirty="0"/>
              <a:t>Yet, is a powerful approach to prove global stability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F43980-53BE-45D9-B8B9-7836EB12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Lyapunov’s second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59E1D-2280-4DA7-9162-0CB3F626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9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7FCB6A5B-A024-48CB-81FB-C522CAB2D9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72" t="16554" r="8921" b="15924"/>
          <a:stretch/>
        </p:blipFill>
        <p:spPr>
          <a:xfrm>
            <a:off x="6924088" y="4530068"/>
            <a:ext cx="2010737" cy="598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585633F-B198-4640-8ADA-44B7112CD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49587"/>
                <a:ext cx="6287906" cy="424590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bounded if there is a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Bounded signals:</a:t>
                </a:r>
              </a:p>
              <a:p>
                <a:pPr lvl="1"/>
                <a:r>
                  <a:rPr lang="en-US" sz="2400" dirty="0"/>
                  <a:t>Constant signal 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Exponential signal: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𝑏𝑡</m:t>
                        </m:r>
                      </m:sup>
                    </m:sSup>
                  </m:oMath>
                </a14:m>
                <a:r>
                  <a:rPr lang="en-US" sz="2400" dirty="0"/>
                  <a:t>,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Sinusoidal signals: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  <a:p>
                <a:r>
                  <a:rPr lang="en-US" dirty="0"/>
                  <a:t>Not bounded: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𝑏𝑡</m:t>
                    </m:r>
                  </m:oMath>
                </a14:m>
                <a:r>
                  <a:rPr lang="en-US" sz="2400" dirty="0"/>
                  <a:t> for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Exponential signal: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𝑏𝑡</m:t>
                        </m:r>
                      </m:sup>
                    </m:sSup>
                  </m:oMath>
                </a14:m>
                <a:r>
                  <a:rPr lang="en-US" sz="2400" dirty="0"/>
                  <a:t>,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585633F-B198-4640-8ADA-44B7112CD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49587"/>
                <a:ext cx="6287906" cy="4245905"/>
              </a:xfrm>
              <a:blipFill>
                <a:blip r:embed="rId3"/>
                <a:stretch>
                  <a:fillRect l="-1163" t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7E3E29D-F8F3-4018-BE6C-3F2EED4F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8A65D-9BE1-4E35-9A86-1ECAC5A6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734334-405E-412F-8844-CEAF3CCE6D4B}"/>
              </a:ext>
            </a:extLst>
          </p:cNvPr>
          <p:cNvGrpSpPr/>
          <p:nvPr/>
        </p:nvGrpSpPr>
        <p:grpSpPr>
          <a:xfrm>
            <a:off x="6706880" y="1370010"/>
            <a:ext cx="2337226" cy="1249688"/>
            <a:chOff x="7413812" y="1109310"/>
            <a:chExt cx="2337226" cy="124968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FD3E9E9-DAA0-4816-8637-9A2630F61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14878" y="1109310"/>
              <a:ext cx="0" cy="12496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C3B3319-4046-4147-A610-CFA835FC8CB5}"/>
                </a:ext>
              </a:extLst>
            </p:cNvPr>
            <p:cNvCxnSpPr>
              <a:cxnSpLocks/>
            </p:cNvCxnSpPr>
            <p:nvPr/>
          </p:nvCxnSpPr>
          <p:spPr>
            <a:xfrm>
              <a:off x="7413812" y="2119512"/>
              <a:ext cx="23372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0F1283-7A9B-4F92-9BB4-6C3D46F14A82}"/>
                </a:ext>
              </a:extLst>
            </p:cNvPr>
            <p:cNvCxnSpPr/>
            <p:nvPr/>
          </p:nvCxnSpPr>
          <p:spPr>
            <a:xfrm>
              <a:off x="7614878" y="1751960"/>
              <a:ext cx="1959428" cy="0"/>
            </a:xfrm>
            <a:prstGeom prst="line">
              <a:avLst/>
            </a:prstGeom>
            <a:ln w="317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D80932-B90C-4748-8ADB-73CFD73F06CE}"/>
                  </a:ext>
                </a:extLst>
              </p:cNvPr>
              <p:cNvSpPr txBox="1"/>
              <p:nvPr/>
            </p:nvSpPr>
            <p:spPr>
              <a:xfrm>
                <a:off x="9044106" y="2110772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D80932-B90C-4748-8ADB-73CFD73F0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106" y="2110772"/>
                <a:ext cx="3345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C3F1EE-700B-457E-8F53-B8DF29DC3142}"/>
                  </a:ext>
                </a:extLst>
              </p:cNvPr>
              <p:cNvSpPr txBox="1"/>
              <p:nvPr/>
            </p:nvSpPr>
            <p:spPr>
              <a:xfrm>
                <a:off x="6360717" y="1240955"/>
                <a:ext cx="611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C3F1EE-700B-457E-8F53-B8DF29DC3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717" y="1240955"/>
                <a:ext cx="61164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BCC91D5-1413-455A-B7E1-F07A6FE92287}"/>
              </a:ext>
            </a:extLst>
          </p:cNvPr>
          <p:cNvCxnSpPr/>
          <p:nvPr/>
        </p:nvCxnSpPr>
        <p:spPr>
          <a:xfrm>
            <a:off x="6907945" y="1874347"/>
            <a:ext cx="2043953" cy="0"/>
          </a:xfrm>
          <a:prstGeom prst="line">
            <a:avLst/>
          </a:prstGeom>
          <a:ln w="22225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3D3D1F4-D3F2-4229-A4D9-6929591F24D1}"/>
              </a:ext>
            </a:extLst>
          </p:cNvPr>
          <p:cNvGrpSpPr/>
          <p:nvPr/>
        </p:nvGrpSpPr>
        <p:grpSpPr>
          <a:xfrm>
            <a:off x="6317814" y="2724855"/>
            <a:ext cx="3094647" cy="1309460"/>
            <a:chOff x="7024746" y="2464155"/>
            <a:chExt cx="3094647" cy="130946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03BD96-373D-4C22-A805-276984D8EBD9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249688"/>
              <a:chOff x="7413812" y="1109310"/>
              <a:chExt cx="2337226" cy="1249688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000D11D-4DDF-48DA-806B-62F55DD2C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14878" y="1109310"/>
                <a:ext cx="0" cy="1249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A786D37-CB93-4A66-A3C3-7C3F642D01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F196B10-7618-483A-A111-40E7E0146B2D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F196B10-7618-483A-A111-40E7E0146B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831A8A1-A1FA-4DED-838E-3F6F97A73566}"/>
                </a:ext>
              </a:extLst>
            </p:cNvPr>
            <p:cNvSpPr/>
            <p:nvPr/>
          </p:nvSpPr>
          <p:spPr>
            <a:xfrm>
              <a:off x="7614877" y="2927092"/>
              <a:ext cx="1751960" cy="576827"/>
            </a:xfrm>
            <a:custGeom>
              <a:avLst/>
              <a:gdLst>
                <a:gd name="connsiteX0" fmla="*/ 0 w 1751960"/>
                <a:gd name="connsiteY0" fmla="*/ 0 h 753035"/>
                <a:gd name="connsiteX1" fmla="*/ 130629 w 1751960"/>
                <a:gd name="connsiteY1" fmla="*/ 391886 h 753035"/>
                <a:gd name="connsiteX2" fmla="*/ 245889 w 1751960"/>
                <a:gd name="connsiteY2" fmla="*/ 530198 h 753035"/>
                <a:gd name="connsiteX3" fmla="*/ 430306 w 1751960"/>
                <a:gd name="connsiteY3" fmla="*/ 637775 h 753035"/>
                <a:gd name="connsiteX4" fmla="*/ 699247 w 1751960"/>
                <a:gd name="connsiteY4" fmla="*/ 714615 h 753035"/>
                <a:gd name="connsiteX5" fmla="*/ 1751960 w 1751960"/>
                <a:gd name="connsiteY5" fmla="*/ 753035 h 753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1960" h="753035">
                  <a:moveTo>
                    <a:pt x="0" y="0"/>
                  </a:moveTo>
                  <a:cubicBezTo>
                    <a:pt x="44824" y="151760"/>
                    <a:pt x="89648" y="303520"/>
                    <a:pt x="130629" y="391886"/>
                  </a:cubicBezTo>
                  <a:cubicBezTo>
                    <a:pt x="171610" y="480252"/>
                    <a:pt x="195943" y="489217"/>
                    <a:pt x="245889" y="530198"/>
                  </a:cubicBezTo>
                  <a:cubicBezTo>
                    <a:pt x="295835" y="571179"/>
                    <a:pt x="354746" y="607039"/>
                    <a:pt x="430306" y="637775"/>
                  </a:cubicBezTo>
                  <a:cubicBezTo>
                    <a:pt x="505866" y="668511"/>
                    <a:pt x="478971" y="695405"/>
                    <a:pt x="699247" y="714615"/>
                  </a:cubicBezTo>
                  <a:cubicBezTo>
                    <a:pt x="919523" y="733825"/>
                    <a:pt x="1335741" y="743430"/>
                    <a:pt x="1751960" y="753035"/>
                  </a:cubicBezTo>
                </a:path>
              </a:pathLst>
            </a:custGeom>
            <a:ln w="317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B16F7BA-3048-4F6E-ADBA-96DD6E8582DF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EA88EA2-61DF-460B-8F2E-8A0533A503BE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EA88EA2-61DF-460B-8F2E-8A0533A503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A9A71DA-80C9-4630-8628-0E23D3327E1D}"/>
              </a:ext>
            </a:extLst>
          </p:cNvPr>
          <p:cNvGrpSpPr/>
          <p:nvPr/>
        </p:nvGrpSpPr>
        <p:grpSpPr>
          <a:xfrm>
            <a:off x="6317814" y="4074448"/>
            <a:ext cx="3094647" cy="1309460"/>
            <a:chOff x="7024746" y="2464155"/>
            <a:chExt cx="3094647" cy="130946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0005CFC-24C2-4C15-A664-68A98CA69EBD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249688"/>
              <a:chOff x="7413812" y="1109310"/>
              <a:chExt cx="2337226" cy="1249688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505255C-751B-449D-9F88-7CF419EA4A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14878" y="1109310"/>
                <a:ext cx="0" cy="1249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692AD78-CA0C-4EB7-9FD2-BBCA87BB22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E154135-F0FE-4C14-B0EA-FDA9CFBB4F9D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E154135-F0FE-4C14-B0EA-FDA9CFBB4F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E595E4E-E62B-44CC-A9EE-9098A502E739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C87CAC4-33C0-41D5-A8B0-2BDD719E9A6C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C87CAC4-33C0-41D5-A8B0-2BDD719E9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0FFA91B-AD93-4B99-8F84-6E4535F03ACD}"/>
              </a:ext>
            </a:extLst>
          </p:cNvPr>
          <p:cNvGrpSpPr/>
          <p:nvPr/>
        </p:nvGrpSpPr>
        <p:grpSpPr>
          <a:xfrm>
            <a:off x="9108518" y="1349587"/>
            <a:ext cx="3094647" cy="1559934"/>
            <a:chOff x="7024746" y="2464155"/>
            <a:chExt cx="3094647" cy="155993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A1B85C0-8672-45F8-8325-BA37D8E2413E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500162"/>
              <a:chOff x="7413812" y="1109310"/>
              <a:chExt cx="2337226" cy="1500162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6CCA9FBB-0CBB-4D65-B178-483C2CC78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4878" y="1109310"/>
                <a:ext cx="0" cy="15001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12ED318D-55AE-4050-9D78-1DE7449CCA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B9E47AC-159C-46DC-B5D1-14D4D07BC69A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B9E47AC-159C-46DC-B5D1-14D4D07BC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981DAC8-B138-4B49-83F9-C4736CCC7EB2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D2AAF72-E3FB-47C1-9AC0-9D5595D323FE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D2AAF72-E3FB-47C1-9AC0-9D5595D32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9A42D6-B321-4E19-B812-42F0C915E08E}"/>
              </a:ext>
            </a:extLst>
          </p:cNvPr>
          <p:cNvCxnSpPr>
            <a:cxnSpLocks/>
          </p:cNvCxnSpPr>
          <p:nvPr/>
        </p:nvCxnSpPr>
        <p:spPr>
          <a:xfrm flipV="1">
            <a:off x="9720160" y="1409359"/>
            <a:ext cx="1693929" cy="889338"/>
          </a:xfrm>
          <a:prstGeom prst="line">
            <a:avLst/>
          </a:pr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248E296-E4E7-49D3-B390-6B26BDF948B3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2" tooltip="https://en.wikipedia.org/wiki/File:Red_x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3" tooltip="https://creativecommons.org/licenses/by-sa/3.0/"/>
              </a:rPr>
              <a:t>CC BY-SA</a:t>
            </a:r>
            <a:endParaRPr lang="en-US" sz="90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D745F6-2174-47B7-AEEA-6CC25790EC3B}"/>
              </a:ext>
            </a:extLst>
          </p:cNvPr>
          <p:cNvGrpSpPr/>
          <p:nvPr/>
        </p:nvGrpSpPr>
        <p:grpSpPr>
          <a:xfrm>
            <a:off x="9092188" y="3237261"/>
            <a:ext cx="3094647" cy="1559934"/>
            <a:chOff x="7024746" y="2464155"/>
            <a:chExt cx="3094647" cy="155993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8D31C4D-8091-4059-AE92-E7430CAA1EE6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500162"/>
              <a:chOff x="7413812" y="1109310"/>
              <a:chExt cx="2337226" cy="1500162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44B00E72-E4C6-4506-9D56-969F3A4542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4878" y="1109310"/>
                <a:ext cx="0" cy="15001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AE158C5-6F15-491D-BDDD-6635F7FCD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9083789-520A-4A3F-837C-891E13599B4A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9083789-520A-4A3F-837C-891E13599B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9A9A3EF-0286-40C5-B1BD-8ABC777BDCE0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B23C2DE-14EE-4489-8BFE-FA95EB9E0774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B23C2DE-14EE-4489-8BFE-FA95EB9E07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B5A7E154-DC00-49D7-A135-9EDF35D6BD90}"/>
              </a:ext>
            </a:extLst>
          </p:cNvPr>
          <p:cNvSpPr/>
          <p:nvPr/>
        </p:nvSpPr>
        <p:spPr>
          <a:xfrm>
            <a:off x="9674198" y="3165822"/>
            <a:ext cx="1406178" cy="1016155"/>
          </a:xfrm>
          <a:custGeom>
            <a:avLst/>
            <a:gdLst>
              <a:gd name="connsiteX0" fmla="*/ 0 w 1406178"/>
              <a:gd name="connsiteY0" fmla="*/ 1014292 h 1016155"/>
              <a:gd name="connsiteX1" fmla="*/ 491778 w 1406178"/>
              <a:gd name="connsiteY1" fmla="*/ 960504 h 1016155"/>
              <a:gd name="connsiteX2" fmla="*/ 983557 w 1406178"/>
              <a:gd name="connsiteY2" fmla="*/ 645459 h 1016155"/>
              <a:gd name="connsiteX3" fmla="*/ 1406178 w 1406178"/>
              <a:gd name="connsiteY3" fmla="*/ 0 h 1016155"/>
              <a:gd name="connsiteX4" fmla="*/ 1406178 w 1406178"/>
              <a:gd name="connsiteY4" fmla="*/ 0 h 101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178" h="1016155">
                <a:moveTo>
                  <a:pt x="0" y="1014292"/>
                </a:moveTo>
                <a:cubicBezTo>
                  <a:pt x="163926" y="1018134"/>
                  <a:pt x="327852" y="1021976"/>
                  <a:pt x="491778" y="960504"/>
                </a:cubicBezTo>
                <a:cubicBezTo>
                  <a:pt x="655704" y="899032"/>
                  <a:pt x="831157" y="805543"/>
                  <a:pt x="983557" y="645459"/>
                </a:cubicBezTo>
                <a:cubicBezTo>
                  <a:pt x="1135957" y="485375"/>
                  <a:pt x="1406178" y="0"/>
                  <a:pt x="1406178" y="0"/>
                </a:cubicBezTo>
                <a:lnTo>
                  <a:pt x="1406178" y="0"/>
                </a:lnTo>
              </a:path>
            </a:pathLst>
          </a:cu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A4136C1B-600A-41E2-892C-DBF66DBE78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435598" y="1619689"/>
            <a:ext cx="254658" cy="25465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8328CD4D-06BD-4A63-8798-14F85821F37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345054" y="3477246"/>
            <a:ext cx="254658" cy="254658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19F46B-8DAF-43CD-AAB3-8CB7553DFA9A}"/>
              </a:ext>
            </a:extLst>
          </p:cNvPr>
          <p:cNvSpPr/>
          <p:nvPr/>
        </p:nvSpPr>
        <p:spPr>
          <a:xfrm flipV="1">
            <a:off x="6941723" y="3212347"/>
            <a:ext cx="1751960" cy="576827"/>
          </a:xfrm>
          <a:custGeom>
            <a:avLst/>
            <a:gdLst>
              <a:gd name="connsiteX0" fmla="*/ 0 w 1751960"/>
              <a:gd name="connsiteY0" fmla="*/ 0 h 753035"/>
              <a:gd name="connsiteX1" fmla="*/ 130629 w 1751960"/>
              <a:gd name="connsiteY1" fmla="*/ 391886 h 753035"/>
              <a:gd name="connsiteX2" fmla="*/ 245889 w 1751960"/>
              <a:gd name="connsiteY2" fmla="*/ 530198 h 753035"/>
              <a:gd name="connsiteX3" fmla="*/ 430306 w 1751960"/>
              <a:gd name="connsiteY3" fmla="*/ 637775 h 753035"/>
              <a:gd name="connsiteX4" fmla="*/ 699247 w 1751960"/>
              <a:gd name="connsiteY4" fmla="*/ 714615 h 753035"/>
              <a:gd name="connsiteX5" fmla="*/ 1751960 w 1751960"/>
              <a:gd name="connsiteY5" fmla="*/ 753035 h 753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1960" h="753035">
                <a:moveTo>
                  <a:pt x="0" y="0"/>
                </a:moveTo>
                <a:cubicBezTo>
                  <a:pt x="44824" y="151760"/>
                  <a:pt x="89648" y="303520"/>
                  <a:pt x="130629" y="391886"/>
                </a:cubicBezTo>
                <a:cubicBezTo>
                  <a:pt x="171610" y="480252"/>
                  <a:pt x="195943" y="489217"/>
                  <a:pt x="245889" y="530198"/>
                </a:cubicBezTo>
                <a:cubicBezTo>
                  <a:pt x="295835" y="571179"/>
                  <a:pt x="354746" y="607039"/>
                  <a:pt x="430306" y="637775"/>
                </a:cubicBezTo>
                <a:cubicBezTo>
                  <a:pt x="505866" y="668511"/>
                  <a:pt x="478971" y="695405"/>
                  <a:pt x="699247" y="714615"/>
                </a:cubicBezTo>
                <a:cubicBezTo>
                  <a:pt x="919523" y="733825"/>
                  <a:pt x="1335741" y="743430"/>
                  <a:pt x="1751960" y="753035"/>
                </a:cubicBezTo>
              </a:path>
            </a:pathLst>
          </a:custGeom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60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6EFDB36-94DF-4B2D-A4BC-E9495C7F8A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32703"/>
                <a:ext cx="7578971" cy="430737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system with Lipschitz-continuous dynamics is BIBO-stable if:</a:t>
                </a:r>
              </a:p>
              <a:p>
                <a:pPr lvl="1"/>
                <a:r>
                  <a:rPr lang="en-US" dirty="0"/>
                  <a:t>For every bounded input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the output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initial state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is bounded</a:t>
                </a:r>
              </a:p>
              <a:p>
                <a:r>
                  <a:rPr lang="en-US" dirty="0"/>
                  <a:t>Simple helicopter model:</a:t>
                </a:r>
              </a:p>
              <a:p>
                <a:pPr lvl="1"/>
                <a:r>
                  <a:rPr lang="en-US" dirty="0"/>
                  <a:t>Two rotors: Main rotor gives lift, tail rotor prevents helicopter from spinning</a:t>
                </a:r>
              </a:p>
              <a:p>
                <a:pPr lvl="1"/>
                <a:r>
                  <a:rPr lang="en-US" dirty="0"/>
                  <a:t>Torque produced by tail rotor must perfectly counterbalance friction with main rotor, or the helicopter spins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6EFDB36-94DF-4B2D-A4BC-E9495C7F8A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32703"/>
                <a:ext cx="7578971" cy="4307378"/>
              </a:xfrm>
              <a:blipFill>
                <a:blip r:embed="rId2"/>
                <a:stretch>
                  <a:fillRect l="-965" t="-2408" r="-723" b="-2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7927BD9-2E47-47C3-9160-429B8BC9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BIBO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1E12C-7C52-4CC7-ABD3-B0A90342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1BC3F4-DEBC-4136-9017-8ED6496C0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399" y="1513754"/>
            <a:ext cx="4002230" cy="26170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9BFBD7-39F5-4B29-BD6E-7E364D47C6CC}"/>
              </a:ext>
            </a:extLst>
          </p:cNvPr>
          <p:cNvSpPr txBox="1"/>
          <p:nvPr/>
        </p:nvSpPr>
        <p:spPr>
          <a:xfrm flipH="1">
            <a:off x="7745651" y="4441930"/>
            <a:ext cx="4372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Image credit: From Lee &amp; Seshia: Introduction to Embedded Systems - A Cyber-Physical Systems Approach, http://leeseshia.org/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551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07DA5D-C3B6-4E4F-8CE4-74C8F6EBB3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63439"/>
                <a:ext cx="11699087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: net torque on tail of the helicopter – difference between frictional torque exerted by main rotor shaft and counteracting torque by the tail rotor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rotational velocity of the body</a:t>
                </a:r>
              </a:p>
              <a:p>
                <a:r>
                  <a:rPr lang="en-US" dirty="0"/>
                  <a:t>Torque = Moment of inertia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Rotational acceleration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happens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a constant input?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not bounded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helicopter model is not BIBO-stable!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07DA5D-C3B6-4E4F-8CE4-74C8F6EBB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63439"/>
                <a:ext cx="11699087" cy="4351338"/>
              </a:xfrm>
              <a:blipFill>
                <a:blip r:embed="rId2"/>
                <a:stretch>
                  <a:fillRect l="-625" t="-2384" r="-990" b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434B7B-BE9C-4AFB-943C-3EF0F11D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Helicopter Model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D3EB2-62B9-46DB-AE99-42A647D1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52930-C622-49F5-A397-E7F5281FF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582" y="2983326"/>
            <a:ext cx="3180185" cy="207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18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788757"/>
            <a:ext cx="11699087" cy="487566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Hybrid Dynamical Systems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1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E73550-7DFA-459C-9D02-9226B371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1518073"/>
          </a:xfrm>
        </p:spPr>
        <p:txBody>
          <a:bodyPr/>
          <a:lstStyle/>
          <a:p>
            <a:r>
              <a:rPr lang="en-US" dirty="0"/>
              <a:t>Generalization of a timed process</a:t>
            </a:r>
          </a:p>
          <a:p>
            <a:r>
              <a:rPr lang="en-US" dirty="0"/>
              <a:t>Instead of timed transitions, we can have arbitrary evolution of state/output variables, typically specified using differential equations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623690-CE4B-4C74-B533-69D35C58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8E21F-DBA5-4C3C-AEE5-4A87E4D9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BFC46AD-46C7-4CB3-81CD-F73302D40177}"/>
                  </a:ext>
                </a:extLst>
              </p:cNvPr>
              <p:cNvSpPr/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≥70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BFC46AD-46C7-4CB3-81CD-F73302D40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8AB215-0FA3-49AA-8634-8D723F557796}"/>
                  </a:ext>
                </a:extLst>
              </p:cNvPr>
              <p:cNvSpPr/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≤70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8AB215-0FA3-49AA-8634-8D723F5577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3B32506-EFF0-40BF-8D14-A7973C5F32F1}"/>
              </a:ext>
            </a:extLst>
          </p:cNvPr>
          <p:cNvSpPr/>
          <p:nvPr/>
        </p:nvSpPr>
        <p:spPr>
          <a:xfrm>
            <a:off x="4341479" y="2919934"/>
            <a:ext cx="3542339" cy="537882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F7C1F45-6EC1-4162-8D33-A5ECB91F118B}"/>
              </a:ext>
            </a:extLst>
          </p:cNvPr>
          <p:cNvSpPr/>
          <p:nvPr/>
        </p:nvSpPr>
        <p:spPr>
          <a:xfrm rot="10800000">
            <a:off x="4245053" y="4806363"/>
            <a:ext cx="3542338" cy="549405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850D98-1984-40FB-A04B-AE37C5AEB206}"/>
                  </a:ext>
                </a:extLst>
              </p:cNvPr>
              <p:cNvSpPr txBox="1"/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≤70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850D98-1984-40FB-A04B-AE37C5AE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blipFill>
                <a:blip r:embed="rId4"/>
                <a:stretch>
                  <a:fillRect t="-11628" r="-7234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055BF1-9CED-495D-907D-22EA2BABBD36}"/>
                  </a:ext>
                </a:extLst>
              </p:cNvPr>
              <p:cNvSpPr txBox="1"/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≥75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055BF1-9CED-495D-907D-22EA2BABB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blipFill>
                <a:blip r:embed="rId5"/>
                <a:stretch>
                  <a:fillRect t="-11628" r="-766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6DEB54-1478-4157-92DD-DD6E9F2BA8D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06931" y="4118642"/>
            <a:ext cx="776087" cy="884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D104DC-6C49-46A5-9577-5812D0690429}"/>
                  </a:ext>
                </a:extLst>
              </p:cNvPr>
              <p:cNvSpPr txBox="1"/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70≤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init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≤75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D104DC-6C49-46A5-9577-5812D0690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484C69A-9DAD-41DB-8849-7855C24BCF59}"/>
              </a:ext>
            </a:extLst>
          </p:cNvPr>
          <p:cNvSpPr txBox="1"/>
          <p:nvPr/>
        </p:nvSpPr>
        <p:spPr>
          <a:xfrm>
            <a:off x="2599637" y="2902777"/>
            <a:ext cx="58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5B5681-F84C-4EBC-A73A-5D74C793B95F}"/>
              </a:ext>
            </a:extLst>
          </p:cNvPr>
          <p:cNvSpPr txBox="1"/>
          <p:nvPr/>
        </p:nvSpPr>
        <p:spPr>
          <a:xfrm>
            <a:off x="8934372" y="2850776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53771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205165-F4BA-4353-849D-52765B92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Stability Analysis for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0E54-A6BF-4BCB-AB77-2FEDAC0C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D132DB64-EA79-4802-933C-251FA61FE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79251"/>
                <a:ext cx="11699087" cy="47730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b="0" i="0" dirty="0"/>
                  <a:t>where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matrix,</a:t>
                </a:r>
              </a:p>
              <a:p>
                <a:r>
                  <a:rPr lang="en-US" dirty="0"/>
                  <a:t>Interesting result for linear systems: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asymptotically stable if and only if every eigenvalue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has a negative real part</a:t>
                </a:r>
              </a:p>
              <a:p>
                <a:r>
                  <a:rPr lang="en-US" dirty="0"/>
                  <a:t>Lyapunov stable if and only if every eigenvalue has non-positive real part</a:t>
                </a:r>
              </a:p>
              <a:p>
                <a:r>
                  <a:rPr lang="en-US" dirty="0"/>
                  <a:t>How to calculate eigenvalues?</a:t>
                </a:r>
              </a:p>
              <a:p>
                <a:pPr lvl="1"/>
                <a:r>
                  <a:rPr lang="en-US" sz="2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eigs</a:t>
                </a:r>
                <a:r>
                  <a:rPr lang="en-US" sz="2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(A)</a:t>
                </a:r>
                <a:r>
                  <a:rPr lang="en-US" sz="2200" dirty="0"/>
                  <a:t> in </a:t>
                </a:r>
                <a:r>
                  <a:rPr lang="en-US" sz="2200" dirty="0" err="1"/>
                  <a:t>Matlab</a:t>
                </a:r>
                <a:endParaRPr lang="en-US" sz="2200" dirty="0"/>
              </a:p>
              <a:p>
                <a:pPr lvl="1"/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import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numpy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as np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from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numpy.linalg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import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eig</a:t>
                </a:r>
                <a:endPara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A =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np.array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([…])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lang="en-US" sz="20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,v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eig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(A)</a:t>
                </a:r>
              </a:p>
              <a:p>
                <a:r>
                  <a:rPr lang="en-US" dirty="0"/>
                  <a:t>Manual way: solve the characteristic equation of the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D132DB64-EA79-4802-933C-251FA61FE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79251"/>
                <a:ext cx="11699087" cy="4773038"/>
              </a:xfrm>
              <a:blipFill>
                <a:blip r:embed="rId2"/>
                <a:stretch>
                  <a:fillRect l="-625" t="-2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23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0CFF83-D718-4249-B63C-DF9E146F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Bang-bang control (thermostat) hybrid automaton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52DA1-F24B-4A8A-9225-2B96E670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B612F0-30C2-4677-9B20-40823A9736BB}"/>
                  </a:ext>
                </a:extLst>
              </p:cNvPr>
              <p:cNvSpPr/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≥70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B612F0-30C2-4677-9B20-40823A973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129DCE-E160-4A90-AC3B-7FA3D2A10F3C}"/>
                  </a:ext>
                </a:extLst>
              </p:cNvPr>
              <p:cNvSpPr/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≤75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129DCE-E160-4A90-AC3B-7FA3D2A10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751E49B-2226-495C-B256-03ACB5DC7371}"/>
              </a:ext>
            </a:extLst>
          </p:cNvPr>
          <p:cNvSpPr/>
          <p:nvPr/>
        </p:nvSpPr>
        <p:spPr>
          <a:xfrm>
            <a:off x="4341479" y="2919934"/>
            <a:ext cx="3542339" cy="537882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E917DAE-390F-4798-A756-F7AA6636D758}"/>
              </a:ext>
            </a:extLst>
          </p:cNvPr>
          <p:cNvSpPr/>
          <p:nvPr/>
        </p:nvSpPr>
        <p:spPr>
          <a:xfrm rot="10800000">
            <a:off x="4245053" y="4806363"/>
            <a:ext cx="3542338" cy="549405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F536E2-9142-41AB-A4B9-0CCA5E2675CB}"/>
                  </a:ext>
                </a:extLst>
              </p:cNvPr>
              <p:cNvSpPr txBox="1"/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≤70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F536E2-9142-41AB-A4B9-0CCA5E267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blipFill>
                <a:blip r:embed="rId4"/>
                <a:stretch>
                  <a:fillRect t="-11628" r="-7234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11080C-AA28-4793-AC25-F7BED66B1AA8}"/>
                  </a:ext>
                </a:extLst>
              </p:cNvPr>
              <p:cNvSpPr txBox="1"/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≥75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11080C-AA28-4793-AC25-F7BED66B1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blipFill>
                <a:blip r:embed="rId5"/>
                <a:stretch>
                  <a:fillRect t="-11628" r="-766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E4CC59-2698-4314-9D26-3E360A40E7FF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706931" y="4118642"/>
            <a:ext cx="776087" cy="884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9CF465-7AE0-4697-9F48-7429EC307511}"/>
                  </a:ext>
                </a:extLst>
              </p:cNvPr>
              <p:cNvSpPr txBox="1"/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70≤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init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≤75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9CF465-7AE0-4697-9F48-7429EC307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358E711-5185-48D4-B389-5158ADC985CB}"/>
              </a:ext>
            </a:extLst>
          </p:cNvPr>
          <p:cNvSpPr txBox="1"/>
          <p:nvPr/>
        </p:nvSpPr>
        <p:spPr>
          <a:xfrm>
            <a:off x="2599637" y="2902777"/>
            <a:ext cx="58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off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5C6680-DDD1-4403-9330-D90EFFBA79CF}"/>
              </a:ext>
            </a:extLst>
          </p:cNvPr>
          <p:cNvSpPr txBox="1"/>
          <p:nvPr/>
        </p:nvSpPr>
        <p:spPr>
          <a:xfrm>
            <a:off x="8934372" y="2850776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840098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33BAE4F-D640-4D9A-BF66-5DE7DEFF29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366" y="1332703"/>
                <a:ext cx="81889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Initial state : (</a:t>
                </a:r>
                <a:r>
                  <a:rPr lang="en-US" b="1" dirty="0"/>
                  <a:t>off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∈[70,75]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thermostat enters mode </a:t>
                </a:r>
                <a:r>
                  <a:rPr lang="en-US" b="1" dirty="0"/>
                  <a:t>off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Mode switch enabled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≤70</m:t>
                    </m:r>
                  </m:oMath>
                </a14:m>
                <a:r>
                  <a:rPr lang="en-US" dirty="0"/>
                  <a:t>, and must happen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&lt;70</m:t>
                    </m:r>
                  </m:oMath>
                </a14:m>
                <a:r>
                  <a:rPr lang="en-US" dirty="0"/>
                  <a:t>, i.e. at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mode </a:t>
                </a:r>
                <a:r>
                  <a:rPr lang="en-US" b="1" dirty="0"/>
                  <a:t>on</a:t>
                </a:r>
                <a:r>
                  <a:rPr lang="en-US" dirty="0"/>
                  <a:t>, it heats the room according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−70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Mode switch enabled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≥75</m:t>
                    </m:r>
                  </m:oMath>
                </a14:m>
                <a:r>
                  <a:rPr lang="en-US" dirty="0"/>
                  <a:t>, and must happen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&gt;75</m:t>
                    </m:r>
                  </m:oMath>
                </a14:m>
                <a:r>
                  <a:rPr lang="en-US" dirty="0"/>
                  <a:t>, i.e.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33BAE4F-D640-4D9A-BF66-5DE7DEFF29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366" y="1332703"/>
                <a:ext cx="8188900" cy="4351338"/>
              </a:xfrm>
              <a:blipFill>
                <a:blip r:embed="rId2"/>
                <a:stretch>
                  <a:fillRect l="-968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F6FE9F0-56DE-45ED-B88B-308AAD73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 of Thermostat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48B66-800B-4EF2-8549-7624B651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EA5F37-A83C-4E26-8726-110889453929}"/>
              </a:ext>
            </a:extLst>
          </p:cNvPr>
          <p:cNvGrpSpPr/>
          <p:nvPr/>
        </p:nvGrpSpPr>
        <p:grpSpPr>
          <a:xfrm>
            <a:off x="8272600" y="1236520"/>
            <a:ext cx="3752719" cy="4543704"/>
            <a:chOff x="8103025" y="1219674"/>
            <a:chExt cx="3752719" cy="45437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246611D-944B-460C-8D9E-2DF8AA2EC070}"/>
                    </a:ext>
                  </a:extLst>
                </p:cNvPr>
                <p:cNvSpPr/>
                <p:nvPr/>
              </p:nvSpPr>
              <p:spPr>
                <a:xfrm>
                  <a:off x="8620919" y="2203859"/>
                  <a:ext cx="2782562" cy="1337022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≥70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246611D-944B-460C-8D9E-2DF8AA2EC0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919" y="2203859"/>
                  <a:ext cx="2782562" cy="133702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60C4925-2BDF-4F1B-8F31-0E30FFC603AA}"/>
                    </a:ext>
                  </a:extLst>
                </p:cNvPr>
                <p:cNvSpPr/>
                <p:nvPr/>
              </p:nvSpPr>
              <p:spPr>
                <a:xfrm>
                  <a:off x="8620919" y="4164746"/>
                  <a:ext cx="2689412" cy="1337022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≤75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60C4925-2BDF-4F1B-8F31-0E30FFC603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919" y="4164746"/>
                  <a:ext cx="2689412" cy="133702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79996C8-6B3C-49F8-B052-055EC4F435BB}"/>
                </a:ext>
              </a:extLst>
            </p:cNvPr>
            <p:cNvSpPr/>
            <p:nvPr/>
          </p:nvSpPr>
          <p:spPr>
            <a:xfrm rot="16200000">
              <a:off x="7504064" y="3735166"/>
              <a:ext cx="1697051" cy="499130"/>
            </a:xfrm>
            <a:custGeom>
              <a:avLst/>
              <a:gdLst>
                <a:gd name="connsiteX0" fmla="*/ 0 w 3542339"/>
                <a:gd name="connsiteY0" fmla="*/ 317365 h 340417"/>
                <a:gd name="connsiteX1" fmla="*/ 1052713 w 3542339"/>
                <a:gd name="connsiteY1" fmla="*/ 71476 h 340417"/>
                <a:gd name="connsiteX2" fmla="*/ 1928692 w 3542339"/>
                <a:gd name="connsiteY2" fmla="*/ 17688 h 340417"/>
                <a:gd name="connsiteX3" fmla="*/ 3542339 w 3542339"/>
                <a:gd name="connsiteY3" fmla="*/ 340417 h 34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2339" h="340417">
                  <a:moveTo>
                    <a:pt x="0" y="317365"/>
                  </a:moveTo>
                  <a:cubicBezTo>
                    <a:pt x="365632" y="219393"/>
                    <a:pt x="731264" y="121422"/>
                    <a:pt x="1052713" y="71476"/>
                  </a:cubicBezTo>
                  <a:cubicBezTo>
                    <a:pt x="1374162" y="21530"/>
                    <a:pt x="1513754" y="-27136"/>
                    <a:pt x="1928692" y="17688"/>
                  </a:cubicBezTo>
                  <a:cubicBezTo>
                    <a:pt x="2343630" y="62512"/>
                    <a:pt x="2942984" y="201464"/>
                    <a:pt x="3542339" y="34041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47E41C-B1C9-4B0E-9547-74882C1A0726}"/>
                    </a:ext>
                  </a:extLst>
                </p:cNvPr>
                <p:cNvSpPr txBox="1"/>
                <p:nvPr/>
              </p:nvSpPr>
              <p:spPr>
                <a:xfrm>
                  <a:off x="10425481" y="3591203"/>
                  <a:ext cx="143026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≤70</m:t>
                      </m:r>
                    </m:oMath>
                  </a14:m>
                  <a:r>
                    <a:rPr lang="en-US" sz="2800" dirty="0"/>
                    <a:t>?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47E41C-B1C9-4B0E-9547-74882C1A07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481" y="3591203"/>
                  <a:ext cx="1430263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11628" r="-7660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B7DC7E-438E-4CEF-A51F-C7EE0D02D5AE}"/>
                    </a:ext>
                  </a:extLst>
                </p:cNvPr>
                <p:cNvSpPr txBox="1"/>
                <p:nvPr/>
              </p:nvSpPr>
              <p:spPr>
                <a:xfrm>
                  <a:off x="8128413" y="3641526"/>
                  <a:ext cx="143026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≥75</m:t>
                      </m:r>
                    </m:oMath>
                  </a14:m>
                  <a:r>
                    <a:rPr lang="en-US" sz="2800" dirty="0"/>
                    <a:t>?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B7DC7E-438E-4CEF-A51F-C7EE0D02D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8413" y="3641526"/>
                  <a:ext cx="1430263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0465" r="-7660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A956F2-083A-4393-A816-E59987858D40}"/>
                </a:ext>
              </a:extLst>
            </p:cNvPr>
            <p:cNvCxnSpPr>
              <a:cxnSpLocks/>
              <a:stCxn id="12" idx="2"/>
              <a:endCxn id="6" idx="0"/>
            </p:cNvCxnSpPr>
            <p:nvPr/>
          </p:nvCxnSpPr>
          <p:spPr>
            <a:xfrm>
              <a:off x="9729067" y="1742894"/>
              <a:ext cx="283133" cy="4609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F72230E-A4A7-4A16-9485-E37C70E84C54}"/>
                    </a:ext>
                  </a:extLst>
                </p:cNvPr>
                <p:cNvSpPr txBox="1"/>
                <p:nvPr/>
              </p:nvSpPr>
              <p:spPr>
                <a:xfrm>
                  <a:off x="8408545" y="1219674"/>
                  <a:ext cx="264104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70≤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init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≤75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F72230E-A4A7-4A16-9485-E37C70E84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8545" y="1219674"/>
                  <a:ext cx="2641044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4DF4FF-46F9-41AF-A3E5-D9D30BD919EE}"/>
                </a:ext>
              </a:extLst>
            </p:cNvPr>
            <p:cNvSpPr txBox="1"/>
            <p:nvPr/>
          </p:nvSpPr>
          <p:spPr>
            <a:xfrm>
              <a:off x="11242406" y="1711767"/>
              <a:ext cx="5883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off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EDD211-6304-46F3-94A1-4AB608AE84B6}"/>
                </a:ext>
              </a:extLst>
            </p:cNvPr>
            <p:cNvSpPr txBox="1"/>
            <p:nvPr/>
          </p:nvSpPr>
          <p:spPr>
            <a:xfrm>
              <a:off x="11292769" y="5240158"/>
              <a:ext cx="5629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241EA1D-283E-47B2-92C5-4ABC6C316EC9}"/>
                </a:ext>
              </a:extLst>
            </p:cNvPr>
            <p:cNvSpPr/>
            <p:nvPr/>
          </p:nvSpPr>
          <p:spPr>
            <a:xfrm rot="5610128">
              <a:off x="10745176" y="3700826"/>
              <a:ext cx="1697051" cy="499130"/>
            </a:xfrm>
            <a:custGeom>
              <a:avLst/>
              <a:gdLst>
                <a:gd name="connsiteX0" fmla="*/ 0 w 3542339"/>
                <a:gd name="connsiteY0" fmla="*/ 317365 h 340417"/>
                <a:gd name="connsiteX1" fmla="*/ 1052713 w 3542339"/>
                <a:gd name="connsiteY1" fmla="*/ 71476 h 340417"/>
                <a:gd name="connsiteX2" fmla="*/ 1928692 w 3542339"/>
                <a:gd name="connsiteY2" fmla="*/ 17688 h 340417"/>
                <a:gd name="connsiteX3" fmla="*/ 3542339 w 3542339"/>
                <a:gd name="connsiteY3" fmla="*/ 340417 h 34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2339" h="340417">
                  <a:moveTo>
                    <a:pt x="0" y="317365"/>
                  </a:moveTo>
                  <a:cubicBezTo>
                    <a:pt x="365632" y="219393"/>
                    <a:pt x="731264" y="121422"/>
                    <a:pt x="1052713" y="71476"/>
                  </a:cubicBezTo>
                  <a:cubicBezTo>
                    <a:pt x="1374162" y="21530"/>
                    <a:pt x="1513754" y="-27136"/>
                    <a:pt x="1928692" y="17688"/>
                  </a:cubicBezTo>
                  <a:cubicBezTo>
                    <a:pt x="2343630" y="62512"/>
                    <a:pt x="2942984" y="201464"/>
                    <a:pt x="3542339" y="34041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3222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4E84F4-9908-49ED-A0A4-93546B73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thermostat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51700-2BA0-4D2D-A42B-7E4DE12B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D105E-5B89-4444-9B40-3770053C8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63" t="36134" r="13478" b="32464"/>
          <a:stretch/>
        </p:blipFill>
        <p:spPr>
          <a:xfrm>
            <a:off x="484615" y="1853184"/>
            <a:ext cx="11425427" cy="39293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4D78E3-0796-4165-98FB-11A589B70B06}"/>
              </a:ext>
            </a:extLst>
          </p:cNvPr>
          <p:cNvSpPr txBox="1"/>
          <p:nvPr/>
        </p:nvSpPr>
        <p:spPr>
          <a:xfrm>
            <a:off x="166680" y="1706039"/>
            <a:ext cx="137133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temperature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A5D15-1EAE-487F-BA18-04A7386E1371}"/>
              </a:ext>
            </a:extLst>
          </p:cNvPr>
          <p:cNvSpPr txBox="1"/>
          <p:nvPr/>
        </p:nvSpPr>
        <p:spPr>
          <a:xfrm>
            <a:off x="260231" y="3673021"/>
            <a:ext cx="7280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E48816-090A-4419-9DF5-B350D0F9DFDE}"/>
              </a:ext>
            </a:extLst>
          </p:cNvPr>
          <p:cNvSpPr txBox="1"/>
          <p:nvPr/>
        </p:nvSpPr>
        <p:spPr>
          <a:xfrm>
            <a:off x="11181958" y="5515074"/>
            <a:ext cx="6142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4FCA3E-12B7-4B70-BB7B-BC3578AB70DA}"/>
              </a:ext>
            </a:extLst>
          </p:cNvPr>
          <p:cNvSpPr txBox="1"/>
          <p:nvPr/>
        </p:nvSpPr>
        <p:spPr>
          <a:xfrm>
            <a:off x="11155698" y="3606760"/>
            <a:ext cx="6142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860882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376A51-B996-4743-8F88-909E384FBBFB}"/>
              </a:ext>
            </a:extLst>
          </p:cNvPr>
          <p:cNvCxnSpPr/>
          <p:nvPr/>
        </p:nvCxnSpPr>
        <p:spPr>
          <a:xfrm>
            <a:off x="1439268" y="2562922"/>
            <a:ext cx="0" cy="924911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62D147-10E8-4CB6-9A44-B42AFCAF2EC1}"/>
              </a:ext>
            </a:extLst>
          </p:cNvPr>
          <p:cNvCxnSpPr/>
          <p:nvPr/>
        </p:nvCxnSpPr>
        <p:spPr>
          <a:xfrm>
            <a:off x="186956" y="2545322"/>
            <a:ext cx="151948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1647D6CD-8EA5-4F3C-96C6-BF7B056F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Hybrid Automata: State machines for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03D0B-E5C2-4508-9E27-A89C6A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8D61-D574-4EC9-AB25-C10932E52CA2}"/>
              </a:ext>
            </a:extLst>
          </p:cNvPr>
          <p:cNvSpPr txBox="1"/>
          <p:nvPr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05D4F7-2CE8-4ABE-B044-F825068A740F}"/>
              </a:ext>
            </a:extLst>
          </p:cNvPr>
          <p:cNvSpPr/>
          <p:nvPr/>
        </p:nvSpPr>
        <p:spPr>
          <a:xfrm>
            <a:off x="1202726" y="2290433"/>
            <a:ext cx="503717" cy="50977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528562-165E-47C3-8C84-827D4DA8158B}"/>
              </a:ext>
            </a:extLst>
          </p:cNvPr>
          <p:cNvCxnSpPr/>
          <p:nvPr/>
        </p:nvCxnSpPr>
        <p:spPr>
          <a:xfrm>
            <a:off x="166680" y="5297214"/>
            <a:ext cx="23137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0DDB15-29F6-4E28-8C7B-53A58501912A}"/>
              </a:ext>
            </a:extLst>
          </p:cNvPr>
          <p:cNvCxnSpPr>
            <a:cxnSpLocks/>
          </p:cNvCxnSpPr>
          <p:nvPr/>
        </p:nvCxnSpPr>
        <p:spPr>
          <a:xfrm>
            <a:off x="372373" y="2536684"/>
            <a:ext cx="0" cy="276053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/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/>
              <p:nvPr/>
            </p:nvSpPr>
            <p:spPr>
              <a:xfrm>
                <a:off x="1018733" y="311850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33" y="3118501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/>
              <p:nvPr/>
            </p:nvSpPr>
            <p:spPr>
              <a:xfrm>
                <a:off x="4884976" y="1670925"/>
                <a:ext cx="2314595" cy="225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Mode: Falling Down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76" y="1670925"/>
                <a:ext cx="2314595" cy="2252155"/>
              </a:xfrm>
              <a:prstGeom prst="rect">
                <a:avLst/>
              </a:prstGeom>
              <a:blipFill>
                <a:blip r:embed="rId5"/>
                <a:stretch>
                  <a:fillRect l="-2105"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862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47D6CD-8EA5-4F3C-96C6-BF7B056F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Hybrid Automata: State machines for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03D0B-E5C2-4508-9E27-A89C6A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8D61-D574-4EC9-AB25-C10932E52CA2}"/>
              </a:ext>
            </a:extLst>
          </p:cNvPr>
          <p:cNvSpPr txBox="1"/>
          <p:nvPr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05D4F7-2CE8-4ABE-B044-F825068A740F}"/>
              </a:ext>
            </a:extLst>
          </p:cNvPr>
          <p:cNvSpPr/>
          <p:nvPr/>
        </p:nvSpPr>
        <p:spPr>
          <a:xfrm>
            <a:off x="1121348" y="4767292"/>
            <a:ext cx="503717" cy="50977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528562-165E-47C3-8C84-827D4DA8158B}"/>
              </a:ext>
            </a:extLst>
          </p:cNvPr>
          <p:cNvCxnSpPr/>
          <p:nvPr/>
        </p:nvCxnSpPr>
        <p:spPr>
          <a:xfrm>
            <a:off x="166680" y="5297214"/>
            <a:ext cx="23137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/>
              <p:nvPr/>
            </p:nvSpPr>
            <p:spPr>
              <a:xfrm>
                <a:off x="166680" y="4863954"/>
                <a:ext cx="653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0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4863954"/>
                <a:ext cx="653320" cy="369332"/>
              </a:xfrm>
              <a:prstGeom prst="rect">
                <a:avLst/>
              </a:prstGeom>
              <a:blipFill>
                <a:blip r:embed="rId2"/>
                <a:stretch>
                  <a:fillRect t="-10000" r="-64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/>
              <p:nvPr/>
            </p:nvSpPr>
            <p:spPr>
              <a:xfrm>
                <a:off x="4884976" y="1670925"/>
                <a:ext cx="610400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 change: Falling down To Bouncing up</a:t>
                </a:r>
              </a:p>
              <a:p>
                <a:endParaRPr lang="en-US" dirty="0"/>
              </a:p>
              <a:p>
                <a:r>
                  <a:rPr lang="en-US" dirty="0"/>
                  <a:t>When does it happen?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What happens?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goes from downward to upward!</a:t>
                </a:r>
              </a:p>
              <a:p>
                <a:endParaRPr lang="en-US" dirty="0"/>
              </a:p>
              <a:p>
                <a:r>
                  <a:rPr lang="en-US" dirty="0"/>
                  <a:t>I.e.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models some loss of energy due to deformation/friction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76" y="1670925"/>
                <a:ext cx="6104008" cy="2585323"/>
              </a:xfrm>
              <a:prstGeom prst="rect">
                <a:avLst/>
              </a:prstGeom>
              <a:blipFill>
                <a:blip r:embed="rId3"/>
                <a:stretch>
                  <a:fillRect l="-798" t="-1179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921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376A51-B996-4743-8F88-909E384FBBFB}"/>
              </a:ext>
            </a:extLst>
          </p:cNvPr>
          <p:cNvCxnSpPr>
            <a:cxnSpLocks/>
          </p:cNvCxnSpPr>
          <p:nvPr/>
        </p:nvCxnSpPr>
        <p:spPr>
          <a:xfrm flipV="1">
            <a:off x="1386718" y="3559461"/>
            <a:ext cx="0" cy="826074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62D147-10E8-4CB6-9A44-B42AFCAF2EC1}"/>
              </a:ext>
            </a:extLst>
          </p:cNvPr>
          <p:cNvCxnSpPr/>
          <p:nvPr/>
        </p:nvCxnSpPr>
        <p:spPr>
          <a:xfrm>
            <a:off x="234029" y="4385535"/>
            <a:ext cx="151948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1647D6CD-8EA5-4F3C-96C6-BF7B056F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Hybrid Automata: State machines for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03D0B-E5C2-4508-9E27-A89C6A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8D61-D574-4EC9-AB25-C10932E52CA2}"/>
              </a:ext>
            </a:extLst>
          </p:cNvPr>
          <p:cNvSpPr txBox="1"/>
          <p:nvPr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05D4F7-2CE8-4ABE-B044-F825068A740F}"/>
              </a:ext>
            </a:extLst>
          </p:cNvPr>
          <p:cNvSpPr/>
          <p:nvPr/>
        </p:nvSpPr>
        <p:spPr>
          <a:xfrm>
            <a:off x="1134859" y="4137635"/>
            <a:ext cx="503717" cy="50977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528562-165E-47C3-8C84-827D4DA8158B}"/>
              </a:ext>
            </a:extLst>
          </p:cNvPr>
          <p:cNvCxnSpPr/>
          <p:nvPr/>
        </p:nvCxnSpPr>
        <p:spPr>
          <a:xfrm>
            <a:off x="166680" y="5297214"/>
            <a:ext cx="23137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0DDB15-29F6-4E28-8C7B-53A58501912A}"/>
              </a:ext>
            </a:extLst>
          </p:cNvPr>
          <p:cNvCxnSpPr>
            <a:cxnSpLocks/>
          </p:cNvCxnSpPr>
          <p:nvPr/>
        </p:nvCxnSpPr>
        <p:spPr>
          <a:xfrm>
            <a:off x="372373" y="4385535"/>
            <a:ext cx="0" cy="911679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/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/>
              <p:nvPr/>
            </p:nvSpPr>
            <p:spPr>
              <a:xfrm>
                <a:off x="1569524" y="355946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524" y="3559461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/>
              <p:nvPr/>
            </p:nvSpPr>
            <p:spPr>
              <a:xfrm>
                <a:off x="4884976" y="1670925"/>
                <a:ext cx="2314595" cy="1975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Mode: Bouncing up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76" y="1670925"/>
                <a:ext cx="2314595" cy="1975156"/>
              </a:xfrm>
              <a:prstGeom prst="rect">
                <a:avLst/>
              </a:prstGeom>
              <a:blipFill>
                <a:blip r:embed="rId4"/>
                <a:stretch>
                  <a:fillRect l="-2105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283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67A8E2-9A12-485F-AD3A-60F185E5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automaton for bouncing ball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9AE8D-15D5-4927-AC1E-F31A2229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516742-AC25-4C97-BCA6-8A7CF23A7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2254" y="1833562"/>
            <a:ext cx="4438650" cy="3190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/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/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A502393-5227-4CB8-9F74-9BF4F383D68C}"/>
                  </a:ext>
                </a:extLst>
              </p:cNvPr>
              <p:cNvSpPr/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A502393-5227-4CB8-9F74-9BF4F383D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79BBD3-F986-46C1-8F5D-7D97A86B667A}"/>
              </a:ext>
            </a:extLst>
          </p:cNvPr>
          <p:cNvSpPr/>
          <p:nvPr/>
        </p:nvSpPr>
        <p:spPr>
          <a:xfrm>
            <a:off x="2988113" y="1411847"/>
            <a:ext cx="1297364" cy="2024186"/>
          </a:xfrm>
          <a:custGeom>
            <a:avLst/>
            <a:gdLst>
              <a:gd name="connsiteX0" fmla="*/ 0 w 1297364"/>
              <a:gd name="connsiteY0" fmla="*/ 1746414 h 2024186"/>
              <a:gd name="connsiteX1" fmla="*/ 261257 w 1297364"/>
              <a:gd name="connsiteY1" fmla="*/ 2007671 h 2024186"/>
              <a:gd name="connsiteX2" fmla="*/ 960504 w 1297364"/>
              <a:gd name="connsiteY2" fmla="*/ 1915462 h 2024186"/>
              <a:gd name="connsiteX3" fmla="*/ 1283233 w 1297364"/>
              <a:gd name="connsiteY3" fmla="*/ 1254636 h 2024186"/>
              <a:gd name="connsiteX4" fmla="*/ 1206393 w 1297364"/>
              <a:gd name="connsiteY4" fmla="*/ 470864 h 2024186"/>
              <a:gd name="connsiteX5" fmla="*/ 906716 w 1297364"/>
              <a:gd name="connsiteY5" fmla="*/ 78978 h 2024186"/>
              <a:gd name="connsiteX6" fmla="*/ 353465 w 1297364"/>
              <a:gd name="connsiteY6" fmla="*/ 9822 h 2024186"/>
              <a:gd name="connsiteX7" fmla="*/ 99892 w 1297364"/>
              <a:gd name="connsiteY7" fmla="*/ 217291 h 2024186"/>
              <a:gd name="connsiteX8" fmla="*/ 0 w 1297364"/>
              <a:gd name="connsiteY8" fmla="*/ 440128 h 202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364" h="2024186">
                <a:moveTo>
                  <a:pt x="0" y="1746414"/>
                </a:moveTo>
                <a:cubicBezTo>
                  <a:pt x="50586" y="1862955"/>
                  <a:pt x="101173" y="1979496"/>
                  <a:pt x="261257" y="2007671"/>
                </a:cubicBezTo>
                <a:cubicBezTo>
                  <a:pt x="421341" y="2035846"/>
                  <a:pt x="790175" y="2040968"/>
                  <a:pt x="960504" y="1915462"/>
                </a:cubicBezTo>
                <a:cubicBezTo>
                  <a:pt x="1130833" y="1789956"/>
                  <a:pt x="1242252" y="1495402"/>
                  <a:pt x="1283233" y="1254636"/>
                </a:cubicBezTo>
                <a:cubicBezTo>
                  <a:pt x="1324215" y="1013870"/>
                  <a:pt x="1269146" y="666807"/>
                  <a:pt x="1206393" y="470864"/>
                </a:cubicBezTo>
                <a:cubicBezTo>
                  <a:pt x="1143640" y="274921"/>
                  <a:pt x="1048871" y="155818"/>
                  <a:pt x="906716" y="78978"/>
                </a:cubicBezTo>
                <a:cubicBezTo>
                  <a:pt x="764561" y="2138"/>
                  <a:pt x="487936" y="-13230"/>
                  <a:pt x="353465" y="9822"/>
                </a:cubicBezTo>
                <a:cubicBezTo>
                  <a:pt x="218994" y="32874"/>
                  <a:pt x="158803" y="145573"/>
                  <a:pt x="99892" y="217291"/>
                </a:cubicBezTo>
                <a:cubicBezTo>
                  <a:pt x="40981" y="289009"/>
                  <a:pt x="20490" y="364568"/>
                  <a:pt x="0" y="44012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AE70E5-EBFB-47D3-BEB1-75CBAF57352F}"/>
                  </a:ext>
                </a:extLst>
              </p:cNvPr>
              <p:cNvSpPr txBox="1"/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𝑏𝑜𝑖𝑛𝑘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AE70E5-EBFB-47D3-BEB1-75CBAF573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BF4621-9A86-4111-B633-ACBBFE20920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03878" y="2464963"/>
            <a:ext cx="13292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4B9202-84A1-4212-922F-D692F31B129B}"/>
                  </a:ext>
                </a:extLst>
              </p:cNvPr>
              <p:cNvSpPr txBox="1"/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4B9202-84A1-4212-922F-D692F31B1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blipFill>
                <a:blip r:embed="rId8"/>
                <a:stretch>
                  <a:fillRect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190A8B-C1C3-4CA1-BA63-63AF7F251654}"/>
                  </a:ext>
                </a:extLst>
              </p:cNvPr>
              <p:cNvSpPr txBox="1"/>
              <p:nvPr/>
            </p:nvSpPr>
            <p:spPr>
              <a:xfrm>
                <a:off x="3206953" y="5411991"/>
                <a:ext cx="41137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What happens 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190A8B-C1C3-4CA1-BA63-63AF7F251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953" y="5411991"/>
                <a:ext cx="4113758" cy="523220"/>
              </a:xfrm>
              <a:prstGeom prst="rect">
                <a:avLst/>
              </a:prstGeom>
              <a:blipFill>
                <a:blip r:embed="rId9"/>
                <a:stretch>
                  <a:fillRect l="-2963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461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4861F2-774D-44E3-870F-9541B1BE6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97" y="1332703"/>
            <a:ext cx="11699087" cy="1433549"/>
          </a:xfrm>
        </p:spPr>
        <p:txBody>
          <a:bodyPr>
            <a:normAutofit/>
          </a:bodyPr>
          <a:lstStyle/>
          <a:p>
            <a:r>
              <a:rPr lang="en-US" dirty="0"/>
              <a:t>Inputs, Outputs, States (both continuous and discrete), Internal actions, input and output actions exactly like the asynchronous model</a:t>
            </a:r>
          </a:p>
          <a:p>
            <a:r>
              <a:rPr lang="en-US" dirty="0"/>
              <a:t>Continuous action/transition: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A8E43C-9A30-4F6D-B9C5-0261BF35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E6CF0-A6DA-481D-BBEE-EDDA8F63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2165E83-10FC-4E65-938F-E21FB6CF2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3833" y="2667575"/>
                <a:ext cx="11635462" cy="28303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Discrete mode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does not change</a:t>
                </a:r>
                <a:endParaRPr lang="en-US" b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ar-AE" b="1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AE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1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endParaRPr lang="ar-AE" b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ar-A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ar-AE" b="1" dirty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ar-A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ar-AE" dirty="0"/>
                  <a:t> </a:t>
                </a:r>
                <a:r>
                  <a:rPr lang="en-US" dirty="0"/>
                  <a:t>satisfies the given dynamical equation for mode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dirty="0"/>
                  <a:t> satisfies the output equation for mode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ar-AE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 b="1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b="1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At all times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the state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satisfies the invariant for mode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2165E83-10FC-4E65-938F-E21FB6CF2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33" y="2667575"/>
                <a:ext cx="11635462" cy="2830385"/>
              </a:xfrm>
              <a:prstGeom prst="rect">
                <a:avLst/>
              </a:prstGeom>
              <a:blipFill>
                <a:blip r:embed="rId2"/>
                <a:stretch>
                  <a:fillRect l="-629" t="-3664" b="-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60EF45B0-3F3A-4385-87CB-8D0431F70F9B}"/>
              </a:ext>
            </a:extLst>
          </p:cNvPr>
          <p:cNvGrpSpPr/>
          <p:nvPr/>
        </p:nvGrpSpPr>
        <p:grpSpPr>
          <a:xfrm>
            <a:off x="6377554" y="2353266"/>
            <a:ext cx="5655449" cy="1030222"/>
            <a:chOff x="5263563" y="2281596"/>
            <a:chExt cx="5655449" cy="103022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925018D-8C29-462D-8AA8-46EE0C8E110B}"/>
                </a:ext>
              </a:extLst>
            </p:cNvPr>
            <p:cNvSpPr/>
            <p:nvPr/>
          </p:nvSpPr>
          <p:spPr>
            <a:xfrm>
              <a:off x="5263563" y="2297526"/>
              <a:ext cx="5655449" cy="10142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0A7289D-3696-4025-AC51-2CE68E1EA9C1}"/>
                </a:ext>
              </a:extLst>
            </p:cNvPr>
            <p:cNvGrpSpPr/>
            <p:nvPr/>
          </p:nvGrpSpPr>
          <p:grpSpPr>
            <a:xfrm>
              <a:off x="5293833" y="2281596"/>
              <a:ext cx="5582474" cy="969311"/>
              <a:chOff x="2420004" y="2572681"/>
              <a:chExt cx="5582474" cy="9693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55BAEB8-530C-4A9E-BA34-D97654DC7C03}"/>
                      </a:ext>
                    </a:extLst>
                  </p:cNvPr>
                  <p:cNvSpPr txBox="1"/>
                  <p:nvPr/>
                </p:nvSpPr>
                <p:spPr>
                  <a:xfrm>
                    <a:off x="2420004" y="2818718"/>
                    <a:ext cx="141750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m:rPr>
                                  <m:lit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55BAEB8-530C-4A9E-BA34-D97654DC7C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0004" y="2818718"/>
                    <a:ext cx="1417504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E19ACAF-0C0C-47B6-8EB1-EE608A87EF0F}"/>
                  </a:ext>
                </a:extLst>
              </p:cNvPr>
              <p:cNvSpPr/>
              <p:nvPr/>
            </p:nvSpPr>
            <p:spPr>
              <a:xfrm>
                <a:off x="3837507" y="3078095"/>
                <a:ext cx="1817941" cy="105364"/>
              </a:xfrm>
              <a:custGeom>
                <a:avLst/>
                <a:gdLst>
                  <a:gd name="connsiteX0" fmla="*/ 0 w 3749808"/>
                  <a:gd name="connsiteY0" fmla="*/ 691577 h 730014"/>
                  <a:gd name="connsiteX1" fmla="*/ 399570 w 3749808"/>
                  <a:gd name="connsiteY1" fmla="*/ 14 h 730014"/>
                  <a:gd name="connsiteX2" fmla="*/ 783771 w 3749808"/>
                  <a:gd name="connsiteY2" fmla="*/ 706945 h 730014"/>
                  <a:gd name="connsiteX3" fmla="*/ 1129553 w 3749808"/>
                  <a:gd name="connsiteY3" fmla="*/ 38435 h 730014"/>
                  <a:gd name="connsiteX4" fmla="*/ 1459966 w 3749808"/>
                  <a:gd name="connsiteY4" fmla="*/ 699261 h 730014"/>
                  <a:gd name="connsiteX5" fmla="*/ 1767328 w 3749808"/>
                  <a:gd name="connsiteY5" fmla="*/ 38435 h 730014"/>
                  <a:gd name="connsiteX6" fmla="*/ 2090057 w 3749808"/>
                  <a:gd name="connsiteY6" fmla="*/ 683893 h 730014"/>
                  <a:gd name="connsiteX7" fmla="*/ 2335946 w 3749808"/>
                  <a:gd name="connsiteY7" fmla="*/ 38435 h 730014"/>
                  <a:gd name="connsiteX8" fmla="*/ 2674044 w 3749808"/>
                  <a:gd name="connsiteY8" fmla="*/ 729998 h 730014"/>
                  <a:gd name="connsiteX9" fmla="*/ 2881512 w 3749808"/>
                  <a:gd name="connsiteY9" fmla="*/ 15382 h 730014"/>
                  <a:gd name="connsiteX10" fmla="*/ 3081297 w 3749808"/>
                  <a:gd name="connsiteY10" fmla="*/ 338112 h 730014"/>
                  <a:gd name="connsiteX11" fmla="*/ 3749808 w 3749808"/>
                  <a:gd name="connsiteY11" fmla="*/ 361164 h 730014"/>
                  <a:gd name="connsiteX0" fmla="*/ 0 w 3649916"/>
                  <a:gd name="connsiteY0" fmla="*/ 691577 h 730014"/>
                  <a:gd name="connsiteX1" fmla="*/ 299678 w 3649916"/>
                  <a:gd name="connsiteY1" fmla="*/ 14 h 730014"/>
                  <a:gd name="connsiteX2" fmla="*/ 683879 w 3649916"/>
                  <a:gd name="connsiteY2" fmla="*/ 706945 h 730014"/>
                  <a:gd name="connsiteX3" fmla="*/ 1029661 w 3649916"/>
                  <a:gd name="connsiteY3" fmla="*/ 38435 h 730014"/>
                  <a:gd name="connsiteX4" fmla="*/ 1360074 w 3649916"/>
                  <a:gd name="connsiteY4" fmla="*/ 699261 h 730014"/>
                  <a:gd name="connsiteX5" fmla="*/ 1667436 w 3649916"/>
                  <a:gd name="connsiteY5" fmla="*/ 38435 h 730014"/>
                  <a:gd name="connsiteX6" fmla="*/ 1990165 w 3649916"/>
                  <a:gd name="connsiteY6" fmla="*/ 683893 h 730014"/>
                  <a:gd name="connsiteX7" fmla="*/ 2236054 w 3649916"/>
                  <a:gd name="connsiteY7" fmla="*/ 38435 h 730014"/>
                  <a:gd name="connsiteX8" fmla="*/ 2574152 w 3649916"/>
                  <a:gd name="connsiteY8" fmla="*/ 729998 h 730014"/>
                  <a:gd name="connsiteX9" fmla="*/ 2781620 w 3649916"/>
                  <a:gd name="connsiteY9" fmla="*/ 15382 h 730014"/>
                  <a:gd name="connsiteX10" fmla="*/ 2981405 w 3649916"/>
                  <a:gd name="connsiteY10" fmla="*/ 338112 h 730014"/>
                  <a:gd name="connsiteX11" fmla="*/ 3649916 w 3649916"/>
                  <a:gd name="connsiteY11" fmla="*/ 361164 h 730014"/>
                  <a:gd name="connsiteX0" fmla="*/ 68246 w 3718162"/>
                  <a:gd name="connsiteY0" fmla="*/ 691582 h 736892"/>
                  <a:gd name="connsiteX1" fmla="*/ 14458 w 3718162"/>
                  <a:gd name="connsiteY1" fmla="*/ 683898 h 736892"/>
                  <a:gd name="connsiteX2" fmla="*/ 367924 w 3718162"/>
                  <a:gd name="connsiteY2" fmla="*/ 19 h 736892"/>
                  <a:gd name="connsiteX3" fmla="*/ 752125 w 3718162"/>
                  <a:gd name="connsiteY3" fmla="*/ 706950 h 736892"/>
                  <a:gd name="connsiteX4" fmla="*/ 1097907 w 3718162"/>
                  <a:gd name="connsiteY4" fmla="*/ 38440 h 736892"/>
                  <a:gd name="connsiteX5" fmla="*/ 1428320 w 3718162"/>
                  <a:gd name="connsiteY5" fmla="*/ 699266 h 736892"/>
                  <a:gd name="connsiteX6" fmla="*/ 1735682 w 3718162"/>
                  <a:gd name="connsiteY6" fmla="*/ 38440 h 736892"/>
                  <a:gd name="connsiteX7" fmla="*/ 2058411 w 3718162"/>
                  <a:gd name="connsiteY7" fmla="*/ 683898 h 736892"/>
                  <a:gd name="connsiteX8" fmla="*/ 2304300 w 3718162"/>
                  <a:gd name="connsiteY8" fmla="*/ 38440 h 736892"/>
                  <a:gd name="connsiteX9" fmla="*/ 2642398 w 3718162"/>
                  <a:gd name="connsiteY9" fmla="*/ 730003 h 736892"/>
                  <a:gd name="connsiteX10" fmla="*/ 2849866 w 3718162"/>
                  <a:gd name="connsiteY10" fmla="*/ 15387 h 736892"/>
                  <a:gd name="connsiteX11" fmla="*/ 3049651 w 3718162"/>
                  <a:gd name="connsiteY11" fmla="*/ 338117 h 736892"/>
                  <a:gd name="connsiteX12" fmla="*/ 3718162 w 3718162"/>
                  <a:gd name="connsiteY12" fmla="*/ 361169 h 736892"/>
                  <a:gd name="connsiteX0" fmla="*/ 472169 w 4122085"/>
                  <a:gd name="connsiteY0" fmla="*/ 703619 h 742056"/>
                  <a:gd name="connsiteX1" fmla="*/ 3443 w 4122085"/>
                  <a:gd name="connsiteY1" fmla="*/ 304049 h 742056"/>
                  <a:gd name="connsiteX2" fmla="*/ 771847 w 4122085"/>
                  <a:gd name="connsiteY2" fmla="*/ 12056 h 742056"/>
                  <a:gd name="connsiteX3" fmla="*/ 1156048 w 4122085"/>
                  <a:gd name="connsiteY3" fmla="*/ 718987 h 742056"/>
                  <a:gd name="connsiteX4" fmla="*/ 1501830 w 4122085"/>
                  <a:gd name="connsiteY4" fmla="*/ 50477 h 742056"/>
                  <a:gd name="connsiteX5" fmla="*/ 1832243 w 4122085"/>
                  <a:gd name="connsiteY5" fmla="*/ 711303 h 742056"/>
                  <a:gd name="connsiteX6" fmla="*/ 2139605 w 4122085"/>
                  <a:gd name="connsiteY6" fmla="*/ 50477 h 742056"/>
                  <a:gd name="connsiteX7" fmla="*/ 2462334 w 4122085"/>
                  <a:gd name="connsiteY7" fmla="*/ 695935 h 742056"/>
                  <a:gd name="connsiteX8" fmla="*/ 2708223 w 4122085"/>
                  <a:gd name="connsiteY8" fmla="*/ 50477 h 742056"/>
                  <a:gd name="connsiteX9" fmla="*/ 3046321 w 4122085"/>
                  <a:gd name="connsiteY9" fmla="*/ 742040 h 742056"/>
                  <a:gd name="connsiteX10" fmla="*/ 3253789 w 4122085"/>
                  <a:gd name="connsiteY10" fmla="*/ 27424 h 742056"/>
                  <a:gd name="connsiteX11" fmla="*/ 3453574 w 4122085"/>
                  <a:gd name="connsiteY11" fmla="*/ 350154 h 742056"/>
                  <a:gd name="connsiteX12" fmla="*/ 4122085 w 4122085"/>
                  <a:gd name="connsiteY12" fmla="*/ 373206 h 742056"/>
                  <a:gd name="connsiteX0" fmla="*/ 189 w 4472297"/>
                  <a:gd name="connsiteY0" fmla="*/ 588359 h 742056"/>
                  <a:gd name="connsiteX1" fmla="*/ 353655 w 4472297"/>
                  <a:gd name="connsiteY1" fmla="*/ 304049 h 742056"/>
                  <a:gd name="connsiteX2" fmla="*/ 1122059 w 4472297"/>
                  <a:gd name="connsiteY2" fmla="*/ 12056 h 742056"/>
                  <a:gd name="connsiteX3" fmla="*/ 1506260 w 4472297"/>
                  <a:gd name="connsiteY3" fmla="*/ 718987 h 742056"/>
                  <a:gd name="connsiteX4" fmla="*/ 1852042 w 4472297"/>
                  <a:gd name="connsiteY4" fmla="*/ 50477 h 742056"/>
                  <a:gd name="connsiteX5" fmla="*/ 2182455 w 4472297"/>
                  <a:gd name="connsiteY5" fmla="*/ 711303 h 742056"/>
                  <a:gd name="connsiteX6" fmla="*/ 2489817 w 4472297"/>
                  <a:gd name="connsiteY6" fmla="*/ 50477 h 742056"/>
                  <a:gd name="connsiteX7" fmla="*/ 2812546 w 4472297"/>
                  <a:gd name="connsiteY7" fmla="*/ 695935 h 742056"/>
                  <a:gd name="connsiteX8" fmla="*/ 3058435 w 4472297"/>
                  <a:gd name="connsiteY8" fmla="*/ 50477 h 742056"/>
                  <a:gd name="connsiteX9" fmla="*/ 3396533 w 4472297"/>
                  <a:gd name="connsiteY9" fmla="*/ 742040 h 742056"/>
                  <a:gd name="connsiteX10" fmla="*/ 3604001 w 4472297"/>
                  <a:gd name="connsiteY10" fmla="*/ 27424 h 742056"/>
                  <a:gd name="connsiteX11" fmla="*/ 3803786 w 4472297"/>
                  <a:gd name="connsiteY11" fmla="*/ 350154 h 742056"/>
                  <a:gd name="connsiteX12" fmla="*/ 4472297 w 4472297"/>
                  <a:gd name="connsiteY12" fmla="*/ 373206 h 742056"/>
                  <a:gd name="connsiteX0" fmla="*/ 74 w 4472182"/>
                  <a:gd name="connsiteY0" fmla="*/ 576383 h 730080"/>
                  <a:gd name="connsiteX1" fmla="*/ 860686 w 4472182"/>
                  <a:gd name="connsiteY1" fmla="*/ 660906 h 730080"/>
                  <a:gd name="connsiteX2" fmla="*/ 1121944 w 4472182"/>
                  <a:gd name="connsiteY2" fmla="*/ 80 h 730080"/>
                  <a:gd name="connsiteX3" fmla="*/ 1506145 w 4472182"/>
                  <a:gd name="connsiteY3" fmla="*/ 707011 h 730080"/>
                  <a:gd name="connsiteX4" fmla="*/ 1851927 w 4472182"/>
                  <a:gd name="connsiteY4" fmla="*/ 38501 h 730080"/>
                  <a:gd name="connsiteX5" fmla="*/ 2182340 w 4472182"/>
                  <a:gd name="connsiteY5" fmla="*/ 699327 h 730080"/>
                  <a:gd name="connsiteX6" fmla="*/ 2489702 w 4472182"/>
                  <a:gd name="connsiteY6" fmla="*/ 38501 h 730080"/>
                  <a:gd name="connsiteX7" fmla="*/ 2812431 w 4472182"/>
                  <a:gd name="connsiteY7" fmla="*/ 683959 h 730080"/>
                  <a:gd name="connsiteX8" fmla="*/ 3058320 w 4472182"/>
                  <a:gd name="connsiteY8" fmla="*/ 38501 h 730080"/>
                  <a:gd name="connsiteX9" fmla="*/ 3396418 w 4472182"/>
                  <a:gd name="connsiteY9" fmla="*/ 730064 h 730080"/>
                  <a:gd name="connsiteX10" fmla="*/ 3603886 w 4472182"/>
                  <a:gd name="connsiteY10" fmla="*/ 15448 h 730080"/>
                  <a:gd name="connsiteX11" fmla="*/ 3803671 w 4472182"/>
                  <a:gd name="connsiteY11" fmla="*/ 338178 h 730080"/>
                  <a:gd name="connsiteX12" fmla="*/ 4472182 w 4472182"/>
                  <a:gd name="connsiteY12" fmla="*/ 361230 h 730080"/>
                  <a:gd name="connsiteX0" fmla="*/ 267 w 3873020"/>
                  <a:gd name="connsiteY0" fmla="*/ 284390 h 730080"/>
                  <a:gd name="connsiteX1" fmla="*/ 261524 w 3873020"/>
                  <a:gd name="connsiteY1" fmla="*/ 660906 h 730080"/>
                  <a:gd name="connsiteX2" fmla="*/ 522782 w 3873020"/>
                  <a:gd name="connsiteY2" fmla="*/ 80 h 730080"/>
                  <a:gd name="connsiteX3" fmla="*/ 906983 w 3873020"/>
                  <a:gd name="connsiteY3" fmla="*/ 707011 h 730080"/>
                  <a:gd name="connsiteX4" fmla="*/ 1252765 w 3873020"/>
                  <a:gd name="connsiteY4" fmla="*/ 38501 h 730080"/>
                  <a:gd name="connsiteX5" fmla="*/ 1583178 w 3873020"/>
                  <a:gd name="connsiteY5" fmla="*/ 699327 h 730080"/>
                  <a:gd name="connsiteX6" fmla="*/ 1890540 w 3873020"/>
                  <a:gd name="connsiteY6" fmla="*/ 38501 h 730080"/>
                  <a:gd name="connsiteX7" fmla="*/ 2213269 w 3873020"/>
                  <a:gd name="connsiteY7" fmla="*/ 683959 h 730080"/>
                  <a:gd name="connsiteX8" fmla="*/ 2459158 w 3873020"/>
                  <a:gd name="connsiteY8" fmla="*/ 38501 h 730080"/>
                  <a:gd name="connsiteX9" fmla="*/ 2797256 w 3873020"/>
                  <a:gd name="connsiteY9" fmla="*/ 730064 h 730080"/>
                  <a:gd name="connsiteX10" fmla="*/ 3004724 w 3873020"/>
                  <a:gd name="connsiteY10" fmla="*/ 15448 h 730080"/>
                  <a:gd name="connsiteX11" fmla="*/ 3204509 w 3873020"/>
                  <a:gd name="connsiteY11" fmla="*/ 338178 h 730080"/>
                  <a:gd name="connsiteX12" fmla="*/ 3873020 w 3873020"/>
                  <a:gd name="connsiteY12" fmla="*/ 361230 h 730080"/>
                  <a:gd name="connsiteX0" fmla="*/ 13545 w 3886298"/>
                  <a:gd name="connsiteY0" fmla="*/ 284381 h 730071"/>
                  <a:gd name="connsiteX1" fmla="*/ 21229 w 3886298"/>
                  <a:gd name="connsiteY1" fmla="*/ 253645 h 730071"/>
                  <a:gd name="connsiteX2" fmla="*/ 274802 w 3886298"/>
                  <a:gd name="connsiteY2" fmla="*/ 660897 h 730071"/>
                  <a:gd name="connsiteX3" fmla="*/ 536060 w 3886298"/>
                  <a:gd name="connsiteY3" fmla="*/ 71 h 730071"/>
                  <a:gd name="connsiteX4" fmla="*/ 920261 w 3886298"/>
                  <a:gd name="connsiteY4" fmla="*/ 707002 h 730071"/>
                  <a:gd name="connsiteX5" fmla="*/ 1266043 w 3886298"/>
                  <a:gd name="connsiteY5" fmla="*/ 38492 h 730071"/>
                  <a:gd name="connsiteX6" fmla="*/ 1596456 w 3886298"/>
                  <a:gd name="connsiteY6" fmla="*/ 699318 h 730071"/>
                  <a:gd name="connsiteX7" fmla="*/ 1903818 w 3886298"/>
                  <a:gd name="connsiteY7" fmla="*/ 38492 h 730071"/>
                  <a:gd name="connsiteX8" fmla="*/ 2226547 w 3886298"/>
                  <a:gd name="connsiteY8" fmla="*/ 683950 h 730071"/>
                  <a:gd name="connsiteX9" fmla="*/ 2472436 w 3886298"/>
                  <a:gd name="connsiteY9" fmla="*/ 38492 h 730071"/>
                  <a:gd name="connsiteX10" fmla="*/ 2810534 w 3886298"/>
                  <a:gd name="connsiteY10" fmla="*/ 730055 h 730071"/>
                  <a:gd name="connsiteX11" fmla="*/ 3018002 w 3886298"/>
                  <a:gd name="connsiteY11" fmla="*/ 15439 h 730071"/>
                  <a:gd name="connsiteX12" fmla="*/ 3217787 w 3886298"/>
                  <a:gd name="connsiteY12" fmla="*/ 338169 h 730071"/>
                  <a:gd name="connsiteX13" fmla="*/ 3886298 w 3886298"/>
                  <a:gd name="connsiteY13" fmla="*/ 361221 h 730071"/>
                  <a:gd name="connsiteX0" fmla="*/ 295878 w 4168631"/>
                  <a:gd name="connsiteY0" fmla="*/ 284381 h 730071"/>
                  <a:gd name="connsiteX1" fmla="*/ 3885 w 4168631"/>
                  <a:gd name="connsiteY1" fmla="*/ 307434 h 730071"/>
                  <a:gd name="connsiteX2" fmla="*/ 557135 w 4168631"/>
                  <a:gd name="connsiteY2" fmla="*/ 660897 h 730071"/>
                  <a:gd name="connsiteX3" fmla="*/ 818393 w 4168631"/>
                  <a:gd name="connsiteY3" fmla="*/ 71 h 730071"/>
                  <a:gd name="connsiteX4" fmla="*/ 1202594 w 4168631"/>
                  <a:gd name="connsiteY4" fmla="*/ 707002 h 730071"/>
                  <a:gd name="connsiteX5" fmla="*/ 1548376 w 4168631"/>
                  <a:gd name="connsiteY5" fmla="*/ 38492 h 730071"/>
                  <a:gd name="connsiteX6" fmla="*/ 1878789 w 4168631"/>
                  <a:gd name="connsiteY6" fmla="*/ 699318 h 730071"/>
                  <a:gd name="connsiteX7" fmla="*/ 2186151 w 4168631"/>
                  <a:gd name="connsiteY7" fmla="*/ 38492 h 730071"/>
                  <a:gd name="connsiteX8" fmla="*/ 2508880 w 4168631"/>
                  <a:gd name="connsiteY8" fmla="*/ 683950 h 730071"/>
                  <a:gd name="connsiteX9" fmla="*/ 2754769 w 4168631"/>
                  <a:gd name="connsiteY9" fmla="*/ 38492 h 730071"/>
                  <a:gd name="connsiteX10" fmla="*/ 3092867 w 4168631"/>
                  <a:gd name="connsiteY10" fmla="*/ 730055 h 730071"/>
                  <a:gd name="connsiteX11" fmla="*/ 3300335 w 4168631"/>
                  <a:gd name="connsiteY11" fmla="*/ 15439 h 730071"/>
                  <a:gd name="connsiteX12" fmla="*/ 3500120 w 4168631"/>
                  <a:gd name="connsiteY12" fmla="*/ 338169 h 730071"/>
                  <a:gd name="connsiteX13" fmla="*/ 4168631 w 4168631"/>
                  <a:gd name="connsiteY13" fmla="*/ 361221 h 730071"/>
                  <a:gd name="connsiteX0" fmla="*/ 0 w 4579684"/>
                  <a:gd name="connsiteY0" fmla="*/ 353538 h 730071"/>
                  <a:gd name="connsiteX1" fmla="*/ 414938 w 4579684"/>
                  <a:gd name="connsiteY1" fmla="*/ 307434 h 730071"/>
                  <a:gd name="connsiteX2" fmla="*/ 968188 w 4579684"/>
                  <a:gd name="connsiteY2" fmla="*/ 660897 h 730071"/>
                  <a:gd name="connsiteX3" fmla="*/ 1229446 w 4579684"/>
                  <a:gd name="connsiteY3" fmla="*/ 71 h 730071"/>
                  <a:gd name="connsiteX4" fmla="*/ 1613647 w 4579684"/>
                  <a:gd name="connsiteY4" fmla="*/ 707002 h 730071"/>
                  <a:gd name="connsiteX5" fmla="*/ 1959429 w 4579684"/>
                  <a:gd name="connsiteY5" fmla="*/ 38492 h 730071"/>
                  <a:gd name="connsiteX6" fmla="*/ 2289842 w 4579684"/>
                  <a:gd name="connsiteY6" fmla="*/ 699318 h 730071"/>
                  <a:gd name="connsiteX7" fmla="*/ 2597204 w 4579684"/>
                  <a:gd name="connsiteY7" fmla="*/ 38492 h 730071"/>
                  <a:gd name="connsiteX8" fmla="*/ 2919933 w 4579684"/>
                  <a:gd name="connsiteY8" fmla="*/ 683950 h 730071"/>
                  <a:gd name="connsiteX9" fmla="*/ 3165822 w 4579684"/>
                  <a:gd name="connsiteY9" fmla="*/ 38492 h 730071"/>
                  <a:gd name="connsiteX10" fmla="*/ 3503920 w 4579684"/>
                  <a:gd name="connsiteY10" fmla="*/ 730055 h 730071"/>
                  <a:gd name="connsiteX11" fmla="*/ 3711388 w 4579684"/>
                  <a:gd name="connsiteY11" fmla="*/ 15439 h 730071"/>
                  <a:gd name="connsiteX12" fmla="*/ 3911173 w 4579684"/>
                  <a:gd name="connsiteY12" fmla="*/ 338169 h 730071"/>
                  <a:gd name="connsiteX13" fmla="*/ 4579684 w 4579684"/>
                  <a:gd name="connsiteY13" fmla="*/ 361221 h 730071"/>
                  <a:gd name="connsiteX0" fmla="*/ 0 w 4579684"/>
                  <a:gd name="connsiteY0" fmla="*/ 353538 h 730071"/>
                  <a:gd name="connsiteX1" fmla="*/ 845244 w 4579684"/>
                  <a:gd name="connsiteY1" fmla="*/ 353538 h 730071"/>
                  <a:gd name="connsiteX2" fmla="*/ 968188 w 4579684"/>
                  <a:gd name="connsiteY2" fmla="*/ 660897 h 730071"/>
                  <a:gd name="connsiteX3" fmla="*/ 1229446 w 4579684"/>
                  <a:gd name="connsiteY3" fmla="*/ 71 h 730071"/>
                  <a:gd name="connsiteX4" fmla="*/ 1613647 w 4579684"/>
                  <a:gd name="connsiteY4" fmla="*/ 707002 h 730071"/>
                  <a:gd name="connsiteX5" fmla="*/ 1959429 w 4579684"/>
                  <a:gd name="connsiteY5" fmla="*/ 38492 h 730071"/>
                  <a:gd name="connsiteX6" fmla="*/ 2289842 w 4579684"/>
                  <a:gd name="connsiteY6" fmla="*/ 699318 h 730071"/>
                  <a:gd name="connsiteX7" fmla="*/ 2597204 w 4579684"/>
                  <a:gd name="connsiteY7" fmla="*/ 38492 h 730071"/>
                  <a:gd name="connsiteX8" fmla="*/ 2919933 w 4579684"/>
                  <a:gd name="connsiteY8" fmla="*/ 683950 h 730071"/>
                  <a:gd name="connsiteX9" fmla="*/ 3165822 w 4579684"/>
                  <a:gd name="connsiteY9" fmla="*/ 38492 h 730071"/>
                  <a:gd name="connsiteX10" fmla="*/ 3503920 w 4579684"/>
                  <a:gd name="connsiteY10" fmla="*/ 730055 h 730071"/>
                  <a:gd name="connsiteX11" fmla="*/ 3711388 w 4579684"/>
                  <a:gd name="connsiteY11" fmla="*/ 15439 h 730071"/>
                  <a:gd name="connsiteX12" fmla="*/ 3911173 w 4579684"/>
                  <a:gd name="connsiteY12" fmla="*/ 338169 h 730071"/>
                  <a:gd name="connsiteX13" fmla="*/ 4579684 w 4579684"/>
                  <a:gd name="connsiteY13" fmla="*/ 361221 h 730071"/>
                  <a:gd name="connsiteX0" fmla="*/ 0 w 4218534"/>
                  <a:gd name="connsiteY0" fmla="*/ 345854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218534"/>
                  <a:gd name="connsiteY0" fmla="*/ 345854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218534"/>
                  <a:gd name="connsiteY0" fmla="*/ 345854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218534"/>
                  <a:gd name="connsiteY0" fmla="*/ 322802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318427"/>
                  <a:gd name="connsiteY0" fmla="*/ 330486 h 730071"/>
                  <a:gd name="connsiteX1" fmla="*/ 583987 w 4318427"/>
                  <a:gd name="connsiteY1" fmla="*/ 353538 h 730071"/>
                  <a:gd name="connsiteX2" fmla="*/ 706931 w 4318427"/>
                  <a:gd name="connsiteY2" fmla="*/ 660897 h 730071"/>
                  <a:gd name="connsiteX3" fmla="*/ 968189 w 4318427"/>
                  <a:gd name="connsiteY3" fmla="*/ 71 h 730071"/>
                  <a:gd name="connsiteX4" fmla="*/ 1352390 w 4318427"/>
                  <a:gd name="connsiteY4" fmla="*/ 707002 h 730071"/>
                  <a:gd name="connsiteX5" fmla="*/ 1698172 w 4318427"/>
                  <a:gd name="connsiteY5" fmla="*/ 38492 h 730071"/>
                  <a:gd name="connsiteX6" fmla="*/ 2028585 w 4318427"/>
                  <a:gd name="connsiteY6" fmla="*/ 699318 h 730071"/>
                  <a:gd name="connsiteX7" fmla="*/ 2335947 w 4318427"/>
                  <a:gd name="connsiteY7" fmla="*/ 38492 h 730071"/>
                  <a:gd name="connsiteX8" fmla="*/ 2658676 w 4318427"/>
                  <a:gd name="connsiteY8" fmla="*/ 683950 h 730071"/>
                  <a:gd name="connsiteX9" fmla="*/ 2904565 w 4318427"/>
                  <a:gd name="connsiteY9" fmla="*/ 38492 h 730071"/>
                  <a:gd name="connsiteX10" fmla="*/ 3242663 w 4318427"/>
                  <a:gd name="connsiteY10" fmla="*/ 730055 h 730071"/>
                  <a:gd name="connsiteX11" fmla="*/ 3450131 w 4318427"/>
                  <a:gd name="connsiteY11" fmla="*/ 15439 h 730071"/>
                  <a:gd name="connsiteX12" fmla="*/ 3649916 w 4318427"/>
                  <a:gd name="connsiteY12" fmla="*/ 338169 h 730071"/>
                  <a:gd name="connsiteX13" fmla="*/ 4318427 w 4318427"/>
                  <a:gd name="connsiteY13" fmla="*/ 361221 h 730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8427" h="730071">
                    <a:moveTo>
                      <a:pt x="0" y="330486"/>
                    </a:moveTo>
                    <a:cubicBezTo>
                      <a:pt x="1281" y="325363"/>
                      <a:pt x="466165" y="298470"/>
                      <a:pt x="583987" y="353538"/>
                    </a:cubicBezTo>
                    <a:cubicBezTo>
                      <a:pt x="701809" y="408607"/>
                      <a:pt x="621126" y="703159"/>
                      <a:pt x="706931" y="660897"/>
                    </a:cubicBezTo>
                    <a:cubicBezTo>
                      <a:pt x="792736" y="618635"/>
                      <a:pt x="860613" y="-7613"/>
                      <a:pt x="968189" y="71"/>
                    </a:cubicBezTo>
                    <a:cubicBezTo>
                      <a:pt x="1075766" y="7755"/>
                      <a:pt x="1230726" y="700599"/>
                      <a:pt x="1352390" y="707002"/>
                    </a:cubicBezTo>
                    <a:cubicBezTo>
                      <a:pt x="1474054" y="713405"/>
                      <a:pt x="1585473" y="39773"/>
                      <a:pt x="1698172" y="38492"/>
                    </a:cubicBezTo>
                    <a:cubicBezTo>
                      <a:pt x="1810871" y="37211"/>
                      <a:pt x="1922289" y="699318"/>
                      <a:pt x="2028585" y="699318"/>
                    </a:cubicBezTo>
                    <a:cubicBezTo>
                      <a:pt x="2134881" y="699318"/>
                      <a:pt x="2230932" y="41053"/>
                      <a:pt x="2335947" y="38492"/>
                    </a:cubicBezTo>
                    <a:cubicBezTo>
                      <a:pt x="2440962" y="35931"/>
                      <a:pt x="2563906" y="683950"/>
                      <a:pt x="2658676" y="683950"/>
                    </a:cubicBezTo>
                    <a:cubicBezTo>
                      <a:pt x="2753446" y="683950"/>
                      <a:pt x="2807234" y="30808"/>
                      <a:pt x="2904565" y="38492"/>
                    </a:cubicBezTo>
                    <a:cubicBezTo>
                      <a:pt x="3001896" y="46176"/>
                      <a:pt x="3151736" y="733897"/>
                      <a:pt x="3242663" y="730055"/>
                    </a:cubicBezTo>
                    <a:cubicBezTo>
                      <a:pt x="3333590" y="726213"/>
                      <a:pt x="3382256" y="80753"/>
                      <a:pt x="3450131" y="15439"/>
                    </a:cubicBezTo>
                    <a:cubicBezTo>
                      <a:pt x="3518006" y="-49875"/>
                      <a:pt x="3505200" y="280539"/>
                      <a:pt x="3649916" y="338169"/>
                    </a:cubicBezTo>
                    <a:cubicBezTo>
                      <a:pt x="3794632" y="395799"/>
                      <a:pt x="4056529" y="378510"/>
                      <a:pt x="4318427" y="36122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0A1C5F2-E256-4E84-BF1F-0B1E628DB047}"/>
                      </a:ext>
                    </a:extLst>
                  </p:cNvPr>
                  <p:cNvSpPr txBox="1"/>
                  <p:nvPr/>
                </p:nvSpPr>
                <p:spPr>
                  <a:xfrm>
                    <a:off x="5739038" y="2847263"/>
                    <a:ext cx="2263440" cy="5786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d>
                                <m:d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0A1C5F2-E256-4E84-BF1F-0B1E628DB0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9038" y="2847263"/>
                    <a:ext cx="2263440" cy="57868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E29C950-48F0-41A3-8BF8-38E26D69FA61}"/>
                      </a:ext>
                    </a:extLst>
                  </p:cNvPr>
                  <p:cNvSpPr txBox="1"/>
                  <p:nvPr/>
                </p:nvSpPr>
                <p:spPr>
                  <a:xfrm>
                    <a:off x="5523659" y="3080327"/>
                    <a:ext cx="43075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E29C950-48F0-41A3-8BF8-38E26D69FA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3659" y="3080327"/>
                    <a:ext cx="43075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C532666-98FC-4D6C-8568-659D7C9D3736}"/>
                      </a:ext>
                    </a:extLst>
                  </p:cNvPr>
                  <p:cNvSpPr txBox="1"/>
                  <p:nvPr/>
                </p:nvSpPr>
                <p:spPr>
                  <a:xfrm>
                    <a:off x="3954285" y="2572681"/>
                    <a:ext cx="154023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C532666-98FC-4D6C-8568-659D7C9D37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4285" y="2572681"/>
                    <a:ext cx="1540230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7355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3EE590-D13C-4D85-8AA0-522FF4D98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2"/>
                <a:ext cx="11267160" cy="41549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Discrete action/transition:</a:t>
                </a:r>
              </a:p>
              <a:p>
                <a:pPr lvl="1"/>
                <a:r>
                  <a:rPr lang="en-US" dirty="0"/>
                  <a:t>Happens instantaneously</a:t>
                </a:r>
              </a:p>
              <a:p>
                <a:pPr lvl="1"/>
                <a:r>
                  <a:rPr lang="en-US" dirty="0"/>
                  <a:t>Changes discrete mode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Can execute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evaluates to true</a:t>
                </a:r>
              </a:p>
              <a:p>
                <a:pPr lvl="1"/>
                <a:r>
                  <a:rPr lang="en-US" dirty="0"/>
                  <a:t>Changes state variable value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should satisfy mode invariant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Some definitions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 function of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Output will change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3EE590-D13C-4D85-8AA0-522FF4D98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2"/>
                <a:ext cx="11267160" cy="4154919"/>
              </a:xfrm>
              <a:blipFill>
                <a:blip r:embed="rId6"/>
                <a:stretch>
                  <a:fillRect l="-649" t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E0FDA17-AFBB-4E27-8216-2C475E5E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46CB0-B82D-4DC0-98C8-DE0E9F85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793790-03B6-40EE-9A06-EB3D36B2FED9}"/>
              </a:ext>
            </a:extLst>
          </p:cNvPr>
          <p:cNvGrpSpPr/>
          <p:nvPr/>
        </p:nvGrpSpPr>
        <p:grpSpPr>
          <a:xfrm>
            <a:off x="5800262" y="1134914"/>
            <a:ext cx="5920723" cy="1014292"/>
            <a:chOff x="5301143" y="1271231"/>
            <a:chExt cx="5920723" cy="10142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76A78E-6A36-4D54-A835-8EB705583D32}"/>
                </a:ext>
              </a:extLst>
            </p:cNvPr>
            <p:cNvSpPr/>
            <p:nvPr/>
          </p:nvSpPr>
          <p:spPr>
            <a:xfrm>
              <a:off x="5301143" y="1271231"/>
              <a:ext cx="5920723" cy="10142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D0394A-247D-4033-9103-8A789ABBF699}"/>
                    </a:ext>
                  </a:extLst>
                </p:cNvPr>
                <p:cNvSpPr txBox="1"/>
                <p:nvPr/>
              </p:nvSpPr>
              <p:spPr>
                <a:xfrm>
                  <a:off x="5301143" y="1578740"/>
                  <a:ext cx="141750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D0394A-247D-4033-9103-8A789ABBF6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1143" y="1578740"/>
                  <a:ext cx="1417504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2B8C9D8-031D-4EBE-BAA3-C99279436CE6}"/>
                    </a:ext>
                  </a:extLst>
                </p:cNvPr>
                <p:cNvSpPr txBox="1"/>
                <p:nvPr/>
              </p:nvSpPr>
              <p:spPr>
                <a:xfrm>
                  <a:off x="9273320" y="1551007"/>
                  <a:ext cx="1948546" cy="578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2B8C9D8-031D-4EBE-BAA3-C99279436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3320" y="1551007"/>
                  <a:ext cx="1948546" cy="5786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5B6F4E7-91BD-4CAB-B2A4-F8ED0BD6BADE}"/>
                    </a:ext>
                  </a:extLst>
                </p:cNvPr>
                <p:cNvSpPr txBox="1"/>
                <p:nvPr/>
              </p:nvSpPr>
              <p:spPr>
                <a:xfrm>
                  <a:off x="6866315" y="1378684"/>
                  <a:ext cx="21167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/>
                    <a:t>/</a:t>
                  </a:r>
                  <a14:m>
                    <m:oMath xmlns:m="http://schemas.openxmlformats.org/officeDocument/2006/math"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5B6F4E7-91BD-4CAB-B2A4-F8ED0BD6BA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315" y="1378684"/>
                  <a:ext cx="211673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865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3ACE555-0C11-4234-BEBF-698225CD6179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6718647" y="1840350"/>
              <a:ext cx="25546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9252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286F710-6BF6-4E54-A8A1-AB5D97E6DF2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9967095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286F710-6BF6-4E54-A8A1-AB5D97E6DF2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9967095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543" r="-2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543" r="-1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543" r="-1036" b="-2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100543" r="-2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100543" r="-1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100543" r="-1036" b="-1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200543" r="-2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200543" r="-1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200543" r="-1036" b="-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06336D4-BD33-414C-BF65-9CA19A2F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 of a 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13D72-F83B-4B19-8B84-FF014B56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D2D5C20-7CFE-409D-B3B2-CCABDFD10CFA}"/>
              </a:ext>
            </a:extLst>
          </p:cNvPr>
          <p:cNvSpPr txBox="1">
            <a:spLocks/>
          </p:cNvSpPr>
          <p:nvPr/>
        </p:nvSpPr>
        <p:spPr>
          <a:xfrm>
            <a:off x="166680" y="1624696"/>
            <a:ext cx="7079364" cy="347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ar-A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2407F67A-D802-4709-9D8F-C4E1A8823A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1332703"/>
                <a:ext cx="7372731" cy="2363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At each cell boundary, assume that the guard is the equation of the boundary, and the reset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Invariant for each cell/mode is the open set enclosed by its boundaries</a:t>
                </a:r>
              </a:p>
              <a:p>
                <a:r>
                  <a:rPr lang="en-US" dirty="0"/>
                  <a:t>Suppose initial state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2407F67A-D802-4709-9D8F-C4E1A8823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1332703"/>
                <a:ext cx="7372731" cy="2363317"/>
              </a:xfrm>
              <a:prstGeom prst="rect">
                <a:avLst/>
              </a:prstGeom>
              <a:blipFill>
                <a:blip r:embed="rId3"/>
                <a:stretch>
                  <a:fillRect l="-826" t="-5426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0C592C8-A98F-47F1-AE5B-0FC5D9EF23CF}"/>
              </a:ext>
            </a:extLst>
          </p:cNvPr>
          <p:cNvSpPr txBox="1"/>
          <p:nvPr/>
        </p:nvSpPr>
        <p:spPr>
          <a:xfrm>
            <a:off x="7796540" y="4625539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96BD5-096E-49C5-B120-BA84A5DC7D13}"/>
              </a:ext>
            </a:extLst>
          </p:cNvPr>
          <p:cNvSpPr txBox="1"/>
          <p:nvPr/>
        </p:nvSpPr>
        <p:spPr>
          <a:xfrm>
            <a:off x="7781172" y="3429000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26FDDD-2E24-4C3B-BB29-A61F778AEFA0}"/>
              </a:ext>
            </a:extLst>
          </p:cNvPr>
          <p:cNvSpPr txBox="1"/>
          <p:nvPr/>
        </p:nvSpPr>
        <p:spPr>
          <a:xfrm>
            <a:off x="7796540" y="223791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80E93-359F-4535-8F90-50A7903816AB}"/>
              </a:ext>
            </a:extLst>
          </p:cNvPr>
          <p:cNvSpPr txBox="1"/>
          <p:nvPr/>
        </p:nvSpPr>
        <p:spPr>
          <a:xfrm>
            <a:off x="7796539" y="1232283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0FC0C0-5147-4BF6-B98F-A77C57219B05}"/>
              </a:ext>
            </a:extLst>
          </p:cNvPr>
          <p:cNvSpPr txBox="1"/>
          <p:nvPr/>
        </p:nvSpPr>
        <p:spPr>
          <a:xfrm>
            <a:off x="9235838" y="4733365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391E7D-81E3-4894-9D5F-CD6D21765D9C}"/>
              </a:ext>
            </a:extLst>
          </p:cNvPr>
          <p:cNvSpPr txBox="1"/>
          <p:nvPr/>
        </p:nvSpPr>
        <p:spPr>
          <a:xfrm>
            <a:off x="10470792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(2,0)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C8B5E6-B7EF-49CF-8D42-85B700E6B13F}"/>
              </a:ext>
            </a:extLst>
          </p:cNvPr>
          <p:cNvSpPr txBox="1"/>
          <p:nvPr/>
        </p:nvSpPr>
        <p:spPr>
          <a:xfrm>
            <a:off x="11574523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(3,0)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30AF24-6C47-4D76-BC7C-4F28FAD45A46}"/>
              </a:ext>
            </a:extLst>
          </p:cNvPr>
          <p:cNvSpPr/>
          <p:nvPr/>
        </p:nvSpPr>
        <p:spPr>
          <a:xfrm>
            <a:off x="8339698" y="3743258"/>
            <a:ext cx="148638" cy="15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21E660-8670-43B6-8422-9A78A90B57C7}"/>
                  </a:ext>
                </a:extLst>
              </p:cNvPr>
              <p:cNvSpPr txBox="1"/>
              <p:nvPr/>
            </p:nvSpPr>
            <p:spPr>
              <a:xfrm>
                <a:off x="213619" y="4227335"/>
                <a:ext cx="14119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21E660-8670-43B6-8422-9A78A90B5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19" y="4227335"/>
                <a:ext cx="1411925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C3D8D12-004A-46A4-A4DF-31C8834643EB}"/>
              </a:ext>
            </a:extLst>
          </p:cNvPr>
          <p:cNvSpPr/>
          <p:nvPr/>
        </p:nvSpPr>
        <p:spPr>
          <a:xfrm>
            <a:off x="1551219" y="4406781"/>
            <a:ext cx="796208" cy="105364"/>
          </a:xfrm>
          <a:custGeom>
            <a:avLst/>
            <a:gdLst>
              <a:gd name="connsiteX0" fmla="*/ 0 w 3749808"/>
              <a:gd name="connsiteY0" fmla="*/ 691577 h 730014"/>
              <a:gd name="connsiteX1" fmla="*/ 399570 w 3749808"/>
              <a:gd name="connsiteY1" fmla="*/ 14 h 730014"/>
              <a:gd name="connsiteX2" fmla="*/ 783771 w 3749808"/>
              <a:gd name="connsiteY2" fmla="*/ 706945 h 730014"/>
              <a:gd name="connsiteX3" fmla="*/ 1129553 w 3749808"/>
              <a:gd name="connsiteY3" fmla="*/ 38435 h 730014"/>
              <a:gd name="connsiteX4" fmla="*/ 1459966 w 3749808"/>
              <a:gd name="connsiteY4" fmla="*/ 699261 h 730014"/>
              <a:gd name="connsiteX5" fmla="*/ 1767328 w 3749808"/>
              <a:gd name="connsiteY5" fmla="*/ 38435 h 730014"/>
              <a:gd name="connsiteX6" fmla="*/ 2090057 w 3749808"/>
              <a:gd name="connsiteY6" fmla="*/ 683893 h 730014"/>
              <a:gd name="connsiteX7" fmla="*/ 2335946 w 3749808"/>
              <a:gd name="connsiteY7" fmla="*/ 38435 h 730014"/>
              <a:gd name="connsiteX8" fmla="*/ 2674044 w 3749808"/>
              <a:gd name="connsiteY8" fmla="*/ 729998 h 730014"/>
              <a:gd name="connsiteX9" fmla="*/ 2881512 w 3749808"/>
              <a:gd name="connsiteY9" fmla="*/ 15382 h 730014"/>
              <a:gd name="connsiteX10" fmla="*/ 3081297 w 3749808"/>
              <a:gd name="connsiteY10" fmla="*/ 338112 h 730014"/>
              <a:gd name="connsiteX11" fmla="*/ 3749808 w 3749808"/>
              <a:gd name="connsiteY11" fmla="*/ 361164 h 730014"/>
              <a:gd name="connsiteX0" fmla="*/ 0 w 3649916"/>
              <a:gd name="connsiteY0" fmla="*/ 691577 h 730014"/>
              <a:gd name="connsiteX1" fmla="*/ 299678 w 3649916"/>
              <a:gd name="connsiteY1" fmla="*/ 14 h 730014"/>
              <a:gd name="connsiteX2" fmla="*/ 683879 w 3649916"/>
              <a:gd name="connsiteY2" fmla="*/ 706945 h 730014"/>
              <a:gd name="connsiteX3" fmla="*/ 1029661 w 3649916"/>
              <a:gd name="connsiteY3" fmla="*/ 38435 h 730014"/>
              <a:gd name="connsiteX4" fmla="*/ 1360074 w 3649916"/>
              <a:gd name="connsiteY4" fmla="*/ 699261 h 730014"/>
              <a:gd name="connsiteX5" fmla="*/ 1667436 w 3649916"/>
              <a:gd name="connsiteY5" fmla="*/ 38435 h 730014"/>
              <a:gd name="connsiteX6" fmla="*/ 1990165 w 3649916"/>
              <a:gd name="connsiteY6" fmla="*/ 683893 h 730014"/>
              <a:gd name="connsiteX7" fmla="*/ 2236054 w 3649916"/>
              <a:gd name="connsiteY7" fmla="*/ 38435 h 730014"/>
              <a:gd name="connsiteX8" fmla="*/ 2574152 w 3649916"/>
              <a:gd name="connsiteY8" fmla="*/ 729998 h 730014"/>
              <a:gd name="connsiteX9" fmla="*/ 2781620 w 3649916"/>
              <a:gd name="connsiteY9" fmla="*/ 15382 h 730014"/>
              <a:gd name="connsiteX10" fmla="*/ 2981405 w 3649916"/>
              <a:gd name="connsiteY10" fmla="*/ 338112 h 730014"/>
              <a:gd name="connsiteX11" fmla="*/ 3649916 w 3649916"/>
              <a:gd name="connsiteY11" fmla="*/ 361164 h 730014"/>
              <a:gd name="connsiteX0" fmla="*/ 68246 w 3718162"/>
              <a:gd name="connsiteY0" fmla="*/ 691582 h 736892"/>
              <a:gd name="connsiteX1" fmla="*/ 14458 w 3718162"/>
              <a:gd name="connsiteY1" fmla="*/ 683898 h 736892"/>
              <a:gd name="connsiteX2" fmla="*/ 367924 w 3718162"/>
              <a:gd name="connsiteY2" fmla="*/ 19 h 736892"/>
              <a:gd name="connsiteX3" fmla="*/ 752125 w 3718162"/>
              <a:gd name="connsiteY3" fmla="*/ 706950 h 736892"/>
              <a:gd name="connsiteX4" fmla="*/ 1097907 w 3718162"/>
              <a:gd name="connsiteY4" fmla="*/ 38440 h 736892"/>
              <a:gd name="connsiteX5" fmla="*/ 1428320 w 3718162"/>
              <a:gd name="connsiteY5" fmla="*/ 699266 h 736892"/>
              <a:gd name="connsiteX6" fmla="*/ 1735682 w 3718162"/>
              <a:gd name="connsiteY6" fmla="*/ 38440 h 736892"/>
              <a:gd name="connsiteX7" fmla="*/ 2058411 w 3718162"/>
              <a:gd name="connsiteY7" fmla="*/ 683898 h 736892"/>
              <a:gd name="connsiteX8" fmla="*/ 2304300 w 3718162"/>
              <a:gd name="connsiteY8" fmla="*/ 38440 h 736892"/>
              <a:gd name="connsiteX9" fmla="*/ 2642398 w 3718162"/>
              <a:gd name="connsiteY9" fmla="*/ 730003 h 736892"/>
              <a:gd name="connsiteX10" fmla="*/ 2849866 w 3718162"/>
              <a:gd name="connsiteY10" fmla="*/ 15387 h 736892"/>
              <a:gd name="connsiteX11" fmla="*/ 3049651 w 3718162"/>
              <a:gd name="connsiteY11" fmla="*/ 338117 h 736892"/>
              <a:gd name="connsiteX12" fmla="*/ 3718162 w 3718162"/>
              <a:gd name="connsiteY12" fmla="*/ 361169 h 736892"/>
              <a:gd name="connsiteX0" fmla="*/ 472169 w 4122085"/>
              <a:gd name="connsiteY0" fmla="*/ 703619 h 742056"/>
              <a:gd name="connsiteX1" fmla="*/ 3443 w 4122085"/>
              <a:gd name="connsiteY1" fmla="*/ 304049 h 742056"/>
              <a:gd name="connsiteX2" fmla="*/ 771847 w 4122085"/>
              <a:gd name="connsiteY2" fmla="*/ 12056 h 742056"/>
              <a:gd name="connsiteX3" fmla="*/ 1156048 w 4122085"/>
              <a:gd name="connsiteY3" fmla="*/ 718987 h 742056"/>
              <a:gd name="connsiteX4" fmla="*/ 1501830 w 4122085"/>
              <a:gd name="connsiteY4" fmla="*/ 50477 h 742056"/>
              <a:gd name="connsiteX5" fmla="*/ 1832243 w 4122085"/>
              <a:gd name="connsiteY5" fmla="*/ 711303 h 742056"/>
              <a:gd name="connsiteX6" fmla="*/ 2139605 w 4122085"/>
              <a:gd name="connsiteY6" fmla="*/ 50477 h 742056"/>
              <a:gd name="connsiteX7" fmla="*/ 2462334 w 4122085"/>
              <a:gd name="connsiteY7" fmla="*/ 695935 h 742056"/>
              <a:gd name="connsiteX8" fmla="*/ 2708223 w 4122085"/>
              <a:gd name="connsiteY8" fmla="*/ 50477 h 742056"/>
              <a:gd name="connsiteX9" fmla="*/ 3046321 w 4122085"/>
              <a:gd name="connsiteY9" fmla="*/ 742040 h 742056"/>
              <a:gd name="connsiteX10" fmla="*/ 3253789 w 4122085"/>
              <a:gd name="connsiteY10" fmla="*/ 27424 h 742056"/>
              <a:gd name="connsiteX11" fmla="*/ 3453574 w 4122085"/>
              <a:gd name="connsiteY11" fmla="*/ 350154 h 742056"/>
              <a:gd name="connsiteX12" fmla="*/ 4122085 w 4122085"/>
              <a:gd name="connsiteY12" fmla="*/ 373206 h 742056"/>
              <a:gd name="connsiteX0" fmla="*/ 189 w 4472297"/>
              <a:gd name="connsiteY0" fmla="*/ 588359 h 742056"/>
              <a:gd name="connsiteX1" fmla="*/ 353655 w 4472297"/>
              <a:gd name="connsiteY1" fmla="*/ 304049 h 742056"/>
              <a:gd name="connsiteX2" fmla="*/ 1122059 w 4472297"/>
              <a:gd name="connsiteY2" fmla="*/ 12056 h 742056"/>
              <a:gd name="connsiteX3" fmla="*/ 1506260 w 4472297"/>
              <a:gd name="connsiteY3" fmla="*/ 718987 h 742056"/>
              <a:gd name="connsiteX4" fmla="*/ 1852042 w 4472297"/>
              <a:gd name="connsiteY4" fmla="*/ 50477 h 742056"/>
              <a:gd name="connsiteX5" fmla="*/ 2182455 w 4472297"/>
              <a:gd name="connsiteY5" fmla="*/ 711303 h 742056"/>
              <a:gd name="connsiteX6" fmla="*/ 2489817 w 4472297"/>
              <a:gd name="connsiteY6" fmla="*/ 50477 h 742056"/>
              <a:gd name="connsiteX7" fmla="*/ 2812546 w 4472297"/>
              <a:gd name="connsiteY7" fmla="*/ 695935 h 742056"/>
              <a:gd name="connsiteX8" fmla="*/ 3058435 w 4472297"/>
              <a:gd name="connsiteY8" fmla="*/ 50477 h 742056"/>
              <a:gd name="connsiteX9" fmla="*/ 3396533 w 4472297"/>
              <a:gd name="connsiteY9" fmla="*/ 742040 h 742056"/>
              <a:gd name="connsiteX10" fmla="*/ 3604001 w 4472297"/>
              <a:gd name="connsiteY10" fmla="*/ 27424 h 742056"/>
              <a:gd name="connsiteX11" fmla="*/ 3803786 w 4472297"/>
              <a:gd name="connsiteY11" fmla="*/ 350154 h 742056"/>
              <a:gd name="connsiteX12" fmla="*/ 4472297 w 4472297"/>
              <a:gd name="connsiteY12" fmla="*/ 373206 h 742056"/>
              <a:gd name="connsiteX0" fmla="*/ 74 w 4472182"/>
              <a:gd name="connsiteY0" fmla="*/ 576383 h 730080"/>
              <a:gd name="connsiteX1" fmla="*/ 860686 w 4472182"/>
              <a:gd name="connsiteY1" fmla="*/ 660906 h 730080"/>
              <a:gd name="connsiteX2" fmla="*/ 1121944 w 4472182"/>
              <a:gd name="connsiteY2" fmla="*/ 80 h 730080"/>
              <a:gd name="connsiteX3" fmla="*/ 1506145 w 4472182"/>
              <a:gd name="connsiteY3" fmla="*/ 707011 h 730080"/>
              <a:gd name="connsiteX4" fmla="*/ 1851927 w 4472182"/>
              <a:gd name="connsiteY4" fmla="*/ 38501 h 730080"/>
              <a:gd name="connsiteX5" fmla="*/ 2182340 w 4472182"/>
              <a:gd name="connsiteY5" fmla="*/ 699327 h 730080"/>
              <a:gd name="connsiteX6" fmla="*/ 2489702 w 4472182"/>
              <a:gd name="connsiteY6" fmla="*/ 38501 h 730080"/>
              <a:gd name="connsiteX7" fmla="*/ 2812431 w 4472182"/>
              <a:gd name="connsiteY7" fmla="*/ 683959 h 730080"/>
              <a:gd name="connsiteX8" fmla="*/ 3058320 w 4472182"/>
              <a:gd name="connsiteY8" fmla="*/ 38501 h 730080"/>
              <a:gd name="connsiteX9" fmla="*/ 3396418 w 4472182"/>
              <a:gd name="connsiteY9" fmla="*/ 730064 h 730080"/>
              <a:gd name="connsiteX10" fmla="*/ 3603886 w 4472182"/>
              <a:gd name="connsiteY10" fmla="*/ 15448 h 730080"/>
              <a:gd name="connsiteX11" fmla="*/ 3803671 w 4472182"/>
              <a:gd name="connsiteY11" fmla="*/ 338178 h 730080"/>
              <a:gd name="connsiteX12" fmla="*/ 4472182 w 4472182"/>
              <a:gd name="connsiteY12" fmla="*/ 361230 h 730080"/>
              <a:gd name="connsiteX0" fmla="*/ 267 w 3873020"/>
              <a:gd name="connsiteY0" fmla="*/ 284390 h 730080"/>
              <a:gd name="connsiteX1" fmla="*/ 261524 w 3873020"/>
              <a:gd name="connsiteY1" fmla="*/ 660906 h 730080"/>
              <a:gd name="connsiteX2" fmla="*/ 522782 w 3873020"/>
              <a:gd name="connsiteY2" fmla="*/ 80 h 730080"/>
              <a:gd name="connsiteX3" fmla="*/ 906983 w 3873020"/>
              <a:gd name="connsiteY3" fmla="*/ 707011 h 730080"/>
              <a:gd name="connsiteX4" fmla="*/ 1252765 w 3873020"/>
              <a:gd name="connsiteY4" fmla="*/ 38501 h 730080"/>
              <a:gd name="connsiteX5" fmla="*/ 1583178 w 3873020"/>
              <a:gd name="connsiteY5" fmla="*/ 699327 h 730080"/>
              <a:gd name="connsiteX6" fmla="*/ 1890540 w 3873020"/>
              <a:gd name="connsiteY6" fmla="*/ 38501 h 730080"/>
              <a:gd name="connsiteX7" fmla="*/ 2213269 w 3873020"/>
              <a:gd name="connsiteY7" fmla="*/ 683959 h 730080"/>
              <a:gd name="connsiteX8" fmla="*/ 2459158 w 3873020"/>
              <a:gd name="connsiteY8" fmla="*/ 38501 h 730080"/>
              <a:gd name="connsiteX9" fmla="*/ 2797256 w 3873020"/>
              <a:gd name="connsiteY9" fmla="*/ 730064 h 730080"/>
              <a:gd name="connsiteX10" fmla="*/ 3004724 w 3873020"/>
              <a:gd name="connsiteY10" fmla="*/ 15448 h 730080"/>
              <a:gd name="connsiteX11" fmla="*/ 3204509 w 3873020"/>
              <a:gd name="connsiteY11" fmla="*/ 338178 h 730080"/>
              <a:gd name="connsiteX12" fmla="*/ 3873020 w 3873020"/>
              <a:gd name="connsiteY12" fmla="*/ 361230 h 730080"/>
              <a:gd name="connsiteX0" fmla="*/ 13545 w 3886298"/>
              <a:gd name="connsiteY0" fmla="*/ 284381 h 730071"/>
              <a:gd name="connsiteX1" fmla="*/ 21229 w 3886298"/>
              <a:gd name="connsiteY1" fmla="*/ 253645 h 730071"/>
              <a:gd name="connsiteX2" fmla="*/ 274802 w 3886298"/>
              <a:gd name="connsiteY2" fmla="*/ 660897 h 730071"/>
              <a:gd name="connsiteX3" fmla="*/ 536060 w 3886298"/>
              <a:gd name="connsiteY3" fmla="*/ 71 h 730071"/>
              <a:gd name="connsiteX4" fmla="*/ 920261 w 3886298"/>
              <a:gd name="connsiteY4" fmla="*/ 707002 h 730071"/>
              <a:gd name="connsiteX5" fmla="*/ 1266043 w 3886298"/>
              <a:gd name="connsiteY5" fmla="*/ 38492 h 730071"/>
              <a:gd name="connsiteX6" fmla="*/ 1596456 w 3886298"/>
              <a:gd name="connsiteY6" fmla="*/ 699318 h 730071"/>
              <a:gd name="connsiteX7" fmla="*/ 1903818 w 3886298"/>
              <a:gd name="connsiteY7" fmla="*/ 38492 h 730071"/>
              <a:gd name="connsiteX8" fmla="*/ 2226547 w 3886298"/>
              <a:gd name="connsiteY8" fmla="*/ 683950 h 730071"/>
              <a:gd name="connsiteX9" fmla="*/ 2472436 w 3886298"/>
              <a:gd name="connsiteY9" fmla="*/ 38492 h 730071"/>
              <a:gd name="connsiteX10" fmla="*/ 2810534 w 3886298"/>
              <a:gd name="connsiteY10" fmla="*/ 730055 h 730071"/>
              <a:gd name="connsiteX11" fmla="*/ 3018002 w 3886298"/>
              <a:gd name="connsiteY11" fmla="*/ 15439 h 730071"/>
              <a:gd name="connsiteX12" fmla="*/ 3217787 w 3886298"/>
              <a:gd name="connsiteY12" fmla="*/ 338169 h 730071"/>
              <a:gd name="connsiteX13" fmla="*/ 3886298 w 3886298"/>
              <a:gd name="connsiteY13" fmla="*/ 361221 h 730071"/>
              <a:gd name="connsiteX0" fmla="*/ 295878 w 4168631"/>
              <a:gd name="connsiteY0" fmla="*/ 284381 h 730071"/>
              <a:gd name="connsiteX1" fmla="*/ 3885 w 4168631"/>
              <a:gd name="connsiteY1" fmla="*/ 307434 h 730071"/>
              <a:gd name="connsiteX2" fmla="*/ 557135 w 4168631"/>
              <a:gd name="connsiteY2" fmla="*/ 660897 h 730071"/>
              <a:gd name="connsiteX3" fmla="*/ 818393 w 4168631"/>
              <a:gd name="connsiteY3" fmla="*/ 71 h 730071"/>
              <a:gd name="connsiteX4" fmla="*/ 1202594 w 4168631"/>
              <a:gd name="connsiteY4" fmla="*/ 707002 h 730071"/>
              <a:gd name="connsiteX5" fmla="*/ 1548376 w 4168631"/>
              <a:gd name="connsiteY5" fmla="*/ 38492 h 730071"/>
              <a:gd name="connsiteX6" fmla="*/ 1878789 w 4168631"/>
              <a:gd name="connsiteY6" fmla="*/ 699318 h 730071"/>
              <a:gd name="connsiteX7" fmla="*/ 2186151 w 4168631"/>
              <a:gd name="connsiteY7" fmla="*/ 38492 h 730071"/>
              <a:gd name="connsiteX8" fmla="*/ 2508880 w 4168631"/>
              <a:gd name="connsiteY8" fmla="*/ 683950 h 730071"/>
              <a:gd name="connsiteX9" fmla="*/ 2754769 w 4168631"/>
              <a:gd name="connsiteY9" fmla="*/ 38492 h 730071"/>
              <a:gd name="connsiteX10" fmla="*/ 3092867 w 4168631"/>
              <a:gd name="connsiteY10" fmla="*/ 730055 h 730071"/>
              <a:gd name="connsiteX11" fmla="*/ 3300335 w 4168631"/>
              <a:gd name="connsiteY11" fmla="*/ 15439 h 730071"/>
              <a:gd name="connsiteX12" fmla="*/ 3500120 w 4168631"/>
              <a:gd name="connsiteY12" fmla="*/ 338169 h 730071"/>
              <a:gd name="connsiteX13" fmla="*/ 4168631 w 4168631"/>
              <a:gd name="connsiteY13" fmla="*/ 361221 h 730071"/>
              <a:gd name="connsiteX0" fmla="*/ 0 w 4579684"/>
              <a:gd name="connsiteY0" fmla="*/ 353538 h 730071"/>
              <a:gd name="connsiteX1" fmla="*/ 414938 w 4579684"/>
              <a:gd name="connsiteY1" fmla="*/ 307434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579684"/>
              <a:gd name="connsiteY0" fmla="*/ 353538 h 730071"/>
              <a:gd name="connsiteX1" fmla="*/ 845244 w 4579684"/>
              <a:gd name="connsiteY1" fmla="*/ 353538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22802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318427"/>
              <a:gd name="connsiteY0" fmla="*/ 330486 h 730071"/>
              <a:gd name="connsiteX1" fmla="*/ 583987 w 4318427"/>
              <a:gd name="connsiteY1" fmla="*/ 353538 h 730071"/>
              <a:gd name="connsiteX2" fmla="*/ 706931 w 4318427"/>
              <a:gd name="connsiteY2" fmla="*/ 660897 h 730071"/>
              <a:gd name="connsiteX3" fmla="*/ 968189 w 4318427"/>
              <a:gd name="connsiteY3" fmla="*/ 71 h 730071"/>
              <a:gd name="connsiteX4" fmla="*/ 1352390 w 4318427"/>
              <a:gd name="connsiteY4" fmla="*/ 707002 h 730071"/>
              <a:gd name="connsiteX5" fmla="*/ 1698172 w 4318427"/>
              <a:gd name="connsiteY5" fmla="*/ 38492 h 730071"/>
              <a:gd name="connsiteX6" fmla="*/ 2028585 w 4318427"/>
              <a:gd name="connsiteY6" fmla="*/ 699318 h 730071"/>
              <a:gd name="connsiteX7" fmla="*/ 2335947 w 4318427"/>
              <a:gd name="connsiteY7" fmla="*/ 38492 h 730071"/>
              <a:gd name="connsiteX8" fmla="*/ 2658676 w 4318427"/>
              <a:gd name="connsiteY8" fmla="*/ 683950 h 730071"/>
              <a:gd name="connsiteX9" fmla="*/ 2904565 w 4318427"/>
              <a:gd name="connsiteY9" fmla="*/ 38492 h 730071"/>
              <a:gd name="connsiteX10" fmla="*/ 3242663 w 4318427"/>
              <a:gd name="connsiteY10" fmla="*/ 730055 h 730071"/>
              <a:gd name="connsiteX11" fmla="*/ 3450131 w 4318427"/>
              <a:gd name="connsiteY11" fmla="*/ 15439 h 730071"/>
              <a:gd name="connsiteX12" fmla="*/ 3649916 w 4318427"/>
              <a:gd name="connsiteY12" fmla="*/ 338169 h 730071"/>
              <a:gd name="connsiteX13" fmla="*/ 4318427 w 4318427"/>
              <a:gd name="connsiteY13" fmla="*/ 361221 h 73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18427" h="730071">
                <a:moveTo>
                  <a:pt x="0" y="330486"/>
                </a:moveTo>
                <a:cubicBezTo>
                  <a:pt x="1281" y="325363"/>
                  <a:pt x="466165" y="298470"/>
                  <a:pt x="583987" y="353538"/>
                </a:cubicBezTo>
                <a:cubicBezTo>
                  <a:pt x="701809" y="408607"/>
                  <a:pt x="621126" y="703159"/>
                  <a:pt x="706931" y="660897"/>
                </a:cubicBezTo>
                <a:cubicBezTo>
                  <a:pt x="792736" y="618635"/>
                  <a:pt x="860613" y="-7613"/>
                  <a:pt x="968189" y="71"/>
                </a:cubicBezTo>
                <a:cubicBezTo>
                  <a:pt x="1075766" y="7755"/>
                  <a:pt x="1230726" y="700599"/>
                  <a:pt x="1352390" y="707002"/>
                </a:cubicBezTo>
                <a:cubicBezTo>
                  <a:pt x="1474054" y="713405"/>
                  <a:pt x="1585473" y="39773"/>
                  <a:pt x="1698172" y="38492"/>
                </a:cubicBezTo>
                <a:cubicBezTo>
                  <a:pt x="1810871" y="37211"/>
                  <a:pt x="1922289" y="699318"/>
                  <a:pt x="2028585" y="699318"/>
                </a:cubicBezTo>
                <a:cubicBezTo>
                  <a:pt x="2134881" y="699318"/>
                  <a:pt x="2230932" y="41053"/>
                  <a:pt x="2335947" y="38492"/>
                </a:cubicBezTo>
                <a:cubicBezTo>
                  <a:pt x="2440962" y="35931"/>
                  <a:pt x="2563906" y="683950"/>
                  <a:pt x="2658676" y="683950"/>
                </a:cubicBezTo>
                <a:cubicBezTo>
                  <a:pt x="2753446" y="683950"/>
                  <a:pt x="2807234" y="30808"/>
                  <a:pt x="2904565" y="38492"/>
                </a:cubicBezTo>
                <a:cubicBezTo>
                  <a:pt x="3001896" y="46176"/>
                  <a:pt x="3151736" y="733897"/>
                  <a:pt x="3242663" y="730055"/>
                </a:cubicBezTo>
                <a:cubicBezTo>
                  <a:pt x="3333590" y="726213"/>
                  <a:pt x="3382256" y="80753"/>
                  <a:pt x="3450131" y="15439"/>
                </a:cubicBezTo>
                <a:cubicBezTo>
                  <a:pt x="3518006" y="-49875"/>
                  <a:pt x="3505200" y="280539"/>
                  <a:pt x="3649916" y="338169"/>
                </a:cubicBezTo>
                <a:cubicBezTo>
                  <a:pt x="3794632" y="395799"/>
                  <a:pt x="4056529" y="378510"/>
                  <a:pt x="4318427" y="36122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18B334-3C7B-4BBF-B290-BEA11255CD47}"/>
                  </a:ext>
                </a:extLst>
              </p:cNvPr>
              <p:cNvSpPr txBox="1"/>
              <p:nvPr/>
            </p:nvSpPr>
            <p:spPr>
              <a:xfrm>
                <a:off x="2285115" y="4258669"/>
                <a:ext cx="1292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18B334-3C7B-4BBF-B290-BEA11255C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115" y="4258669"/>
                <a:ext cx="12925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8FD74B-D627-4CCD-951B-6569DF6DE2B9}"/>
                  </a:ext>
                </a:extLst>
              </p:cNvPr>
              <p:cNvSpPr txBox="1"/>
              <p:nvPr/>
            </p:nvSpPr>
            <p:spPr>
              <a:xfrm>
                <a:off x="1917312" y="4602015"/>
                <a:ext cx="403382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8FD74B-D627-4CCD-951B-6569DF6DE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312" y="4602015"/>
                <a:ext cx="403382" cy="401970"/>
              </a:xfrm>
              <a:prstGeom prst="rect">
                <a:avLst/>
              </a:prstGeom>
              <a:blipFill>
                <a:blip r:embed="rId6"/>
                <a:stretch>
                  <a:fillRect r="-8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AE656D-7094-469F-86AC-D8DDE1FC40DE}"/>
                  </a:ext>
                </a:extLst>
              </p:cNvPr>
              <p:cNvSpPr txBox="1"/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AE656D-7094-469F-86AC-D8DDE1FC4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FE8AB8D-0AEB-4B27-AFAB-D8114D00C70C}"/>
                  </a:ext>
                </a:extLst>
              </p:cNvPr>
              <p:cNvSpPr txBox="1"/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FE8AB8D-0AEB-4B27-AFAB-D8114D00C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9C84FC-1838-40ED-A6E3-B7E8C3BA003C}"/>
                  </a:ext>
                </a:extLst>
              </p:cNvPr>
              <p:cNvSpPr txBox="1"/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9C84FC-1838-40ED-A6E3-B7E8C3BA0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19B51E-62C8-4295-B55D-111FD686BDDE}"/>
                  </a:ext>
                </a:extLst>
              </p:cNvPr>
              <p:cNvSpPr txBox="1"/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19B51E-62C8-4295-B55D-111FD686B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622B43-2FEC-4A44-8588-579BD7D8BA5A}"/>
                  </a:ext>
                </a:extLst>
              </p:cNvPr>
              <p:cNvSpPr txBox="1"/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622B43-2FEC-4A44-8588-579BD7D8B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02C3E5-2555-4234-9B89-59BF80A32597}"/>
                  </a:ext>
                </a:extLst>
              </p:cNvPr>
              <p:cNvSpPr txBox="1"/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02C3E5-2555-4234-9B89-59BF80A32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ACB8D4-EDBE-4B31-A64F-ABE1135B9ADF}"/>
                  </a:ext>
                </a:extLst>
              </p:cNvPr>
              <p:cNvSpPr txBox="1"/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ACB8D4-EDBE-4B31-A64F-ABE1135B9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366EDED-1664-4EE2-9269-58FD94E28F9B}"/>
                  </a:ext>
                </a:extLst>
              </p:cNvPr>
              <p:cNvSpPr txBox="1"/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366EDED-1664-4EE2-9269-58FD94E28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722233-8D92-4786-955B-71D06962EA27}"/>
                  </a:ext>
                </a:extLst>
              </p:cNvPr>
              <p:cNvSpPr txBox="1"/>
              <p:nvPr/>
            </p:nvSpPr>
            <p:spPr>
              <a:xfrm>
                <a:off x="11407841" y="1283977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722233-8D92-4786-955B-71D06962E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7841" y="1283977"/>
                <a:ext cx="61747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E6AD556-E923-4F53-8770-9270EDAB2D6B}"/>
                  </a:ext>
                </a:extLst>
              </p:cNvPr>
              <p:cNvSpPr txBox="1"/>
              <p:nvPr/>
            </p:nvSpPr>
            <p:spPr>
              <a:xfrm>
                <a:off x="4632208" y="4256207"/>
                <a:ext cx="1733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E6AD556-E923-4F53-8770-9270EDAB2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208" y="4256207"/>
                <a:ext cx="173393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3CEABA-1A0F-4411-A7F4-F8F904983D40}"/>
              </a:ext>
            </a:extLst>
          </p:cNvPr>
          <p:cNvCxnSpPr>
            <a:cxnSpLocks/>
          </p:cNvCxnSpPr>
          <p:nvPr/>
        </p:nvCxnSpPr>
        <p:spPr>
          <a:xfrm flipV="1">
            <a:off x="3558666" y="4493817"/>
            <a:ext cx="1054495" cy="24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A738A1-4AD5-481F-B34A-40A5FFE00FE9}"/>
                  </a:ext>
                </a:extLst>
              </p:cNvPr>
              <p:cNvSpPr txBox="1"/>
              <p:nvPr/>
            </p:nvSpPr>
            <p:spPr>
              <a:xfrm>
                <a:off x="3434970" y="3736644"/>
                <a:ext cx="13557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A738A1-4AD5-481F-B34A-40A5FFE00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970" y="3736644"/>
                <a:ext cx="1355741" cy="646331"/>
              </a:xfrm>
              <a:prstGeom prst="rect">
                <a:avLst/>
              </a:prstGeom>
              <a:blipFill>
                <a:blip r:embed="rId17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C8038ED-F3B0-4CC2-9292-C1AF288A84EB}"/>
              </a:ext>
            </a:extLst>
          </p:cNvPr>
          <p:cNvCxnSpPr>
            <a:cxnSpLocks/>
          </p:cNvCxnSpPr>
          <p:nvPr/>
        </p:nvCxnSpPr>
        <p:spPr>
          <a:xfrm flipV="1">
            <a:off x="8450992" y="3619343"/>
            <a:ext cx="140773" cy="13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A69677A-B807-42EB-93DC-DEA8B883CE9D}"/>
              </a:ext>
            </a:extLst>
          </p:cNvPr>
          <p:cNvCxnSpPr>
            <a:cxnSpLocks/>
          </p:cNvCxnSpPr>
          <p:nvPr/>
        </p:nvCxnSpPr>
        <p:spPr>
          <a:xfrm flipV="1">
            <a:off x="8591765" y="2514361"/>
            <a:ext cx="0" cy="102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43AAB8-AC91-4E46-9C64-B40198E33912}"/>
              </a:ext>
            </a:extLst>
          </p:cNvPr>
          <p:cNvCxnSpPr>
            <a:cxnSpLocks/>
          </p:cNvCxnSpPr>
          <p:nvPr/>
        </p:nvCxnSpPr>
        <p:spPr>
          <a:xfrm flipV="1">
            <a:off x="8644966" y="2151878"/>
            <a:ext cx="937024" cy="27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D093F47-7B66-436B-9720-F4E8A8E4D2C5}"/>
              </a:ext>
            </a:extLst>
          </p:cNvPr>
          <p:cNvCxnSpPr>
            <a:cxnSpLocks/>
          </p:cNvCxnSpPr>
          <p:nvPr/>
        </p:nvCxnSpPr>
        <p:spPr>
          <a:xfrm>
            <a:off x="9656309" y="2163597"/>
            <a:ext cx="340504" cy="30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B67BE1-2F7E-4BA7-AB1F-01750AA951F0}"/>
              </a:ext>
            </a:extLst>
          </p:cNvPr>
          <p:cNvCxnSpPr>
            <a:cxnSpLocks/>
          </p:cNvCxnSpPr>
          <p:nvPr/>
        </p:nvCxnSpPr>
        <p:spPr>
          <a:xfrm flipH="1">
            <a:off x="9581990" y="2513862"/>
            <a:ext cx="407911" cy="46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0203415-D4C7-4617-8A42-80E8FC0C3875}"/>
              </a:ext>
            </a:extLst>
          </p:cNvPr>
          <p:cNvSpPr/>
          <p:nvPr/>
        </p:nvSpPr>
        <p:spPr>
          <a:xfrm rot="5400000">
            <a:off x="5094114" y="4839383"/>
            <a:ext cx="537995" cy="78709"/>
          </a:xfrm>
          <a:custGeom>
            <a:avLst/>
            <a:gdLst>
              <a:gd name="connsiteX0" fmla="*/ 0 w 3749808"/>
              <a:gd name="connsiteY0" fmla="*/ 691577 h 730014"/>
              <a:gd name="connsiteX1" fmla="*/ 399570 w 3749808"/>
              <a:gd name="connsiteY1" fmla="*/ 14 h 730014"/>
              <a:gd name="connsiteX2" fmla="*/ 783771 w 3749808"/>
              <a:gd name="connsiteY2" fmla="*/ 706945 h 730014"/>
              <a:gd name="connsiteX3" fmla="*/ 1129553 w 3749808"/>
              <a:gd name="connsiteY3" fmla="*/ 38435 h 730014"/>
              <a:gd name="connsiteX4" fmla="*/ 1459966 w 3749808"/>
              <a:gd name="connsiteY4" fmla="*/ 699261 h 730014"/>
              <a:gd name="connsiteX5" fmla="*/ 1767328 w 3749808"/>
              <a:gd name="connsiteY5" fmla="*/ 38435 h 730014"/>
              <a:gd name="connsiteX6" fmla="*/ 2090057 w 3749808"/>
              <a:gd name="connsiteY6" fmla="*/ 683893 h 730014"/>
              <a:gd name="connsiteX7" fmla="*/ 2335946 w 3749808"/>
              <a:gd name="connsiteY7" fmla="*/ 38435 h 730014"/>
              <a:gd name="connsiteX8" fmla="*/ 2674044 w 3749808"/>
              <a:gd name="connsiteY8" fmla="*/ 729998 h 730014"/>
              <a:gd name="connsiteX9" fmla="*/ 2881512 w 3749808"/>
              <a:gd name="connsiteY9" fmla="*/ 15382 h 730014"/>
              <a:gd name="connsiteX10" fmla="*/ 3081297 w 3749808"/>
              <a:gd name="connsiteY10" fmla="*/ 338112 h 730014"/>
              <a:gd name="connsiteX11" fmla="*/ 3749808 w 3749808"/>
              <a:gd name="connsiteY11" fmla="*/ 361164 h 730014"/>
              <a:gd name="connsiteX0" fmla="*/ 0 w 3649916"/>
              <a:gd name="connsiteY0" fmla="*/ 691577 h 730014"/>
              <a:gd name="connsiteX1" fmla="*/ 299678 w 3649916"/>
              <a:gd name="connsiteY1" fmla="*/ 14 h 730014"/>
              <a:gd name="connsiteX2" fmla="*/ 683879 w 3649916"/>
              <a:gd name="connsiteY2" fmla="*/ 706945 h 730014"/>
              <a:gd name="connsiteX3" fmla="*/ 1029661 w 3649916"/>
              <a:gd name="connsiteY3" fmla="*/ 38435 h 730014"/>
              <a:gd name="connsiteX4" fmla="*/ 1360074 w 3649916"/>
              <a:gd name="connsiteY4" fmla="*/ 699261 h 730014"/>
              <a:gd name="connsiteX5" fmla="*/ 1667436 w 3649916"/>
              <a:gd name="connsiteY5" fmla="*/ 38435 h 730014"/>
              <a:gd name="connsiteX6" fmla="*/ 1990165 w 3649916"/>
              <a:gd name="connsiteY6" fmla="*/ 683893 h 730014"/>
              <a:gd name="connsiteX7" fmla="*/ 2236054 w 3649916"/>
              <a:gd name="connsiteY7" fmla="*/ 38435 h 730014"/>
              <a:gd name="connsiteX8" fmla="*/ 2574152 w 3649916"/>
              <a:gd name="connsiteY8" fmla="*/ 729998 h 730014"/>
              <a:gd name="connsiteX9" fmla="*/ 2781620 w 3649916"/>
              <a:gd name="connsiteY9" fmla="*/ 15382 h 730014"/>
              <a:gd name="connsiteX10" fmla="*/ 2981405 w 3649916"/>
              <a:gd name="connsiteY10" fmla="*/ 338112 h 730014"/>
              <a:gd name="connsiteX11" fmla="*/ 3649916 w 3649916"/>
              <a:gd name="connsiteY11" fmla="*/ 361164 h 730014"/>
              <a:gd name="connsiteX0" fmla="*/ 68246 w 3718162"/>
              <a:gd name="connsiteY0" fmla="*/ 691582 h 736892"/>
              <a:gd name="connsiteX1" fmla="*/ 14458 w 3718162"/>
              <a:gd name="connsiteY1" fmla="*/ 683898 h 736892"/>
              <a:gd name="connsiteX2" fmla="*/ 367924 w 3718162"/>
              <a:gd name="connsiteY2" fmla="*/ 19 h 736892"/>
              <a:gd name="connsiteX3" fmla="*/ 752125 w 3718162"/>
              <a:gd name="connsiteY3" fmla="*/ 706950 h 736892"/>
              <a:gd name="connsiteX4" fmla="*/ 1097907 w 3718162"/>
              <a:gd name="connsiteY4" fmla="*/ 38440 h 736892"/>
              <a:gd name="connsiteX5" fmla="*/ 1428320 w 3718162"/>
              <a:gd name="connsiteY5" fmla="*/ 699266 h 736892"/>
              <a:gd name="connsiteX6" fmla="*/ 1735682 w 3718162"/>
              <a:gd name="connsiteY6" fmla="*/ 38440 h 736892"/>
              <a:gd name="connsiteX7" fmla="*/ 2058411 w 3718162"/>
              <a:gd name="connsiteY7" fmla="*/ 683898 h 736892"/>
              <a:gd name="connsiteX8" fmla="*/ 2304300 w 3718162"/>
              <a:gd name="connsiteY8" fmla="*/ 38440 h 736892"/>
              <a:gd name="connsiteX9" fmla="*/ 2642398 w 3718162"/>
              <a:gd name="connsiteY9" fmla="*/ 730003 h 736892"/>
              <a:gd name="connsiteX10" fmla="*/ 2849866 w 3718162"/>
              <a:gd name="connsiteY10" fmla="*/ 15387 h 736892"/>
              <a:gd name="connsiteX11" fmla="*/ 3049651 w 3718162"/>
              <a:gd name="connsiteY11" fmla="*/ 338117 h 736892"/>
              <a:gd name="connsiteX12" fmla="*/ 3718162 w 3718162"/>
              <a:gd name="connsiteY12" fmla="*/ 361169 h 736892"/>
              <a:gd name="connsiteX0" fmla="*/ 472169 w 4122085"/>
              <a:gd name="connsiteY0" fmla="*/ 703619 h 742056"/>
              <a:gd name="connsiteX1" fmla="*/ 3443 w 4122085"/>
              <a:gd name="connsiteY1" fmla="*/ 304049 h 742056"/>
              <a:gd name="connsiteX2" fmla="*/ 771847 w 4122085"/>
              <a:gd name="connsiteY2" fmla="*/ 12056 h 742056"/>
              <a:gd name="connsiteX3" fmla="*/ 1156048 w 4122085"/>
              <a:gd name="connsiteY3" fmla="*/ 718987 h 742056"/>
              <a:gd name="connsiteX4" fmla="*/ 1501830 w 4122085"/>
              <a:gd name="connsiteY4" fmla="*/ 50477 h 742056"/>
              <a:gd name="connsiteX5" fmla="*/ 1832243 w 4122085"/>
              <a:gd name="connsiteY5" fmla="*/ 711303 h 742056"/>
              <a:gd name="connsiteX6" fmla="*/ 2139605 w 4122085"/>
              <a:gd name="connsiteY6" fmla="*/ 50477 h 742056"/>
              <a:gd name="connsiteX7" fmla="*/ 2462334 w 4122085"/>
              <a:gd name="connsiteY7" fmla="*/ 695935 h 742056"/>
              <a:gd name="connsiteX8" fmla="*/ 2708223 w 4122085"/>
              <a:gd name="connsiteY8" fmla="*/ 50477 h 742056"/>
              <a:gd name="connsiteX9" fmla="*/ 3046321 w 4122085"/>
              <a:gd name="connsiteY9" fmla="*/ 742040 h 742056"/>
              <a:gd name="connsiteX10" fmla="*/ 3253789 w 4122085"/>
              <a:gd name="connsiteY10" fmla="*/ 27424 h 742056"/>
              <a:gd name="connsiteX11" fmla="*/ 3453574 w 4122085"/>
              <a:gd name="connsiteY11" fmla="*/ 350154 h 742056"/>
              <a:gd name="connsiteX12" fmla="*/ 4122085 w 4122085"/>
              <a:gd name="connsiteY12" fmla="*/ 373206 h 742056"/>
              <a:gd name="connsiteX0" fmla="*/ 189 w 4472297"/>
              <a:gd name="connsiteY0" fmla="*/ 588359 h 742056"/>
              <a:gd name="connsiteX1" fmla="*/ 353655 w 4472297"/>
              <a:gd name="connsiteY1" fmla="*/ 304049 h 742056"/>
              <a:gd name="connsiteX2" fmla="*/ 1122059 w 4472297"/>
              <a:gd name="connsiteY2" fmla="*/ 12056 h 742056"/>
              <a:gd name="connsiteX3" fmla="*/ 1506260 w 4472297"/>
              <a:gd name="connsiteY3" fmla="*/ 718987 h 742056"/>
              <a:gd name="connsiteX4" fmla="*/ 1852042 w 4472297"/>
              <a:gd name="connsiteY4" fmla="*/ 50477 h 742056"/>
              <a:gd name="connsiteX5" fmla="*/ 2182455 w 4472297"/>
              <a:gd name="connsiteY5" fmla="*/ 711303 h 742056"/>
              <a:gd name="connsiteX6" fmla="*/ 2489817 w 4472297"/>
              <a:gd name="connsiteY6" fmla="*/ 50477 h 742056"/>
              <a:gd name="connsiteX7" fmla="*/ 2812546 w 4472297"/>
              <a:gd name="connsiteY7" fmla="*/ 695935 h 742056"/>
              <a:gd name="connsiteX8" fmla="*/ 3058435 w 4472297"/>
              <a:gd name="connsiteY8" fmla="*/ 50477 h 742056"/>
              <a:gd name="connsiteX9" fmla="*/ 3396533 w 4472297"/>
              <a:gd name="connsiteY9" fmla="*/ 742040 h 742056"/>
              <a:gd name="connsiteX10" fmla="*/ 3604001 w 4472297"/>
              <a:gd name="connsiteY10" fmla="*/ 27424 h 742056"/>
              <a:gd name="connsiteX11" fmla="*/ 3803786 w 4472297"/>
              <a:gd name="connsiteY11" fmla="*/ 350154 h 742056"/>
              <a:gd name="connsiteX12" fmla="*/ 4472297 w 4472297"/>
              <a:gd name="connsiteY12" fmla="*/ 373206 h 742056"/>
              <a:gd name="connsiteX0" fmla="*/ 74 w 4472182"/>
              <a:gd name="connsiteY0" fmla="*/ 576383 h 730080"/>
              <a:gd name="connsiteX1" fmla="*/ 860686 w 4472182"/>
              <a:gd name="connsiteY1" fmla="*/ 660906 h 730080"/>
              <a:gd name="connsiteX2" fmla="*/ 1121944 w 4472182"/>
              <a:gd name="connsiteY2" fmla="*/ 80 h 730080"/>
              <a:gd name="connsiteX3" fmla="*/ 1506145 w 4472182"/>
              <a:gd name="connsiteY3" fmla="*/ 707011 h 730080"/>
              <a:gd name="connsiteX4" fmla="*/ 1851927 w 4472182"/>
              <a:gd name="connsiteY4" fmla="*/ 38501 h 730080"/>
              <a:gd name="connsiteX5" fmla="*/ 2182340 w 4472182"/>
              <a:gd name="connsiteY5" fmla="*/ 699327 h 730080"/>
              <a:gd name="connsiteX6" fmla="*/ 2489702 w 4472182"/>
              <a:gd name="connsiteY6" fmla="*/ 38501 h 730080"/>
              <a:gd name="connsiteX7" fmla="*/ 2812431 w 4472182"/>
              <a:gd name="connsiteY7" fmla="*/ 683959 h 730080"/>
              <a:gd name="connsiteX8" fmla="*/ 3058320 w 4472182"/>
              <a:gd name="connsiteY8" fmla="*/ 38501 h 730080"/>
              <a:gd name="connsiteX9" fmla="*/ 3396418 w 4472182"/>
              <a:gd name="connsiteY9" fmla="*/ 730064 h 730080"/>
              <a:gd name="connsiteX10" fmla="*/ 3603886 w 4472182"/>
              <a:gd name="connsiteY10" fmla="*/ 15448 h 730080"/>
              <a:gd name="connsiteX11" fmla="*/ 3803671 w 4472182"/>
              <a:gd name="connsiteY11" fmla="*/ 338178 h 730080"/>
              <a:gd name="connsiteX12" fmla="*/ 4472182 w 4472182"/>
              <a:gd name="connsiteY12" fmla="*/ 361230 h 730080"/>
              <a:gd name="connsiteX0" fmla="*/ 267 w 3873020"/>
              <a:gd name="connsiteY0" fmla="*/ 284390 h 730080"/>
              <a:gd name="connsiteX1" fmla="*/ 261524 w 3873020"/>
              <a:gd name="connsiteY1" fmla="*/ 660906 h 730080"/>
              <a:gd name="connsiteX2" fmla="*/ 522782 w 3873020"/>
              <a:gd name="connsiteY2" fmla="*/ 80 h 730080"/>
              <a:gd name="connsiteX3" fmla="*/ 906983 w 3873020"/>
              <a:gd name="connsiteY3" fmla="*/ 707011 h 730080"/>
              <a:gd name="connsiteX4" fmla="*/ 1252765 w 3873020"/>
              <a:gd name="connsiteY4" fmla="*/ 38501 h 730080"/>
              <a:gd name="connsiteX5" fmla="*/ 1583178 w 3873020"/>
              <a:gd name="connsiteY5" fmla="*/ 699327 h 730080"/>
              <a:gd name="connsiteX6" fmla="*/ 1890540 w 3873020"/>
              <a:gd name="connsiteY6" fmla="*/ 38501 h 730080"/>
              <a:gd name="connsiteX7" fmla="*/ 2213269 w 3873020"/>
              <a:gd name="connsiteY7" fmla="*/ 683959 h 730080"/>
              <a:gd name="connsiteX8" fmla="*/ 2459158 w 3873020"/>
              <a:gd name="connsiteY8" fmla="*/ 38501 h 730080"/>
              <a:gd name="connsiteX9" fmla="*/ 2797256 w 3873020"/>
              <a:gd name="connsiteY9" fmla="*/ 730064 h 730080"/>
              <a:gd name="connsiteX10" fmla="*/ 3004724 w 3873020"/>
              <a:gd name="connsiteY10" fmla="*/ 15448 h 730080"/>
              <a:gd name="connsiteX11" fmla="*/ 3204509 w 3873020"/>
              <a:gd name="connsiteY11" fmla="*/ 338178 h 730080"/>
              <a:gd name="connsiteX12" fmla="*/ 3873020 w 3873020"/>
              <a:gd name="connsiteY12" fmla="*/ 361230 h 730080"/>
              <a:gd name="connsiteX0" fmla="*/ 13545 w 3886298"/>
              <a:gd name="connsiteY0" fmla="*/ 284381 h 730071"/>
              <a:gd name="connsiteX1" fmla="*/ 21229 w 3886298"/>
              <a:gd name="connsiteY1" fmla="*/ 253645 h 730071"/>
              <a:gd name="connsiteX2" fmla="*/ 274802 w 3886298"/>
              <a:gd name="connsiteY2" fmla="*/ 660897 h 730071"/>
              <a:gd name="connsiteX3" fmla="*/ 536060 w 3886298"/>
              <a:gd name="connsiteY3" fmla="*/ 71 h 730071"/>
              <a:gd name="connsiteX4" fmla="*/ 920261 w 3886298"/>
              <a:gd name="connsiteY4" fmla="*/ 707002 h 730071"/>
              <a:gd name="connsiteX5" fmla="*/ 1266043 w 3886298"/>
              <a:gd name="connsiteY5" fmla="*/ 38492 h 730071"/>
              <a:gd name="connsiteX6" fmla="*/ 1596456 w 3886298"/>
              <a:gd name="connsiteY6" fmla="*/ 699318 h 730071"/>
              <a:gd name="connsiteX7" fmla="*/ 1903818 w 3886298"/>
              <a:gd name="connsiteY7" fmla="*/ 38492 h 730071"/>
              <a:gd name="connsiteX8" fmla="*/ 2226547 w 3886298"/>
              <a:gd name="connsiteY8" fmla="*/ 683950 h 730071"/>
              <a:gd name="connsiteX9" fmla="*/ 2472436 w 3886298"/>
              <a:gd name="connsiteY9" fmla="*/ 38492 h 730071"/>
              <a:gd name="connsiteX10" fmla="*/ 2810534 w 3886298"/>
              <a:gd name="connsiteY10" fmla="*/ 730055 h 730071"/>
              <a:gd name="connsiteX11" fmla="*/ 3018002 w 3886298"/>
              <a:gd name="connsiteY11" fmla="*/ 15439 h 730071"/>
              <a:gd name="connsiteX12" fmla="*/ 3217787 w 3886298"/>
              <a:gd name="connsiteY12" fmla="*/ 338169 h 730071"/>
              <a:gd name="connsiteX13" fmla="*/ 3886298 w 3886298"/>
              <a:gd name="connsiteY13" fmla="*/ 361221 h 730071"/>
              <a:gd name="connsiteX0" fmla="*/ 295878 w 4168631"/>
              <a:gd name="connsiteY0" fmla="*/ 284381 h 730071"/>
              <a:gd name="connsiteX1" fmla="*/ 3885 w 4168631"/>
              <a:gd name="connsiteY1" fmla="*/ 307434 h 730071"/>
              <a:gd name="connsiteX2" fmla="*/ 557135 w 4168631"/>
              <a:gd name="connsiteY2" fmla="*/ 660897 h 730071"/>
              <a:gd name="connsiteX3" fmla="*/ 818393 w 4168631"/>
              <a:gd name="connsiteY3" fmla="*/ 71 h 730071"/>
              <a:gd name="connsiteX4" fmla="*/ 1202594 w 4168631"/>
              <a:gd name="connsiteY4" fmla="*/ 707002 h 730071"/>
              <a:gd name="connsiteX5" fmla="*/ 1548376 w 4168631"/>
              <a:gd name="connsiteY5" fmla="*/ 38492 h 730071"/>
              <a:gd name="connsiteX6" fmla="*/ 1878789 w 4168631"/>
              <a:gd name="connsiteY6" fmla="*/ 699318 h 730071"/>
              <a:gd name="connsiteX7" fmla="*/ 2186151 w 4168631"/>
              <a:gd name="connsiteY7" fmla="*/ 38492 h 730071"/>
              <a:gd name="connsiteX8" fmla="*/ 2508880 w 4168631"/>
              <a:gd name="connsiteY8" fmla="*/ 683950 h 730071"/>
              <a:gd name="connsiteX9" fmla="*/ 2754769 w 4168631"/>
              <a:gd name="connsiteY9" fmla="*/ 38492 h 730071"/>
              <a:gd name="connsiteX10" fmla="*/ 3092867 w 4168631"/>
              <a:gd name="connsiteY10" fmla="*/ 730055 h 730071"/>
              <a:gd name="connsiteX11" fmla="*/ 3300335 w 4168631"/>
              <a:gd name="connsiteY11" fmla="*/ 15439 h 730071"/>
              <a:gd name="connsiteX12" fmla="*/ 3500120 w 4168631"/>
              <a:gd name="connsiteY12" fmla="*/ 338169 h 730071"/>
              <a:gd name="connsiteX13" fmla="*/ 4168631 w 4168631"/>
              <a:gd name="connsiteY13" fmla="*/ 361221 h 730071"/>
              <a:gd name="connsiteX0" fmla="*/ 0 w 4579684"/>
              <a:gd name="connsiteY0" fmla="*/ 353538 h 730071"/>
              <a:gd name="connsiteX1" fmla="*/ 414938 w 4579684"/>
              <a:gd name="connsiteY1" fmla="*/ 307434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579684"/>
              <a:gd name="connsiteY0" fmla="*/ 353538 h 730071"/>
              <a:gd name="connsiteX1" fmla="*/ 845244 w 4579684"/>
              <a:gd name="connsiteY1" fmla="*/ 353538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22802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318427"/>
              <a:gd name="connsiteY0" fmla="*/ 330486 h 730071"/>
              <a:gd name="connsiteX1" fmla="*/ 583987 w 4318427"/>
              <a:gd name="connsiteY1" fmla="*/ 353538 h 730071"/>
              <a:gd name="connsiteX2" fmla="*/ 706931 w 4318427"/>
              <a:gd name="connsiteY2" fmla="*/ 660897 h 730071"/>
              <a:gd name="connsiteX3" fmla="*/ 968189 w 4318427"/>
              <a:gd name="connsiteY3" fmla="*/ 71 h 730071"/>
              <a:gd name="connsiteX4" fmla="*/ 1352390 w 4318427"/>
              <a:gd name="connsiteY4" fmla="*/ 707002 h 730071"/>
              <a:gd name="connsiteX5" fmla="*/ 1698172 w 4318427"/>
              <a:gd name="connsiteY5" fmla="*/ 38492 h 730071"/>
              <a:gd name="connsiteX6" fmla="*/ 2028585 w 4318427"/>
              <a:gd name="connsiteY6" fmla="*/ 699318 h 730071"/>
              <a:gd name="connsiteX7" fmla="*/ 2335947 w 4318427"/>
              <a:gd name="connsiteY7" fmla="*/ 38492 h 730071"/>
              <a:gd name="connsiteX8" fmla="*/ 2658676 w 4318427"/>
              <a:gd name="connsiteY8" fmla="*/ 683950 h 730071"/>
              <a:gd name="connsiteX9" fmla="*/ 2904565 w 4318427"/>
              <a:gd name="connsiteY9" fmla="*/ 38492 h 730071"/>
              <a:gd name="connsiteX10" fmla="*/ 3242663 w 4318427"/>
              <a:gd name="connsiteY10" fmla="*/ 730055 h 730071"/>
              <a:gd name="connsiteX11" fmla="*/ 3450131 w 4318427"/>
              <a:gd name="connsiteY11" fmla="*/ 15439 h 730071"/>
              <a:gd name="connsiteX12" fmla="*/ 3649916 w 4318427"/>
              <a:gd name="connsiteY12" fmla="*/ 338169 h 730071"/>
              <a:gd name="connsiteX13" fmla="*/ 4318427 w 4318427"/>
              <a:gd name="connsiteY13" fmla="*/ 361221 h 73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18427" h="730071">
                <a:moveTo>
                  <a:pt x="0" y="330486"/>
                </a:moveTo>
                <a:cubicBezTo>
                  <a:pt x="1281" y="325363"/>
                  <a:pt x="466165" y="298470"/>
                  <a:pt x="583987" y="353538"/>
                </a:cubicBezTo>
                <a:cubicBezTo>
                  <a:pt x="701809" y="408607"/>
                  <a:pt x="621126" y="703159"/>
                  <a:pt x="706931" y="660897"/>
                </a:cubicBezTo>
                <a:cubicBezTo>
                  <a:pt x="792736" y="618635"/>
                  <a:pt x="860613" y="-7613"/>
                  <a:pt x="968189" y="71"/>
                </a:cubicBezTo>
                <a:cubicBezTo>
                  <a:pt x="1075766" y="7755"/>
                  <a:pt x="1230726" y="700599"/>
                  <a:pt x="1352390" y="707002"/>
                </a:cubicBezTo>
                <a:cubicBezTo>
                  <a:pt x="1474054" y="713405"/>
                  <a:pt x="1585473" y="39773"/>
                  <a:pt x="1698172" y="38492"/>
                </a:cubicBezTo>
                <a:cubicBezTo>
                  <a:pt x="1810871" y="37211"/>
                  <a:pt x="1922289" y="699318"/>
                  <a:pt x="2028585" y="699318"/>
                </a:cubicBezTo>
                <a:cubicBezTo>
                  <a:pt x="2134881" y="699318"/>
                  <a:pt x="2230932" y="41053"/>
                  <a:pt x="2335947" y="38492"/>
                </a:cubicBezTo>
                <a:cubicBezTo>
                  <a:pt x="2440962" y="35931"/>
                  <a:pt x="2563906" y="683950"/>
                  <a:pt x="2658676" y="683950"/>
                </a:cubicBezTo>
                <a:cubicBezTo>
                  <a:pt x="2753446" y="683950"/>
                  <a:pt x="2807234" y="30808"/>
                  <a:pt x="2904565" y="38492"/>
                </a:cubicBezTo>
                <a:cubicBezTo>
                  <a:pt x="3001896" y="46176"/>
                  <a:pt x="3151736" y="733897"/>
                  <a:pt x="3242663" y="730055"/>
                </a:cubicBezTo>
                <a:cubicBezTo>
                  <a:pt x="3333590" y="726213"/>
                  <a:pt x="3382256" y="80753"/>
                  <a:pt x="3450131" y="15439"/>
                </a:cubicBezTo>
                <a:cubicBezTo>
                  <a:pt x="3518006" y="-49875"/>
                  <a:pt x="3505200" y="280539"/>
                  <a:pt x="3649916" y="338169"/>
                </a:cubicBezTo>
                <a:cubicBezTo>
                  <a:pt x="3794632" y="395799"/>
                  <a:pt x="4056529" y="378510"/>
                  <a:pt x="4318427" y="36122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B2AD13-BEAE-4439-BC2B-D6897E60A328}"/>
                  </a:ext>
                </a:extLst>
              </p:cNvPr>
              <p:cNvSpPr txBox="1"/>
              <p:nvPr/>
            </p:nvSpPr>
            <p:spPr>
              <a:xfrm>
                <a:off x="4724400" y="4863955"/>
                <a:ext cx="403382" cy="376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B2AD13-BEAE-4439-BC2B-D6897E60A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863955"/>
                <a:ext cx="403382" cy="376748"/>
              </a:xfrm>
              <a:prstGeom prst="rect">
                <a:avLst/>
              </a:prstGeom>
              <a:blipFill>
                <a:blip r:embed="rId18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8C9B59-9373-4747-92A0-54F6D82CBC0F}"/>
                  </a:ext>
                </a:extLst>
              </p:cNvPr>
              <p:cNvSpPr txBox="1"/>
              <p:nvPr/>
            </p:nvSpPr>
            <p:spPr>
              <a:xfrm>
                <a:off x="4632208" y="5187550"/>
                <a:ext cx="1477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8C9B59-9373-4747-92A0-54F6D82CB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208" y="5187550"/>
                <a:ext cx="147745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EE1C617-FDBB-4485-B88A-9B2A46511E5F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3510420" y="5372216"/>
            <a:ext cx="11217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7ADFC7-AFFE-4195-8CC9-7E0611739EED}"/>
                  </a:ext>
                </a:extLst>
              </p:cNvPr>
              <p:cNvSpPr txBox="1"/>
              <p:nvPr/>
            </p:nvSpPr>
            <p:spPr>
              <a:xfrm>
                <a:off x="3411099" y="4680820"/>
                <a:ext cx="13557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7ADFC7-AFFE-4195-8CC9-7E0611739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99" y="4680820"/>
                <a:ext cx="1355741" cy="646331"/>
              </a:xfrm>
              <a:prstGeom prst="rect">
                <a:avLst/>
              </a:prstGeom>
              <a:blipFill>
                <a:blip r:embed="rId20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FB92DD-F416-431A-AD5A-9F50C2B926C6}"/>
                  </a:ext>
                </a:extLst>
              </p:cNvPr>
              <p:cNvSpPr txBox="1"/>
              <p:nvPr/>
            </p:nvSpPr>
            <p:spPr>
              <a:xfrm>
                <a:off x="1803777" y="5195304"/>
                <a:ext cx="1733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FB92DD-F416-431A-AD5A-9F50C2B92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777" y="5195304"/>
                <a:ext cx="173393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98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A7C6C6-F4E1-4FA0-94F1-43E825C058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Characteristic equation: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i="0" dirty="0">
                    <a:latin typeface="+mj-lt"/>
                  </a:rPr>
                  <a:t> </a:t>
                </a:r>
                <a:r>
                  <a:rPr lang="en-US" b="0" i="0" dirty="0"/>
                  <a:t>i.e.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+3=0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+2+3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 ±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9−4×5</m:t>
                                </m:r>
                              </m:e>
                            </m:ra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=1.5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±1.65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Real part is positive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represents an unstable linear system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A7C6C6-F4E1-4FA0-94F1-43E825C058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D9153AA-2B77-4953-9B67-3EB0DE3C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analysis example for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EDE03-5E7D-4B8D-B175-B9D58AB4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53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613052-63F1-4C72-B167-BF9ABD75E5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366" y="1253331"/>
                <a:ext cx="8543218" cy="500377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Greek philosopher Zeno’s race between Achilles and a tortoise</a:t>
                </a:r>
              </a:p>
              <a:p>
                <a:pPr lvl="1"/>
                <a:r>
                  <a:rPr lang="en-US" dirty="0"/>
                  <a:t>Tortoise has a head start over Achilles, but is much slower</a:t>
                </a:r>
              </a:p>
              <a:p>
                <a:pPr lvl="1"/>
                <a:r>
                  <a:rPr lang="en-US" dirty="0"/>
                  <a:t>If Achilles is d meters behind at the beginning of a round</a:t>
                </a:r>
              </a:p>
              <a:p>
                <a:pPr marL="411480" lvl="1" indent="0">
                  <a:buNone/>
                </a:pPr>
                <a:r>
                  <a:rPr lang="en-US" dirty="0"/>
                  <a:t>	and during the round, suppose Achilles runs d meters</a:t>
                </a:r>
              </a:p>
              <a:p>
                <a:pPr marL="411480" lvl="1" indent="0">
                  <a:buNone/>
                </a:pPr>
                <a:r>
                  <a:rPr lang="en-US" dirty="0"/>
                  <a:t>	but by then, tortoise has moved a little bit further</a:t>
                </a:r>
              </a:p>
              <a:p>
                <a:pPr lvl="1"/>
                <a:r>
                  <a:rPr lang="en-US" dirty="0"/>
                  <a:t>At the beginning of the next round, Achilles is still behind,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meters [0&lt;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&lt;1]</a:t>
                </a:r>
              </a:p>
              <a:p>
                <a:r>
                  <a:rPr lang="en-US" dirty="0"/>
                  <a:t>By induction, if we repeat this for infinitely many rounds, Achilles will never catch up!</a:t>
                </a:r>
              </a:p>
              <a:p>
                <a:r>
                  <a:rPr lang="en-US" dirty="0"/>
                  <a:t>If sum of durations between successive discrete actions converges to constant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then an execution with infinitely many discrete actions describes behavior only up to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(and does not tell us the state of the system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beyond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613052-63F1-4C72-B167-BF9ABD75E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366" y="1253331"/>
                <a:ext cx="8543218" cy="5003778"/>
              </a:xfrm>
              <a:blipFill>
                <a:blip r:embed="rId2"/>
                <a:stretch>
                  <a:fillRect l="-571" t="-2317" r="-1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57B714A-4C8F-4E11-B2B7-92C6CD84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Zeno’s Paradox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C045A-758B-4AB8-8D49-8778B4F7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886D93A-270B-B9D5-9560-6ACC4F463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584" y="856315"/>
            <a:ext cx="3300049" cy="330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64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67A8E2-9A12-485F-AD3A-60F185E5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automaton for bouncing ball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9AE8D-15D5-4927-AC1E-F31A2229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516742-AC25-4C97-BCA6-8A7CF23A7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7414" y="1359339"/>
            <a:ext cx="4438650" cy="3190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/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/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45848A7-636A-4817-9A97-8D272B775590}"/>
              </a:ext>
            </a:extLst>
          </p:cNvPr>
          <p:cNvSpPr txBox="1"/>
          <p:nvPr/>
        </p:nvSpPr>
        <p:spPr>
          <a:xfrm>
            <a:off x="1315520" y="4700351"/>
            <a:ext cx="9188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the ball approaches the ground, the number of discrete transitions occurring in any time interval tends to infinity: in the limit, there will be only discrete transitions and time will stop!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04EDCD-5407-457A-A549-007AFBB4CD6D}"/>
                  </a:ext>
                </a:extLst>
              </p:cNvPr>
              <p:cNvSpPr/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04EDCD-5407-457A-A549-007AFBB4C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234CE2-4DC1-4B1D-883E-66BB0CCCCFC2}"/>
              </a:ext>
            </a:extLst>
          </p:cNvPr>
          <p:cNvSpPr/>
          <p:nvPr/>
        </p:nvSpPr>
        <p:spPr>
          <a:xfrm>
            <a:off x="2988113" y="1411847"/>
            <a:ext cx="1297364" cy="2024186"/>
          </a:xfrm>
          <a:custGeom>
            <a:avLst/>
            <a:gdLst>
              <a:gd name="connsiteX0" fmla="*/ 0 w 1297364"/>
              <a:gd name="connsiteY0" fmla="*/ 1746414 h 2024186"/>
              <a:gd name="connsiteX1" fmla="*/ 261257 w 1297364"/>
              <a:gd name="connsiteY1" fmla="*/ 2007671 h 2024186"/>
              <a:gd name="connsiteX2" fmla="*/ 960504 w 1297364"/>
              <a:gd name="connsiteY2" fmla="*/ 1915462 h 2024186"/>
              <a:gd name="connsiteX3" fmla="*/ 1283233 w 1297364"/>
              <a:gd name="connsiteY3" fmla="*/ 1254636 h 2024186"/>
              <a:gd name="connsiteX4" fmla="*/ 1206393 w 1297364"/>
              <a:gd name="connsiteY4" fmla="*/ 470864 h 2024186"/>
              <a:gd name="connsiteX5" fmla="*/ 906716 w 1297364"/>
              <a:gd name="connsiteY5" fmla="*/ 78978 h 2024186"/>
              <a:gd name="connsiteX6" fmla="*/ 353465 w 1297364"/>
              <a:gd name="connsiteY6" fmla="*/ 9822 h 2024186"/>
              <a:gd name="connsiteX7" fmla="*/ 99892 w 1297364"/>
              <a:gd name="connsiteY7" fmla="*/ 217291 h 2024186"/>
              <a:gd name="connsiteX8" fmla="*/ 0 w 1297364"/>
              <a:gd name="connsiteY8" fmla="*/ 440128 h 202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364" h="2024186">
                <a:moveTo>
                  <a:pt x="0" y="1746414"/>
                </a:moveTo>
                <a:cubicBezTo>
                  <a:pt x="50586" y="1862955"/>
                  <a:pt x="101173" y="1979496"/>
                  <a:pt x="261257" y="2007671"/>
                </a:cubicBezTo>
                <a:cubicBezTo>
                  <a:pt x="421341" y="2035846"/>
                  <a:pt x="790175" y="2040968"/>
                  <a:pt x="960504" y="1915462"/>
                </a:cubicBezTo>
                <a:cubicBezTo>
                  <a:pt x="1130833" y="1789956"/>
                  <a:pt x="1242252" y="1495402"/>
                  <a:pt x="1283233" y="1254636"/>
                </a:cubicBezTo>
                <a:cubicBezTo>
                  <a:pt x="1324215" y="1013870"/>
                  <a:pt x="1269146" y="666807"/>
                  <a:pt x="1206393" y="470864"/>
                </a:cubicBezTo>
                <a:cubicBezTo>
                  <a:pt x="1143640" y="274921"/>
                  <a:pt x="1048871" y="155818"/>
                  <a:pt x="906716" y="78978"/>
                </a:cubicBezTo>
                <a:cubicBezTo>
                  <a:pt x="764561" y="2138"/>
                  <a:pt x="487936" y="-13230"/>
                  <a:pt x="353465" y="9822"/>
                </a:cubicBezTo>
                <a:cubicBezTo>
                  <a:pt x="218994" y="32874"/>
                  <a:pt x="158803" y="145573"/>
                  <a:pt x="99892" y="217291"/>
                </a:cubicBezTo>
                <a:cubicBezTo>
                  <a:pt x="40981" y="289009"/>
                  <a:pt x="20490" y="364568"/>
                  <a:pt x="0" y="44012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E5A1E9-4696-476D-BBFD-A837BF06C68E}"/>
                  </a:ext>
                </a:extLst>
              </p:cNvPr>
              <p:cNvSpPr txBox="1"/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𝑏𝑜𝑖𝑛𝑘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E5A1E9-4696-476D-BBFD-A837BF06C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A88C1F-8D6C-4059-B205-2D14271B659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03878" y="2464963"/>
            <a:ext cx="13292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3AB498-0879-4135-8928-06EDC6BE21D8}"/>
                  </a:ext>
                </a:extLst>
              </p:cNvPr>
              <p:cNvSpPr txBox="1"/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10,20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∈[0,5]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3AB498-0879-4135-8928-06EDC6BE2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blipFill>
                <a:blip r:embed="rId8"/>
                <a:stretch>
                  <a:fillRect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24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1A1E4B-02F6-4B80-9BD2-AD3EFE18C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infinite execution is called Zeno if infinite sum of all the durations is bounded by a constant, and non-Zeno if the sum diverges</a:t>
            </a:r>
          </a:p>
          <a:p>
            <a:r>
              <a:rPr lang="en-US" dirty="0"/>
              <a:t>Any state in a hybrid process is called Zeno if:</a:t>
            </a:r>
          </a:p>
          <a:p>
            <a:pPr lvl="1"/>
            <a:r>
              <a:rPr lang="en-US" dirty="0"/>
              <a:t>If every execution starting in state is Zeno</a:t>
            </a:r>
          </a:p>
          <a:p>
            <a:pPr lvl="1"/>
            <a:r>
              <a:rPr lang="en-US" dirty="0"/>
              <a:t>Non-Zeno if there exists some non-Zeno starting in that state</a:t>
            </a:r>
          </a:p>
          <a:p>
            <a:r>
              <a:rPr lang="en-US" dirty="0"/>
              <a:t>Hybrid process is non-Zeno if any state that you can reach from the initial state is non-Zeno</a:t>
            </a:r>
          </a:p>
          <a:p>
            <a:r>
              <a:rPr lang="en-US" dirty="0"/>
              <a:t>Thermostat: non-Zeno, Bouncing ball: Zeno</a:t>
            </a:r>
          </a:p>
          <a:p>
            <a:r>
              <a:rPr lang="en-US" dirty="0"/>
              <a:t>Dealing with Zeno: remove Zeno-ness through better modeling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77CE07-E358-4608-8A28-705B6C83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deal with Zeno behavior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7ED51-BA77-4DF5-88DA-E9937D26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04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814691-4937-4B89-BE53-2EC839AF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Non-Zeno hybrid process for bouncing ball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CADFF-72B8-4592-9166-8837F249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EBBF56-5BC0-488F-8484-C4A2085FD84B}"/>
                  </a:ext>
                </a:extLst>
              </p:cNvPr>
              <p:cNvSpPr/>
              <p:nvPr/>
            </p:nvSpPr>
            <p:spPr>
              <a:xfrm>
                <a:off x="4012582" y="1652086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EBBF56-5BC0-488F-8484-C4A2085FD8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82" y="1652086"/>
                <a:ext cx="2100343" cy="12217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3E3E5F7-FEB7-4ACC-BCB1-26530A74D69C}"/>
              </a:ext>
            </a:extLst>
          </p:cNvPr>
          <p:cNvSpPr/>
          <p:nvPr/>
        </p:nvSpPr>
        <p:spPr>
          <a:xfrm>
            <a:off x="6118048" y="1150467"/>
            <a:ext cx="1297364" cy="2024186"/>
          </a:xfrm>
          <a:custGeom>
            <a:avLst/>
            <a:gdLst>
              <a:gd name="connsiteX0" fmla="*/ 0 w 1297364"/>
              <a:gd name="connsiteY0" fmla="*/ 1746414 h 2024186"/>
              <a:gd name="connsiteX1" fmla="*/ 261257 w 1297364"/>
              <a:gd name="connsiteY1" fmla="*/ 2007671 h 2024186"/>
              <a:gd name="connsiteX2" fmla="*/ 960504 w 1297364"/>
              <a:gd name="connsiteY2" fmla="*/ 1915462 h 2024186"/>
              <a:gd name="connsiteX3" fmla="*/ 1283233 w 1297364"/>
              <a:gd name="connsiteY3" fmla="*/ 1254636 h 2024186"/>
              <a:gd name="connsiteX4" fmla="*/ 1206393 w 1297364"/>
              <a:gd name="connsiteY4" fmla="*/ 470864 h 2024186"/>
              <a:gd name="connsiteX5" fmla="*/ 906716 w 1297364"/>
              <a:gd name="connsiteY5" fmla="*/ 78978 h 2024186"/>
              <a:gd name="connsiteX6" fmla="*/ 353465 w 1297364"/>
              <a:gd name="connsiteY6" fmla="*/ 9822 h 2024186"/>
              <a:gd name="connsiteX7" fmla="*/ 99892 w 1297364"/>
              <a:gd name="connsiteY7" fmla="*/ 217291 h 2024186"/>
              <a:gd name="connsiteX8" fmla="*/ 0 w 1297364"/>
              <a:gd name="connsiteY8" fmla="*/ 440128 h 202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364" h="2024186">
                <a:moveTo>
                  <a:pt x="0" y="1746414"/>
                </a:moveTo>
                <a:cubicBezTo>
                  <a:pt x="50586" y="1862955"/>
                  <a:pt x="101173" y="1979496"/>
                  <a:pt x="261257" y="2007671"/>
                </a:cubicBezTo>
                <a:cubicBezTo>
                  <a:pt x="421341" y="2035846"/>
                  <a:pt x="790175" y="2040968"/>
                  <a:pt x="960504" y="1915462"/>
                </a:cubicBezTo>
                <a:cubicBezTo>
                  <a:pt x="1130833" y="1789956"/>
                  <a:pt x="1242252" y="1495402"/>
                  <a:pt x="1283233" y="1254636"/>
                </a:cubicBezTo>
                <a:cubicBezTo>
                  <a:pt x="1324215" y="1013870"/>
                  <a:pt x="1269146" y="666807"/>
                  <a:pt x="1206393" y="470864"/>
                </a:cubicBezTo>
                <a:cubicBezTo>
                  <a:pt x="1143640" y="274921"/>
                  <a:pt x="1048871" y="155818"/>
                  <a:pt x="906716" y="78978"/>
                </a:cubicBezTo>
                <a:cubicBezTo>
                  <a:pt x="764561" y="2138"/>
                  <a:pt x="487936" y="-13230"/>
                  <a:pt x="353465" y="9822"/>
                </a:cubicBezTo>
                <a:cubicBezTo>
                  <a:pt x="218994" y="32874"/>
                  <a:pt x="158803" y="145573"/>
                  <a:pt x="99892" y="217291"/>
                </a:cubicBezTo>
                <a:cubicBezTo>
                  <a:pt x="40981" y="289009"/>
                  <a:pt x="20490" y="364568"/>
                  <a:pt x="0" y="44012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571D30-9ED9-44DB-8CC7-7C7AD5B35786}"/>
                  </a:ext>
                </a:extLst>
              </p:cNvPr>
              <p:cNvSpPr txBox="1"/>
              <p:nvPr/>
            </p:nvSpPr>
            <p:spPr>
              <a:xfrm>
                <a:off x="7484525" y="2032124"/>
                <a:ext cx="45407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𝑏𝑜𝑖𝑛𝑘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571D30-9ED9-44DB-8CC7-7C7AD5B35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525" y="2032124"/>
                <a:ext cx="454079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0AE354-43F4-4D56-8EC5-6A069336868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83285" y="2262958"/>
            <a:ext cx="13292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35C939-057A-4F85-9AB4-75BF7168D6C8}"/>
                  </a:ext>
                </a:extLst>
              </p:cNvPr>
              <p:cNvSpPr txBox="1"/>
              <p:nvPr/>
            </p:nvSpPr>
            <p:spPr>
              <a:xfrm>
                <a:off x="367906" y="2262956"/>
                <a:ext cx="3088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35C939-057A-4F85-9AB4-75BF7168D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06" y="2262956"/>
                <a:ext cx="3088666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5FE47EB-4DD0-4583-95BD-556A8CA037A3}"/>
                  </a:ext>
                </a:extLst>
              </p:cNvPr>
              <p:cNvSpPr/>
              <p:nvPr/>
            </p:nvSpPr>
            <p:spPr>
              <a:xfrm>
                <a:off x="4012581" y="4364582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5FE47EB-4DD0-4583-95BD-556A8CA03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81" y="4364582"/>
                <a:ext cx="2100343" cy="12217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3B7094-B863-4829-A889-108D06E14B5E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5062753" y="2873829"/>
            <a:ext cx="1" cy="1490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40DABC-2571-4C38-ADB6-D8BDA90C4A9A}"/>
                  </a:ext>
                </a:extLst>
              </p:cNvPr>
              <p:cNvSpPr txBox="1"/>
              <p:nvPr/>
            </p:nvSpPr>
            <p:spPr>
              <a:xfrm>
                <a:off x="5285610" y="3558626"/>
                <a:ext cx="51447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𝑠𝑝𝑙𝑎𝑡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40DABC-2571-4C38-ADB6-D8BDA90C4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610" y="3558626"/>
                <a:ext cx="5144742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A498311-D16D-4CB7-B333-3070FF21B583}"/>
              </a:ext>
            </a:extLst>
          </p:cNvPr>
          <p:cNvSpPr txBox="1"/>
          <p:nvPr/>
        </p:nvSpPr>
        <p:spPr>
          <a:xfrm>
            <a:off x="6096000" y="4829577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E65CB5-5D01-43A6-9BF9-7B668A92AE6F}"/>
              </a:ext>
            </a:extLst>
          </p:cNvPr>
          <p:cNvSpPr txBox="1"/>
          <p:nvPr/>
        </p:nvSpPr>
        <p:spPr>
          <a:xfrm>
            <a:off x="6094402" y="1913184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bounce</a:t>
            </a:r>
          </a:p>
        </p:txBody>
      </p:sp>
    </p:spTree>
    <p:extLst>
      <p:ext uri="{BB962C8B-B14F-4D97-AF65-F5344CB8AC3E}">
        <p14:creationId xmlns:p14="http://schemas.microsoft.com/office/powerpoint/2010/main" val="3984139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EF9CDB8-04A0-4E84-B71F-9226DB787588}"/>
              </a:ext>
            </a:extLst>
          </p:cNvPr>
          <p:cNvSpPr/>
          <p:nvPr/>
        </p:nvSpPr>
        <p:spPr>
          <a:xfrm>
            <a:off x="8398411" y="3115994"/>
            <a:ext cx="707401" cy="1616872"/>
          </a:xfrm>
          <a:custGeom>
            <a:avLst/>
            <a:gdLst>
              <a:gd name="connsiteX0" fmla="*/ 0 w 372794"/>
              <a:gd name="connsiteY0" fmla="*/ 1026941 h 1026941"/>
              <a:gd name="connsiteX1" fmla="*/ 372794 w 372794"/>
              <a:gd name="connsiteY1" fmla="*/ 710418 h 1026941"/>
              <a:gd name="connsiteX2" fmla="*/ 365760 w 372794"/>
              <a:gd name="connsiteY2" fmla="*/ 267286 h 1026941"/>
              <a:gd name="connsiteX3" fmla="*/ 0 w 372794"/>
              <a:gd name="connsiteY3" fmla="*/ 0 h 1026941"/>
              <a:gd name="connsiteX4" fmla="*/ 0 w 372794"/>
              <a:gd name="connsiteY4" fmla="*/ 1026941 h 102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794" h="1026941">
                <a:moveTo>
                  <a:pt x="0" y="1026941"/>
                </a:moveTo>
                <a:lnTo>
                  <a:pt x="372794" y="710418"/>
                </a:lnTo>
                <a:lnTo>
                  <a:pt x="365760" y="267286"/>
                </a:lnTo>
                <a:lnTo>
                  <a:pt x="0" y="0"/>
                </a:lnTo>
                <a:lnTo>
                  <a:pt x="0" y="1026941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Content Placeholder 4">
                <a:extLst>
                  <a:ext uri="{FF2B5EF4-FFF2-40B4-BE49-F238E27FC236}">
                    <a16:creationId xmlns:a16="http://schemas.microsoft.com/office/drawing/2014/main" id="{EF2D7FB8-B9B1-4741-B93A-E57DDC8D65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1495586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highlight>
                              <a:srgbClr val="FF0000"/>
                            </a:highlight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>
                        <a:solidFill>
                          <a:srgbClr val="FFC9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Content Placeholder 4">
                <a:extLst>
                  <a:ext uri="{FF2B5EF4-FFF2-40B4-BE49-F238E27FC236}">
                    <a16:creationId xmlns:a16="http://schemas.microsoft.com/office/drawing/2014/main" id="{EF2D7FB8-B9B1-4741-B93A-E57DDC8D65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1495586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543" r="-2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543" r="-1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543" r="-1036" b="-2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100543" r="-2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100543" r="-1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100543" r="-1036" b="-1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200543" r="-2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200543" r="-1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200543" r="-1036" b="-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01FD17-6ED9-45F0-A05A-22BC9C25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7182793" cy="4351338"/>
          </a:xfrm>
        </p:spPr>
        <p:txBody>
          <a:bodyPr/>
          <a:lstStyle/>
          <a:p>
            <a:r>
              <a:rPr lang="en-US" dirty="0"/>
              <a:t>Suppose the grid world represents the configuration space of a robot</a:t>
            </a:r>
          </a:p>
          <a:p>
            <a:r>
              <a:rPr lang="en-US" dirty="0"/>
              <a:t>How do we analyze: Does the robot reach the error cell?</a:t>
            </a:r>
          </a:p>
          <a:p>
            <a:pPr lvl="1"/>
            <a:r>
              <a:rPr lang="en-US" dirty="0"/>
              <a:t>Easy if we have only one initial state: just simulate!</a:t>
            </a:r>
          </a:p>
          <a:p>
            <a:r>
              <a:rPr lang="en-US" dirty="0"/>
              <a:t>What if the initial position of the robot is not certain (could be a set)?</a:t>
            </a:r>
          </a:p>
          <a:p>
            <a:r>
              <a:rPr lang="en-US" dirty="0"/>
              <a:t>What if the dynamics are not certain?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4F9168-940B-4E89-BD0C-7D7B133C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199D6-841B-40E5-9FB0-6CE185BA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1F37E-0E88-4E1D-B95D-FB096FD225F4}"/>
              </a:ext>
            </a:extLst>
          </p:cNvPr>
          <p:cNvSpPr txBox="1"/>
          <p:nvPr/>
        </p:nvSpPr>
        <p:spPr>
          <a:xfrm>
            <a:off x="7796540" y="4625539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9BBBE4-9C6B-40BE-BC07-3B0EF58F53FB}"/>
              </a:ext>
            </a:extLst>
          </p:cNvPr>
          <p:cNvSpPr txBox="1"/>
          <p:nvPr/>
        </p:nvSpPr>
        <p:spPr>
          <a:xfrm>
            <a:off x="7781172" y="3429000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951760-33BA-4D92-B63B-2A44AA4BA5D0}"/>
              </a:ext>
            </a:extLst>
          </p:cNvPr>
          <p:cNvSpPr txBox="1"/>
          <p:nvPr/>
        </p:nvSpPr>
        <p:spPr>
          <a:xfrm>
            <a:off x="7796540" y="223791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7F702-0D52-4F50-8EDB-D4E0E718063E}"/>
              </a:ext>
            </a:extLst>
          </p:cNvPr>
          <p:cNvSpPr txBox="1"/>
          <p:nvPr/>
        </p:nvSpPr>
        <p:spPr>
          <a:xfrm>
            <a:off x="7796539" y="1232283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C9D4C6-3B6E-4659-9836-49913BE32D4C}"/>
              </a:ext>
            </a:extLst>
          </p:cNvPr>
          <p:cNvSpPr txBox="1"/>
          <p:nvPr/>
        </p:nvSpPr>
        <p:spPr>
          <a:xfrm>
            <a:off x="9235838" y="4733365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952A43-BB2C-4A70-8AAD-D028C84D18A0}"/>
              </a:ext>
            </a:extLst>
          </p:cNvPr>
          <p:cNvSpPr txBox="1"/>
          <p:nvPr/>
        </p:nvSpPr>
        <p:spPr>
          <a:xfrm>
            <a:off x="10470792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(2,0)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A889A-14CA-41D5-8321-BD66EF790BD5}"/>
              </a:ext>
            </a:extLst>
          </p:cNvPr>
          <p:cNvSpPr txBox="1"/>
          <p:nvPr/>
        </p:nvSpPr>
        <p:spPr>
          <a:xfrm>
            <a:off x="11574523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(3,0)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B3D573-C17F-4C90-8080-2A476F278466}"/>
              </a:ext>
            </a:extLst>
          </p:cNvPr>
          <p:cNvSpPr/>
          <p:nvPr/>
        </p:nvSpPr>
        <p:spPr>
          <a:xfrm>
            <a:off x="8339698" y="3743258"/>
            <a:ext cx="148638" cy="15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0E7738-62FA-4920-B623-F816F05FF516}"/>
                  </a:ext>
                </a:extLst>
              </p:cNvPr>
              <p:cNvSpPr txBox="1"/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0E7738-62FA-4920-B623-F816F05FF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2F510E-B756-4588-853C-D090C4B3B382}"/>
                  </a:ext>
                </a:extLst>
              </p:cNvPr>
              <p:cNvSpPr txBox="1"/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2F510E-B756-4588-853C-D090C4B3B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25D4A9-5E9D-4487-B531-5ADB704EDAB0}"/>
                  </a:ext>
                </a:extLst>
              </p:cNvPr>
              <p:cNvSpPr txBox="1"/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25D4A9-5E9D-4487-B531-5ADB704ED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0BCBD1-1C88-401F-8F06-3EF82B1F8003}"/>
                  </a:ext>
                </a:extLst>
              </p:cNvPr>
              <p:cNvSpPr txBox="1"/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0BCBD1-1C88-401F-8F06-3EF82B1F8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108C22-6388-4A65-8FB4-A15A18FEBA19}"/>
                  </a:ext>
                </a:extLst>
              </p:cNvPr>
              <p:cNvSpPr txBox="1"/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108C22-6388-4A65-8FB4-A15A18FE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896E30-D30D-4985-AA72-C43F1AFF6C0D}"/>
                  </a:ext>
                </a:extLst>
              </p:cNvPr>
              <p:cNvSpPr txBox="1"/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896E30-D30D-4985-AA72-C43F1AFF6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79F13E-0213-4EA4-B3D6-6E8BBFCD4134}"/>
                  </a:ext>
                </a:extLst>
              </p:cNvPr>
              <p:cNvSpPr txBox="1"/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79F13E-0213-4EA4-B3D6-6E8BBFCD4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70E7-1AED-4D93-A9B2-9111E38DA7F9}"/>
                  </a:ext>
                </a:extLst>
              </p:cNvPr>
              <p:cNvSpPr txBox="1"/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70E7-1AED-4D93-A9B2-9111E38DA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B11722-B134-4616-82C8-D93477EF1E6A}"/>
                  </a:ext>
                </a:extLst>
              </p:cNvPr>
              <p:cNvSpPr txBox="1"/>
              <p:nvPr/>
            </p:nvSpPr>
            <p:spPr>
              <a:xfrm>
                <a:off x="11245008" y="130493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B11722-B134-4616-82C8-D93477EF1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5008" y="1304935"/>
                <a:ext cx="617477" cy="369332"/>
              </a:xfrm>
              <a:prstGeom prst="rect">
                <a:avLst/>
              </a:prstGeom>
              <a:blipFill>
                <a:blip r:embed="rId11"/>
                <a:stretch>
                  <a:fillRect r="-16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20BCA7-13D1-46AD-976A-B9235195CEBC}"/>
              </a:ext>
            </a:extLst>
          </p:cNvPr>
          <p:cNvCxnSpPr>
            <a:cxnSpLocks/>
          </p:cNvCxnSpPr>
          <p:nvPr/>
        </p:nvCxnSpPr>
        <p:spPr>
          <a:xfrm flipV="1">
            <a:off x="8450992" y="3619343"/>
            <a:ext cx="140773" cy="13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C34B47-B6ED-4287-91D5-D27C990F44BF}"/>
              </a:ext>
            </a:extLst>
          </p:cNvPr>
          <p:cNvCxnSpPr>
            <a:cxnSpLocks/>
          </p:cNvCxnSpPr>
          <p:nvPr/>
        </p:nvCxnSpPr>
        <p:spPr>
          <a:xfrm flipV="1">
            <a:off x="8591765" y="2514361"/>
            <a:ext cx="0" cy="102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32CBFA-81FA-4D26-9B1A-623D0EA9DE31}"/>
              </a:ext>
            </a:extLst>
          </p:cNvPr>
          <p:cNvCxnSpPr>
            <a:cxnSpLocks/>
          </p:cNvCxnSpPr>
          <p:nvPr/>
        </p:nvCxnSpPr>
        <p:spPr>
          <a:xfrm flipV="1">
            <a:off x="8644966" y="2151878"/>
            <a:ext cx="937024" cy="27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11394B-330F-49E1-B26A-7F7ABB1BF36E}"/>
              </a:ext>
            </a:extLst>
          </p:cNvPr>
          <p:cNvCxnSpPr>
            <a:cxnSpLocks/>
          </p:cNvCxnSpPr>
          <p:nvPr/>
        </p:nvCxnSpPr>
        <p:spPr>
          <a:xfrm>
            <a:off x="9656309" y="2163597"/>
            <a:ext cx="340504" cy="30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213CC6-72C3-4DD7-8570-B16BA074CB62}"/>
              </a:ext>
            </a:extLst>
          </p:cNvPr>
          <p:cNvCxnSpPr>
            <a:cxnSpLocks/>
          </p:cNvCxnSpPr>
          <p:nvPr/>
        </p:nvCxnSpPr>
        <p:spPr>
          <a:xfrm flipH="1">
            <a:off x="9581990" y="2513862"/>
            <a:ext cx="407911" cy="46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DF03F05D-4687-444D-B902-203818D49526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210" y="3620714"/>
            <a:ext cx="425564" cy="4124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B1B6965-3137-4D78-83D2-D395C52E7CBE}"/>
              </a:ext>
            </a:extLst>
          </p:cNvPr>
          <p:cNvSpPr/>
          <p:nvPr/>
        </p:nvSpPr>
        <p:spPr>
          <a:xfrm>
            <a:off x="9223334" y="5256454"/>
            <a:ext cx="481462" cy="365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D77D8F-1D78-4C8A-9527-A4BCCE753407}"/>
              </a:ext>
            </a:extLst>
          </p:cNvPr>
          <p:cNvSpPr txBox="1"/>
          <p:nvPr/>
        </p:nvSpPr>
        <p:spPr>
          <a:xfrm>
            <a:off x="9746779" y="5251008"/>
            <a:ext cx="131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states</a:t>
            </a:r>
          </a:p>
        </p:txBody>
      </p:sp>
    </p:spTree>
    <p:extLst>
      <p:ext uri="{BB962C8B-B14F-4D97-AF65-F5344CB8AC3E}">
        <p14:creationId xmlns:p14="http://schemas.microsoft.com/office/powerpoint/2010/main" val="3952321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D9B7AF-B2F1-4B99-8496-21F1C6EB2C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Fundamental problem for dynamical systems</a:t>
                </a:r>
              </a:p>
              <a:p>
                <a:r>
                  <a:rPr lang="en-US" dirty="0"/>
                  <a:t>Simulation:</a:t>
                </a:r>
              </a:p>
              <a:p>
                <a:pPr lvl="1"/>
                <a:r>
                  <a:rPr lang="en-US" dirty="0"/>
                  <a:t>Given an initial condition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compute solution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Time-bounded Reachability:</a:t>
                </a:r>
              </a:p>
              <a:p>
                <a:pPr lvl="1"/>
                <a:r>
                  <a:rPr lang="en-US" dirty="0"/>
                  <a:t>Given a </a:t>
                </a:r>
                <a:r>
                  <a:rPr lang="en-US" b="1" i="1" dirty="0"/>
                  <a:t>set of initial conditions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and a time T, compute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useless (but correct) answer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do we find a “tight” reachable set?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D9B7AF-B2F1-4B99-8496-21F1C6EB2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b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60D5C86-EF5D-4D57-98C6-32F982FA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Time-bounded Reachability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B1AAA-F213-4E65-B466-4FEC641E9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997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682D3B-252D-4CA6-B3D2-A028978593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Main idea: compute successor states</a:t>
                </a:r>
              </a:p>
              <a:p>
                <a:pPr lvl="1"/>
                <a:r>
                  <a:rPr lang="en-US" b="0" dirty="0"/>
                  <a:t>For a given set of states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,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𝑝𝑜𝑠𝑡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</m:e>
                          </m:d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type m:val="li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2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2"/>
                                        </m:rP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2"/>
                                    </m:rP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m:rPr>
                                      <m:brk m:alnAt="2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2"/>
                                        </m:rP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den>
                              </m:f>
                            </m:e>
                          </m:groupCh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For a given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|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mtClean="0"/>
                                <m:t>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For a given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Use a recurrence relation to do fixpoint computation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682D3B-252D-4CA6-B3D2-A02897859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3CA252E-E144-4AD7-870E-366FD42C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Reachable Sets</a:t>
            </a:r>
            <a:r>
              <a:rPr lang="en-US" baseline="30000" dirty="0"/>
              <a:t>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6674C-5BBE-4785-950E-1A1FF65F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14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CAB782F-D340-428D-9498-3A7054A4B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253331"/>
                <a:ext cx="11699087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Computation:</a:t>
                </a:r>
              </a:p>
              <a:p>
                <a:pPr lvl="1"/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(initial set of states)</a:t>
                </a:r>
              </a:p>
              <a:p>
                <a:pPr lvl="1"/>
                <a:r>
                  <a:rPr lang="en-US" dirty="0"/>
                  <a:t>Recur: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Terminate if: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sz="2600" dirty="0"/>
                  <a:t>Time-bounded: when the sum of time elapsed on all continuous transitions is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600" dirty="0"/>
              </a:p>
              <a:p>
                <a:r>
                  <a:rPr lang="en-US" dirty="0"/>
                  <a:t>Problems:</a:t>
                </a:r>
              </a:p>
              <a:p>
                <a:pPr lvl="1"/>
                <a:r>
                  <a:rPr lang="en-US" dirty="0"/>
                  <a:t>Termination not guaranteed for general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not easy to compute in general</a:t>
                </a:r>
              </a:p>
              <a:p>
                <a:pPr lvl="1"/>
                <a:r>
                  <a:rPr lang="en-US" dirty="0"/>
                  <a:t>Error in computing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can blow-up leading to answers that are too conservative</a:t>
                </a:r>
              </a:p>
              <a:p>
                <a:r>
                  <a:rPr lang="en-US" dirty="0"/>
                  <a:t>Many Tools: </a:t>
                </a:r>
                <a:r>
                  <a:rPr lang="en-US" dirty="0" err="1"/>
                  <a:t>SpaceEx</a:t>
                </a:r>
                <a:r>
                  <a:rPr lang="en-US" dirty="0"/>
                  <a:t>, Flow*, C2E2, </a:t>
                </a:r>
                <a:r>
                  <a:rPr lang="en-US" dirty="0" err="1"/>
                  <a:t>dReach</a:t>
                </a:r>
                <a:r>
                  <a:rPr lang="en-US" dirty="0"/>
                  <a:t>, CORA (and a few others)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CAB782F-D340-428D-9498-3A7054A4B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253331"/>
                <a:ext cx="11699087" cy="4351338"/>
              </a:xfrm>
              <a:blipFill>
                <a:blip r:embed="rId2"/>
                <a:stretch>
                  <a:fillRect l="-521" t="-2945" b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9877196-2C86-47E7-B5B0-442008C2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Fixpoint computation of reachable states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F6A77-F6F3-4346-85C5-5F7FA46F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02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5E5A37-D77D-4DDB-BD2F-AA1453609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systems can have surprising results with respect to stability</a:t>
            </a:r>
          </a:p>
          <a:p>
            <a:r>
              <a:rPr lang="en-US" dirty="0"/>
              <a:t>No uniform method like Lyapunov analysis for analyzing all hybrid systems</a:t>
            </a:r>
          </a:p>
          <a:p>
            <a:endParaRPr lang="en-US" dirty="0"/>
          </a:p>
          <a:p>
            <a:r>
              <a:rPr lang="en-US" dirty="0"/>
              <a:t>Example: Piecewise Linear (PWL) Dynamical System</a:t>
            </a:r>
          </a:p>
          <a:p>
            <a:pPr lvl="1"/>
            <a:r>
              <a:rPr lang="en-US" dirty="0"/>
              <a:t>Special class of hybrid system, in which each mode has linear dynamics, guards, resets are all linear/affine</a:t>
            </a:r>
          </a:p>
          <a:p>
            <a:pPr lvl="1"/>
            <a:r>
              <a:rPr lang="en-US" dirty="0"/>
              <a:t>Each mode in the PWL system can have stable dynamics (by doing eigen-value analysis), but resulting hybrid system may be unstable!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6B58B0-A7EB-4C46-A2E9-7CE5BD74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of hybrid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8BE16-4000-4813-BACD-15865455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640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05CC31-1FA1-4E75-9047-E6053152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B2F1C-2231-42FA-88DB-D4A2E9AF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56ACC7-1CEC-49FB-B486-04B8CA969114}"/>
                  </a:ext>
                </a:extLst>
              </p:cNvPr>
              <p:cNvSpPr/>
              <p:nvPr/>
            </p:nvSpPr>
            <p:spPr>
              <a:xfrm>
                <a:off x="2196353" y="2259106"/>
                <a:ext cx="2097741" cy="130628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56ACC7-1CEC-49FB-B486-04B8CA969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353" y="2259106"/>
                <a:ext cx="2097741" cy="13062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CCFE4F-5E4A-4703-A851-42D4C5F8D290}"/>
                  </a:ext>
                </a:extLst>
              </p:cNvPr>
              <p:cNvSpPr/>
              <p:nvPr/>
            </p:nvSpPr>
            <p:spPr>
              <a:xfrm>
                <a:off x="6628759" y="2259106"/>
                <a:ext cx="2097741" cy="130628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CCFE4F-5E4A-4703-A851-42D4C5F8D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759" y="2259106"/>
                <a:ext cx="2097741" cy="13062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EF2AFEC-6E66-4985-A561-A6EC601D6ECC}"/>
              </a:ext>
            </a:extLst>
          </p:cNvPr>
          <p:cNvSpPr/>
          <p:nvPr/>
        </p:nvSpPr>
        <p:spPr>
          <a:xfrm>
            <a:off x="3872753" y="1844168"/>
            <a:ext cx="3012141" cy="399570"/>
          </a:xfrm>
          <a:custGeom>
            <a:avLst/>
            <a:gdLst>
              <a:gd name="connsiteX0" fmla="*/ 0 w 3012141"/>
              <a:gd name="connsiteY0" fmla="*/ 399570 h 399570"/>
              <a:gd name="connsiteX1" fmla="*/ 1383126 w 3012141"/>
              <a:gd name="connsiteY1" fmla="*/ 0 h 399570"/>
              <a:gd name="connsiteX2" fmla="*/ 3012141 w 3012141"/>
              <a:gd name="connsiteY2" fmla="*/ 39957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2141" h="399570">
                <a:moveTo>
                  <a:pt x="0" y="399570"/>
                </a:moveTo>
                <a:cubicBezTo>
                  <a:pt x="440551" y="199785"/>
                  <a:pt x="881103" y="0"/>
                  <a:pt x="1383126" y="0"/>
                </a:cubicBezTo>
                <a:cubicBezTo>
                  <a:pt x="1885149" y="0"/>
                  <a:pt x="2448645" y="199785"/>
                  <a:pt x="3012141" y="39957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D8D269E-64E8-4D46-9B0D-2470B6360C07}"/>
              </a:ext>
            </a:extLst>
          </p:cNvPr>
          <p:cNvSpPr/>
          <p:nvPr/>
        </p:nvSpPr>
        <p:spPr>
          <a:xfrm rot="10800000">
            <a:off x="3710107" y="3580759"/>
            <a:ext cx="3012141" cy="399570"/>
          </a:xfrm>
          <a:custGeom>
            <a:avLst/>
            <a:gdLst>
              <a:gd name="connsiteX0" fmla="*/ 0 w 3012141"/>
              <a:gd name="connsiteY0" fmla="*/ 399570 h 399570"/>
              <a:gd name="connsiteX1" fmla="*/ 1383126 w 3012141"/>
              <a:gd name="connsiteY1" fmla="*/ 0 h 399570"/>
              <a:gd name="connsiteX2" fmla="*/ 3012141 w 3012141"/>
              <a:gd name="connsiteY2" fmla="*/ 39957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2141" h="399570">
                <a:moveTo>
                  <a:pt x="0" y="399570"/>
                </a:moveTo>
                <a:cubicBezTo>
                  <a:pt x="440551" y="199785"/>
                  <a:pt x="881103" y="0"/>
                  <a:pt x="1383126" y="0"/>
                </a:cubicBezTo>
                <a:cubicBezTo>
                  <a:pt x="1885149" y="0"/>
                  <a:pt x="2448645" y="199785"/>
                  <a:pt x="3012141" y="39957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7CE03A-45DE-4B76-8BF5-3D81DE4D2777}"/>
                  </a:ext>
                </a:extLst>
              </p:cNvPr>
              <p:cNvSpPr txBox="1"/>
              <p:nvPr/>
            </p:nvSpPr>
            <p:spPr>
              <a:xfrm>
                <a:off x="4570107" y="1441164"/>
                <a:ext cx="1617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7CE03A-45DE-4B76-8BF5-3D81DE4D2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107" y="1441164"/>
                <a:ext cx="16174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D1668E-478A-4C5C-996B-0925D5B0DAEA}"/>
                  </a:ext>
                </a:extLst>
              </p:cNvPr>
              <p:cNvSpPr txBox="1"/>
              <p:nvPr/>
            </p:nvSpPr>
            <p:spPr>
              <a:xfrm>
                <a:off x="4570108" y="3989684"/>
                <a:ext cx="1267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D1668E-478A-4C5C-996B-0925D5B0D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108" y="3989684"/>
                <a:ext cx="12679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5DE85A-9BB0-494A-8276-4CD084178385}"/>
              </a:ext>
            </a:extLst>
          </p:cNvPr>
          <p:cNvCxnSpPr/>
          <p:nvPr/>
        </p:nvCxnSpPr>
        <p:spPr>
          <a:xfrm>
            <a:off x="1429230" y="1844168"/>
            <a:ext cx="767123" cy="537882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70A834-21AB-4E6A-BF43-A4A6A3B360F4}"/>
              </a:ext>
            </a:extLst>
          </p:cNvPr>
          <p:cNvSpPr txBox="1"/>
          <p:nvPr/>
        </p:nvSpPr>
        <p:spPr>
          <a:xfrm>
            <a:off x="2994758" y="4793572"/>
            <a:ext cx="5264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Dynamics in each mode are stable!</a:t>
            </a:r>
          </a:p>
        </p:txBody>
      </p:sp>
    </p:spTree>
    <p:extLst>
      <p:ext uri="{BB962C8B-B14F-4D97-AF65-F5344CB8AC3E}">
        <p14:creationId xmlns:p14="http://schemas.microsoft.com/office/powerpoint/2010/main" val="223527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A7C6C6-F4E1-4FA0-94F1-43E825C058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Characteristic equation: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i="0" dirty="0">
                    <a:latin typeface="+mj-lt"/>
                  </a:rPr>
                  <a:t> </a:t>
                </a:r>
                <a:r>
                  <a:rPr lang="en-US" b="0" i="0" dirty="0"/>
                  <a:t>i.e.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+3=0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−2+3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−1±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ra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=−0.5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b="0" dirty="0"/>
              </a:p>
              <a:p>
                <a:r>
                  <a:rPr lang="en-US" dirty="0"/>
                  <a:t>Real part is negative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represents a stable linear system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A7C6C6-F4E1-4FA0-94F1-43E825C058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D9153AA-2B77-4953-9B67-3EB0DE3C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analysis example for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EDE03-5E7D-4B8D-B175-B9D58AB4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968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82A6E4-9CBF-451A-8A93-DB6DA4B1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43D41-FAA0-4E09-9FC0-F1CB7CA1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DA91D7-0A7A-4589-98AC-5903FB0AB4BC}"/>
              </a:ext>
            </a:extLst>
          </p:cNvPr>
          <p:cNvGrpSpPr/>
          <p:nvPr/>
        </p:nvGrpSpPr>
        <p:grpSpPr>
          <a:xfrm>
            <a:off x="2658675" y="1496465"/>
            <a:ext cx="5148303" cy="3865069"/>
            <a:chOff x="2658675" y="1496465"/>
            <a:chExt cx="5148303" cy="38650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4D5698E-7980-4FB5-88B7-77D77240AA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571" t="6052" r="9167" b="8349"/>
            <a:stretch/>
          </p:blipFill>
          <p:spPr>
            <a:xfrm>
              <a:off x="2658675" y="1496465"/>
              <a:ext cx="5148303" cy="386506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9655190-99E9-4647-B0E4-9A7DCDECF362}"/>
                    </a:ext>
                  </a:extLst>
                </p:cNvPr>
                <p:cNvSpPr txBox="1"/>
                <p:nvPr/>
              </p:nvSpPr>
              <p:spPr>
                <a:xfrm>
                  <a:off x="6270172" y="2528047"/>
                  <a:ext cx="1118896" cy="36933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9655190-99E9-4647-B0E4-9A7DCDECF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0172" y="2528047"/>
                  <a:ext cx="111889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B8FC31-E4EE-4D10-8B2F-98D5A533289C}"/>
                  </a:ext>
                </a:extLst>
              </p:cNvPr>
              <p:cNvSpPr txBox="1"/>
              <p:nvPr/>
            </p:nvSpPr>
            <p:spPr>
              <a:xfrm>
                <a:off x="2919933" y="4154502"/>
                <a:ext cx="1459967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B8FC31-E4EE-4D10-8B2F-98D5A5332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33" y="4154502"/>
                <a:ext cx="14599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5AD1435-CC46-4B2E-940C-3A4C0D3E872B}"/>
              </a:ext>
            </a:extLst>
          </p:cNvPr>
          <p:cNvSpPr txBox="1"/>
          <p:nvPr/>
        </p:nvSpPr>
        <p:spPr>
          <a:xfrm>
            <a:off x="7221711" y="4416257"/>
            <a:ext cx="145996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rIns="91440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Initial State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AF3303-A855-4AA2-B3C6-65F3F2CACF0E}"/>
              </a:ext>
            </a:extLst>
          </p:cNvPr>
          <p:cNvCxnSpPr>
            <a:cxnSpLocks/>
          </p:cNvCxnSpPr>
          <p:nvPr/>
        </p:nvCxnSpPr>
        <p:spPr>
          <a:xfrm flipH="1">
            <a:off x="6639005" y="4653210"/>
            <a:ext cx="582706" cy="163157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063B3B-CBD7-460D-8420-1CCF079A4A4C}"/>
                  </a:ext>
                </a:extLst>
              </p:cNvPr>
              <p:cNvSpPr txBox="1"/>
              <p:nvPr/>
            </p:nvSpPr>
            <p:spPr>
              <a:xfrm>
                <a:off x="7722454" y="5179819"/>
                <a:ext cx="699248" cy="4001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r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063B3B-CBD7-460D-8420-1CCF079A4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454" y="5179819"/>
                <a:ext cx="69924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4B7B94-38AA-451E-BB28-4BD39DB585B1}"/>
                  </a:ext>
                </a:extLst>
              </p:cNvPr>
              <p:cNvSpPr txBox="1"/>
              <p:nvPr/>
            </p:nvSpPr>
            <p:spPr>
              <a:xfrm>
                <a:off x="2043951" y="1301162"/>
                <a:ext cx="699248" cy="4001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r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4B7B94-38AA-451E-BB28-4BD39DB58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951" y="1301162"/>
                <a:ext cx="69924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472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7BB06D-B31F-4F32-ADD1-FAD175471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Two main approaches</a:t>
                </a:r>
                <a:r>
                  <a:rPr lang="en-US" baseline="30000" dirty="0"/>
                  <a:t>1,2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Find a common Lyapunov function that works for all modes</a:t>
                </a:r>
              </a:p>
              <a:p>
                <a:pPr lvl="2"/>
                <a:r>
                  <a:rPr lang="en-US" dirty="0"/>
                  <a:t>I.e. for each mode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dynamics are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,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such that: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Usually hard to find a “one-size-fits-all” Lyapunov function</a:t>
                </a:r>
              </a:p>
              <a:p>
                <a:pPr lvl="1"/>
                <a:r>
                  <a:rPr lang="en-US" dirty="0"/>
                  <a:t>Find multiple Lyapunov functions, one for each mode</a:t>
                </a:r>
              </a:p>
              <a:p>
                <a:pPr lvl="2"/>
                <a:r>
                  <a:rPr lang="en-US" dirty="0"/>
                  <a:t>In each mode its Lyapunov function value decreases, and at the switching instant the destination mode’s Lyapunov function value does not increase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value decreases every time mode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entered</a:t>
                </a:r>
              </a:p>
              <a:p>
                <a:pPr lvl="2"/>
                <a:r>
                  <a:rPr lang="en-US" dirty="0"/>
                  <a:t>Finding Lyapunov functions satisfying these conditions is again hard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7BB06D-B31F-4F32-ADD1-FAD175471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1944" r="-261" b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6CBCAC0-C1A2-487B-8854-0E654998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analysis for hybrid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41FBC-97A8-4098-9313-8A2FA369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593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95785C9-4444-4145-8B3C-1092889BDE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Objective: Steer vehicle to follow a given track</a:t>
                </a:r>
              </a:p>
              <a:p>
                <a:r>
                  <a:rPr lang="en-US" dirty="0"/>
                  <a:t>Control inputs: linear vehicle speed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, vehicle angular velocity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start/stop </a:t>
                </a:r>
              </a:p>
              <a:p>
                <a:r>
                  <a:rPr lang="en-US" dirty="0"/>
                  <a:t>Constraints on control inputs: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/2,0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Designer choice: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dirty="0"/>
                  <a:t>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otherwise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95785C9-4444-4145-8B3C-1092889BDE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5E6B9B1-6C0C-4DB9-8F8C-797B58A6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Application: Autonomous Guided Vehicle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027F4-26B7-4FA4-B7A7-4CDF6196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64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D181A5-C213-4D18-8F2B-8BE31DDA5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3553">
            <a:off x="8634622" y="1771342"/>
            <a:ext cx="804863" cy="37459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49F6E1F-3F62-423B-AF40-C4E0E43F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7" y="337331"/>
            <a:ext cx="10920419" cy="778828"/>
          </a:xfrm>
        </p:spPr>
        <p:txBody>
          <a:bodyPr/>
          <a:lstStyle/>
          <a:p>
            <a:r>
              <a:rPr lang="en-US" dirty="0"/>
              <a:t>On/Off control for Path following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078CE-1776-4744-A573-FEF1AC74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CD5FE64-7F9E-449E-922C-765FCE6007B7}"/>
              </a:ext>
            </a:extLst>
          </p:cNvPr>
          <p:cNvSpPr/>
          <p:nvPr/>
        </p:nvSpPr>
        <p:spPr>
          <a:xfrm>
            <a:off x="8493760" y="1564640"/>
            <a:ext cx="2418080" cy="1679787"/>
          </a:xfrm>
          <a:custGeom>
            <a:avLst/>
            <a:gdLst>
              <a:gd name="connsiteX0" fmla="*/ 0 w 2418080"/>
              <a:gd name="connsiteY0" fmla="*/ 1679787 h 1679787"/>
              <a:gd name="connsiteX1" fmla="*/ 724747 w 2418080"/>
              <a:gd name="connsiteY1" fmla="*/ 860213 h 1679787"/>
              <a:gd name="connsiteX2" fmla="*/ 1794933 w 2418080"/>
              <a:gd name="connsiteY2" fmla="*/ 751840 h 1679787"/>
              <a:gd name="connsiteX3" fmla="*/ 2418080 w 2418080"/>
              <a:gd name="connsiteY3" fmla="*/ 0 h 16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8080" h="1679787">
                <a:moveTo>
                  <a:pt x="0" y="1679787"/>
                </a:moveTo>
                <a:cubicBezTo>
                  <a:pt x="212796" y="1347329"/>
                  <a:pt x="425592" y="1014871"/>
                  <a:pt x="724747" y="860213"/>
                </a:cubicBezTo>
                <a:cubicBezTo>
                  <a:pt x="1023902" y="705555"/>
                  <a:pt x="1512711" y="895209"/>
                  <a:pt x="1794933" y="751840"/>
                </a:cubicBezTo>
                <a:cubicBezTo>
                  <a:pt x="2077155" y="608471"/>
                  <a:pt x="2247617" y="304235"/>
                  <a:pt x="2418080" y="0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B012A8-049B-4AF6-ABC5-04862860E723}"/>
              </a:ext>
            </a:extLst>
          </p:cNvPr>
          <p:cNvCxnSpPr>
            <a:cxnSpLocks/>
          </p:cNvCxnSpPr>
          <p:nvPr/>
        </p:nvCxnSpPr>
        <p:spPr>
          <a:xfrm flipV="1">
            <a:off x="9000674" y="1549351"/>
            <a:ext cx="1073015" cy="4192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7792A5-7853-4DAD-BCC5-43A96EFF781A}"/>
              </a:ext>
            </a:extLst>
          </p:cNvPr>
          <p:cNvCxnSpPr>
            <a:cxnSpLocks/>
          </p:cNvCxnSpPr>
          <p:nvPr/>
        </p:nvCxnSpPr>
        <p:spPr>
          <a:xfrm>
            <a:off x="9000674" y="1968580"/>
            <a:ext cx="10730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ADFE5A-CCB0-4EAC-8086-AA74276581B7}"/>
              </a:ext>
            </a:extLst>
          </p:cNvPr>
          <p:cNvCxnSpPr>
            <a:cxnSpLocks/>
          </p:cNvCxnSpPr>
          <p:nvPr/>
        </p:nvCxnSpPr>
        <p:spPr>
          <a:xfrm flipV="1">
            <a:off x="9000674" y="1211968"/>
            <a:ext cx="0" cy="7566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846917B-51DC-4712-AC4F-04925DFF657C}"/>
              </a:ext>
            </a:extLst>
          </p:cNvPr>
          <p:cNvSpPr/>
          <p:nvPr/>
        </p:nvSpPr>
        <p:spPr>
          <a:xfrm>
            <a:off x="9665494" y="1721643"/>
            <a:ext cx="57150" cy="242888"/>
          </a:xfrm>
          <a:custGeom>
            <a:avLst/>
            <a:gdLst>
              <a:gd name="connsiteX0" fmla="*/ 57150 w 57150"/>
              <a:gd name="connsiteY0" fmla="*/ 242888 h 242888"/>
              <a:gd name="connsiteX1" fmla="*/ 42862 w 57150"/>
              <a:gd name="connsiteY1" fmla="*/ 107157 h 242888"/>
              <a:gd name="connsiteX2" fmla="*/ 0 w 57150"/>
              <a:gd name="connsiteY2" fmla="*/ 0 h 24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" h="242888">
                <a:moveTo>
                  <a:pt x="57150" y="242888"/>
                </a:moveTo>
                <a:cubicBezTo>
                  <a:pt x="54768" y="195263"/>
                  <a:pt x="52387" y="147638"/>
                  <a:pt x="42862" y="107157"/>
                </a:cubicBezTo>
                <a:cubicBezTo>
                  <a:pt x="33337" y="66676"/>
                  <a:pt x="16668" y="33338"/>
                  <a:pt x="0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632BD9-E530-46D6-A919-E1F63768063E}"/>
                  </a:ext>
                </a:extLst>
              </p:cNvPr>
              <p:cNvSpPr txBox="1"/>
              <p:nvPr/>
            </p:nvSpPr>
            <p:spPr>
              <a:xfrm>
                <a:off x="9716969" y="1628431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632BD9-E530-46D6-A919-E1F637680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969" y="1628431"/>
                <a:ext cx="3741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F16BB3-9A06-4947-84BF-3C52C4CBC9D3}"/>
                  </a:ext>
                </a:extLst>
              </p:cNvPr>
              <p:cNvSpPr txBox="1"/>
              <p:nvPr/>
            </p:nvSpPr>
            <p:spPr>
              <a:xfrm>
                <a:off x="10005612" y="1828386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F16BB3-9A06-4947-84BF-3C52C4CBC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612" y="1828386"/>
                <a:ext cx="3679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C7CFD1-3C9B-4C48-98D8-C242E1606710}"/>
                  </a:ext>
                </a:extLst>
              </p:cNvPr>
              <p:cNvSpPr txBox="1"/>
              <p:nvPr/>
            </p:nvSpPr>
            <p:spPr>
              <a:xfrm>
                <a:off x="8816681" y="87315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C7CFD1-3C9B-4C48-98D8-C242E1606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681" y="873158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D2A1D6-9900-41B8-B73F-5C43B7CC8AF3}"/>
              </a:ext>
            </a:extLst>
          </p:cNvPr>
          <p:cNvCxnSpPr>
            <a:cxnSpLocks/>
          </p:cNvCxnSpPr>
          <p:nvPr/>
        </p:nvCxnSpPr>
        <p:spPr>
          <a:xfrm>
            <a:off x="9000674" y="1981920"/>
            <a:ext cx="217834" cy="4270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93F15E-E40F-4ABE-8C5B-F091C74DEAD9}"/>
              </a:ext>
            </a:extLst>
          </p:cNvPr>
          <p:cNvCxnSpPr>
            <a:cxnSpLocks/>
          </p:cNvCxnSpPr>
          <p:nvPr/>
        </p:nvCxnSpPr>
        <p:spPr>
          <a:xfrm flipV="1">
            <a:off x="8583978" y="2195465"/>
            <a:ext cx="1116784" cy="492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91A71F6-946A-440B-BABC-EA300EA4CAC9}"/>
              </a:ext>
            </a:extLst>
          </p:cNvPr>
          <p:cNvCxnSpPr>
            <a:cxnSpLocks/>
          </p:cNvCxnSpPr>
          <p:nvPr/>
        </p:nvCxnSpPr>
        <p:spPr>
          <a:xfrm flipV="1">
            <a:off x="9135677" y="2212385"/>
            <a:ext cx="129843" cy="56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55E7D9A-3C71-48BC-9394-B349C385D91B}"/>
              </a:ext>
            </a:extLst>
          </p:cNvPr>
          <p:cNvCxnSpPr>
            <a:cxnSpLocks/>
          </p:cNvCxnSpPr>
          <p:nvPr/>
        </p:nvCxnSpPr>
        <p:spPr>
          <a:xfrm flipH="1" flipV="1">
            <a:off x="9265520" y="2207337"/>
            <a:ext cx="66012" cy="140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6DA8E8A-7F39-4A42-879A-0F833274C0C4}"/>
                  </a:ext>
                </a:extLst>
              </p:cNvPr>
              <p:cNvSpPr txBox="1"/>
              <p:nvPr/>
            </p:nvSpPr>
            <p:spPr>
              <a:xfrm rot="19889981">
                <a:off x="8787310" y="2084643"/>
                <a:ext cx="367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6DA8E8A-7F39-4A42-879A-0F833274C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89981">
                <a:off x="8787310" y="2084643"/>
                <a:ext cx="36798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F543D00-F8C5-4571-A2A0-7ED5C9837106}"/>
              </a:ext>
            </a:extLst>
          </p:cNvPr>
          <p:cNvSpPr txBox="1"/>
          <p:nvPr/>
        </p:nvSpPr>
        <p:spPr>
          <a:xfrm>
            <a:off x="8577285" y="2962810"/>
            <a:ext cx="66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latin typeface="+mj-lt"/>
              </a:rPr>
              <a:t>Track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2B9591F-1EA8-4C8C-8F0D-162E56869FCA}"/>
                  </a:ext>
                </a:extLst>
              </p:cNvPr>
              <p:cNvSpPr/>
              <p:nvPr/>
            </p:nvSpPr>
            <p:spPr>
              <a:xfrm>
                <a:off x="1216736" y="14464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144" rIns="9144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/2)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2B9591F-1EA8-4C8C-8F0D-162E56869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736" y="1446492"/>
                <a:ext cx="1627861" cy="11454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37B19E3-116A-4524-BDEC-24A649B699AC}"/>
                  </a:ext>
                </a:extLst>
              </p:cNvPr>
              <p:cNvSpPr/>
              <p:nvPr/>
            </p:nvSpPr>
            <p:spPr>
              <a:xfrm>
                <a:off x="1216736" y="37705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37B19E3-116A-4524-BDEC-24A649B699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736" y="3770592"/>
                <a:ext cx="1627861" cy="11454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99B38E-6800-4307-AE11-A19A9B02672D}"/>
                  </a:ext>
                </a:extLst>
              </p:cNvPr>
              <p:cNvSpPr/>
              <p:nvPr/>
            </p:nvSpPr>
            <p:spPr>
              <a:xfrm>
                <a:off x="4590966" y="37705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/2)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99B38E-6800-4307-AE11-A19A9B026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66" y="3770592"/>
                <a:ext cx="1627861" cy="11454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848FD9-17DB-48E0-9A27-59C61B7D1B07}"/>
                  </a:ext>
                </a:extLst>
              </p:cNvPr>
              <p:cNvSpPr/>
              <p:nvPr/>
            </p:nvSpPr>
            <p:spPr>
              <a:xfrm>
                <a:off x="4590966" y="14464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848FD9-17DB-48E0-9A27-59C61B7D1B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66" y="1446492"/>
                <a:ext cx="1627861" cy="114546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A9F7F4-BF0F-4735-8985-C308FD3EB3B8}"/>
              </a:ext>
            </a:extLst>
          </p:cNvPr>
          <p:cNvCxnSpPr/>
          <p:nvPr/>
        </p:nvCxnSpPr>
        <p:spPr>
          <a:xfrm>
            <a:off x="2853307" y="1843087"/>
            <a:ext cx="1746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660C08B-233A-4B0F-9A11-5D0B41192306}"/>
              </a:ext>
            </a:extLst>
          </p:cNvPr>
          <p:cNvCxnSpPr>
            <a:cxnSpLocks/>
          </p:cNvCxnSpPr>
          <p:nvPr/>
        </p:nvCxnSpPr>
        <p:spPr>
          <a:xfrm flipH="1">
            <a:off x="2844597" y="2104659"/>
            <a:ext cx="1728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528E0F3-EE7E-4DBD-8438-6E1C743D3EA2}"/>
              </a:ext>
            </a:extLst>
          </p:cNvPr>
          <p:cNvCxnSpPr>
            <a:cxnSpLocks/>
          </p:cNvCxnSpPr>
          <p:nvPr/>
        </p:nvCxnSpPr>
        <p:spPr>
          <a:xfrm flipH="1">
            <a:off x="2628900" y="2404533"/>
            <a:ext cx="1944645" cy="1366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882C7B9-66B7-4775-8F02-1481B86C720C}"/>
              </a:ext>
            </a:extLst>
          </p:cNvPr>
          <p:cNvCxnSpPr>
            <a:cxnSpLocks/>
          </p:cNvCxnSpPr>
          <p:nvPr/>
        </p:nvCxnSpPr>
        <p:spPr>
          <a:xfrm flipV="1">
            <a:off x="2844597" y="2586473"/>
            <a:ext cx="2006009" cy="145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4F62D5F-5ACC-4283-9FD9-61963239AA94}"/>
              </a:ext>
            </a:extLst>
          </p:cNvPr>
          <p:cNvCxnSpPr>
            <a:cxnSpLocks/>
          </p:cNvCxnSpPr>
          <p:nvPr/>
        </p:nvCxnSpPr>
        <p:spPr>
          <a:xfrm>
            <a:off x="2189753" y="2586473"/>
            <a:ext cx="0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0D4E94D-D6F1-4C8D-9348-206F079DC682}"/>
              </a:ext>
            </a:extLst>
          </p:cNvPr>
          <p:cNvCxnSpPr>
            <a:cxnSpLocks/>
          </p:cNvCxnSpPr>
          <p:nvPr/>
        </p:nvCxnSpPr>
        <p:spPr>
          <a:xfrm flipH="1" flipV="1">
            <a:off x="1785938" y="2586473"/>
            <a:ext cx="1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8A9376A-AE8A-4CEF-BF46-B1226A16956C}"/>
              </a:ext>
            </a:extLst>
          </p:cNvPr>
          <p:cNvCxnSpPr/>
          <p:nvPr/>
        </p:nvCxnSpPr>
        <p:spPr>
          <a:xfrm>
            <a:off x="2853307" y="4605932"/>
            <a:ext cx="1746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AD11F1F-199E-4D0B-91E7-1A7D8A717056}"/>
              </a:ext>
            </a:extLst>
          </p:cNvPr>
          <p:cNvCxnSpPr>
            <a:cxnSpLocks/>
          </p:cNvCxnSpPr>
          <p:nvPr/>
        </p:nvCxnSpPr>
        <p:spPr>
          <a:xfrm flipH="1">
            <a:off x="2816865" y="4278740"/>
            <a:ext cx="1728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EE41A0E-4659-482D-ACB0-993D4F6427BA}"/>
              </a:ext>
            </a:extLst>
          </p:cNvPr>
          <p:cNvCxnSpPr>
            <a:cxnSpLocks/>
          </p:cNvCxnSpPr>
          <p:nvPr/>
        </p:nvCxnSpPr>
        <p:spPr>
          <a:xfrm>
            <a:off x="5575175" y="2586473"/>
            <a:ext cx="0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77C8F28-78EE-4BD0-935B-4F1B674A509B}"/>
              </a:ext>
            </a:extLst>
          </p:cNvPr>
          <p:cNvCxnSpPr>
            <a:cxnSpLocks/>
          </p:cNvCxnSpPr>
          <p:nvPr/>
        </p:nvCxnSpPr>
        <p:spPr>
          <a:xfrm flipH="1" flipV="1">
            <a:off x="5171360" y="2586473"/>
            <a:ext cx="1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2367336-B057-4313-A256-EEBB45D378E4}"/>
                  </a:ext>
                </a:extLst>
              </p:cNvPr>
              <p:cNvSpPr txBox="1"/>
              <p:nvPr/>
            </p:nvSpPr>
            <p:spPr>
              <a:xfrm>
                <a:off x="3367906" y="1535310"/>
                <a:ext cx="7334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2367336-B057-4313-A256-EEBB45D3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906" y="1535310"/>
                <a:ext cx="73347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9FE59C9-CF5C-4BF6-9A4A-ECFA9FEEEC54}"/>
                  </a:ext>
                </a:extLst>
              </p:cNvPr>
              <p:cNvSpPr txBox="1"/>
              <p:nvPr/>
            </p:nvSpPr>
            <p:spPr>
              <a:xfrm>
                <a:off x="4415109" y="3147476"/>
                <a:ext cx="8681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9FE59C9-CF5C-4BF6-9A4A-ECFA9FEEE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109" y="3147476"/>
                <a:ext cx="868123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C3DB6D9-4F2A-4577-895B-EEBDC1DB5F9B}"/>
                  </a:ext>
                </a:extLst>
              </p:cNvPr>
              <p:cNvSpPr txBox="1"/>
              <p:nvPr/>
            </p:nvSpPr>
            <p:spPr>
              <a:xfrm>
                <a:off x="5572306" y="3161029"/>
                <a:ext cx="8681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C3DB6D9-4F2A-4577-895B-EEBDC1DB5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306" y="3161029"/>
                <a:ext cx="868123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4E12BA2-B2FB-4109-B3D9-0B0D425A7C01}"/>
                  </a:ext>
                </a:extLst>
              </p:cNvPr>
              <p:cNvSpPr txBox="1"/>
              <p:nvPr/>
            </p:nvSpPr>
            <p:spPr>
              <a:xfrm>
                <a:off x="3381153" y="2060891"/>
                <a:ext cx="7578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4E12BA2-B2FB-4109-B3D9-0B0D425A7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153" y="2060891"/>
                <a:ext cx="75783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3991A00-DA0D-4E4A-B538-3D0CEAB893A9}"/>
                  </a:ext>
                </a:extLst>
              </p:cNvPr>
              <p:cNvSpPr txBox="1"/>
              <p:nvPr/>
            </p:nvSpPr>
            <p:spPr>
              <a:xfrm>
                <a:off x="814575" y="2938992"/>
                <a:ext cx="10592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3991A00-DA0D-4E4A-B538-3D0CEAB89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75" y="2938992"/>
                <a:ext cx="1059200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91E9EC9-3F55-4DA0-BCD0-31BC057E6ED0}"/>
                  </a:ext>
                </a:extLst>
              </p:cNvPr>
              <p:cNvSpPr txBox="1"/>
              <p:nvPr/>
            </p:nvSpPr>
            <p:spPr>
              <a:xfrm>
                <a:off x="2100590" y="3028863"/>
                <a:ext cx="852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91E9EC9-3F55-4DA0-BCD0-31BC057E6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590" y="3028863"/>
                <a:ext cx="852028" cy="307777"/>
              </a:xfrm>
              <a:prstGeom prst="rect">
                <a:avLst/>
              </a:prstGeom>
              <a:blipFill>
                <a:blip r:embed="rId1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63E075C-F19A-441A-87E6-37A4DD0B2FA7}"/>
                  </a:ext>
                </a:extLst>
              </p:cNvPr>
              <p:cNvSpPr txBox="1"/>
              <p:nvPr/>
            </p:nvSpPr>
            <p:spPr>
              <a:xfrm rot="19488868">
                <a:off x="3028741" y="2846228"/>
                <a:ext cx="852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63E075C-F19A-441A-87E6-37A4DD0B2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88868">
                <a:off x="3028741" y="2846228"/>
                <a:ext cx="852028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255A6A7-3585-491A-BCD9-65A609BA7E7B}"/>
                  </a:ext>
                </a:extLst>
              </p:cNvPr>
              <p:cNvSpPr txBox="1"/>
              <p:nvPr/>
            </p:nvSpPr>
            <p:spPr>
              <a:xfrm rot="19426576">
                <a:off x="3272268" y="3251263"/>
                <a:ext cx="1271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255A6A7-3585-491A-BCD9-65A609BA7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26576">
                <a:off x="3272268" y="3251263"/>
                <a:ext cx="1271758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1E24C85-4BEA-4902-914A-1B131DC9DF53}"/>
                  </a:ext>
                </a:extLst>
              </p:cNvPr>
              <p:cNvSpPr txBox="1"/>
              <p:nvPr/>
            </p:nvSpPr>
            <p:spPr>
              <a:xfrm>
                <a:off x="3237875" y="4038138"/>
                <a:ext cx="852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1E24C85-4BEA-4902-914A-1B131DC9D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875" y="4038138"/>
                <a:ext cx="852028" cy="307777"/>
              </a:xfrm>
              <a:prstGeom prst="rect">
                <a:avLst/>
              </a:prstGeom>
              <a:blipFill>
                <a:blip r:embed="rId20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E4C685A-EF45-4CB1-A138-E9D29EA4E6D6}"/>
                  </a:ext>
                </a:extLst>
              </p:cNvPr>
              <p:cNvSpPr txBox="1"/>
              <p:nvPr/>
            </p:nvSpPr>
            <p:spPr>
              <a:xfrm>
                <a:off x="3188181" y="4581292"/>
                <a:ext cx="10592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E4C685A-EF45-4CB1-A138-E9D29EA4E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181" y="4581292"/>
                <a:ext cx="1059200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ontent Placeholder 1">
                <a:extLst>
                  <a:ext uri="{FF2B5EF4-FFF2-40B4-BE49-F238E27FC236}">
                    <a16:creationId xmlns:a16="http://schemas.microsoft.com/office/drawing/2014/main" id="{09676FB4-1BCE-447F-9228-68D38FB74B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96975" y="3770592"/>
                <a:ext cx="4772023" cy="17586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2000" dirty="0"/>
                  <a:t>, controller decides that vehicle goes straight, otherwise executes a turn command to bring error back in the interval</a:t>
                </a:r>
              </a:p>
              <a:p>
                <a:endParaRPr lang="ar-AE" sz="2000" dirty="0"/>
              </a:p>
            </p:txBody>
          </p:sp>
        </mc:Choice>
        <mc:Fallback xmlns="">
          <p:sp>
            <p:nvSpPr>
              <p:cNvPr id="97" name="Content Placeholder 1">
                <a:extLst>
                  <a:ext uri="{FF2B5EF4-FFF2-40B4-BE49-F238E27FC236}">
                    <a16:creationId xmlns:a16="http://schemas.microsoft.com/office/drawing/2014/main" id="{09676FB4-1BCE-447F-9228-68D38FB74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975" y="3770592"/>
                <a:ext cx="4772023" cy="1758671"/>
              </a:xfrm>
              <a:prstGeom prst="rect">
                <a:avLst/>
              </a:prstGeom>
              <a:blipFill>
                <a:blip r:embed="rId22"/>
                <a:stretch>
                  <a:fillRect l="-511" t="-3819" r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10EAAD39-E1F2-4510-A4AF-D4E8088F9F74}"/>
              </a:ext>
            </a:extLst>
          </p:cNvPr>
          <p:cNvSpPr txBox="1"/>
          <p:nvPr/>
        </p:nvSpPr>
        <p:spPr>
          <a:xfrm>
            <a:off x="1465886" y="1102932"/>
            <a:ext cx="109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right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D9FAAAF-314F-4D8B-823D-15017527A9CF}"/>
              </a:ext>
            </a:extLst>
          </p:cNvPr>
          <p:cNvSpPr txBox="1"/>
          <p:nvPr/>
        </p:nvSpPr>
        <p:spPr>
          <a:xfrm>
            <a:off x="4873181" y="4842902"/>
            <a:ext cx="97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left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C335CA8-13E8-4BC9-ACFA-C233C3393753}"/>
              </a:ext>
            </a:extLst>
          </p:cNvPr>
          <p:cNvSpPr txBox="1"/>
          <p:nvPr/>
        </p:nvSpPr>
        <p:spPr>
          <a:xfrm>
            <a:off x="4918384" y="1091310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straight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2B6D9A7-D5E1-4B12-A347-E01BBCFF8EF9}"/>
              </a:ext>
            </a:extLst>
          </p:cNvPr>
          <p:cNvSpPr txBox="1"/>
          <p:nvPr/>
        </p:nvSpPr>
        <p:spPr>
          <a:xfrm>
            <a:off x="1510865" y="4884801"/>
            <a:ext cx="114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Stationary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F3F95D4-24D6-4051-A5C4-7F5D767D3C08}"/>
              </a:ext>
            </a:extLst>
          </p:cNvPr>
          <p:cNvCxnSpPr>
            <a:endCxn id="63" idx="1"/>
          </p:cNvCxnSpPr>
          <p:nvPr/>
        </p:nvCxnSpPr>
        <p:spPr>
          <a:xfrm>
            <a:off x="407194" y="4343326"/>
            <a:ext cx="8095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A87109F-C2EC-4E2D-A0D2-21BBF14B93B5}"/>
                  </a:ext>
                </a:extLst>
              </p:cNvPr>
              <p:cNvSpPr txBox="1"/>
              <p:nvPr/>
            </p:nvSpPr>
            <p:spPr>
              <a:xfrm>
                <a:off x="126656" y="4282766"/>
                <a:ext cx="6941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A87109F-C2EC-4E2D-A0D2-21BBF14B9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56" y="4282766"/>
                <a:ext cx="694100" cy="64633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93543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864F33-8302-4A45-A2E0-B96ECA698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Autonomous mobile robots in a room, goal for each robot:</a:t>
            </a:r>
          </a:p>
          <a:p>
            <a:pPr lvl="1"/>
            <a:r>
              <a:rPr lang="en-US" sz="2400" dirty="0"/>
              <a:t>Reach a target at a known location</a:t>
            </a:r>
          </a:p>
          <a:p>
            <a:pPr lvl="1"/>
            <a:r>
              <a:rPr lang="en-US" sz="2400" dirty="0"/>
              <a:t>Avoid obstacles (positions not known in advance)</a:t>
            </a:r>
          </a:p>
          <a:p>
            <a:pPr lvl="1"/>
            <a:r>
              <a:rPr lang="en-US" sz="2400" dirty="0"/>
              <a:t>Minimize distance travelled</a:t>
            </a:r>
          </a:p>
          <a:p>
            <a:r>
              <a:rPr lang="en-US" dirty="0"/>
              <a:t>Design Problems:</a:t>
            </a:r>
          </a:p>
          <a:p>
            <a:pPr lvl="1"/>
            <a:r>
              <a:rPr lang="en-US" sz="2400" dirty="0"/>
              <a:t>Cameras/vision systems can provide estimates of obstacle positions</a:t>
            </a:r>
          </a:p>
          <a:p>
            <a:pPr lvl="2"/>
            <a:r>
              <a:rPr lang="en-US" sz="2400" dirty="0"/>
              <a:t>When should a robot update its estimate of the obstacle position?</a:t>
            </a:r>
          </a:p>
          <a:p>
            <a:pPr lvl="1"/>
            <a:r>
              <a:rPr lang="en-US" sz="2400" dirty="0"/>
              <a:t>Robots can communicate with each other</a:t>
            </a:r>
          </a:p>
          <a:p>
            <a:pPr lvl="2"/>
            <a:r>
              <a:rPr lang="en-US" sz="2400" dirty="0"/>
              <a:t>How often and what information can they communicate?</a:t>
            </a:r>
          </a:p>
          <a:p>
            <a:pPr lvl="1"/>
            <a:r>
              <a:rPr lang="en-US" sz="2400" dirty="0"/>
              <a:t>High-level motion planning</a:t>
            </a:r>
          </a:p>
          <a:p>
            <a:pPr lvl="2"/>
            <a:r>
              <a:rPr lang="en-US" sz="2400" dirty="0"/>
              <a:t>What path in the speed/direction-space should the robots traverse?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356778-DA11-4650-9CDA-C9976E10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Application: Robot Coordination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52415-9729-4585-A4FB-9B472665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427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CFFF4C-F390-42F9-BA00-D92181BC9115}"/>
              </a:ext>
            </a:extLst>
          </p:cNvPr>
          <p:cNvCxnSpPr/>
          <p:nvPr/>
        </p:nvCxnSpPr>
        <p:spPr>
          <a:xfrm flipV="1">
            <a:off x="1344708" y="1967686"/>
            <a:ext cx="680511" cy="188041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C35A9C-D396-448A-B4AB-1C62E4C42DF5}"/>
              </a:ext>
            </a:extLst>
          </p:cNvPr>
          <p:cNvCxnSpPr>
            <a:cxnSpLocks/>
          </p:cNvCxnSpPr>
          <p:nvPr/>
        </p:nvCxnSpPr>
        <p:spPr>
          <a:xfrm>
            <a:off x="1344709" y="4030059"/>
            <a:ext cx="736453" cy="194555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6B0F6D7B-5B1B-4AE8-B60F-198DA2FD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 with obstacle avoidance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EF13D-4ED7-499A-9582-CD9ED330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45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9340D0-7F73-4F3C-8BF5-A4942DD58B28}"/>
              </a:ext>
            </a:extLst>
          </p:cNvPr>
          <p:cNvCxnSpPr/>
          <p:nvPr/>
        </p:nvCxnSpPr>
        <p:spPr>
          <a:xfrm flipV="1">
            <a:off x="814508" y="1375442"/>
            <a:ext cx="0" cy="391885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8D450A-8006-4E3E-A13E-9FDD95553FE8}"/>
              </a:ext>
            </a:extLst>
          </p:cNvPr>
          <p:cNvCxnSpPr>
            <a:cxnSpLocks/>
          </p:cNvCxnSpPr>
          <p:nvPr/>
        </p:nvCxnSpPr>
        <p:spPr>
          <a:xfrm flipV="1">
            <a:off x="460900" y="4790841"/>
            <a:ext cx="5430621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1A6FEC3-FA55-4989-9016-56988EE1C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34" y="3762949"/>
            <a:ext cx="551150" cy="5342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914CAC-BFCF-4B52-B258-E5F896952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34" y="1874640"/>
            <a:ext cx="551150" cy="534218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12A08D9F-869D-4F33-BDE1-0DF5AD64008F}"/>
              </a:ext>
            </a:extLst>
          </p:cNvPr>
          <p:cNvSpPr/>
          <p:nvPr/>
        </p:nvSpPr>
        <p:spPr>
          <a:xfrm>
            <a:off x="4633950" y="2794503"/>
            <a:ext cx="919778" cy="5478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315FC5-50B5-44CD-8FFF-347085E6D148}"/>
                  </a:ext>
                </a:extLst>
              </p:cNvPr>
              <p:cNvSpPr txBox="1"/>
              <p:nvPr/>
            </p:nvSpPr>
            <p:spPr>
              <a:xfrm>
                <a:off x="4860668" y="4962605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315FC5-50B5-44CD-8FFF-347085E6D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668" y="4962605"/>
                <a:ext cx="42639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84B730-692A-4F71-B61E-618535EE7F98}"/>
                  </a:ext>
                </a:extLst>
              </p:cNvPr>
              <p:cNvSpPr txBox="1"/>
              <p:nvPr/>
            </p:nvSpPr>
            <p:spPr>
              <a:xfrm>
                <a:off x="346683" y="1209202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84B730-692A-4F71-B61E-618535EE7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83" y="1209202"/>
                <a:ext cx="42639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08C04C-AD31-48EB-84BC-8882177134DD}"/>
                  </a:ext>
                </a:extLst>
              </p:cNvPr>
              <p:cNvSpPr txBox="1"/>
              <p:nvPr/>
            </p:nvSpPr>
            <p:spPr>
              <a:xfrm>
                <a:off x="880127" y="4484242"/>
                <a:ext cx="13397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08C04C-AD31-48EB-84BC-888217713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27" y="4484242"/>
                <a:ext cx="1339726" cy="338554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1F1702-F14C-40E5-9331-93BCCC86B8A8}"/>
                  </a:ext>
                </a:extLst>
              </p:cNvPr>
              <p:cNvSpPr txBox="1"/>
              <p:nvPr/>
            </p:nvSpPr>
            <p:spPr>
              <a:xfrm>
                <a:off x="773082" y="2393405"/>
                <a:ext cx="13539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1F1702-F14C-40E5-9331-93BCCC86B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82" y="2393405"/>
                <a:ext cx="1353960" cy="338554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32E5FD-22D7-4F32-A4FF-D2FFC58E2E4C}"/>
                  </a:ext>
                </a:extLst>
              </p:cNvPr>
              <p:cNvSpPr txBox="1"/>
              <p:nvPr/>
            </p:nvSpPr>
            <p:spPr>
              <a:xfrm>
                <a:off x="1895858" y="1680084"/>
                <a:ext cx="7988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32E5FD-22D7-4F32-A4FF-D2FFC58E2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858" y="1680084"/>
                <a:ext cx="79887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78946C-1765-4405-A31B-1CDA3568C7F7}"/>
                  </a:ext>
                </a:extLst>
              </p:cNvPr>
              <p:cNvSpPr txBox="1"/>
              <p:nvPr/>
            </p:nvSpPr>
            <p:spPr>
              <a:xfrm>
                <a:off x="1790053" y="4169246"/>
                <a:ext cx="7941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78946C-1765-4405-A31B-1CDA3568C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053" y="4169246"/>
                <a:ext cx="79412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DAD588-6626-43E0-9C12-1C7F460FF9AE}"/>
                  </a:ext>
                </a:extLst>
              </p:cNvPr>
              <p:cNvSpPr txBox="1"/>
              <p:nvPr/>
            </p:nvSpPr>
            <p:spPr>
              <a:xfrm>
                <a:off x="4840972" y="2445298"/>
                <a:ext cx="888127" cy="37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DAD588-6626-43E0-9C12-1C7F460FF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972" y="2445298"/>
                <a:ext cx="888127" cy="375937"/>
              </a:xfrm>
              <a:prstGeom prst="rect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1">
                <a:extLst>
                  <a:ext uri="{FF2B5EF4-FFF2-40B4-BE49-F238E27FC236}">
                    <a16:creationId xmlns:a16="http://schemas.microsoft.com/office/drawing/2014/main" id="{90295F78-31F2-41A8-A166-57A7DE065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8950" y="1332703"/>
                <a:ext cx="6006818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Assumptions:</a:t>
                </a:r>
              </a:p>
              <a:p>
                <a:pPr lvl="1"/>
                <a:r>
                  <a:rPr lang="en-US" sz="2400" dirty="0"/>
                  <a:t>Two-dimensional world </a:t>
                </a:r>
              </a:p>
              <a:p>
                <a:pPr lvl="1"/>
                <a:r>
                  <a:rPr lang="en-US" sz="2400" dirty="0"/>
                  <a:t>Robots are just points</a:t>
                </a:r>
              </a:p>
              <a:p>
                <a:pPr lvl="1"/>
                <a:r>
                  <a:rPr lang="en-US" sz="2400" dirty="0"/>
                  <a:t>Each robot travels with a fixed speed</a:t>
                </a:r>
              </a:p>
              <a:p>
                <a:r>
                  <a:rPr lang="en-US" sz="2400" dirty="0"/>
                  <a:t>Dynamics for Robot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400" dirty="0"/>
                  <a:t>;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sz="2400" dirty="0"/>
              </a:p>
              <a:p>
                <a:r>
                  <a:rPr lang="en-US" sz="2400" dirty="0"/>
                  <a:t>Design objectives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2400" dirty="0"/>
                  <a:t>Eventually reach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sz="2400" dirty="0"/>
                  <a:t>Always avoid Obstacle1 and Obstacle 2</a:t>
                </a:r>
              </a:p>
              <a:p>
                <a:pPr lvl="1"/>
                <a:r>
                  <a:rPr lang="en-US" sz="2400" dirty="0"/>
                  <a:t>Minimize distance travelled</a:t>
                </a:r>
              </a:p>
            </p:txBody>
          </p:sp>
        </mc:Choice>
        <mc:Fallback xmlns="">
          <p:sp>
            <p:nvSpPr>
              <p:cNvPr id="33" name="Content Placeholder 1">
                <a:extLst>
                  <a:ext uri="{FF2B5EF4-FFF2-40B4-BE49-F238E27FC236}">
                    <a16:creationId xmlns:a16="http://schemas.microsoft.com/office/drawing/2014/main" id="{90295F78-31F2-41A8-A166-57A7DE065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8950" y="1332703"/>
                <a:ext cx="6006818" cy="4351338"/>
              </a:xfrm>
              <a:blipFill>
                <a:blip r:embed="rId10"/>
                <a:stretch>
                  <a:fillRect l="-812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BD4BBF-8860-4F54-8E4E-8F4F7C129BC9}"/>
                  </a:ext>
                </a:extLst>
              </p:cNvPr>
              <p:cNvSpPr txBox="1"/>
              <p:nvPr/>
            </p:nvSpPr>
            <p:spPr>
              <a:xfrm>
                <a:off x="1108462" y="3342506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BD4BBF-8860-4F54-8E4E-8F4F7C129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62" y="3342506"/>
                <a:ext cx="48308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C78E2D-024A-4357-91BF-67068DB96006}"/>
                  </a:ext>
                </a:extLst>
              </p:cNvPr>
              <p:cNvSpPr txBox="1"/>
              <p:nvPr/>
            </p:nvSpPr>
            <p:spPr>
              <a:xfrm>
                <a:off x="1137203" y="1436579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C78E2D-024A-4357-91BF-67068DB96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03" y="1436579"/>
                <a:ext cx="4884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ED802DE-0A7D-47CC-9074-C8EC520E357B}"/>
              </a:ext>
            </a:extLst>
          </p:cNvPr>
          <p:cNvGrpSpPr/>
          <p:nvPr/>
        </p:nvGrpSpPr>
        <p:grpSpPr>
          <a:xfrm>
            <a:off x="2870267" y="3173696"/>
            <a:ext cx="2338270" cy="988238"/>
            <a:chOff x="2325874" y="3124641"/>
            <a:chExt cx="2338270" cy="98823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87A9D5-E75D-47D3-AFBA-48749E8C780D}"/>
                </a:ext>
              </a:extLst>
            </p:cNvPr>
            <p:cNvSpPr/>
            <p:nvPr/>
          </p:nvSpPr>
          <p:spPr>
            <a:xfrm>
              <a:off x="2766253" y="3429000"/>
              <a:ext cx="468726" cy="683879"/>
            </a:xfrm>
            <a:custGeom>
              <a:avLst/>
              <a:gdLst>
                <a:gd name="connsiteX0" fmla="*/ 222837 w 468726"/>
                <a:gd name="connsiteY0" fmla="*/ 107577 h 683879"/>
                <a:gd name="connsiteX1" fmla="*/ 184417 w 468726"/>
                <a:gd name="connsiteY1" fmla="*/ 76841 h 683879"/>
                <a:gd name="connsiteX2" fmla="*/ 138313 w 468726"/>
                <a:gd name="connsiteY2" fmla="*/ 46105 h 683879"/>
                <a:gd name="connsiteX3" fmla="*/ 122945 w 468726"/>
                <a:gd name="connsiteY3" fmla="*/ 30736 h 683879"/>
                <a:gd name="connsiteX4" fmla="*/ 99893 w 468726"/>
                <a:gd name="connsiteY4" fmla="*/ 23052 h 683879"/>
                <a:gd name="connsiteX5" fmla="*/ 53789 w 468726"/>
                <a:gd name="connsiteY5" fmla="*/ 0 h 683879"/>
                <a:gd name="connsiteX6" fmla="*/ 15368 w 468726"/>
                <a:gd name="connsiteY6" fmla="*/ 15368 h 683879"/>
                <a:gd name="connsiteX7" fmla="*/ 7684 w 468726"/>
                <a:gd name="connsiteY7" fmla="*/ 46105 h 683879"/>
                <a:gd name="connsiteX8" fmla="*/ 0 w 468726"/>
                <a:gd name="connsiteY8" fmla="*/ 84525 h 683879"/>
                <a:gd name="connsiteX9" fmla="*/ 7684 w 468726"/>
                <a:gd name="connsiteY9" fmla="*/ 199785 h 683879"/>
                <a:gd name="connsiteX10" fmla="*/ 30736 w 468726"/>
                <a:gd name="connsiteY10" fmla="*/ 245889 h 683879"/>
                <a:gd name="connsiteX11" fmla="*/ 53789 w 468726"/>
                <a:gd name="connsiteY11" fmla="*/ 291994 h 683879"/>
                <a:gd name="connsiteX12" fmla="*/ 69157 w 468726"/>
                <a:gd name="connsiteY12" fmla="*/ 338098 h 683879"/>
                <a:gd name="connsiteX13" fmla="*/ 76841 w 468726"/>
                <a:gd name="connsiteY13" fmla="*/ 361150 h 683879"/>
                <a:gd name="connsiteX14" fmla="*/ 61473 w 468726"/>
                <a:gd name="connsiteY14" fmla="*/ 437990 h 683879"/>
                <a:gd name="connsiteX15" fmla="*/ 46105 w 468726"/>
                <a:gd name="connsiteY15" fmla="*/ 461042 h 683879"/>
                <a:gd name="connsiteX16" fmla="*/ 53789 w 468726"/>
                <a:gd name="connsiteY16" fmla="*/ 568619 h 683879"/>
                <a:gd name="connsiteX17" fmla="*/ 69157 w 468726"/>
                <a:gd name="connsiteY17" fmla="*/ 591671 h 683879"/>
                <a:gd name="connsiteX18" fmla="*/ 115261 w 468726"/>
                <a:gd name="connsiteY18" fmla="*/ 637775 h 683879"/>
                <a:gd name="connsiteX19" fmla="*/ 169049 w 468726"/>
                <a:gd name="connsiteY19" fmla="*/ 683879 h 683879"/>
                <a:gd name="connsiteX20" fmla="*/ 253573 w 468726"/>
                <a:gd name="connsiteY20" fmla="*/ 653143 h 683879"/>
                <a:gd name="connsiteX21" fmla="*/ 261257 w 468726"/>
                <a:gd name="connsiteY21" fmla="*/ 630091 h 683879"/>
                <a:gd name="connsiteX22" fmla="*/ 276626 w 468726"/>
                <a:gd name="connsiteY22" fmla="*/ 499463 h 683879"/>
                <a:gd name="connsiteX23" fmla="*/ 291994 w 468726"/>
                <a:gd name="connsiteY23" fmla="*/ 476410 h 683879"/>
                <a:gd name="connsiteX24" fmla="*/ 361150 w 468726"/>
                <a:gd name="connsiteY24" fmla="*/ 484094 h 683879"/>
                <a:gd name="connsiteX25" fmla="*/ 414938 w 468726"/>
                <a:gd name="connsiteY25" fmla="*/ 476410 h 683879"/>
                <a:gd name="connsiteX26" fmla="*/ 437990 w 468726"/>
                <a:gd name="connsiteY26" fmla="*/ 453358 h 683879"/>
                <a:gd name="connsiteX27" fmla="*/ 468726 w 468726"/>
                <a:gd name="connsiteY27" fmla="*/ 399570 h 683879"/>
                <a:gd name="connsiteX28" fmla="*/ 461042 w 468726"/>
                <a:gd name="connsiteY28" fmla="*/ 330414 h 683879"/>
                <a:gd name="connsiteX29" fmla="*/ 437990 w 468726"/>
                <a:gd name="connsiteY29" fmla="*/ 307362 h 683879"/>
                <a:gd name="connsiteX30" fmla="*/ 376518 w 468726"/>
                <a:gd name="connsiteY30" fmla="*/ 253573 h 683879"/>
                <a:gd name="connsiteX31" fmla="*/ 330414 w 468726"/>
                <a:gd name="connsiteY31" fmla="*/ 222837 h 683879"/>
                <a:gd name="connsiteX32" fmla="*/ 307362 w 468726"/>
                <a:gd name="connsiteY32" fmla="*/ 207469 h 683879"/>
                <a:gd name="connsiteX33" fmla="*/ 261257 w 468726"/>
                <a:gd name="connsiteY33" fmla="*/ 184417 h 683879"/>
                <a:gd name="connsiteX34" fmla="*/ 238205 w 468726"/>
                <a:gd name="connsiteY34" fmla="*/ 130629 h 683879"/>
                <a:gd name="connsiteX35" fmla="*/ 222837 w 468726"/>
                <a:gd name="connsiteY35" fmla="*/ 107577 h 683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68726" h="683879">
                  <a:moveTo>
                    <a:pt x="222837" y="107577"/>
                  </a:moveTo>
                  <a:cubicBezTo>
                    <a:pt x="213872" y="98612"/>
                    <a:pt x="197681" y="86487"/>
                    <a:pt x="184417" y="76841"/>
                  </a:cubicBezTo>
                  <a:cubicBezTo>
                    <a:pt x="169480" y="65977"/>
                    <a:pt x="151373" y="59166"/>
                    <a:pt x="138313" y="46105"/>
                  </a:cubicBezTo>
                  <a:cubicBezTo>
                    <a:pt x="133190" y="40982"/>
                    <a:pt x="129157" y="34464"/>
                    <a:pt x="122945" y="30736"/>
                  </a:cubicBezTo>
                  <a:cubicBezTo>
                    <a:pt x="116000" y="26569"/>
                    <a:pt x="107138" y="26674"/>
                    <a:pt x="99893" y="23052"/>
                  </a:cubicBezTo>
                  <a:cubicBezTo>
                    <a:pt x="40310" y="-6739"/>
                    <a:pt x="111731" y="19314"/>
                    <a:pt x="53789" y="0"/>
                  </a:cubicBezTo>
                  <a:cubicBezTo>
                    <a:pt x="40982" y="5123"/>
                    <a:pt x="25121" y="5615"/>
                    <a:pt x="15368" y="15368"/>
                  </a:cubicBezTo>
                  <a:cubicBezTo>
                    <a:pt x="7900" y="22836"/>
                    <a:pt x="9975" y="35796"/>
                    <a:pt x="7684" y="46105"/>
                  </a:cubicBezTo>
                  <a:cubicBezTo>
                    <a:pt x="4851" y="58854"/>
                    <a:pt x="2561" y="71718"/>
                    <a:pt x="0" y="84525"/>
                  </a:cubicBezTo>
                  <a:cubicBezTo>
                    <a:pt x="2561" y="122945"/>
                    <a:pt x="3432" y="161515"/>
                    <a:pt x="7684" y="199785"/>
                  </a:cubicBezTo>
                  <a:cubicBezTo>
                    <a:pt x="10443" y="224617"/>
                    <a:pt x="19820" y="224057"/>
                    <a:pt x="30736" y="245889"/>
                  </a:cubicBezTo>
                  <a:cubicBezTo>
                    <a:pt x="62548" y="309513"/>
                    <a:pt x="9745" y="225930"/>
                    <a:pt x="53789" y="291994"/>
                  </a:cubicBezTo>
                  <a:lnTo>
                    <a:pt x="69157" y="338098"/>
                  </a:lnTo>
                  <a:lnTo>
                    <a:pt x="76841" y="361150"/>
                  </a:lnTo>
                  <a:cubicBezTo>
                    <a:pt x="74009" y="380972"/>
                    <a:pt x="72202" y="416532"/>
                    <a:pt x="61473" y="437990"/>
                  </a:cubicBezTo>
                  <a:cubicBezTo>
                    <a:pt x="57343" y="446250"/>
                    <a:pt x="51228" y="453358"/>
                    <a:pt x="46105" y="461042"/>
                  </a:cubicBezTo>
                  <a:cubicBezTo>
                    <a:pt x="48666" y="496901"/>
                    <a:pt x="47541" y="533216"/>
                    <a:pt x="53789" y="568619"/>
                  </a:cubicBezTo>
                  <a:cubicBezTo>
                    <a:pt x="55394" y="577713"/>
                    <a:pt x="63022" y="584769"/>
                    <a:pt x="69157" y="591671"/>
                  </a:cubicBezTo>
                  <a:cubicBezTo>
                    <a:pt x="83596" y="607915"/>
                    <a:pt x="99893" y="622407"/>
                    <a:pt x="115261" y="637775"/>
                  </a:cubicBezTo>
                  <a:cubicBezTo>
                    <a:pt x="152527" y="675041"/>
                    <a:pt x="133941" y="660474"/>
                    <a:pt x="169049" y="683879"/>
                  </a:cubicBezTo>
                  <a:cubicBezTo>
                    <a:pt x="215285" y="678100"/>
                    <a:pt x="229611" y="689085"/>
                    <a:pt x="253573" y="653143"/>
                  </a:cubicBezTo>
                  <a:cubicBezTo>
                    <a:pt x="258066" y="646404"/>
                    <a:pt x="258696" y="637775"/>
                    <a:pt x="261257" y="630091"/>
                  </a:cubicBezTo>
                  <a:cubicBezTo>
                    <a:pt x="266380" y="586548"/>
                    <a:pt x="268027" y="542455"/>
                    <a:pt x="276626" y="499463"/>
                  </a:cubicBezTo>
                  <a:cubicBezTo>
                    <a:pt x="278437" y="490407"/>
                    <a:pt x="282908" y="478062"/>
                    <a:pt x="291994" y="476410"/>
                  </a:cubicBezTo>
                  <a:cubicBezTo>
                    <a:pt x="314814" y="472261"/>
                    <a:pt x="338098" y="481533"/>
                    <a:pt x="361150" y="484094"/>
                  </a:cubicBezTo>
                  <a:cubicBezTo>
                    <a:pt x="379079" y="481533"/>
                    <a:pt x="398122" y="483136"/>
                    <a:pt x="414938" y="476410"/>
                  </a:cubicBezTo>
                  <a:cubicBezTo>
                    <a:pt x="425028" y="472374"/>
                    <a:pt x="431033" y="461706"/>
                    <a:pt x="437990" y="453358"/>
                  </a:cubicBezTo>
                  <a:cubicBezTo>
                    <a:pt x="451566" y="437067"/>
                    <a:pt x="459331" y="418359"/>
                    <a:pt x="468726" y="399570"/>
                  </a:cubicBezTo>
                  <a:cubicBezTo>
                    <a:pt x="466165" y="376518"/>
                    <a:pt x="468377" y="352418"/>
                    <a:pt x="461042" y="330414"/>
                  </a:cubicBezTo>
                  <a:cubicBezTo>
                    <a:pt x="457606" y="320105"/>
                    <a:pt x="444662" y="315940"/>
                    <a:pt x="437990" y="307362"/>
                  </a:cubicBezTo>
                  <a:cubicBezTo>
                    <a:pt x="393825" y="250577"/>
                    <a:pt x="429502" y="266819"/>
                    <a:pt x="376518" y="253573"/>
                  </a:cubicBezTo>
                  <a:lnTo>
                    <a:pt x="330414" y="222837"/>
                  </a:lnTo>
                  <a:cubicBezTo>
                    <a:pt x="322730" y="217714"/>
                    <a:pt x="316123" y="210389"/>
                    <a:pt x="307362" y="207469"/>
                  </a:cubicBezTo>
                  <a:cubicBezTo>
                    <a:pt x="275549" y="196865"/>
                    <a:pt x="291049" y="204278"/>
                    <a:pt x="261257" y="184417"/>
                  </a:cubicBezTo>
                  <a:cubicBezTo>
                    <a:pt x="254259" y="170421"/>
                    <a:pt x="241032" y="147588"/>
                    <a:pt x="238205" y="130629"/>
                  </a:cubicBezTo>
                  <a:cubicBezTo>
                    <a:pt x="234392" y="107751"/>
                    <a:pt x="231802" y="116542"/>
                    <a:pt x="222837" y="107577"/>
                  </a:cubicBezTo>
                  <a:close/>
                </a:path>
              </a:pathLst>
            </a:custGeom>
            <a:solidFill>
              <a:srgbClr val="FFAFB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92ABD7-7F16-4EDD-8F3A-925518A7F3BD}"/>
                </a:ext>
              </a:extLst>
            </p:cNvPr>
            <p:cNvSpPr txBox="1"/>
            <p:nvPr/>
          </p:nvSpPr>
          <p:spPr>
            <a:xfrm>
              <a:off x="2325874" y="3124641"/>
              <a:ext cx="1165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Obstacle 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28C0F50-B4B4-4540-BDC1-926661D3AD9E}"/>
                </a:ext>
              </a:extLst>
            </p:cNvPr>
            <p:cNvSpPr/>
            <p:nvPr/>
          </p:nvSpPr>
          <p:spPr>
            <a:xfrm>
              <a:off x="2908661" y="3723251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CDDB7BB-72E1-4E97-8EB6-827087072557}"/>
                    </a:ext>
                  </a:extLst>
                </p:cNvPr>
                <p:cNvSpPr txBox="1"/>
                <p:nvPr/>
              </p:nvSpPr>
              <p:spPr>
                <a:xfrm>
                  <a:off x="3045688" y="3357895"/>
                  <a:ext cx="16184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CDDB7BB-72E1-4E97-8EB6-827087072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688" y="3357895"/>
                  <a:ext cx="1618456" cy="338554"/>
                </a:xfrm>
                <a:prstGeom prst="rect">
                  <a:avLst/>
                </a:prstGeom>
                <a:blipFill>
                  <a:blip r:embed="rId13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169311-6CA0-4C17-A62E-0E606506996A}"/>
              </a:ext>
            </a:extLst>
          </p:cNvPr>
          <p:cNvGrpSpPr/>
          <p:nvPr/>
        </p:nvGrpSpPr>
        <p:grpSpPr>
          <a:xfrm>
            <a:off x="3148267" y="1952700"/>
            <a:ext cx="1866979" cy="1118819"/>
            <a:chOff x="4059220" y="1486130"/>
            <a:chExt cx="1866979" cy="111881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5E2A94B-0BE8-4DCB-A313-D8CE60C64029}"/>
                </a:ext>
              </a:extLst>
            </p:cNvPr>
            <p:cNvGrpSpPr/>
            <p:nvPr/>
          </p:nvGrpSpPr>
          <p:grpSpPr>
            <a:xfrm>
              <a:off x="4059220" y="1486130"/>
              <a:ext cx="1193518" cy="1118819"/>
              <a:chOff x="4059220" y="1486130"/>
              <a:chExt cx="1193518" cy="111881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9B671C4-86E6-4F6B-8CB2-901FFE5DACCC}"/>
                  </a:ext>
                </a:extLst>
              </p:cNvPr>
              <p:cNvSpPr/>
              <p:nvPr/>
            </p:nvSpPr>
            <p:spPr>
              <a:xfrm>
                <a:off x="4059220" y="2033252"/>
                <a:ext cx="801448" cy="571697"/>
              </a:xfrm>
              <a:custGeom>
                <a:avLst/>
                <a:gdLst>
                  <a:gd name="connsiteX0" fmla="*/ 192101 w 716949"/>
                  <a:gd name="connsiteY0" fmla="*/ 30737 h 814508"/>
                  <a:gd name="connsiteX1" fmla="*/ 161364 w 716949"/>
                  <a:gd name="connsiteY1" fmla="*/ 99893 h 814508"/>
                  <a:gd name="connsiteX2" fmla="*/ 138312 w 716949"/>
                  <a:gd name="connsiteY2" fmla="*/ 122945 h 814508"/>
                  <a:gd name="connsiteX3" fmla="*/ 122944 w 716949"/>
                  <a:gd name="connsiteY3" fmla="*/ 145997 h 814508"/>
                  <a:gd name="connsiteX4" fmla="*/ 99892 w 716949"/>
                  <a:gd name="connsiteY4" fmla="*/ 253574 h 814508"/>
                  <a:gd name="connsiteX5" fmla="*/ 107576 w 716949"/>
                  <a:gd name="connsiteY5" fmla="*/ 391886 h 814508"/>
                  <a:gd name="connsiteX6" fmla="*/ 107576 w 716949"/>
                  <a:gd name="connsiteY6" fmla="*/ 499463 h 814508"/>
                  <a:gd name="connsiteX7" fmla="*/ 84524 w 716949"/>
                  <a:gd name="connsiteY7" fmla="*/ 530199 h 814508"/>
                  <a:gd name="connsiteX8" fmla="*/ 30736 w 716949"/>
                  <a:gd name="connsiteY8" fmla="*/ 576303 h 814508"/>
                  <a:gd name="connsiteX9" fmla="*/ 7684 w 716949"/>
                  <a:gd name="connsiteY9" fmla="*/ 622407 h 814508"/>
                  <a:gd name="connsiteX10" fmla="*/ 0 w 716949"/>
                  <a:gd name="connsiteY10" fmla="*/ 653143 h 814508"/>
                  <a:gd name="connsiteX11" fmla="*/ 7684 w 716949"/>
                  <a:gd name="connsiteY11" fmla="*/ 699247 h 814508"/>
                  <a:gd name="connsiteX12" fmla="*/ 46104 w 716949"/>
                  <a:gd name="connsiteY12" fmla="*/ 737668 h 814508"/>
                  <a:gd name="connsiteX13" fmla="*/ 69156 w 716949"/>
                  <a:gd name="connsiteY13" fmla="*/ 760720 h 814508"/>
                  <a:gd name="connsiteX14" fmla="*/ 99892 w 716949"/>
                  <a:gd name="connsiteY14" fmla="*/ 776088 h 814508"/>
                  <a:gd name="connsiteX15" fmla="*/ 122944 w 716949"/>
                  <a:gd name="connsiteY15" fmla="*/ 791456 h 814508"/>
                  <a:gd name="connsiteX16" fmla="*/ 153680 w 716949"/>
                  <a:gd name="connsiteY16" fmla="*/ 799140 h 814508"/>
                  <a:gd name="connsiteX17" fmla="*/ 192101 w 716949"/>
                  <a:gd name="connsiteY17" fmla="*/ 814508 h 814508"/>
                  <a:gd name="connsiteX18" fmla="*/ 284309 w 716949"/>
                  <a:gd name="connsiteY18" fmla="*/ 806824 h 814508"/>
                  <a:gd name="connsiteX19" fmla="*/ 299677 w 716949"/>
                  <a:gd name="connsiteY19" fmla="*/ 783772 h 814508"/>
                  <a:gd name="connsiteX20" fmla="*/ 307361 w 716949"/>
                  <a:gd name="connsiteY20" fmla="*/ 760720 h 814508"/>
                  <a:gd name="connsiteX21" fmla="*/ 330413 w 716949"/>
                  <a:gd name="connsiteY21" fmla="*/ 714616 h 814508"/>
                  <a:gd name="connsiteX22" fmla="*/ 361149 w 716949"/>
                  <a:gd name="connsiteY22" fmla="*/ 583987 h 814508"/>
                  <a:gd name="connsiteX23" fmla="*/ 430306 w 716949"/>
                  <a:gd name="connsiteY23" fmla="*/ 591671 h 814508"/>
                  <a:gd name="connsiteX24" fmla="*/ 468726 w 716949"/>
                  <a:gd name="connsiteY24" fmla="*/ 614723 h 814508"/>
                  <a:gd name="connsiteX25" fmla="*/ 491778 w 716949"/>
                  <a:gd name="connsiteY25" fmla="*/ 630091 h 814508"/>
                  <a:gd name="connsiteX26" fmla="*/ 522514 w 716949"/>
                  <a:gd name="connsiteY26" fmla="*/ 637775 h 814508"/>
                  <a:gd name="connsiteX27" fmla="*/ 576302 w 716949"/>
                  <a:gd name="connsiteY27" fmla="*/ 653143 h 814508"/>
                  <a:gd name="connsiteX28" fmla="*/ 653143 w 716949"/>
                  <a:gd name="connsiteY28" fmla="*/ 630091 h 814508"/>
                  <a:gd name="connsiteX29" fmla="*/ 660827 w 716949"/>
                  <a:gd name="connsiteY29" fmla="*/ 599355 h 814508"/>
                  <a:gd name="connsiteX30" fmla="*/ 653143 w 716949"/>
                  <a:gd name="connsiteY30" fmla="*/ 537883 h 814508"/>
                  <a:gd name="connsiteX31" fmla="*/ 630090 w 716949"/>
                  <a:gd name="connsiteY31" fmla="*/ 522515 h 814508"/>
                  <a:gd name="connsiteX32" fmla="*/ 622406 w 716949"/>
                  <a:gd name="connsiteY32" fmla="*/ 499463 h 814508"/>
                  <a:gd name="connsiteX33" fmla="*/ 591670 w 716949"/>
                  <a:gd name="connsiteY33" fmla="*/ 461042 h 814508"/>
                  <a:gd name="connsiteX34" fmla="*/ 560934 w 716949"/>
                  <a:gd name="connsiteY34" fmla="*/ 414938 h 814508"/>
                  <a:gd name="connsiteX35" fmla="*/ 553250 w 716949"/>
                  <a:gd name="connsiteY35" fmla="*/ 384202 h 814508"/>
                  <a:gd name="connsiteX36" fmla="*/ 560934 w 716949"/>
                  <a:gd name="connsiteY36" fmla="*/ 315046 h 814508"/>
                  <a:gd name="connsiteX37" fmla="*/ 637774 w 716949"/>
                  <a:gd name="connsiteY37" fmla="*/ 268942 h 814508"/>
                  <a:gd name="connsiteX38" fmla="*/ 653143 w 716949"/>
                  <a:gd name="connsiteY38" fmla="*/ 253574 h 814508"/>
                  <a:gd name="connsiteX39" fmla="*/ 676195 w 716949"/>
                  <a:gd name="connsiteY39" fmla="*/ 238205 h 814508"/>
                  <a:gd name="connsiteX40" fmla="*/ 691563 w 716949"/>
                  <a:gd name="connsiteY40" fmla="*/ 192101 h 814508"/>
                  <a:gd name="connsiteX41" fmla="*/ 714615 w 716949"/>
                  <a:gd name="connsiteY41" fmla="*/ 145997 h 814508"/>
                  <a:gd name="connsiteX42" fmla="*/ 676195 w 716949"/>
                  <a:gd name="connsiteY42" fmla="*/ 15368 h 814508"/>
                  <a:gd name="connsiteX43" fmla="*/ 622406 w 716949"/>
                  <a:gd name="connsiteY43" fmla="*/ 23053 h 814508"/>
                  <a:gd name="connsiteX44" fmla="*/ 568618 w 716949"/>
                  <a:gd name="connsiteY44" fmla="*/ 69157 h 814508"/>
                  <a:gd name="connsiteX45" fmla="*/ 522514 w 716949"/>
                  <a:gd name="connsiteY45" fmla="*/ 115261 h 814508"/>
                  <a:gd name="connsiteX46" fmla="*/ 514830 w 716949"/>
                  <a:gd name="connsiteY46" fmla="*/ 138313 h 814508"/>
                  <a:gd name="connsiteX47" fmla="*/ 430306 w 716949"/>
                  <a:gd name="connsiteY47" fmla="*/ 145997 h 814508"/>
                  <a:gd name="connsiteX48" fmla="*/ 391885 w 716949"/>
                  <a:gd name="connsiteY48" fmla="*/ 107577 h 814508"/>
                  <a:gd name="connsiteX49" fmla="*/ 345781 w 716949"/>
                  <a:gd name="connsiteY49" fmla="*/ 61473 h 814508"/>
                  <a:gd name="connsiteX50" fmla="*/ 322729 w 716949"/>
                  <a:gd name="connsiteY50" fmla="*/ 38421 h 814508"/>
                  <a:gd name="connsiteX51" fmla="*/ 307361 w 716949"/>
                  <a:gd name="connsiteY51" fmla="*/ 15368 h 814508"/>
                  <a:gd name="connsiteX52" fmla="*/ 284309 w 716949"/>
                  <a:gd name="connsiteY52" fmla="*/ 0 h 814508"/>
                  <a:gd name="connsiteX53" fmla="*/ 261257 w 716949"/>
                  <a:gd name="connsiteY53" fmla="*/ 15368 h 814508"/>
                  <a:gd name="connsiteX54" fmla="*/ 215153 w 716949"/>
                  <a:gd name="connsiteY54" fmla="*/ 30737 h 814508"/>
                  <a:gd name="connsiteX55" fmla="*/ 192101 w 716949"/>
                  <a:gd name="connsiteY55" fmla="*/ 30737 h 814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716949" h="814508">
                    <a:moveTo>
                      <a:pt x="192101" y="30737"/>
                    </a:moveTo>
                    <a:cubicBezTo>
                      <a:pt x="183136" y="42263"/>
                      <a:pt x="171152" y="86190"/>
                      <a:pt x="161364" y="99893"/>
                    </a:cubicBezTo>
                    <a:cubicBezTo>
                      <a:pt x="155048" y="108736"/>
                      <a:pt x="145269" y="114597"/>
                      <a:pt x="138312" y="122945"/>
                    </a:cubicBezTo>
                    <a:cubicBezTo>
                      <a:pt x="132400" y="130040"/>
                      <a:pt x="128067" y="138313"/>
                      <a:pt x="122944" y="145997"/>
                    </a:cubicBezTo>
                    <a:cubicBezTo>
                      <a:pt x="103797" y="222584"/>
                      <a:pt x="111048" y="186635"/>
                      <a:pt x="99892" y="253574"/>
                    </a:cubicBezTo>
                    <a:cubicBezTo>
                      <a:pt x="102453" y="299678"/>
                      <a:pt x="103396" y="345901"/>
                      <a:pt x="107576" y="391886"/>
                    </a:cubicBezTo>
                    <a:cubicBezTo>
                      <a:pt x="113173" y="453456"/>
                      <a:pt x="136615" y="397826"/>
                      <a:pt x="107576" y="499463"/>
                    </a:cubicBezTo>
                    <a:cubicBezTo>
                      <a:pt x="104058" y="511777"/>
                      <a:pt x="92858" y="520475"/>
                      <a:pt x="84524" y="530199"/>
                    </a:cubicBezTo>
                    <a:cubicBezTo>
                      <a:pt x="34338" y="588749"/>
                      <a:pt x="91470" y="515569"/>
                      <a:pt x="30736" y="576303"/>
                    </a:cubicBezTo>
                    <a:cubicBezTo>
                      <a:pt x="17265" y="589774"/>
                      <a:pt x="12684" y="604908"/>
                      <a:pt x="7684" y="622407"/>
                    </a:cubicBezTo>
                    <a:cubicBezTo>
                      <a:pt x="4783" y="632561"/>
                      <a:pt x="2561" y="642898"/>
                      <a:pt x="0" y="653143"/>
                    </a:cubicBezTo>
                    <a:cubicBezTo>
                      <a:pt x="2561" y="668511"/>
                      <a:pt x="2757" y="684467"/>
                      <a:pt x="7684" y="699247"/>
                    </a:cubicBezTo>
                    <a:cubicBezTo>
                      <a:pt x="16354" y="725256"/>
                      <a:pt x="27188" y="721905"/>
                      <a:pt x="46104" y="737668"/>
                    </a:cubicBezTo>
                    <a:cubicBezTo>
                      <a:pt x="54452" y="744625"/>
                      <a:pt x="60313" y="754404"/>
                      <a:pt x="69156" y="760720"/>
                    </a:cubicBezTo>
                    <a:cubicBezTo>
                      <a:pt x="78477" y="767378"/>
                      <a:pt x="89947" y="770405"/>
                      <a:pt x="99892" y="776088"/>
                    </a:cubicBezTo>
                    <a:cubicBezTo>
                      <a:pt x="107910" y="780670"/>
                      <a:pt x="114456" y="787818"/>
                      <a:pt x="122944" y="791456"/>
                    </a:cubicBezTo>
                    <a:cubicBezTo>
                      <a:pt x="132651" y="795616"/>
                      <a:pt x="143661" y="795800"/>
                      <a:pt x="153680" y="799140"/>
                    </a:cubicBezTo>
                    <a:cubicBezTo>
                      <a:pt x="166766" y="803502"/>
                      <a:pt x="179294" y="809385"/>
                      <a:pt x="192101" y="814508"/>
                    </a:cubicBezTo>
                    <a:cubicBezTo>
                      <a:pt x="222837" y="811947"/>
                      <a:pt x="254653" y="815297"/>
                      <a:pt x="284309" y="806824"/>
                    </a:cubicBezTo>
                    <a:cubicBezTo>
                      <a:pt x="293189" y="804287"/>
                      <a:pt x="295547" y="792032"/>
                      <a:pt x="299677" y="783772"/>
                    </a:cubicBezTo>
                    <a:cubicBezTo>
                      <a:pt x="303299" y="776527"/>
                      <a:pt x="303739" y="767965"/>
                      <a:pt x="307361" y="760720"/>
                    </a:cubicBezTo>
                    <a:cubicBezTo>
                      <a:pt x="337152" y="701137"/>
                      <a:pt x="311099" y="772558"/>
                      <a:pt x="330413" y="714616"/>
                    </a:cubicBezTo>
                    <a:cubicBezTo>
                      <a:pt x="332053" y="688369"/>
                      <a:pt x="300434" y="583987"/>
                      <a:pt x="361149" y="583987"/>
                    </a:cubicBezTo>
                    <a:cubicBezTo>
                      <a:pt x="384343" y="583987"/>
                      <a:pt x="407254" y="589110"/>
                      <a:pt x="430306" y="591671"/>
                    </a:cubicBezTo>
                    <a:cubicBezTo>
                      <a:pt x="443113" y="599355"/>
                      <a:pt x="456061" y="606807"/>
                      <a:pt x="468726" y="614723"/>
                    </a:cubicBezTo>
                    <a:cubicBezTo>
                      <a:pt x="476557" y="619618"/>
                      <a:pt x="483290" y="626453"/>
                      <a:pt x="491778" y="630091"/>
                    </a:cubicBezTo>
                    <a:cubicBezTo>
                      <a:pt x="501485" y="634251"/>
                      <a:pt x="512360" y="634874"/>
                      <a:pt x="522514" y="637775"/>
                    </a:cubicBezTo>
                    <a:cubicBezTo>
                      <a:pt x="599679" y="659822"/>
                      <a:pt x="480216" y="629122"/>
                      <a:pt x="576302" y="653143"/>
                    </a:cubicBezTo>
                    <a:cubicBezTo>
                      <a:pt x="593325" y="650711"/>
                      <a:pt x="638429" y="652161"/>
                      <a:pt x="653143" y="630091"/>
                    </a:cubicBezTo>
                    <a:cubicBezTo>
                      <a:pt x="659001" y="621304"/>
                      <a:pt x="658266" y="609600"/>
                      <a:pt x="660827" y="599355"/>
                    </a:cubicBezTo>
                    <a:cubicBezTo>
                      <a:pt x="658266" y="578864"/>
                      <a:pt x="660812" y="557056"/>
                      <a:pt x="653143" y="537883"/>
                    </a:cubicBezTo>
                    <a:cubicBezTo>
                      <a:pt x="649713" y="529308"/>
                      <a:pt x="635859" y="529726"/>
                      <a:pt x="630090" y="522515"/>
                    </a:cubicBezTo>
                    <a:cubicBezTo>
                      <a:pt x="625030" y="516190"/>
                      <a:pt x="626028" y="506708"/>
                      <a:pt x="622406" y="499463"/>
                    </a:cubicBezTo>
                    <a:cubicBezTo>
                      <a:pt x="612713" y="480078"/>
                      <a:pt x="605963" y="475336"/>
                      <a:pt x="591670" y="461042"/>
                    </a:cubicBezTo>
                    <a:cubicBezTo>
                      <a:pt x="569610" y="372801"/>
                      <a:pt x="603386" y="478616"/>
                      <a:pt x="560934" y="414938"/>
                    </a:cubicBezTo>
                    <a:cubicBezTo>
                      <a:pt x="555076" y="406151"/>
                      <a:pt x="555811" y="394447"/>
                      <a:pt x="553250" y="384202"/>
                    </a:cubicBezTo>
                    <a:cubicBezTo>
                      <a:pt x="555811" y="361150"/>
                      <a:pt x="549938" y="335468"/>
                      <a:pt x="560934" y="315046"/>
                    </a:cubicBezTo>
                    <a:cubicBezTo>
                      <a:pt x="571601" y="295235"/>
                      <a:pt x="618406" y="281854"/>
                      <a:pt x="637774" y="268942"/>
                    </a:cubicBezTo>
                    <a:cubicBezTo>
                      <a:pt x="643802" y="264923"/>
                      <a:pt x="647486" y="258100"/>
                      <a:pt x="653143" y="253574"/>
                    </a:cubicBezTo>
                    <a:cubicBezTo>
                      <a:pt x="660354" y="247805"/>
                      <a:pt x="668511" y="243328"/>
                      <a:pt x="676195" y="238205"/>
                    </a:cubicBezTo>
                    <a:cubicBezTo>
                      <a:pt x="681318" y="222837"/>
                      <a:pt x="682577" y="205580"/>
                      <a:pt x="691563" y="192101"/>
                    </a:cubicBezTo>
                    <a:cubicBezTo>
                      <a:pt x="711424" y="162310"/>
                      <a:pt x="704011" y="177810"/>
                      <a:pt x="714615" y="145997"/>
                    </a:cubicBezTo>
                    <a:cubicBezTo>
                      <a:pt x="711466" y="120803"/>
                      <a:pt x="735834" y="15368"/>
                      <a:pt x="676195" y="15368"/>
                    </a:cubicBezTo>
                    <a:cubicBezTo>
                      <a:pt x="658083" y="15368"/>
                      <a:pt x="640336" y="20491"/>
                      <a:pt x="622406" y="23053"/>
                    </a:cubicBezTo>
                    <a:cubicBezTo>
                      <a:pt x="570482" y="49015"/>
                      <a:pt x="609425" y="23816"/>
                      <a:pt x="568618" y="69157"/>
                    </a:cubicBezTo>
                    <a:cubicBezTo>
                      <a:pt x="554079" y="85311"/>
                      <a:pt x="522514" y="115261"/>
                      <a:pt x="522514" y="115261"/>
                    </a:cubicBezTo>
                    <a:cubicBezTo>
                      <a:pt x="519953" y="122945"/>
                      <a:pt x="519890" y="131988"/>
                      <a:pt x="514830" y="138313"/>
                    </a:cubicBezTo>
                    <a:cubicBezTo>
                      <a:pt x="491665" y="167269"/>
                      <a:pt x="462774" y="150056"/>
                      <a:pt x="430306" y="145997"/>
                    </a:cubicBezTo>
                    <a:cubicBezTo>
                      <a:pt x="398638" y="98495"/>
                      <a:pt x="433800" y="144834"/>
                      <a:pt x="391885" y="107577"/>
                    </a:cubicBezTo>
                    <a:cubicBezTo>
                      <a:pt x="375641" y="93138"/>
                      <a:pt x="361149" y="76841"/>
                      <a:pt x="345781" y="61473"/>
                    </a:cubicBezTo>
                    <a:cubicBezTo>
                      <a:pt x="338097" y="53789"/>
                      <a:pt x="328757" y="47463"/>
                      <a:pt x="322729" y="38421"/>
                    </a:cubicBezTo>
                    <a:cubicBezTo>
                      <a:pt x="317606" y="30737"/>
                      <a:pt x="313891" y="21898"/>
                      <a:pt x="307361" y="15368"/>
                    </a:cubicBezTo>
                    <a:cubicBezTo>
                      <a:pt x="300831" y="8838"/>
                      <a:pt x="291993" y="5123"/>
                      <a:pt x="284309" y="0"/>
                    </a:cubicBezTo>
                    <a:cubicBezTo>
                      <a:pt x="276625" y="5123"/>
                      <a:pt x="269696" y="11617"/>
                      <a:pt x="261257" y="15368"/>
                    </a:cubicBezTo>
                    <a:cubicBezTo>
                      <a:pt x="246454" y="21947"/>
                      <a:pt x="215153" y="30737"/>
                      <a:pt x="215153" y="30737"/>
                    </a:cubicBezTo>
                    <a:cubicBezTo>
                      <a:pt x="198364" y="55920"/>
                      <a:pt x="201066" y="19211"/>
                      <a:pt x="192101" y="30737"/>
                    </a:cubicBezTo>
                    <a:close/>
                  </a:path>
                </a:pathLst>
              </a:custGeom>
              <a:solidFill>
                <a:srgbClr val="FFAFB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728049-20FD-4314-8405-DEC3C4ECE072}"/>
                  </a:ext>
                </a:extLst>
              </p:cNvPr>
              <p:cNvSpPr txBox="1"/>
              <p:nvPr/>
            </p:nvSpPr>
            <p:spPr>
              <a:xfrm>
                <a:off x="4087163" y="1486130"/>
                <a:ext cx="1165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Obstacle 2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B00AB2D-6494-410A-B9E4-FDEDBFED668B}"/>
                  </a:ext>
                </a:extLst>
              </p:cNvPr>
              <p:cNvSpPr/>
              <p:nvPr/>
            </p:nvSpPr>
            <p:spPr>
              <a:xfrm>
                <a:off x="4378523" y="2248382"/>
                <a:ext cx="115128" cy="1024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C29CE03-127F-470F-A950-CD7A3972903C}"/>
                    </a:ext>
                  </a:extLst>
                </p:cNvPr>
                <p:cNvSpPr txBox="1"/>
                <p:nvPr/>
              </p:nvSpPr>
              <p:spPr>
                <a:xfrm>
                  <a:off x="4307744" y="1763080"/>
                  <a:ext cx="161845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C29CE03-127F-470F-A950-CD7A39729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744" y="1763080"/>
                  <a:ext cx="1618455" cy="338554"/>
                </a:xfrm>
                <a:prstGeom prst="rect">
                  <a:avLst/>
                </a:prstGeom>
                <a:blipFill>
                  <a:blip r:embed="rId14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58618448-5524-4599-966A-C803D776C7A0}"/>
              </a:ext>
            </a:extLst>
          </p:cNvPr>
          <p:cNvSpPr/>
          <p:nvPr/>
        </p:nvSpPr>
        <p:spPr>
          <a:xfrm>
            <a:off x="5054474" y="2890581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332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7ADEE8-87C8-4839-AA52-0A207013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Computer vision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Actual path planning task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Assume computer vision algorithm identifies obstacles, and labels them with some easy-to-represent geometric shape (such as a bounding boxes)</a:t>
            </a:r>
          </a:p>
          <a:p>
            <a:pPr lvl="1"/>
            <a:r>
              <a:rPr lang="en-US" dirty="0"/>
              <a:t>In this example, assume a sonar-based sensor, so we will use circles</a:t>
            </a:r>
          </a:p>
          <a:p>
            <a:r>
              <a:rPr lang="en-US" dirty="0"/>
              <a:t>Assuming the vision algorithm is correct, do path planning based on the estimated shapes of obstacles</a:t>
            </a:r>
          </a:p>
          <a:p>
            <a:r>
              <a:rPr lang="en-US" dirty="0"/>
              <a:t>Design challenge: </a:t>
            </a:r>
          </a:p>
          <a:p>
            <a:pPr lvl="1"/>
            <a:r>
              <a:rPr lang="en-US" dirty="0"/>
              <a:t>Estimate of obstacle shape is not the smallest shape containing the obstacle</a:t>
            </a:r>
          </a:p>
          <a:p>
            <a:pPr lvl="1"/>
            <a:r>
              <a:rPr lang="en-US" dirty="0"/>
              <a:t>Shape estimate varies based on distance from obstacle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497B7-6143-4B69-A373-BD07785B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path/motion planning into two parts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AA790-862F-4F3D-A3BB-0943A0DB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363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B1BAB4-2252-4EE0-9106-92EE91E79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24401" y="1332703"/>
                <a:ext cx="7141368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Robot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maintains radii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that are estimates of obstacle sizes</a:t>
                </a:r>
              </a:p>
              <a:p>
                <a:r>
                  <a:rPr lang="en-US" dirty="0"/>
                  <a:t>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executes following update to get estimates of shapes of each obstacle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411480" lvl="1" indent="0">
                  <a:buNone/>
                </a:pPr>
                <a:endParaRPr lang="en-US" sz="2000" b="0" dirty="0"/>
              </a:p>
              <a:p>
                <a:pPr lvl="1"/>
                <a:r>
                  <a:rPr lang="en-US" sz="2000" dirty="0"/>
                  <a:t>We don’t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but we are guaranteed that we get a radius of an estimated shape of the obstacle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that is exactly: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is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400" b="0" dirty="0"/>
                  <a:t>Computation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 is symmetric</a:t>
                </a:r>
                <a:br>
                  <a:rPr lang="en-US" sz="2400" b="0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dirty="0"/>
                      <m:t>	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400" b="0" dirty="0"/>
              </a:p>
              <a:p>
                <a:endParaRPr lang="en-US" sz="2400" b="0" dirty="0"/>
              </a:p>
              <a:p>
                <a:pPr marL="411480" lvl="1" indent="0">
                  <a:buNone/>
                </a:pPr>
                <a:endParaRPr lang="en-US" sz="2000" b="0" dirty="0"/>
              </a:p>
              <a:p>
                <a:pPr marL="411480" lvl="1" indent="0">
                  <a:buNone/>
                </a:pPr>
                <a:endParaRPr lang="en-US" sz="2000" b="0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B1BAB4-2252-4EE0-9106-92EE91E79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4401" y="1332703"/>
                <a:ext cx="7141368" cy="4351338"/>
              </a:xfrm>
              <a:blipFill>
                <a:blip r:embed="rId2"/>
                <a:stretch>
                  <a:fillRect l="-854" t="-2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767E64-362D-490C-8210-F797A87C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9A5F3-E473-4F0F-9CE6-5B23DBC7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494E702-8EB7-4850-A99C-E49F198AB8D7}"/>
              </a:ext>
            </a:extLst>
          </p:cNvPr>
          <p:cNvGrpSpPr/>
          <p:nvPr/>
        </p:nvGrpSpPr>
        <p:grpSpPr>
          <a:xfrm>
            <a:off x="326232" y="1741648"/>
            <a:ext cx="3980786" cy="2168664"/>
            <a:chOff x="1969293" y="1750874"/>
            <a:chExt cx="3980786" cy="216866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8ABF41F-12E6-48E8-B046-ED26F34B06F7}"/>
                </a:ext>
              </a:extLst>
            </p:cNvPr>
            <p:cNvSpPr/>
            <p:nvPr/>
          </p:nvSpPr>
          <p:spPr>
            <a:xfrm>
              <a:off x="2171700" y="2178844"/>
              <a:ext cx="1550193" cy="15430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1E2ACD0-AB9C-41E9-9D03-E24493A37CAD}"/>
                </a:ext>
              </a:extLst>
            </p:cNvPr>
            <p:cNvSpPr/>
            <p:nvPr/>
          </p:nvSpPr>
          <p:spPr>
            <a:xfrm>
              <a:off x="2527286" y="2650430"/>
              <a:ext cx="801448" cy="571697"/>
            </a:xfrm>
            <a:custGeom>
              <a:avLst/>
              <a:gdLst>
                <a:gd name="connsiteX0" fmla="*/ 192101 w 716949"/>
                <a:gd name="connsiteY0" fmla="*/ 30737 h 814508"/>
                <a:gd name="connsiteX1" fmla="*/ 161364 w 716949"/>
                <a:gd name="connsiteY1" fmla="*/ 99893 h 814508"/>
                <a:gd name="connsiteX2" fmla="*/ 138312 w 716949"/>
                <a:gd name="connsiteY2" fmla="*/ 122945 h 814508"/>
                <a:gd name="connsiteX3" fmla="*/ 122944 w 716949"/>
                <a:gd name="connsiteY3" fmla="*/ 145997 h 814508"/>
                <a:gd name="connsiteX4" fmla="*/ 99892 w 716949"/>
                <a:gd name="connsiteY4" fmla="*/ 253574 h 814508"/>
                <a:gd name="connsiteX5" fmla="*/ 107576 w 716949"/>
                <a:gd name="connsiteY5" fmla="*/ 391886 h 814508"/>
                <a:gd name="connsiteX6" fmla="*/ 107576 w 716949"/>
                <a:gd name="connsiteY6" fmla="*/ 499463 h 814508"/>
                <a:gd name="connsiteX7" fmla="*/ 84524 w 716949"/>
                <a:gd name="connsiteY7" fmla="*/ 530199 h 814508"/>
                <a:gd name="connsiteX8" fmla="*/ 30736 w 716949"/>
                <a:gd name="connsiteY8" fmla="*/ 576303 h 814508"/>
                <a:gd name="connsiteX9" fmla="*/ 7684 w 716949"/>
                <a:gd name="connsiteY9" fmla="*/ 622407 h 814508"/>
                <a:gd name="connsiteX10" fmla="*/ 0 w 716949"/>
                <a:gd name="connsiteY10" fmla="*/ 653143 h 814508"/>
                <a:gd name="connsiteX11" fmla="*/ 7684 w 716949"/>
                <a:gd name="connsiteY11" fmla="*/ 699247 h 814508"/>
                <a:gd name="connsiteX12" fmla="*/ 46104 w 716949"/>
                <a:gd name="connsiteY12" fmla="*/ 737668 h 814508"/>
                <a:gd name="connsiteX13" fmla="*/ 69156 w 716949"/>
                <a:gd name="connsiteY13" fmla="*/ 760720 h 814508"/>
                <a:gd name="connsiteX14" fmla="*/ 99892 w 716949"/>
                <a:gd name="connsiteY14" fmla="*/ 776088 h 814508"/>
                <a:gd name="connsiteX15" fmla="*/ 122944 w 716949"/>
                <a:gd name="connsiteY15" fmla="*/ 791456 h 814508"/>
                <a:gd name="connsiteX16" fmla="*/ 153680 w 716949"/>
                <a:gd name="connsiteY16" fmla="*/ 799140 h 814508"/>
                <a:gd name="connsiteX17" fmla="*/ 192101 w 716949"/>
                <a:gd name="connsiteY17" fmla="*/ 814508 h 814508"/>
                <a:gd name="connsiteX18" fmla="*/ 284309 w 716949"/>
                <a:gd name="connsiteY18" fmla="*/ 806824 h 814508"/>
                <a:gd name="connsiteX19" fmla="*/ 299677 w 716949"/>
                <a:gd name="connsiteY19" fmla="*/ 783772 h 814508"/>
                <a:gd name="connsiteX20" fmla="*/ 307361 w 716949"/>
                <a:gd name="connsiteY20" fmla="*/ 760720 h 814508"/>
                <a:gd name="connsiteX21" fmla="*/ 330413 w 716949"/>
                <a:gd name="connsiteY21" fmla="*/ 714616 h 814508"/>
                <a:gd name="connsiteX22" fmla="*/ 361149 w 716949"/>
                <a:gd name="connsiteY22" fmla="*/ 583987 h 814508"/>
                <a:gd name="connsiteX23" fmla="*/ 430306 w 716949"/>
                <a:gd name="connsiteY23" fmla="*/ 591671 h 814508"/>
                <a:gd name="connsiteX24" fmla="*/ 468726 w 716949"/>
                <a:gd name="connsiteY24" fmla="*/ 614723 h 814508"/>
                <a:gd name="connsiteX25" fmla="*/ 491778 w 716949"/>
                <a:gd name="connsiteY25" fmla="*/ 630091 h 814508"/>
                <a:gd name="connsiteX26" fmla="*/ 522514 w 716949"/>
                <a:gd name="connsiteY26" fmla="*/ 637775 h 814508"/>
                <a:gd name="connsiteX27" fmla="*/ 576302 w 716949"/>
                <a:gd name="connsiteY27" fmla="*/ 653143 h 814508"/>
                <a:gd name="connsiteX28" fmla="*/ 653143 w 716949"/>
                <a:gd name="connsiteY28" fmla="*/ 630091 h 814508"/>
                <a:gd name="connsiteX29" fmla="*/ 660827 w 716949"/>
                <a:gd name="connsiteY29" fmla="*/ 599355 h 814508"/>
                <a:gd name="connsiteX30" fmla="*/ 653143 w 716949"/>
                <a:gd name="connsiteY30" fmla="*/ 537883 h 814508"/>
                <a:gd name="connsiteX31" fmla="*/ 630090 w 716949"/>
                <a:gd name="connsiteY31" fmla="*/ 522515 h 814508"/>
                <a:gd name="connsiteX32" fmla="*/ 622406 w 716949"/>
                <a:gd name="connsiteY32" fmla="*/ 499463 h 814508"/>
                <a:gd name="connsiteX33" fmla="*/ 591670 w 716949"/>
                <a:gd name="connsiteY33" fmla="*/ 461042 h 814508"/>
                <a:gd name="connsiteX34" fmla="*/ 560934 w 716949"/>
                <a:gd name="connsiteY34" fmla="*/ 414938 h 814508"/>
                <a:gd name="connsiteX35" fmla="*/ 553250 w 716949"/>
                <a:gd name="connsiteY35" fmla="*/ 384202 h 814508"/>
                <a:gd name="connsiteX36" fmla="*/ 560934 w 716949"/>
                <a:gd name="connsiteY36" fmla="*/ 315046 h 814508"/>
                <a:gd name="connsiteX37" fmla="*/ 637774 w 716949"/>
                <a:gd name="connsiteY37" fmla="*/ 268942 h 814508"/>
                <a:gd name="connsiteX38" fmla="*/ 653143 w 716949"/>
                <a:gd name="connsiteY38" fmla="*/ 253574 h 814508"/>
                <a:gd name="connsiteX39" fmla="*/ 676195 w 716949"/>
                <a:gd name="connsiteY39" fmla="*/ 238205 h 814508"/>
                <a:gd name="connsiteX40" fmla="*/ 691563 w 716949"/>
                <a:gd name="connsiteY40" fmla="*/ 192101 h 814508"/>
                <a:gd name="connsiteX41" fmla="*/ 714615 w 716949"/>
                <a:gd name="connsiteY41" fmla="*/ 145997 h 814508"/>
                <a:gd name="connsiteX42" fmla="*/ 676195 w 716949"/>
                <a:gd name="connsiteY42" fmla="*/ 15368 h 814508"/>
                <a:gd name="connsiteX43" fmla="*/ 622406 w 716949"/>
                <a:gd name="connsiteY43" fmla="*/ 23053 h 814508"/>
                <a:gd name="connsiteX44" fmla="*/ 568618 w 716949"/>
                <a:gd name="connsiteY44" fmla="*/ 69157 h 814508"/>
                <a:gd name="connsiteX45" fmla="*/ 522514 w 716949"/>
                <a:gd name="connsiteY45" fmla="*/ 115261 h 814508"/>
                <a:gd name="connsiteX46" fmla="*/ 514830 w 716949"/>
                <a:gd name="connsiteY46" fmla="*/ 138313 h 814508"/>
                <a:gd name="connsiteX47" fmla="*/ 430306 w 716949"/>
                <a:gd name="connsiteY47" fmla="*/ 145997 h 814508"/>
                <a:gd name="connsiteX48" fmla="*/ 391885 w 716949"/>
                <a:gd name="connsiteY48" fmla="*/ 107577 h 814508"/>
                <a:gd name="connsiteX49" fmla="*/ 345781 w 716949"/>
                <a:gd name="connsiteY49" fmla="*/ 61473 h 814508"/>
                <a:gd name="connsiteX50" fmla="*/ 322729 w 716949"/>
                <a:gd name="connsiteY50" fmla="*/ 38421 h 814508"/>
                <a:gd name="connsiteX51" fmla="*/ 307361 w 716949"/>
                <a:gd name="connsiteY51" fmla="*/ 15368 h 814508"/>
                <a:gd name="connsiteX52" fmla="*/ 284309 w 716949"/>
                <a:gd name="connsiteY52" fmla="*/ 0 h 814508"/>
                <a:gd name="connsiteX53" fmla="*/ 261257 w 716949"/>
                <a:gd name="connsiteY53" fmla="*/ 15368 h 814508"/>
                <a:gd name="connsiteX54" fmla="*/ 215153 w 716949"/>
                <a:gd name="connsiteY54" fmla="*/ 30737 h 814508"/>
                <a:gd name="connsiteX55" fmla="*/ 192101 w 716949"/>
                <a:gd name="connsiteY55" fmla="*/ 30737 h 814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716949" h="814508">
                  <a:moveTo>
                    <a:pt x="192101" y="30737"/>
                  </a:moveTo>
                  <a:cubicBezTo>
                    <a:pt x="183136" y="42263"/>
                    <a:pt x="171152" y="86190"/>
                    <a:pt x="161364" y="99893"/>
                  </a:cubicBezTo>
                  <a:cubicBezTo>
                    <a:pt x="155048" y="108736"/>
                    <a:pt x="145269" y="114597"/>
                    <a:pt x="138312" y="122945"/>
                  </a:cubicBezTo>
                  <a:cubicBezTo>
                    <a:pt x="132400" y="130040"/>
                    <a:pt x="128067" y="138313"/>
                    <a:pt x="122944" y="145997"/>
                  </a:cubicBezTo>
                  <a:cubicBezTo>
                    <a:pt x="103797" y="222584"/>
                    <a:pt x="111048" y="186635"/>
                    <a:pt x="99892" y="253574"/>
                  </a:cubicBezTo>
                  <a:cubicBezTo>
                    <a:pt x="102453" y="299678"/>
                    <a:pt x="103396" y="345901"/>
                    <a:pt x="107576" y="391886"/>
                  </a:cubicBezTo>
                  <a:cubicBezTo>
                    <a:pt x="113173" y="453456"/>
                    <a:pt x="136615" y="397826"/>
                    <a:pt x="107576" y="499463"/>
                  </a:cubicBezTo>
                  <a:cubicBezTo>
                    <a:pt x="104058" y="511777"/>
                    <a:pt x="92858" y="520475"/>
                    <a:pt x="84524" y="530199"/>
                  </a:cubicBezTo>
                  <a:cubicBezTo>
                    <a:pt x="34338" y="588749"/>
                    <a:pt x="91470" y="515569"/>
                    <a:pt x="30736" y="576303"/>
                  </a:cubicBezTo>
                  <a:cubicBezTo>
                    <a:pt x="17265" y="589774"/>
                    <a:pt x="12684" y="604908"/>
                    <a:pt x="7684" y="622407"/>
                  </a:cubicBezTo>
                  <a:cubicBezTo>
                    <a:pt x="4783" y="632561"/>
                    <a:pt x="2561" y="642898"/>
                    <a:pt x="0" y="653143"/>
                  </a:cubicBezTo>
                  <a:cubicBezTo>
                    <a:pt x="2561" y="668511"/>
                    <a:pt x="2757" y="684467"/>
                    <a:pt x="7684" y="699247"/>
                  </a:cubicBezTo>
                  <a:cubicBezTo>
                    <a:pt x="16354" y="725256"/>
                    <a:pt x="27188" y="721905"/>
                    <a:pt x="46104" y="737668"/>
                  </a:cubicBezTo>
                  <a:cubicBezTo>
                    <a:pt x="54452" y="744625"/>
                    <a:pt x="60313" y="754404"/>
                    <a:pt x="69156" y="760720"/>
                  </a:cubicBezTo>
                  <a:cubicBezTo>
                    <a:pt x="78477" y="767378"/>
                    <a:pt x="89947" y="770405"/>
                    <a:pt x="99892" y="776088"/>
                  </a:cubicBezTo>
                  <a:cubicBezTo>
                    <a:pt x="107910" y="780670"/>
                    <a:pt x="114456" y="787818"/>
                    <a:pt x="122944" y="791456"/>
                  </a:cubicBezTo>
                  <a:cubicBezTo>
                    <a:pt x="132651" y="795616"/>
                    <a:pt x="143661" y="795800"/>
                    <a:pt x="153680" y="799140"/>
                  </a:cubicBezTo>
                  <a:cubicBezTo>
                    <a:pt x="166766" y="803502"/>
                    <a:pt x="179294" y="809385"/>
                    <a:pt x="192101" y="814508"/>
                  </a:cubicBezTo>
                  <a:cubicBezTo>
                    <a:pt x="222837" y="811947"/>
                    <a:pt x="254653" y="815297"/>
                    <a:pt x="284309" y="806824"/>
                  </a:cubicBezTo>
                  <a:cubicBezTo>
                    <a:pt x="293189" y="804287"/>
                    <a:pt x="295547" y="792032"/>
                    <a:pt x="299677" y="783772"/>
                  </a:cubicBezTo>
                  <a:cubicBezTo>
                    <a:pt x="303299" y="776527"/>
                    <a:pt x="303739" y="767965"/>
                    <a:pt x="307361" y="760720"/>
                  </a:cubicBezTo>
                  <a:cubicBezTo>
                    <a:pt x="337152" y="701137"/>
                    <a:pt x="311099" y="772558"/>
                    <a:pt x="330413" y="714616"/>
                  </a:cubicBezTo>
                  <a:cubicBezTo>
                    <a:pt x="332053" y="688369"/>
                    <a:pt x="300434" y="583987"/>
                    <a:pt x="361149" y="583987"/>
                  </a:cubicBezTo>
                  <a:cubicBezTo>
                    <a:pt x="384343" y="583987"/>
                    <a:pt x="407254" y="589110"/>
                    <a:pt x="430306" y="591671"/>
                  </a:cubicBezTo>
                  <a:cubicBezTo>
                    <a:pt x="443113" y="599355"/>
                    <a:pt x="456061" y="606807"/>
                    <a:pt x="468726" y="614723"/>
                  </a:cubicBezTo>
                  <a:cubicBezTo>
                    <a:pt x="476557" y="619618"/>
                    <a:pt x="483290" y="626453"/>
                    <a:pt x="491778" y="630091"/>
                  </a:cubicBezTo>
                  <a:cubicBezTo>
                    <a:pt x="501485" y="634251"/>
                    <a:pt x="512360" y="634874"/>
                    <a:pt x="522514" y="637775"/>
                  </a:cubicBezTo>
                  <a:cubicBezTo>
                    <a:pt x="599679" y="659822"/>
                    <a:pt x="480216" y="629122"/>
                    <a:pt x="576302" y="653143"/>
                  </a:cubicBezTo>
                  <a:cubicBezTo>
                    <a:pt x="593325" y="650711"/>
                    <a:pt x="638429" y="652161"/>
                    <a:pt x="653143" y="630091"/>
                  </a:cubicBezTo>
                  <a:cubicBezTo>
                    <a:pt x="659001" y="621304"/>
                    <a:pt x="658266" y="609600"/>
                    <a:pt x="660827" y="599355"/>
                  </a:cubicBezTo>
                  <a:cubicBezTo>
                    <a:pt x="658266" y="578864"/>
                    <a:pt x="660812" y="557056"/>
                    <a:pt x="653143" y="537883"/>
                  </a:cubicBezTo>
                  <a:cubicBezTo>
                    <a:pt x="649713" y="529308"/>
                    <a:pt x="635859" y="529726"/>
                    <a:pt x="630090" y="522515"/>
                  </a:cubicBezTo>
                  <a:cubicBezTo>
                    <a:pt x="625030" y="516190"/>
                    <a:pt x="626028" y="506708"/>
                    <a:pt x="622406" y="499463"/>
                  </a:cubicBezTo>
                  <a:cubicBezTo>
                    <a:pt x="612713" y="480078"/>
                    <a:pt x="605963" y="475336"/>
                    <a:pt x="591670" y="461042"/>
                  </a:cubicBezTo>
                  <a:cubicBezTo>
                    <a:pt x="569610" y="372801"/>
                    <a:pt x="603386" y="478616"/>
                    <a:pt x="560934" y="414938"/>
                  </a:cubicBezTo>
                  <a:cubicBezTo>
                    <a:pt x="555076" y="406151"/>
                    <a:pt x="555811" y="394447"/>
                    <a:pt x="553250" y="384202"/>
                  </a:cubicBezTo>
                  <a:cubicBezTo>
                    <a:pt x="555811" y="361150"/>
                    <a:pt x="549938" y="335468"/>
                    <a:pt x="560934" y="315046"/>
                  </a:cubicBezTo>
                  <a:cubicBezTo>
                    <a:pt x="571601" y="295235"/>
                    <a:pt x="618406" y="281854"/>
                    <a:pt x="637774" y="268942"/>
                  </a:cubicBezTo>
                  <a:cubicBezTo>
                    <a:pt x="643802" y="264923"/>
                    <a:pt x="647486" y="258100"/>
                    <a:pt x="653143" y="253574"/>
                  </a:cubicBezTo>
                  <a:cubicBezTo>
                    <a:pt x="660354" y="247805"/>
                    <a:pt x="668511" y="243328"/>
                    <a:pt x="676195" y="238205"/>
                  </a:cubicBezTo>
                  <a:cubicBezTo>
                    <a:pt x="681318" y="222837"/>
                    <a:pt x="682577" y="205580"/>
                    <a:pt x="691563" y="192101"/>
                  </a:cubicBezTo>
                  <a:cubicBezTo>
                    <a:pt x="711424" y="162310"/>
                    <a:pt x="704011" y="177810"/>
                    <a:pt x="714615" y="145997"/>
                  </a:cubicBezTo>
                  <a:cubicBezTo>
                    <a:pt x="711466" y="120803"/>
                    <a:pt x="735834" y="15368"/>
                    <a:pt x="676195" y="15368"/>
                  </a:cubicBezTo>
                  <a:cubicBezTo>
                    <a:pt x="658083" y="15368"/>
                    <a:pt x="640336" y="20491"/>
                    <a:pt x="622406" y="23053"/>
                  </a:cubicBezTo>
                  <a:cubicBezTo>
                    <a:pt x="570482" y="49015"/>
                    <a:pt x="609425" y="23816"/>
                    <a:pt x="568618" y="69157"/>
                  </a:cubicBezTo>
                  <a:cubicBezTo>
                    <a:pt x="554079" y="85311"/>
                    <a:pt x="522514" y="115261"/>
                    <a:pt x="522514" y="115261"/>
                  </a:cubicBezTo>
                  <a:cubicBezTo>
                    <a:pt x="519953" y="122945"/>
                    <a:pt x="519890" y="131988"/>
                    <a:pt x="514830" y="138313"/>
                  </a:cubicBezTo>
                  <a:cubicBezTo>
                    <a:pt x="491665" y="167269"/>
                    <a:pt x="462774" y="150056"/>
                    <a:pt x="430306" y="145997"/>
                  </a:cubicBezTo>
                  <a:cubicBezTo>
                    <a:pt x="398638" y="98495"/>
                    <a:pt x="433800" y="144834"/>
                    <a:pt x="391885" y="107577"/>
                  </a:cubicBezTo>
                  <a:cubicBezTo>
                    <a:pt x="375641" y="93138"/>
                    <a:pt x="361149" y="76841"/>
                    <a:pt x="345781" y="61473"/>
                  </a:cubicBezTo>
                  <a:cubicBezTo>
                    <a:pt x="338097" y="53789"/>
                    <a:pt x="328757" y="47463"/>
                    <a:pt x="322729" y="38421"/>
                  </a:cubicBezTo>
                  <a:cubicBezTo>
                    <a:pt x="317606" y="30737"/>
                    <a:pt x="313891" y="21898"/>
                    <a:pt x="307361" y="15368"/>
                  </a:cubicBezTo>
                  <a:cubicBezTo>
                    <a:pt x="300831" y="8838"/>
                    <a:pt x="291993" y="5123"/>
                    <a:pt x="284309" y="0"/>
                  </a:cubicBezTo>
                  <a:cubicBezTo>
                    <a:pt x="276625" y="5123"/>
                    <a:pt x="269696" y="11617"/>
                    <a:pt x="261257" y="15368"/>
                  </a:cubicBezTo>
                  <a:cubicBezTo>
                    <a:pt x="246454" y="21947"/>
                    <a:pt x="215153" y="30737"/>
                    <a:pt x="215153" y="30737"/>
                  </a:cubicBezTo>
                  <a:cubicBezTo>
                    <a:pt x="198364" y="55920"/>
                    <a:pt x="201066" y="19211"/>
                    <a:pt x="192101" y="30737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1EBD74-06F5-4DE1-BBF9-DEF0034BA1FE}"/>
                </a:ext>
              </a:extLst>
            </p:cNvPr>
            <p:cNvSpPr/>
            <p:nvPr/>
          </p:nvSpPr>
          <p:spPr>
            <a:xfrm>
              <a:off x="2478881" y="2471738"/>
              <a:ext cx="935832" cy="9572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F4F8A99-1D68-4B2C-9464-DEAFA5325555}"/>
                </a:ext>
              </a:extLst>
            </p:cNvPr>
            <p:cNvSpPr/>
            <p:nvPr/>
          </p:nvSpPr>
          <p:spPr>
            <a:xfrm>
              <a:off x="1969293" y="1981200"/>
              <a:ext cx="1955006" cy="19383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7D8E60B-7DF1-48E4-B484-FA5F6B112F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4222" y="2274094"/>
              <a:ext cx="652989" cy="340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7C0C56-6147-4D22-8709-004FAFDDE568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 flipH="1">
              <a:off x="3721893" y="2922581"/>
              <a:ext cx="774260" cy="27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799606-196F-4755-B5F3-497FC26E3470}"/>
                </a:ext>
              </a:extLst>
            </p:cNvPr>
            <p:cNvCxnSpPr>
              <a:cxnSpLocks/>
              <a:stCxn id="45" idx="1"/>
              <a:endCxn id="35" idx="0"/>
            </p:cNvCxnSpPr>
            <p:nvPr/>
          </p:nvCxnSpPr>
          <p:spPr>
            <a:xfrm flipH="1" flipV="1">
              <a:off x="3299382" y="3202593"/>
              <a:ext cx="1168970" cy="356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DBF2A87-AE97-41FC-A3DF-FFBF39957AC1}"/>
                </a:ext>
              </a:extLst>
            </p:cNvPr>
            <p:cNvCxnSpPr>
              <a:cxnSpLocks/>
              <a:endCxn id="8" idx="4"/>
            </p:cNvCxnSpPr>
            <p:nvPr/>
          </p:nvCxnSpPr>
          <p:spPr>
            <a:xfrm>
              <a:off x="2946796" y="2936278"/>
              <a:ext cx="0" cy="983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1C83FF-48D8-4818-9CE8-C9B249037115}"/>
                </a:ext>
              </a:extLst>
            </p:cNvPr>
            <p:cNvCxnSpPr>
              <a:cxnSpLocks/>
            </p:cNvCxnSpPr>
            <p:nvPr/>
          </p:nvCxnSpPr>
          <p:spPr>
            <a:xfrm>
              <a:off x="2946796" y="2936278"/>
              <a:ext cx="348728" cy="6995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5920FE6-78E1-4364-9F97-E59025FCFF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6795" y="2507505"/>
              <a:ext cx="202409" cy="428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8076AB3-9C6F-428A-BAEE-87A13CF97ACE}"/>
                    </a:ext>
                  </a:extLst>
                </p:cNvPr>
                <p:cNvSpPr txBox="1"/>
                <p:nvPr/>
              </p:nvSpPr>
              <p:spPr>
                <a:xfrm>
                  <a:off x="3121160" y="3202593"/>
                  <a:ext cx="3564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8076AB3-9C6F-428A-BAEE-87A13CF97A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160" y="3202593"/>
                  <a:ext cx="35644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04F3B1E-3EB3-4906-87C6-FBF7F2BC6DA8}"/>
                    </a:ext>
                  </a:extLst>
                </p:cNvPr>
                <p:cNvSpPr txBox="1"/>
                <p:nvPr/>
              </p:nvSpPr>
              <p:spPr>
                <a:xfrm>
                  <a:off x="2581997" y="3323309"/>
                  <a:ext cx="4326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04F3B1E-3EB3-4906-87C6-FBF7F2BC6D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997" y="3323309"/>
                  <a:ext cx="43261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08AD7F0-FE89-41E8-BA1C-E1B76739163F}"/>
                    </a:ext>
                  </a:extLst>
                </p:cNvPr>
                <p:cNvSpPr txBox="1"/>
                <p:nvPr/>
              </p:nvSpPr>
              <p:spPr>
                <a:xfrm>
                  <a:off x="2738399" y="2383312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08AD7F0-FE89-41E8-BA1C-E1B767391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8399" y="2383312"/>
                  <a:ext cx="45198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A38D5BD-77B1-40A9-8333-9E63E83F2FFC}"/>
                    </a:ext>
                  </a:extLst>
                </p:cNvPr>
                <p:cNvSpPr txBox="1"/>
                <p:nvPr/>
              </p:nvSpPr>
              <p:spPr>
                <a:xfrm>
                  <a:off x="4487211" y="1750874"/>
                  <a:ext cx="1431033" cy="523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Estimated shape </a:t>
                  </a:r>
                </a:p>
                <a:p>
                  <a:r>
                    <a:rPr lang="en-US" sz="1400" dirty="0"/>
                    <a:t>from distance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A38D5BD-77B1-40A9-8333-9E63E83F2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211" y="1750874"/>
                  <a:ext cx="1431033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1277" t="-2299" b="-9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936C892-0338-46E3-AF27-190E19BA7E50}"/>
                    </a:ext>
                  </a:extLst>
                </p:cNvPr>
                <p:cNvSpPr txBox="1"/>
                <p:nvPr/>
              </p:nvSpPr>
              <p:spPr>
                <a:xfrm>
                  <a:off x="4496153" y="2491034"/>
                  <a:ext cx="1422091" cy="523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Estimated shape </a:t>
                  </a:r>
                </a:p>
                <a:p>
                  <a:r>
                    <a:rPr lang="en-US" sz="1400" dirty="0"/>
                    <a:t>from distance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936C892-0338-46E3-AF27-190E19BA7E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6153" y="2491034"/>
                  <a:ext cx="1422091" cy="523220"/>
                </a:xfrm>
                <a:prstGeom prst="rect">
                  <a:avLst/>
                </a:prstGeom>
                <a:blipFill>
                  <a:blip r:embed="rId7"/>
                  <a:stretch>
                    <a:fillRect l="-1282" t="-2299" r="-427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913E1AA-AEE7-4CE5-847A-3FFFEDAAF254}"/>
                </a:ext>
              </a:extLst>
            </p:cNvPr>
            <p:cNvSpPr txBox="1"/>
            <p:nvPr/>
          </p:nvSpPr>
          <p:spPr>
            <a:xfrm>
              <a:off x="4468352" y="3327875"/>
              <a:ext cx="1481727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Smallest shape </a:t>
              </a:r>
            </a:p>
            <a:p>
              <a:r>
                <a:rPr lang="en-US" sz="1200" dirty="0"/>
                <a:t>bounding obstacle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F04B216-BDA0-41A9-B1C4-F2C0CDEEE827}"/>
                  </a:ext>
                </a:extLst>
              </p:cNvPr>
              <p:cNvSpPr txBox="1"/>
              <p:nvPr/>
            </p:nvSpPr>
            <p:spPr>
              <a:xfrm>
                <a:off x="292028" y="4433532"/>
                <a:ext cx="35736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Estimated radius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a constant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F04B216-BDA0-41A9-B1C4-F2C0CDEEE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28" y="4433532"/>
                <a:ext cx="3573607" cy="646331"/>
              </a:xfrm>
              <a:prstGeom prst="rect">
                <a:avLst/>
              </a:prstGeom>
              <a:blipFill>
                <a:blip r:embed="rId8"/>
                <a:stretch>
                  <a:fillRect l="-1536" t="-4717" r="-51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>
            <a:extLst>
              <a:ext uri="{FF2B5EF4-FFF2-40B4-BE49-F238E27FC236}">
                <a16:creationId xmlns:a16="http://schemas.microsoft.com/office/drawing/2014/main" id="{C1A2D62A-272B-4ECD-97CD-70D030600F91}"/>
              </a:ext>
            </a:extLst>
          </p:cNvPr>
          <p:cNvSpPr/>
          <p:nvPr/>
        </p:nvSpPr>
        <p:spPr>
          <a:xfrm>
            <a:off x="1288673" y="2844403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6193F4F-F270-4CDE-8DD0-BC126C7BAD51}"/>
                  </a:ext>
                </a:extLst>
              </p:cNvPr>
              <p:cNvSpPr txBox="1"/>
              <p:nvPr/>
            </p:nvSpPr>
            <p:spPr>
              <a:xfrm>
                <a:off x="276139" y="1421311"/>
                <a:ext cx="16184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6193F4F-F270-4CDE-8DD0-BC126C7BA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39" y="1421311"/>
                <a:ext cx="1618456" cy="338554"/>
              </a:xfrm>
              <a:prstGeom prst="rect">
                <a:avLst/>
              </a:prstGeom>
              <a:blipFill>
                <a:blip r:embed="rId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B9EB686-26F4-485D-83C0-1C3E9D8DDD7A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744620" y="1741648"/>
            <a:ext cx="560913" cy="11177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9091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752566C-E4FF-49E9-8D62-5A8D2E456B72}"/>
              </a:ext>
            </a:extLst>
          </p:cNvPr>
          <p:cNvCxnSpPr>
            <a:cxnSpLocks/>
            <a:endCxn id="12" idx="7"/>
          </p:cNvCxnSpPr>
          <p:nvPr/>
        </p:nvCxnSpPr>
        <p:spPr>
          <a:xfrm flipV="1">
            <a:off x="2293046" y="3341582"/>
            <a:ext cx="1512414" cy="145206"/>
          </a:xfrm>
          <a:prstGeom prst="straightConnector1">
            <a:avLst/>
          </a:prstGeom>
          <a:ln>
            <a:prstDash val="sysDot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8B4CD9E-41FE-4BF7-AB5B-3271698CDB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51172" y="1332703"/>
                <a:ext cx="7714596" cy="4351338"/>
              </a:xfrm>
            </p:spPr>
            <p:txBody>
              <a:bodyPr/>
              <a:lstStyle/>
              <a:p>
                <a:r>
                  <a:rPr lang="en-US" dirty="0"/>
                  <a:t>Choose shortest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to target (to minimize time)</a:t>
                </a:r>
              </a:p>
              <a:p>
                <a:r>
                  <a:rPr lang="en-US" dirty="0"/>
                  <a:t>If estimate of obstacle 1 intersects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calculate two paths that are tangent to obstacle 1 estimate</a:t>
                </a:r>
              </a:p>
              <a:p>
                <a:r>
                  <a:rPr lang="en-US" dirty="0"/>
                  <a:t>If estimate of obstacle 2 intersects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or obstacle 1, calculate tangent paths</a:t>
                </a:r>
              </a:p>
              <a:p>
                <a:r>
                  <a:rPr lang="en-US" dirty="0"/>
                  <a:t>Plausible paths: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Calculate shorter one as the planned path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8B4CD9E-41FE-4BF7-AB5B-3271698CDB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1172" y="1332703"/>
                <a:ext cx="7714596" cy="4351338"/>
              </a:xfrm>
              <a:blipFill>
                <a:blip r:embed="rId2"/>
                <a:stretch>
                  <a:fillRect l="-1028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C2E1E80-D5F3-4281-A921-78F7C9F7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4FF80-EC6D-4C0F-B715-FE49309D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48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6728D3-D288-44E4-8D0B-D2B7C88DC9C2}"/>
              </a:ext>
            </a:extLst>
          </p:cNvPr>
          <p:cNvCxnSpPr/>
          <p:nvPr/>
        </p:nvCxnSpPr>
        <p:spPr>
          <a:xfrm flipV="1">
            <a:off x="614363" y="1543050"/>
            <a:ext cx="0" cy="34218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DF6DCA-54CB-4A7E-8E17-02FC717D1019}"/>
              </a:ext>
            </a:extLst>
          </p:cNvPr>
          <p:cNvCxnSpPr>
            <a:cxnSpLocks/>
          </p:cNvCxnSpPr>
          <p:nvPr/>
        </p:nvCxnSpPr>
        <p:spPr>
          <a:xfrm>
            <a:off x="238125" y="4481513"/>
            <a:ext cx="37909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CF1A38B-82AA-4457-BEC9-8F9921CB2919}"/>
              </a:ext>
            </a:extLst>
          </p:cNvPr>
          <p:cNvSpPr/>
          <p:nvPr/>
        </p:nvSpPr>
        <p:spPr>
          <a:xfrm>
            <a:off x="1882522" y="3498849"/>
            <a:ext cx="677916" cy="635613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AA8ABD-119F-4DB5-A2AA-62548DC11E48}"/>
              </a:ext>
            </a:extLst>
          </p:cNvPr>
          <p:cNvSpPr/>
          <p:nvPr/>
        </p:nvSpPr>
        <p:spPr>
          <a:xfrm>
            <a:off x="1800600" y="2749247"/>
            <a:ext cx="841760" cy="77882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6EFC2191-A05B-4DC3-85E7-E3A90524DFF1}"/>
              </a:ext>
            </a:extLst>
          </p:cNvPr>
          <p:cNvSpPr/>
          <p:nvPr/>
        </p:nvSpPr>
        <p:spPr>
          <a:xfrm rot="17834114">
            <a:off x="1770033" y="2715854"/>
            <a:ext cx="929229" cy="945868"/>
          </a:xfrm>
          <a:prstGeom prst="arc">
            <a:avLst>
              <a:gd name="adj1" fmla="val 16957677"/>
              <a:gd name="adj2" fmla="val 21363548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7690C1-94E5-4B96-8298-CF550830E57F}"/>
              </a:ext>
            </a:extLst>
          </p:cNvPr>
          <p:cNvCxnSpPr>
            <a:cxnSpLocks/>
            <a:stCxn id="11" idx="0"/>
            <a:endCxn id="20" idx="0"/>
          </p:cNvCxnSpPr>
          <p:nvPr/>
        </p:nvCxnSpPr>
        <p:spPr>
          <a:xfrm flipV="1">
            <a:off x="973363" y="2885919"/>
            <a:ext cx="898584" cy="10360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F8195B-DED4-409D-B0BC-A6A3C7EE3F8B}"/>
              </a:ext>
            </a:extLst>
          </p:cNvPr>
          <p:cNvCxnSpPr>
            <a:cxnSpLocks/>
            <a:stCxn id="20" idx="2"/>
            <a:endCxn id="12" idx="1"/>
          </p:cNvCxnSpPr>
          <p:nvPr/>
        </p:nvCxnSpPr>
        <p:spPr>
          <a:xfrm>
            <a:off x="2418397" y="2762011"/>
            <a:ext cx="1305655" cy="579571"/>
          </a:xfrm>
          <a:prstGeom prst="line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ADFF54ED-0A3C-41A5-BD8E-E8602EEE2F4E}"/>
              </a:ext>
            </a:extLst>
          </p:cNvPr>
          <p:cNvSpPr/>
          <p:nvPr/>
        </p:nvSpPr>
        <p:spPr>
          <a:xfrm rot="7951604">
            <a:off x="1809250" y="3351196"/>
            <a:ext cx="771005" cy="827709"/>
          </a:xfrm>
          <a:prstGeom prst="arc">
            <a:avLst>
              <a:gd name="adj1" fmla="val 17000245"/>
              <a:gd name="adj2" fmla="val 1983877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FC0DE3-10A5-4653-B699-632FB2B0969E}"/>
              </a:ext>
            </a:extLst>
          </p:cNvPr>
          <p:cNvCxnSpPr>
            <a:cxnSpLocks/>
            <a:stCxn id="11" idx="0"/>
            <a:endCxn id="30" idx="2"/>
          </p:cNvCxnSpPr>
          <p:nvPr/>
        </p:nvCxnSpPr>
        <p:spPr>
          <a:xfrm>
            <a:off x="973363" y="3921942"/>
            <a:ext cx="1132106" cy="2245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9151CC-383A-4248-B361-1D72AB7A7859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2418397" y="3429000"/>
            <a:ext cx="1346359" cy="675386"/>
          </a:xfrm>
          <a:prstGeom prst="line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2109872-7739-462A-8C68-4332A805D50B}"/>
              </a:ext>
            </a:extLst>
          </p:cNvPr>
          <p:cNvSpPr/>
          <p:nvPr/>
        </p:nvSpPr>
        <p:spPr>
          <a:xfrm>
            <a:off x="3707192" y="3326583"/>
            <a:ext cx="115128" cy="10241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4C33DF-F2C2-40C1-B2F4-7FF7BD304398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973363" y="3377792"/>
            <a:ext cx="2733829" cy="544150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1A16CE-B9BC-43D9-A15B-68143042A587}"/>
                  </a:ext>
                </a:extLst>
              </p:cNvPr>
              <p:cNvSpPr txBox="1"/>
              <p:nvPr/>
            </p:nvSpPr>
            <p:spPr>
              <a:xfrm>
                <a:off x="2610729" y="2558923"/>
                <a:ext cx="4621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1A16CE-B9BC-43D9-A15B-68143042A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729" y="2558923"/>
                <a:ext cx="462113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1498D9-29EE-4673-97A9-19B608CACB2E}"/>
                  </a:ext>
                </a:extLst>
              </p:cNvPr>
              <p:cNvSpPr txBox="1"/>
              <p:nvPr/>
            </p:nvSpPr>
            <p:spPr>
              <a:xfrm>
                <a:off x="3020909" y="3666994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1498D9-29EE-4673-97A9-19B608CAC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909" y="3666994"/>
                <a:ext cx="467436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075F3F-5A37-4163-AEB4-6CA8379B0850}"/>
                  </a:ext>
                </a:extLst>
              </p:cNvPr>
              <p:cNvSpPr txBox="1"/>
              <p:nvPr/>
            </p:nvSpPr>
            <p:spPr>
              <a:xfrm>
                <a:off x="2529497" y="3491641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075F3F-5A37-4163-AEB4-6CA8379B0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497" y="3491641"/>
                <a:ext cx="46743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4D6E85C-FFE3-492D-88C8-68F67F43BD7C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973363" y="3508372"/>
            <a:ext cx="1132106" cy="413570"/>
          </a:xfrm>
          <a:prstGeom prst="straightConnector1">
            <a:avLst/>
          </a:prstGeom>
          <a:ln>
            <a:prstDash val="sysDot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7916C6-FEBD-4659-8E2A-E7469FDEBB3E}"/>
              </a:ext>
            </a:extLst>
          </p:cNvPr>
          <p:cNvCxnSpPr>
            <a:cxnSpLocks/>
          </p:cNvCxnSpPr>
          <p:nvPr/>
        </p:nvCxnSpPr>
        <p:spPr>
          <a:xfrm flipV="1">
            <a:off x="2084247" y="3474953"/>
            <a:ext cx="194966" cy="30976"/>
          </a:xfrm>
          <a:prstGeom prst="line">
            <a:avLst/>
          </a:prstGeom>
          <a:ln>
            <a:prstDash val="sysDot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03D981A-AFA1-497A-837B-849CE6FFD2CB}"/>
                  </a:ext>
                </a:extLst>
              </p:cNvPr>
              <p:cNvSpPr txBox="1"/>
              <p:nvPr/>
            </p:nvSpPr>
            <p:spPr>
              <a:xfrm>
                <a:off x="2638758" y="3071680"/>
                <a:ext cx="465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03D981A-AFA1-497A-837B-849CE6FFD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758" y="3071680"/>
                <a:ext cx="46570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6274CE5-5F1A-4C04-9CAC-E0576024740C}"/>
                  </a:ext>
                </a:extLst>
              </p:cNvPr>
              <p:cNvSpPr txBox="1"/>
              <p:nvPr/>
            </p:nvSpPr>
            <p:spPr>
              <a:xfrm>
                <a:off x="3492995" y="4413815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6274CE5-5F1A-4C04-9CAC-E05760247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995" y="4413815"/>
                <a:ext cx="3679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017FB23-C310-4550-A47F-4109370F4EB1}"/>
                  </a:ext>
                </a:extLst>
              </p:cNvPr>
              <p:cNvSpPr txBox="1"/>
              <p:nvPr/>
            </p:nvSpPr>
            <p:spPr>
              <a:xfrm>
                <a:off x="228518" y="143160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017FB23-C310-4550-A47F-4109370F4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18" y="1431608"/>
                <a:ext cx="371384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95E3B989-B0B4-474B-B805-5282321DBD08}"/>
              </a:ext>
            </a:extLst>
          </p:cNvPr>
          <p:cNvSpPr/>
          <p:nvPr/>
        </p:nvSpPr>
        <p:spPr>
          <a:xfrm>
            <a:off x="915799" y="3921942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1D6971C-394F-4DE7-A539-593006E4B14F}"/>
                  </a:ext>
                </a:extLst>
              </p:cNvPr>
              <p:cNvSpPr txBox="1"/>
              <p:nvPr/>
            </p:nvSpPr>
            <p:spPr>
              <a:xfrm>
                <a:off x="712677" y="4013191"/>
                <a:ext cx="422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1D6971C-394F-4DE7-A539-593006E4B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77" y="4013191"/>
                <a:ext cx="422984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5B4B46-75B2-4A35-8F93-6CDD548834EF}"/>
                  </a:ext>
                </a:extLst>
              </p:cNvPr>
              <p:cNvSpPr txBox="1"/>
              <p:nvPr/>
            </p:nvSpPr>
            <p:spPr>
              <a:xfrm>
                <a:off x="1992830" y="3095906"/>
                <a:ext cx="4229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5B4B46-75B2-4A35-8F93-6CDD5488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830" y="3095906"/>
                <a:ext cx="42298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A7D4C7D-7B99-4FF1-890F-57DA799D4601}"/>
                  </a:ext>
                </a:extLst>
              </p:cNvPr>
              <p:cNvSpPr txBox="1"/>
              <p:nvPr/>
            </p:nvSpPr>
            <p:spPr>
              <a:xfrm>
                <a:off x="2037689" y="3766702"/>
                <a:ext cx="4229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A7D4C7D-7B99-4FF1-890F-57DA799D4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689" y="3766702"/>
                <a:ext cx="42298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4FC22978-BCEE-446D-B4D2-947A24AB3AFE}"/>
              </a:ext>
            </a:extLst>
          </p:cNvPr>
          <p:cNvSpPr/>
          <p:nvPr/>
        </p:nvSpPr>
        <p:spPr>
          <a:xfrm>
            <a:off x="2131438" y="3081486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6706652-6DA5-46CF-893E-9FD5C434F165}"/>
              </a:ext>
            </a:extLst>
          </p:cNvPr>
          <p:cNvSpPr/>
          <p:nvPr/>
        </p:nvSpPr>
        <p:spPr>
          <a:xfrm>
            <a:off x="2162899" y="3762361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AFEEF23-EB8E-4840-B0DB-50C5AD720D3C}"/>
                  </a:ext>
                </a:extLst>
              </p:cNvPr>
              <p:cNvSpPr txBox="1"/>
              <p:nvPr/>
            </p:nvSpPr>
            <p:spPr>
              <a:xfrm>
                <a:off x="3411819" y="2810336"/>
                <a:ext cx="422984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AFEEF23-EB8E-4840-B0DB-50C5AD720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819" y="2810336"/>
                <a:ext cx="422984" cy="325025"/>
              </a:xfrm>
              <a:prstGeom prst="rect">
                <a:avLst/>
              </a:prstGeom>
              <a:blipFill>
                <a:blip r:embed="rId12"/>
                <a:stretch>
                  <a:fillRect r="-72464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2853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81EE2D-B2DF-4FEE-8854-EADD620F71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Path planning inputs:</a:t>
                </a:r>
              </a:p>
              <a:p>
                <a:pPr lvl="1"/>
                <a:r>
                  <a:rPr lang="en-US" dirty="0"/>
                  <a:t>Current position of robot</a:t>
                </a:r>
              </a:p>
              <a:p>
                <a:pPr lvl="1"/>
                <a:r>
                  <a:rPr lang="en-US" dirty="0"/>
                  <a:t>Target position</a:t>
                </a:r>
              </a:p>
              <a:p>
                <a:pPr lvl="1"/>
                <a:r>
                  <a:rPr lang="en-US" dirty="0"/>
                  <a:t>Position of obstacles and estimates</a:t>
                </a:r>
              </a:p>
              <a:p>
                <a:r>
                  <a:rPr lang="en-US" dirty="0"/>
                  <a:t>Output: </a:t>
                </a:r>
              </a:p>
              <a:p>
                <a:pPr lvl="1"/>
                <a:r>
                  <a:rPr lang="en-US" dirty="0"/>
                  <a:t>Direction for motion assuming obstacle estimates are correct</a:t>
                </a:r>
              </a:p>
              <a:p>
                <a:r>
                  <a:rPr lang="en-US" dirty="0"/>
                  <a:t>May be useful to execute planning algorithm again as robot moves!</a:t>
                </a:r>
              </a:p>
              <a:p>
                <a:pPr lvl="1"/>
                <a:r>
                  <a:rPr lang="en-US" dirty="0"/>
                  <a:t>Because estimates will improve closer to the obstacles</a:t>
                </a:r>
              </a:p>
              <a:p>
                <a:pPr lvl="1"/>
                <a:r>
                  <a:rPr lang="en-US" dirty="0"/>
                  <a:t>Invoke planning algorithm every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81EE2D-B2DF-4FEE-8854-EADD620F71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b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37BDED2-2387-4BAA-AEAE-7D3BFB7F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path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FFF3A-D8F8-45E8-9E40-9588BB5E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4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B464279-6E64-4F43-8CB1-0575DB69037F}"/>
              </a:ext>
            </a:extLst>
          </p:cNvPr>
          <p:cNvCxnSpPr>
            <a:cxnSpLocks/>
          </p:cNvCxnSpPr>
          <p:nvPr/>
        </p:nvCxnSpPr>
        <p:spPr>
          <a:xfrm flipV="1">
            <a:off x="1967114" y="3811275"/>
            <a:ext cx="991238" cy="341897"/>
          </a:xfrm>
          <a:prstGeom prst="line">
            <a:avLst/>
          </a:prstGeom>
          <a:ln w="158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B2EA10-D66C-4706-9C0E-747F090010F1}"/>
              </a:ext>
            </a:extLst>
          </p:cNvPr>
          <p:cNvCxnSpPr>
            <a:cxnSpLocks/>
          </p:cNvCxnSpPr>
          <p:nvPr/>
        </p:nvCxnSpPr>
        <p:spPr>
          <a:xfrm flipH="1" flipV="1">
            <a:off x="2960916" y="3811275"/>
            <a:ext cx="343218" cy="939103"/>
          </a:xfrm>
          <a:prstGeom prst="line">
            <a:avLst/>
          </a:prstGeom>
          <a:ln w="158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70BE51-7E91-4A3A-8403-113E5FD38148}"/>
              </a:ext>
            </a:extLst>
          </p:cNvPr>
          <p:cNvCxnSpPr>
            <a:cxnSpLocks/>
          </p:cNvCxnSpPr>
          <p:nvPr/>
        </p:nvCxnSpPr>
        <p:spPr>
          <a:xfrm flipV="1">
            <a:off x="2958353" y="3811276"/>
            <a:ext cx="0" cy="1021981"/>
          </a:xfrm>
          <a:prstGeom prst="line">
            <a:avLst/>
          </a:prstGeom>
          <a:ln w="158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A370AE76-0E3E-416D-B219-69F4DF6B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Dynamical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DE1E1-FB12-42E6-83F4-D4A92256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D7BCE96-5B05-472C-8774-54A76CB644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4279" y="1332703"/>
                <a:ext cx="7041490" cy="4351338"/>
              </a:xfrm>
            </p:spPr>
            <p:txBody>
              <a:bodyPr/>
              <a:lstStyle/>
              <a:p>
                <a:r>
                  <a:rPr lang="en-US" dirty="0"/>
                  <a:t>Simple Pendulum</a:t>
                </a:r>
              </a:p>
              <a:p>
                <a:pPr lvl="1"/>
                <a:r>
                  <a:rPr lang="en-US" b="0" dirty="0"/>
                  <a:t>Arc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Linear velocity: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Linear acceleration: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b="0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D7BCE96-5B05-472C-8774-54A76CB64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4279" y="1332703"/>
                <a:ext cx="7041490" cy="4351338"/>
              </a:xfrm>
              <a:blipFill>
                <a:blip r:embed="rId2"/>
                <a:stretch>
                  <a:fillRect l="-1039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7EFAB45-C4E2-4DB0-B4E1-5DAC2D7AAEBA}"/>
              </a:ext>
            </a:extLst>
          </p:cNvPr>
          <p:cNvGrpSpPr/>
          <p:nvPr/>
        </p:nvGrpSpPr>
        <p:grpSpPr>
          <a:xfrm>
            <a:off x="2266790" y="1659751"/>
            <a:ext cx="887506" cy="2351303"/>
            <a:chOff x="2266790" y="1659751"/>
            <a:chExt cx="887506" cy="235130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113029B-F15C-47E9-8656-BC89DB66B8A6}"/>
                </a:ext>
              </a:extLst>
            </p:cNvPr>
            <p:cNvCxnSpPr>
              <a:cxnSpLocks/>
            </p:cNvCxnSpPr>
            <p:nvPr/>
          </p:nvCxnSpPr>
          <p:spPr>
            <a:xfrm>
              <a:off x="2266790" y="1659751"/>
              <a:ext cx="691563" cy="215152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B38208A-1D08-449B-9B28-5A1AFD186AFB}"/>
                </a:ext>
              </a:extLst>
            </p:cNvPr>
            <p:cNvSpPr/>
            <p:nvPr/>
          </p:nvSpPr>
          <p:spPr>
            <a:xfrm>
              <a:off x="2762410" y="3611496"/>
              <a:ext cx="391886" cy="3995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01A9B1-F9A6-46A7-8F49-CBF89748D77F}"/>
              </a:ext>
            </a:extLst>
          </p:cNvPr>
          <p:cNvCxnSpPr/>
          <p:nvPr/>
        </p:nvCxnSpPr>
        <p:spPr>
          <a:xfrm>
            <a:off x="1037345" y="1659751"/>
            <a:ext cx="2504994" cy="0"/>
          </a:xfrm>
          <a:prstGeom prst="line">
            <a:avLst/>
          </a:prstGeom>
          <a:ln w="539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C8F03C-367A-4A64-A66E-40FC82AA39F1}"/>
              </a:ext>
            </a:extLst>
          </p:cNvPr>
          <p:cNvCxnSpPr>
            <a:cxnSpLocks/>
          </p:cNvCxnSpPr>
          <p:nvPr/>
        </p:nvCxnSpPr>
        <p:spPr>
          <a:xfrm flipH="1" flipV="1">
            <a:off x="2266790" y="1659751"/>
            <a:ext cx="0" cy="2082373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70D45537-D96B-4F15-A6DB-D9F99C07A433}"/>
              </a:ext>
            </a:extLst>
          </p:cNvPr>
          <p:cNvSpPr/>
          <p:nvPr/>
        </p:nvSpPr>
        <p:spPr>
          <a:xfrm rot="10273293">
            <a:off x="2211489" y="2206336"/>
            <a:ext cx="371331" cy="418400"/>
          </a:xfrm>
          <a:prstGeom prst="arc">
            <a:avLst>
              <a:gd name="adj1" fmla="val 13677622"/>
              <a:gd name="adj2" fmla="val 1908150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BEF1C5-16B6-4B05-92DD-9788ABBC83BC}"/>
                  </a:ext>
                </a:extLst>
              </p:cNvPr>
              <p:cNvSpPr txBox="1"/>
              <p:nvPr/>
            </p:nvSpPr>
            <p:spPr>
              <a:xfrm>
                <a:off x="1787875" y="2327910"/>
                <a:ext cx="4789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BEF1C5-16B6-4B05-92DD-9788ABBC8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875" y="2327910"/>
                <a:ext cx="47891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C8FEC9-D445-4267-B4DF-F9D9DD48D4F9}"/>
                  </a:ext>
                </a:extLst>
              </p:cNvPr>
              <p:cNvSpPr txBox="1"/>
              <p:nvPr/>
            </p:nvSpPr>
            <p:spPr>
              <a:xfrm>
                <a:off x="2360745" y="4802144"/>
                <a:ext cx="7935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C8FEC9-D445-4267-B4DF-F9D9DD48D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745" y="4802144"/>
                <a:ext cx="79355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D1D1A9C-1A21-4EA6-9AF0-F72AF65A237F}"/>
                  </a:ext>
                </a:extLst>
              </p:cNvPr>
              <p:cNvSpPr txBox="1"/>
              <p:nvPr/>
            </p:nvSpPr>
            <p:spPr>
              <a:xfrm>
                <a:off x="3159186" y="4571647"/>
                <a:ext cx="16290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D1D1A9C-1A21-4EA6-9AF0-F72AF65A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186" y="4571647"/>
                <a:ext cx="162903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1BD807-12E3-4EF3-BD30-6E914996AC75}"/>
                  </a:ext>
                </a:extLst>
              </p:cNvPr>
              <p:cNvSpPr txBox="1"/>
              <p:nvPr/>
            </p:nvSpPr>
            <p:spPr>
              <a:xfrm>
                <a:off x="447989" y="4019216"/>
                <a:ext cx="1579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1BD807-12E3-4EF3-BD30-6E914996A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89" y="4019216"/>
                <a:ext cx="157934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CF140D-82CA-4E8F-B489-D3A7E70CB8A8}"/>
              </a:ext>
            </a:extLst>
          </p:cNvPr>
          <p:cNvCxnSpPr>
            <a:cxnSpLocks/>
          </p:cNvCxnSpPr>
          <p:nvPr/>
        </p:nvCxnSpPr>
        <p:spPr>
          <a:xfrm flipH="1" flipV="1">
            <a:off x="2580542" y="1586623"/>
            <a:ext cx="700539" cy="2040239"/>
          </a:xfrm>
          <a:prstGeom prst="line">
            <a:avLst/>
          </a:prstGeom>
          <a:ln w="22225">
            <a:solidFill>
              <a:schemeClr val="accent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800283-2E5A-4EF4-BC14-7B1E71B7305D}"/>
              </a:ext>
            </a:extLst>
          </p:cNvPr>
          <p:cNvCxnSpPr>
            <a:cxnSpLocks/>
          </p:cNvCxnSpPr>
          <p:nvPr/>
        </p:nvCxnSpPr>
        <p:spPr>
          <a:xfrm flipV="1">
            <a:off x="3125818" y="3580778"/>
            <a:ext cx="451104" cy="136028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094F303-98BF-47E0-917C-B078824DBA05}"/>
              </a:ext>
            </a:extLst>
          </p:cNvPr>
          <p:cNvCxnSpPr>
            <a:cxnSpLocks/>
          </p:cNvCxnSpPr>
          <p:nvPr/>
        </p:nvCxnSpPr>
        <p:spPr>
          <a:xfrm flipV="1">
            <a:off x="2253341" y="1492431"/>
            <a:ext cx="590598" cy="167319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2E75BE7-3D2F-40D6-876D-E19C655D7667}"/>
                  </a:ext>
                </a:extLst>
              </p:cNvPr>
              <p:cNvSpPr txBox="1"/>
              <p:nvPr/>
            </p:nvSpPr>
            <p:spPr>
              <a:xfrm>
                <a:off x="3064677" y="2348952"/>
                <a:ext cx="4523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2E75BE7-3D2F-40D6-876D-E19C655D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77" y="2348952"/>
                <a:ext cx="45236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A4C8C5B-F826-426F-B0D7-F4ED16899789}"/>
              </a:ext>
            </a:extLst>
          </p:cNvPr>
          <p:cNvSpPr/>
          <p:nvPr/>
        </p:nvSpPr>
        <p:spPr>
          <a:xfrm>
            <a:off x="10232379" y="4409807"/>
            <a:ext cx="924980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Friction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84FEC7-B197-4CFC-A43B-423A7DC7F949}"/>
              </a:ext>
            </a:extLst>
          </p:cNvPr>
          <p:cNvCxnSpPr/>
          <p:nvPr/>
        </p:nvCxnSpPr>
        <p:spPr>
          <a:xfrm flipH="1" flipV="1">
            <a:off x="9419129" y="4381837"/>
            <a:ext cx="801112" cy="29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5686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49FBB64-26AB-4C06-BA1F-FD36AF031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480" y="1890584"/>
                <a:ext cx="11699087" cy="4065895"/>
              </a:xfrm>
            </p:spPr>
            <p:txBody>
              <a:bodyPr/>
              <a:lstStyle/>
              <a:p>
                <a:r>
                  <a:rPr lang="en-US" dirty="0"/>
                  <a:t>Every robot has its own estimate of the obstacle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’s estimate of obstacle might be better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’s</a:t>
                </a:r>
              </a:p>
              <a:p>
                <a:r>
                  <a:rPr lang="en-US" dirty="0"/>
                  <a:t>Strategy: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seconds, send estimates to other robot, and receive estimates</a:t>
                </a:r>
              </a:p>
              <a:p>
                <a:r>
                  <a:rPr lang="en-US" dirty="0"/>
                  <a:t>For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use final estimate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𝑟𝑒𝑐𝑣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Re-run path planner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49FBB64-26AB-4C06-BA1F-FD36AF031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480" y="1890584"/>
                <a:ext cx="11699087" cy="4065895"/>
              </a:xfrm>
              <a:blipFill>
                <a:blip r:embed="rId2"/>
                <a:stretch>
                  <a:fillRect l="-625" t="-2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DECAC3F-3B10-4278-B9AF-D99CF7FF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improves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320EC-233B-4988-B291-51EDF90E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393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2AAE28-6D70-4C2C-B663-ACC82795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Improved path planning through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DB8E3-0426-455C-9043-5AF44A18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51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E82E51C-F397-4147-B4A4-618F2B018622}"/>
              </a:ext>
            </a:extLst>
          </p:cNvPr>
          <p:cNvGrpSpPr/>
          <p:nvPr/>
        </p:nvGrpSpPr>
        <p:grpSpPr>
          <a:xfrm>
            <a:off x="742870" y="1114424"/>
            <a:ext cx="4793538" cy="4443412"/>
            <a:chOff x="1357231" y="1617345"/>
            <a:chExt cx="3800557" cy="35332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B2A899E-E43A-43A5-960E-D864C102907B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V="1">
              <a:off x="3421759" y="3527319"/>
              <a:ext cx="1512414" cy="145206"/>
            </a:xfrm>
            <a:prstGeom prst="straightConnector1">
              <a:avLst/>
            </a:prstGeom>
            <a:ln>
              <a:prstDash val="sysDot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20B889E-4985-423D-BF00-5CA6C7084457}"/>
                </a:ext>
              </a:extLst>
            </p:cNvPr>
            <p:cNvCxnSpPr/>
            <p:nvPr/>
          </p:nvCxnSpPr>
          <p:spPr>
            <a:xfrm flipV="1">
              <a:off x="1743076" y="1728787"/>
              <a:ext cx="0" cy="34218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45A6404-9C19-4123-A085-B870074AD9FB}"/>
                </a:ext>
              </a:extLst>
            </p:cNvPr>
            <p:cNvCxnSpPr>
              <a:cxnSpLocks/>
            </p:cNvCxnSpPr>
            <p:nvPr/>
          </p:nvCxnSpPr>
          <p:spPr>
            <a:xfrm>
              <a:off x="1366838" y="4667250"/>
              <a:ext cx="37909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C6290-AD36-4807-B3DC-643A4D155475}"/>
                </a:ext>
              </a:extLst>
            </p:cNvPr>
            <p:cNvSpPr/>
            <p:nvPr/>
          </p:nvSpPr>
          <p:spPr>
            <a:xfrm>
              <a:off x="3011235" y="3684586"/>
              <a:ext cx="677916" cy="635613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007224D-013F-4752-87F9-D26E9BB3FE9D}"/>
                </a:ext>
              </a:extLst>
            </p:cNvPr>
            <p:cNvSpPr/>
            <p:nvPr/>
          </p:nvSpPr>
          <p:spPr>
            <a:xfrm>
              <a:off x="2929313" y="2934984"/>
              <a:ext cx="841760" cy="778828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EE3F6AA1-6975-44FF-8028-86AA1FA25C68}"/>
                </a:ext>
              </a:extLst>
            </p:cNvPr>
            <p:cNvSpPr/>
            <p:nvPr/>
          </p:nvSpPr>
          <p:spPr>
            <a:xfrm rot="17834114">
              <a:off x="2898746" y="2901591"/>
              <a:ext cx="929229" cy="945868"/>
            </a:xfrm>
            <a:prstGeom prst="arc">
              <a:avLst>
                <a:gd name="adj1" fmla="val 16957677"/>
                <a:gd name="adj2" fmla="val 21363548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802BE8D-5BCC-458E-9A16-9956250976E8}"/>
                </a:ext>
              </a:extLst>
            </p:cNvPr>
            <p:cNvCxnSpPr>
              <a:cxnSpLocks/>
              <a:stCxn id="26" idx="0"/>
              <a:endCxn id="10" idx="0"/>
            </p:cNvCxnSpPr>
            <p:nvPr/>
          </p:nvCxnSpPr>
          <p:spPr>
            <a:xfrm flipV="1">
              <a:off x="2102076" y="3071656"/>
              <a:ext cx="898584" cy="103602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6772B1-2624-405C-AC79-D392B8C3340A}"/>
                </a:ext>
              </a:extLst>
            </p:cNvPr>
            <p:cNvCxnSpPr>
              <a:cxnSpLocks/>
              <a:stCxn id="10" idx="2"/>
              <a:endCxn id="16" idx="1"/>
            </p:cNvCxnSpPr>
            <p:nvPr/>
          </p:nvCxnSpPr>
          <p:spPr>
            <a:xfrm>
              <a:off x="3547110" y="2947748"/>
              <a:ext cx="1305655" cy="579571"/>
            </a:xfrm>
            <a:prstGeom prst="line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3755F40F-8E6B-46DC-93AA-79CC4313E068}"/>
                </a:ext>
              </a:extLst>
            </p:cNvPr>
            <p:cNvSpPr/>
            <p:nvPr/>
          </p:nvSpPr>
          <p:spPr>
            <a:xfrm rot="7951604">
              <a:off x="2937963" y="3536933"/>
              <a:ext cx="771005" cy="827709"/>
            </a:xfrm>
            <a:prstGeom prst="arc">
              <a:avLst>
                <a:gd name="adj1" fmla="val 17000245"/>
                <a:gd name="adj2" fmla="val 19838770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A23B034-448D-4201-9541-64BBB4A6BBAB}"/>
                </a:ext>
              </a:extLst>
            </p:cNvPr>
            <p:cNvCxnSpPr>
              <a:cxnSpLocks/>
              <a:stCxn id="26" idx="0"/>
              <a:endCxn id="13" idx="2"/>
            </p:cNvCxnSpPr>
            <p:nvPr/>
          </p:nvCxnSpPr>
          <p:spPr>
            <a:xfrm>
              <a:off x="2102076" y="4107679"/>
              <a:ext cx="1132106" cy="22458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3446007-A988-4917-8674-7AB66242A8AA}"/>
                </a:ext>
              </a:extLst>
            </p:cNvPr>
            <p:cNvCxnSpPr>
              <a:cxnSpLocks/>
              <a:endCxn id="16" idx="4"/>
            </p:cNvCxnSpPr>
            <p:nvPr/>
          </p:nvCxnSpPr>
          <p:spPr>
            <a:xfrm flipV="1">
              <a:off x="3547110" y="3614737"/>
              <a:ext cx="1346359" cy="675386"/>
            </a:xfrm>
            <a:prstGeom prst="line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79EB54F-3752-42D7-9723-6F914890C32E}"/>
                </a:ext>
              </a:extLst>
            </p:cNvPr>
            <p:cNvSpPr/>
            <p:nvPr/>
          </p:nvSpPr>
          <p:spPr>
            <a:xfrm>
              <a:off x="4835905" y="3512320"/>
              <a:ext cx="115128" cy="10241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9A3E0E-3A0C-4FBD-B7BF-0A8669B6B39B}"/>
                </a:ext>
              </a:extLst>
            </p:cNvPr>
            <p:cNvCxnSpPr>
              <a:cxnSpLocks/>
              <a:stCxn id="26" idx="0"/>
              <a:endCxn id="16" idx="2"/>
            </p:cNvCxnSpPr>
            <p:nvPr/>
          </p:nvCxnSpPr>
          <p:spPr>
            <a:xfrm flipV="1">
              <a:off x="2102076" y="3563529"/>
              <a:ext cx="2733829" cy="544150"/>
            </a:xfrm>
            <a:prstGeom prst="straightConnector1">
              <a:avLst/>
            </a:prstGeom>
            <a:ln>
              <a:prstDash val="sysDot"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18AD379-C933-4714-B2FD-7505DBF03242}"/>
                    </a:ext>
                  </a:extLst>
                </p:cNvPr>
                <p:cNvSpPr txBox="1"/>
                <p:nvPr/>
              </p:nvSpPr>
              <p:spPr>
                <a:xfrm>
                  <a:off x="3739442" y="2744660"/>
                  <a:ext cx="4621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18AD379-C933-4714-B2FD-7505DBF032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442" y="2744660"/>
                  <a:ext cx="462113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1564CED-2936-42BE-B0BF-438435F938A4}"/>
                    </a:ext>
                  </a:extLst>
                </p:cNvPr>
                <p:cNvSpPr txBox="1"/>
                <p:nvPr/>
              </p:nvSpPr>
              <p:spPr>
                <a:xfrm>
                  <a:off x="4149622" y="3852731"/>
                  <a:ext cx="4674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1564CED-2936-42BE-B0BF-438435F93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22" y="3852731"/>
                  <a:ext cx="46743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A086FBD-F440-4CAB-A285-F9B9559D1205}"/>
                    </a:ext>
                  </a:extLst>
                </p:cNvPr>
                <p:cNvSpPr txBox="1"/>
                <p:nvPr/>
              </p:nvSpPr>
              <p:spPr>
                <a:xfrm>
                  <a:off x="3658210" y="3677378"/>
                  <a:ext cx="4674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A086FBD-F440-4CAB-A285-F9B9559D12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210" y="3677378"/>
                  <a:ext cx="46743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7E8028-7020-4847-8BCD-1087DB106153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2102076" y="3694109"/>
              <a:ext cx="1132106" cy="413570"/>
            </a:xfrm>
            <a:prstGeom prst="straightConnector1">
              <a:avLst/>
            </a:prstGeom>
            <a:ln>
              <a:prstDash val="sysDot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CA57F48-FD29-4AF5-B575-58B0550E05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2960" y="3660690"/>
              <a:ext cx="194966" cy="30976"/>
            </a:xfrm>
            <a:prstGeom prst="line">
              <a:avLst/>
            </a:prstGeom>
            <a:ln>
              <a:prstDash val="sysDot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43F03A8-4D2A-46F2-BA9A-B04FB2A327D9}"/>
                    </a:ext>
                  </a:extLst>
                </p:cNvPr>
                <p:cNvSpPr txBox="1"/>
                <p:nvPr/>
              </p:nvSpPr>
              <p:spPr>
                <a:xfrm>
                  <a:off x="3767471" y="3257417"/>
                  <a:ext cx="465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43F03A8-4D2A-46F2-BA9A-B04FB2A327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7471" y="3257417"/>
                  <a:ext cx="4657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129A281-F792-4311-868C-5E153D76CCA6}"/>
                    </a:ext>
                  </a:extLst>
                </p:cNvPr>
                <p:cNvSpPr txBox="1"/>
                <p:nvPr/>
              </p:nvSpPr>
              <p:spPr>
                <a:xfrm>
                  <a:off x="4621708" y="459955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129A281-F792-4311-868C-5E153D76C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1708" y="4599552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3D5A0A6-D378-47BE-8386-BF3C78E2E2A6}"/>
                    </a:ext>
                  </a:extLst>
                </p:cNvPr>
                <p:cNvSpPr txBox="1"/>
                <p:nvPr/>
              </p:nvSpPr>
              <p:spPr>
                <a:xfrm>
                  <a:off x="1357231" y="1617345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3D5A0A6-D378-47BE-8386-BF3C78E2E2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231" y="1617345"/>
                  <a:ext cx="37138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11490C2-CCED-447B-A74E-248F3FF3D2A2}"/>
                </a:ext>
              </a:extLst>
            </p:cNvPr>
            <p:cNvSpPr/>
            <p:nvPr/>
          </p:nvSpPr>
          <p:spPr>
            <a:xfrm>
              <a:off x="2044512" y="4107679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7DBEA88-B15A-4117-A489-05C3C3952823}"/>
                    </a:ext>
                  </a:extLst>
                </p:cNvPr>
                <p:cNvSpPr txBox="1"/>
                <p:nvPr/>
              </p:nvSpPr>
              <p:spPr>
                <a:xfrm>
                  <a:off x="1841390" y="4198928"/>
                  <a:ext cx="4229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7DBEA88-B15A-4117-A489-05C3C3952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1390" y="4198928"/>
                  <a:ext cx="42298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586BE01-D280-4558-A595-780261F496A9}"/>
                    </a:ext>
                  </a:extLst>
                </p:cNvPr>
                <p:cNvSpPr txBox="1"/>
                <p:nvPr/>
              </p:nvSpPr>
              <p:spPr>
                <a:xfrm>
                  <a:off x="3121543" y="3281643"/>
                  <a:ext cx="4229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586BE01-D280-4558-A595-780261F496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543" y="3281643"/>
                  <a:ext cx="422984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CCD164-605D-410B-81A9-DA5DDFFA7BF1}"/>
                    </a:ext>
                  </a:extLst>
                </p:cNvPr>
                <p:cNvSpPr txBox="1"/>
                <p:nvPr/>
              </p:nvSpPr>
              <p:spPr>
                <a:xfrm>
                  <a:off x="3166402" y="3952439"/>
                  <a:ext cx="4229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CCD164-605D-410B-81A9-DA5DDFFA7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6402" y="3952439"/>
                  <a:ext cx="422984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8295F6E-3D9C-4417-B728-0220E9AFB309}"/>
                </a:ext>
              </a:extLst>
            </p:cNvPr>
            <p:cNvSpPr/>
            <p:nvPr/>
          </p:nvSpPr>
          <p:spPr>
            <a:xfrm>
              <a:off x="3260151" y="3267223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1BA6FAC-8991-46B8-9869-C277213FDF3F}"/>
                </a:ext>
              </a:extLst>
            </p:cNvPr>
            <p:cNvSpPr/>
            <p:nvPr/>
          </p:nvSpPr>
          <p:spPr>
            <a:xfrm>
              <a:off x="3291612" y="3948098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B1888ED-4886-4568-80F6-C0DD12F17805}"/>
                    </a:ext>
                  </a:extLst>
                </p:cNvPr>
                <p:cNvSpPr txBox="1"/>
                <p:nvPr/>
              </p:nvSpPr>
              <p:spPr>
                <a:xfrm>
                  <a:off x="4540532" y="2996073"/>
                  <a:ext cx="422984" cy="3250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B1888ED-4886-4568-80F6-C0DD12F17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0532" y="2996073"/>
                  <a:ext cx="422984" cy="325025"/>
                </a:xfrm>
                <a:prstGeom prst="rect">
                  <a:avLst/>
                </a:prstGeom>
                <a:blipFill>
                  <a:blip r:embed="rId11"/>
                  <a:stretch>
                    <a:fillRect r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348366-7627-4B52-8E11-8A0EF25376A8}"/>
              </a:ext>
            </a:extLst>
          </p:cNvPr>
          <p:cNvCxnSpPr/>
          <p:nvPr/>
        </p:nvCxnSpPr>
        <p:spPr>
          <a:xfrm flipV="1">
            <a:off x="6520234" y="1236520"/>
            <a:ext cx="0" cy="43032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5C849E-1DB9-414C-A213-8DE22E8BF02B}"/>
              </a:ext>
            </a:extLst>
          </p:cNvPr>
          <p:cNvCxnSpPr>
            <a:cxnSpLocks/>
          </p:cNvCxnSpPr>
          <p:nvPr/>
        </p:nvCxnSpPr>
        <p:spPr>
          <a:xfrm>
            <a:off x="6045695" y="4931879"/>
            <a:ext cx="47814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9DE770E-D9D6-4AE0-92AB-8113B04EC431}"/>
              </a:ext>
            </a:extLst>
          </p:cNvPr>
          <p:cNvSpPr/>
          <p:nvPr/>
        </p:nvSpPr>
        <p:spPr>
          <a:xfrm>
            <a:off x="8119728" y="3696098"/>
            <a:ext cx="855037" cy="79933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CEE814A-AF0C-427D-BA3C-22515A0C9F23}"/>
              </a:ext>
            </a:extLst>
          </p:cNvPr>
          <p:cNvSpPr/>
          <p:nvPr/>
        </p:nvSpPr>
        <p:spPr>
          <a:xfrm>
            <a:off x="8016402" y="2753412"/>
            <a:ext cx="1061689" cy="9794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B34343E9-B90A-4DC7-8C58-0E42796165E0}"/>
              </a:ext>
            </a:extLst>
          </p:cNvPr>
          <p:cNvSpPr/>
          <p:nvPr/>
        </p:nvSpPr>
        <p:spPr>
          <a:xfrm rot="7951604">
            <a:off x="8028734" y="3508885"/>
            <a:ext cx="969602" cy="1043967"/>
          </a:xfrm>
          <a:prstGeom prst="arc">
            <a:avLst>
              <a:gd name="adj1" fmla="val 17000245"/>
              <a:gd name="adj2" fmla="val 1983877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D7361C-80DC-4EE1-A243-EA9F82BAA0CC}"/>
              </a:ext>
            </a:extLst>
          </p:cNvPr>
          <p:cNvCxnSpPr>
            <a:cxnSpLocks/>
            <a:stCxn id="56" idx="0"/>
            <a:endCxn id="43" idx="2"/>
          </p:cNvCxnSpPr>
          <p:nvPr/>
        </p:nvCxnSpPr>
        <p:spPr>
          <a:xfrm>
            <a:off x="6954440" y="4050996"/>
            <a:ext cx="1446744" cy="4599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C9E273-4B20-4347-BAC2-A65B020F4D58}"/>
              </a:ext>
            </a:extLst>
          </p:cNvPr>
          <p:cNvCxnSpPr>
            <a:cxnSpLocks/>
            <a:endCxn id="46" idx="4"/>
          </p:cNvCxnSpPr>
          <p:nvPr/>
        </p:nvCxnSpPr>
        <p:spPr>
          <a:xfrm flipV="1">
            <a:off x="8795612" y="3608257"/>
            <a:ext cx="1698126" cy="8493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504333B-FE4D-4885-A29F-6DF9834A9C9D}"/>
              </a:ext>
            </a:extLst>
          </p:cNvPr>
          <p:cNvSpPr/>
          <p:nvPr/>
        </p:nvSpPr>
        <p:spPr>
          <a:xfrm>
            <a:off x="10421134" y="3479459"/>
            <a:ext cx="145208" cy="12879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627B3C-76C9-40D0-8245-44D64F179392}"/>
              </a:ext>
            </a:extLst>
          </p:cNvPr>
          <p:cNvCxnSpPr>
            <a:cxnSpLocks/>
            <a:stCxn id="56" idx="0"/>
            <a:endCxn id="46" idx="2"/>
          </p:cNvCxnSpPr>
          <p:nvPr/>
        </p:nvCxnSpPr>
        <p:spPr>
          <a:xfrm flipV="1">
            <a:off x="6954440" y="3543858"/>
            <a:ext cx="3466694" cy="507138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E307023-66A5-47B2-B07A-DC8D68F47BC0}"/>
                  </a:ext>
                </a:extLst>
              </p:cNvPr>
              <p:cNvSpPr txBox="1"/>
              <p:nvPr/>
            </p:nvSpPr>
            <p:spPr>
              <a:xfrm>
                <a:off x="9038195" y="2514064"/>
                <a:ext cx="582850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E307023-66A5-47B2-B07A-DC8D68F47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195" y="2514064"/>
                <a:ext cx="582850" cy="4644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A48D58-4E09-4234-9433-64BD51820420}"/>
                  </a:ext>
                </a:extLst>
              </p:cNvPr>
              <p:cNvSpPr txBox="1"/>
              <p:nvPr/>
            </p:nvSpPr>
            <p:spPr>
              <a:xfrm>
                <a:off x="9555544" y="3907554"/>
                <a:ext cx="589564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A48D58-4E09-4234-9433-64BD51820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544" y="3907554"/>
                <a:ext cx="589564" cy="4644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E81A737-C939-45B2-B508-3720F764DA0F}"/>
                  </a:ext>
                </a:extLst>
              </p:cNvPr>
              <p:cNvSpPr txBox="1"/>
              <p:nvPr/>
            </p:nvSpPr>
            <p:spPr>
              <a:xfrm>
                <a:off x="8935740" y="3687033"/>
                <a:ext cx="589564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E81A737-C939-45B2-B508-3720F764D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740" y="3687033"/>
                <a:ext cx="589564" cy="4644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5E322E-011D-496B-ABC8-87E7F103897D}"/>
                  </a:ext>
                </a:extLst>
              </p:cNvPr>
              <p:cNvSpPr txBox="1"/>
              <p:nvPr/>
            </p:nvSpPr>
            <p:spPr>
              <a:xfrm>
                <a:off x="9073547" y="3158898"/>
                <a:ext cx="465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5E322E-011D-496B-ABC8-87E7F1038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3547" y="3158898"/>
                <a:ext cx="465705" cy="36933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E191A0D-6D2A-4F11-BA5F-DF0EB9C217A3}"/>
                  </a:ext>
                </a:extLst>
              </p:cNvPr>
              <p:cNvSpPr txBox="1"/>
              <p:nvPr/>
            </p:nvSpPr>
            <p:spPr>
              <a:xfrm>
                <a:off x="10150973" y="4846743"/>
                <a:ext cx="464131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E191A0D-6D2A-4F11-BA5F-DF0EB9C21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973" y="4846743"/>
                <a:ext cx="464131" cy="4644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3B56FC0-F889-4717-B5D8-01286A2D41E7}"/>
                  </a:ext>
                </a:extLst>
              </p:cNvPr>
              <p:cNvSpPr txBox="1"/>
              <p:nvPr/>
            </p:nvSpPr>
            <p:spPr>
              <a:xfrm>
                <a:off x="6033578" y="1096373"/>
                <a:ext cx="468416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3B56FC0-F889-4717-B5D8-01286A2D4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578" y="1096373"/>
                <a:ext cx="468416" cy="4644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4B68B2A8-548F-4B25-A537-526BF0D5EB3C}"/>
              </a:ext>
            </a:extLst>
          </p:cNvPr>
          <p:cNvSpPr/>
          <p:nvPr/>
        </p:nvSpPr>
        <p:spPr>
          <a:xfrm>
            <a:off x="6881836" y="4050996"/>
            <a:ext cx="145208" cy="1287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9D8EE4-F040-4B48-8D72-BED480E8A921}"/>
                  </a:ext>
                </a:extLst>
              </p:cNvPr>
              <p:cNvSpPr txBox="1"/>
              <p:nvPr/>
            </p:nvSpPr>
            <p:spPr>
              <a:xfrm>
                <a:off x="6644177" y="3588692"/>
                <a:ext cx="533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9D8EE4-F040-4B48-8D72-BED480E8A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177" y="3588692"/>
                <a:ext cx="533498" cy="338554"/>
              </a:xfrm>
              <a:prstGeom prst="rect">
                <a:avLst/>
              </a:prstGeom>
              <a:blipFill>
                <a:blip r:embed="rId18"/>
                <a:stretch>
                  <a:fillRect r="-24138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378473F-756B-4430-B870-18D1D817868E}"/>
                  </a:ext>
                </a:extLst>
              </p:cNvPr>
              <p:cNvSpPr txBox="1"/>
              <p:nvPr/>
            </p:nvSpPr>
            <p:spPr>
              <a:xfrm>
                <a:off x="8278226" y="3238983"/>
                <a:ext cx="533498" cy="348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378473F-756B-4430-B870-18D1D8178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226" y="3238983"/>
                <a:ext cx="533498" cy="3483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0861D14-F2C0-42D0-BFAB-2910D7F8483F}"/>
                  </a:ext>
                </a:extLst>
              </p:cNvPr>
              <p:cNvSpPr txBox="1"/>
              <p:nvPr/>
            </p:nvSpPr>
            <p:spPr>
              <a:xfrm>
                <a:off x="8316649" y="4088903"/>
                <a:ext cx="533498" cy="348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0861D14-F2C0-42D0-BFAB-2910D7F84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649" y="4088903"/>
                <a:ext cx="533498" cy="3483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0C0A8E17-9F78-42F9-8CCB-44639ECD324A}"/>
              </a:ext>
            </a:extLst>
          </p:cNvPr>
          <p:cNvSpPr/>
          <p:nvPr/>
        </p:nvSpPr>
        <p:spPr>
          <a:xfrm>
            <a:off x="8481517" y="3206060"/>
            <a:ext cx="88175" cy="881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C746E53-EAAF-4C9E-AAFB-60EA5E627536}"/>
              </a:ext>
            </a:extLst>
          </p:cNvPr>
          <p:cNvSpPr/>
          <p:nvPr/>
        </p:nvSpPr>
        <p:spPr>
          <a:xfrm>
            <a:off x="8473360" y="4027486"/>
            <a:ext cx="145208" cy="1287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7716183-7B43-413C-95CA-E0DB1C639210}"/>
                  </a:ext>
                </a:extLst>
              </p:cNvPr>
              <p:cNvSpPr txBox="1"/>
              <p:nvPr/>
            </p:nvSpPr>
            <p:spPr>
              <a:xfrm>
                <a:off x="10048588" y="2830237"/>
                <a:ext cx="533498" cy="408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7716183-7B43-413C-95CA-E0DB1C639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588" y="2830237"/>
                <a:ext cx="533498" cy="408746"/>
              </a:xfrm>
              <a:prstGeom prst="rect">
                <a:avLst/>
              </a:prstGeom>
              <a:blipFill>
                <a:blip r:embed="rId19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4BE97B71-2B5B-4E7F-B00A-9824CD96CEBB}"/>
              </a:ext>
            </a:extLst>
          </p:cNvPr>
          <p:cNvSpPr/>
          <p:nvPr/>
        </p:nvSpPr>
        <p:spPr>
          <a:xfrm>
            <a:off x="8241572" y="2962865"/>
            <a:ext cx="582851" cy="5903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0E709CA-28F0-4209-B971-FB468396E78F}"/>
              </a:ext>
            </a:extLst>
          </p:cNvPr>
          <p:cNvCxnSpPr>
            <a:cxnSpLocks/>
          </p:cNvCxnSpPr>
          <p:nvPr/>
        </p:nvCxnSpPr>
        <p:spPr>
          <a:xfrm flipV="1">
            <a:off x="8637509" y="3559749"/>
            <a:ext cx="1670922" cy="11133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0CD046C-491A-4759-A3C4-ACAB75DF9B40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7203761" y="3698228"/>
            <a:ext cx="1197163" cy="406922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4E988F3-E506-4FFF-8BB6-08E51462555F}"/>
              </a:ext>
            </a:extLst>
          </p:cNvPr>
          <p:cNvCxnSpPr>
            <a:cxnSpLocks/>
          </p:cNvCxnSpPr>
          <p:nvPr/>
        </p:nvCxnSpPr>
        <p:spPr>
          <a:xfrm flipV="1">
            <a:off x="8374157" y="3656201"/>
            <a:ext cx="245905" cy="38955"/>
          </a:xfrm>
          <a:prstGeom prst="line">
            <a:avLst/>
          </a:prstGeom>
          <a:ln>
            <a:solidFill>
              <a:srgbClr val="FF0000"/>
            </a:solidFill>
            <a:prstDash val="solid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75B3430-C7B5-48C5-AB67-5015969775D7}"/>
                  </a:ext>
                </a:extLst>
              </p:cNvPr>
              <p:cNvSpPr txBox="1"/>
              <p:nvPr/>
            </p:nvSpPr>
            <p:spPr>
              <a:xfrm>
                <a:off x="6910926" y="4247342"/>
                <a:ext cx="533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75B3430-C7B5-48C5-AB67-501596977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926" y="4247342"/>
                <a:ext cx="533498" cy="338554"/>
              </a:xfrm>
              <a:prstGeom prst="rect">
                <a:avLst/>
              </a:prstGeom>
              <a:blipFill>
                <a:blip r:embed="rId20"/>
                <a:stretch>
                  <a:fillRect r="-21839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11A7FD20-13A7-4DAB-BA2A-FDABB35B645C}"/>
              </a:ext>
            </a:extLst>
          </p:cNvPr>
          <p:cNvSpPr/>
          <p:nvPr/>
        </p:nvSpPr>
        <p:spPr>
          <a:xfrm>
            <a:off x="7131157" y="4105150"/>
            <a:ext cx="145208" cy="1287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316B907-F31A-4B35-8AE7-57281FD62C7A}"/>
              </a:ext>
            </a:extLst>
          </p:cNvPr>
          <p:cNvSpPr txBox="1"/>
          <p:nvPr/>
        </p:nvSpPr>
        <p:spPr>
          <a:xfrm>
            <a:off x="8969557" y="4259386"/>
            <a:ext cx="814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Old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2EFB2F2-95FF-4722-AAF6-A1BBFF466360}"/>
                  </a:ext>
                </a:extLst>
              </p:cNvPr>
              <p:cNvSpPr txBox="1"/>
              <p:nvPr/>
            </p:nvSpPr>
            <p:spPr>
              <a:xfrm>
                <a:off x="9982147" y="1417711"/>
                <a:ext cx="203041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New path available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because estimate of obstacle 1 improved after receiving estimate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2EFB2F2-95FF-4722-AAF6-A1BBFF466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147" y="1417711"/>
                <a:ext cx="2030412" cy="1169551"/>
              </a:xfrm>
              <a:prstGeom prst="rect">
                <a:avLst/>
              </a:prstGeom>
              <a:blipFill>
                <a:blip r:embed="rId21"/>
                <a:stretch>
                  <a:fillRect l="-898" t="-1047" b="-4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B5B211-7B57-4BBA-8594-C925CC3FF33D}"/>
              </a:ext>
            </a:extLst>
          </p:cNvPr>
          <p:cNvCxnSpPr>
            <a:cxnSpLocks/>
          </p:cNvCxnSpPr>
          <p:nvPr/>
        </p:nvCxnSpPr>
        <p:spPr>
          <a:xfrm flipH="1">
            <a:off x="9555544" y="2165465"/>
            <a:ext cx="410311" cy="1432223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1982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DDEB75-BDF4-4FE5-861F-14B45A24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State Machine for Communicating Robot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0108E-65A1-43E3-8E98-EDDAA9B7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AAC87-D1D2-475A-BF3E-82307B687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385887"/>
            <a:ext cx="114681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616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D1EA95-91D6-470D-A10C-B2489CAED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01952"/>
            <a:ext cx="11699087" cy="3938016"/>
          </a:xfrm>
        </p:spPr>
        <p:txBody>
          <a:bodyPr>
            <a:normAutofit/>
          </a:bodyPr>
          <a:lstStyle/>
          <a:p>
            <a:r>
              <a:rPr lang="en-US" dirty="0"/>
              <a:t>Hybrid models combine computation, communication and control</a:t>
            </a:r>
          </a:p>
          <a:p>
            <a:r>
              <a:rPr lang="en-US" dirty="0"/>
              <a:t>Most real-world controllers are digital/discrete-time controllers: hybrid process/automata models describe underlying mathematical model for most CPS applications!</a:t>
            </a:r>
          </a:p>
          <a:p>
            <a:r>
              <a:rPr lang="en-US" dirty="0"/>
              <a:t>We can perform design-space exploration through simulations and check safety/correctness through formal techniques such as reachability analysis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132E53-AD64-4A9A-B206-C6FD69B7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using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AD0B8-9100-4DAC-B437-02FEAABE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490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C0BA69-5030-4437-A7EE-BE5CD9C7D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400" dirty="0"/>
              <a:t>H. Lin and P. J. </a:t>
            </a:r>
            <a:r>
              <a:rPr lang="en-US" sz="1400" dirty="0" err="1"/>
              <a:t>Antsaklis</a:t>
            </a:r>
            <a:r>
              <a:rPr lang="en-US" sz="1400" dirty="0"/>
              <a:t>, "Stability and </a:t>
            </a:r>
            <a:r>
              <a:rPr lang="en-US" sz="1400" dirty="0" err="1"/>
              <a:t>Stabilizability</a:t>
            </a:r>
            <a:r>
              <a:rPr lang="en-US" sz="1400" dirty="0"/>
              <a:t> of Switched Linear Systems: A Survey of Recent Results," in </a:t>
            </a:r>
            <a:r>
              <a:rPr lang="en-US" sz="1400" i="1" dirty="0"/>
              <a:t>IEEE Transactions on Automatic Control</a:t>
            </a:r>
            <a:r>
              <a:rPr lang="en-US" sz="1400" dirty="0"/>
              <a:t>, vol. 54, no. 2, pp. 308-322, Feb. 2009.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Branicky</a:t>
            </a:r>
            <a:r>
              <a:rPr lang="en-US" sz="1400" dirty="0"/>
              <a:t>, Michael S. "Multiple Lyapunov functions and other analysis tools for switched and hybrid systems." </a:t>
            </a:r>
            <a:r>
              <a:rPr lang="en-US" sz="1400" i="1" dirty="0"/>
              <a:t>IEEE Transactions on automatic control</a:t>
            </a:r>
            <a:r>
              <a:rPr lang="en-US" sz="1400" dirty="0"/>
              <a:t> 43.4 (1998): 475-482.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Talk by Goran Frehse, pdf of slides here: </a:t>
            </a:r>
            <a:r>
              <a:rPr lang="en-US" sz="1400" dirty="0">
                <a:hlinkClick r:id="rId2"/>
              </a:rPr>
              <a:t>http://qmc.cs.aau.dk/slides/slides-frehse.pdf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SpaceEx</a:t>
            </a:r>
            <a:r>
              <a:rPr lang="en-US" sz="1400" dirty="0"/>
              <a:t>: </a:t>
            </a:r>
            <a:r>
              <a:rPr lang="en-US" sz="1400" dirty="0">
                <a:hlinkClick r:id="rId3"/>
              </a:rPr>
              <a:t>http://spaceex.imag.fr/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Flow*: </a:t>
            </a:r>
            <a:r>
              <a:rPr lang="en-US" sz="1400" dirty="0">
                <a:hlinkClick r:id="rId4"/>
              </a:rPr>
              <a:t>https://flowstar.org/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dReach</a:t>
            </a:r>
            <a:r>
              <a:rPr lang="en-US" sz="1400" dirty="0"/>
              <a:t>: </a:t>
            </a:r>
            <a:r>
              <a:rPr lang="en-US" sz="1400" dirty="0">
                <a:hlinkClick r:id="rId5"/>
              </a:rPr>
              <a:t>http://dreal.github.io/dReach/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CORA: </a:t>
            </a:r>
            <a:r>
              <a:rPr lang="en-US" sz="1400" dirty="0">
                <a:hlinkClick r:id="rId6"/>
              </a:rPr>
              <a:t>http://www.i6.in.tum.de/Main/SoftwareCORA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60CB10-5D7F-4BB5-91BF-878DA1BF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4A52E-16A4-48F9-B612-F15E221B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3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9115632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Rewriting previous equation: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dirty="0"/>
                  <a:t>For small angles, the above equation is almost linear (replace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), and we can use techniques for linear systems to show stability</a:t>
                </a:r>
              </a:p>
              <a:p>
                <a:r>
                  <a:rPr lang="en-US" dirty="0"/>
                  <a:t> But, for any larger angle (less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/>
                  <a:t>), we know the pendulum eventually stops </a:t>
                </a:r>
              </a:p>
              <a:p>
                <a:r>
                  <a:rPr lang="en-US" dirty="0"/>
                  <a:t>How do we show pendulum system is stable?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9115632" cy="4351338"/>
              </a:xfrm>
              <a:blipFill>
                <a:blip r:embed="rId2"/>
                <a:stretch>
                  <a:fillRect l="-802" t="-1262" b="-3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8F088C5-6187-447A-AEB4-877B133F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Pendulum Dynamics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3FF2C-A330-48B0-82DD-E6E44776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6" descr="http://upload.wikimedia.org/wikipedia/commons/thumb/f/f5/Alexander_Ljapunow_jung.jpg/220px-Alexander_Ljapunow_jung.jpg">
            <a:extLst>
              <a:ext uri="{FF2B5EF4-FFF2-40B4-BE49-F238E27FC236}">
                <a16:creationId xmlns:a16="http://schemas.microsoft.com/office/drawing/2014/main" id="{59AC7F31-049F-480F-88B9-7CDE2D1C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815" y="1695926"/>
            <a:ext cx="209550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4">
            <a:extLst>
              <a:ext uri="{FF2B5EF4-FFF2-40B4-BE49-F238E27FC236}">
                <a16:creationId xmlns:a16="http://schemas.microsoft.com/office/drawing/2014/main" id="{38B573A5-056C-481E-BC9B-A56F794D379B}"/>
              </a:ext>
            </a:extLst>
          </p:cNvPr>
          <p:cNvSpPr/>
          <p:nvPr/>
        </p:nvSpPr>
        <p:spPr>
          <a:xfrm>
            <a:off x="9739318" y="4173174"/>
            <a:ext cx="2286000" cy="1525051"/>
          </a:xfrm>
          <a:prstGeom prst="wedgeEllipseCallout">
            <a:avLst>
              <a:gd name="adj1" fmla="val -18953"/>
              <a:gd name="adj2" fmla="val -1269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Use my method!!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288ED5-3D26-E58B-5C87-01506A8A9C1F}"/>
              </a:ext>
            </a:extLst>
          </p:cNvPr>
          <p:cNvSpPr txBox="1"/>
          <p:nvPr/>
        </p:nvSpPr>
        <p:spPr>
          <a:xfrm>
            <a:off x="8692777" y="952341"/>
            <a:ext cx="2362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Aleksandr Lyapunov</a:t>
            </a:r>
          </a:p>
          <a:p>
            <a:r>
              <a:rPr lang="en-US" dirty="0"/>
              <a:t>Russian mathematician</a:t>
            </a:r>
          </a:p>
        </p:txBody>
      </p:sp>
    </p:spTree>
    <p:extLst>
      <p:ext uri="{BB962C8B-B14F-4D97-AF65-F5344CB8AC3E}">
        <p14:creationId xmlns:p14="http://schemas.microsoft.com/office/powerpoint/2010/main" val="196574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0" dirty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0" dirty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Step 1: find the </a:t>
                </a:r>
                <a:r>
                  <a:rPr lang="en-US" dirty="0">
                    <a:solidFill>
                      <a:srgbClr val="FF0000"/>
                    </a:solidFill>
                  </a:rPr>
                  <a:t>Jacobian</a:t>
                </a:r>
                <a:r>
                  <a:rPr lang="en-US" dirty="0"/>
                  <a:t> matrix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Step 2: Set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get a matrix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(say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)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the equilibrium point)</a:t>
                </a:r>
              </a:p>
              <a:p>
                <a:r>
                  <a:rPr lang="en-US" dirty="0"/>
                  <a:t>If linear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, is stable, original nonlinear system is </a:t>
                </a:r>
                <a:r>
                  <a:rPr lang="en-US" i="1" dirty="0">
                    <a:solidFill>
                      <a:srgbClr val="FF0000"/>
                    </a:solidFill>
                  </a:rPr>
                  <a:t>stable locally </a:t>
                </a:r>
                <a:r>
                  <a:rPr lang="en-US" dirty="0"/>
                  <a:t>at the equilibrium point. (Local = exists some neighborhood of equilibrium point)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7" t="-3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8F088C5-6187-447A-AEB4-877B133F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first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3FF2C-A330-48B0-82DD-E6E44776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4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C95A318-18B0-405E-9023-59C53D2C9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6018966" cy="4351338"/>
              </a:xfrm>
            </p:spPr>
            <p:txBody>
              <a:bodyPr/>
              <a:lstStyle/>
              <a:p>
                <a:r>
                  <a:rPr lang="en-US" dirty="0"/>
                  <a:t>Dynamics: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pPr marL="411480" lvl="1" indent="0">
                  <a:buNone/>
                </a:pPr>
                <a:endParaRPr lang="en-US" b="0" dirty="0"/>
              </a:p>
              <a:p>
                <a:pPr lvl="1"/>
                <a:r>
                  <a:rPr lang="en-US" dirty="0"/>
                  <a:t>Step 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C95A318-18B0-405E-9023-59C53D2C9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6018966" cy="4351338"/>
              </a:xfrm>
              <a:blipFill>
                <a:blip r:embed="rId2"/>
                <a:stretch>
                  <a:fillRect l="-121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888EC54-4ECB-414A-B665-0251634E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first method for pendulum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675B-423C-408F-B2CF-6AE50C6B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4C05667E-9C5F-4F4E-9088-946FF5A164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05374" y="1456204"/>
                <a:ext cx="601896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dirty="0"/>
                  <a:t>Step 2: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=(0,0)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Step 3: </a:t>
                </a:r>
              </a:p>
              <a:p>
                <a:pPr lvl="2"/>
                <a:r>
                  <a:rPr lang="en-US" dirty="0"/>
                  <a:t>Eigenvalues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satisfy </a:t>
                </a:r>
              </a:p>
              <a:p>
                <a:pPr marL="914400" lvl="2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both eigenvalues have negative real parts</a:t>
                </a:r>
              </a:p>
              <a:p>
                <a:pPr lvl="2"/>
                <a:r>
                  <a:rPr lang="en-US" dirty="0"/>
                  <a:t>Pendulum is locally stable</a:t>
                </a:r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4C05667E-9C5F-4F4E-9088-946FF5A16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374" y="1456204"/>
                <a:ext cx="6018966" cy="4351338"/>
              </a:xfrm>
              <a:prstGeom prst="rect">
                <a:avLst/>
              </a:prstGeom>
              <a:blipFill>
                <a:blip r:embed="rId3"/>
                <a:stretch>
                  <a:fillRect t="-238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69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0AA7B4-FE8A-45C8-8D28-5AD5E1E02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598279"/>
                <a:ext cx="11699087" cy="4085762"/>
              </a:xfrm>
            </p:spPr>
            <p:txBody>
              <a:bodyPr/>
              <a:lstStyle/>
              <a:p>
                <a:r>
                  <a:rPr lang="en-US" dirty="0"/>
                  <a:t>Method to prove global stability</a:t>
                </a:r>
              </a:p>
              <a:p>
                <a:r>
                  <a:rPr lang="en-US" dirty="0"/>
                  <a:t>Relies on notion of Lyapunov Functions</a:t>
                </a:r>
              </a:p>
              <a:p>
                <a:r>
                  <a:rPr lang="en-US" dirty="0"/>
                  <a:t>Intuition: </a:t>
                </a:r>
              </a:p>
              <a:p>
                <a:pPr lvl="1"/>
                <a:r>
                  <a:rPr lang="en-US" sz="2400" dirty="0"/>
                  <a:t>Find Lyapunov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that could be interpreted as the </a:t>
                </a:r>
                <a:r>
                  <a:rPr lang="en-US" sz="2400" i="1" dirty="0"/>
                  <a:t>energy</a:t>
                </a:r>
                <a:r>
                  <a:rPr lang="en-US" sz="2400" dirty="0"/>
                  <a:t> of the system</a:t>
                </a:r>
              </a:p>
              <a:p>
                <a:pPr lvl="1"/>
                <a:r>
                  <a:rPr lang="en-US" sz="2400" dirty="0"/>
                  <a:t>Stable systems eventually lose their energy and return to the quiescent state</a:t>
                </a:r>
              </a:p>
              <a:p>
                <a:pPr lvl="1"/>
                <a:r>
                  <a:rPr lang="en-US" sz="2400" dirty="0"/>
                  <a:t>Prove that the energy of the system (as encoded by the Lyapunov function) decreases over time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0AA7B4-FE8A-45C8-8D28-5AD5E1E02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598279"/>
                <a:ext cx="11699087" cy="4085762"/>
              </a:xfrm>
              <a:blipFill>
                <a:blip r:embed="rId2"/>
                <a:stretch>
                  <a:fillRect l="-625" t="-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1869DC4-C72A-4459-9E1A-DE51F3C3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second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81D94-5373-421A-9A41-FFEC16A3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20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20932</TotalTime>
  <Words>4397</Words>
  <Application>Microsoft Office PowerPoint</Application>
  <PresentationFormat>Widescreen</PresentationFormat>
  <Paragraphs>722</Paragraphs>
  <Slides>54</Slides>
  <Notes>2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Courier New</vt:lpstr>
      <vt:lpstr>Garamond</vt:lpstr>
      <vt:lpstr>Times New Roman</vt:lpstr>
      <vt:lpstr>Wingdings 3</vt:lpstr>
      <vt:lpstr>Office Theme</vt:lpstr>
      <vt:lpstr>Autonomous Cyber-Physical Systems: Stability Analysis for Nonlinear Dynamical Systems Hybrid Dynamical Systems</vt:lpstr>
      <vt:lpstr>Stability Analysis for Linear Systems</vt:lpstr>
      <vt:lpstr>Stability analysis example for linear systems</vt:lpstr>
      <vt:lpstr>Stability analysis example for linear systems</vt:lpstr>
      <vt:lpstr>Nonlinear Dynamical System</vt:lpstr>
      <vt:lpstr>Simple Pendulum Dynamics</vt:lpstr>
      <vt:lpstr>Lyapunov’s first method</vt:lpstr>
      <vt:lpstr>Lyapunov’s first method for pendulum</vt:lpstr>
      <vt:lpstr>Lyapunov’s second method</vt:lpstr>
      <vt:lpstr>Lyapunov’s Second Method: the math</vt:lpstr>
      <vt:lpstr>Illustration and Lie-derivative</vt:lpstr>
      <vt:lpstr>Lyapunov’s second method for pendulum</vt:lpstr>
      <vt:lpstr>Second method for asymptotic/exponential stability</vt:lpstr>
      <vt:lpstr>Challenges with Lyapunov’s second method</vt:lpstr>
      <vt:lpstr>Bounded signals</vt:lpstr>
      <vt:lpstr>BIBO stability</vt:lpstr>
      <vt:lpstr>Helicopter Model continued</vt:lpstr>
      <vt:lpstr>PowerPoint Presentation</vt:lpstr>
      <vt:lpstr>Hybrid Process</vt:lpstr>
      <vt:lpstr>Bang-bang control (thermostat) hybrid automaton</vt:lpstr>
      <vt:lpstr>Executions of Thermostat</vt:lpstr>
      <vt:lpstr>Behavior of thermostat</vt:lpstr>
      <vt:lpstr>Hybrid Automata: State machines for hybrid processes</vt:lpstr>
      <vt:lpstr>Hybrid Automata: State machines for hybrid processes</vt:lpstr>
      <vt:lpstr>Hybrid Automata: State machines for hybrid processes</vt:lpstr>
      <vt:lpstr>Hybrid automaton for bouncing ball</vt:lpstr>
      <vt:lpstr>Hybrid Process</vt:lpstr>
      <vt:lpstr>Hybrid Process</vt:lpstr>
      <vt:lpstr>Executions of a hybrid process</vt:lpstr>
      <vt:lpstr>Zeno’s Paradox</vt:lpstr>
      <vt:lpstr>Hybrid automaton for bouncing ball</vt:lpstr>
      <vt:lpstr>How to deal with Zeno behavior</vt:lpstr>
      <vt:lpstr>Non-Zeno hybrid process for bouncing ball</vt:lpstr>
      <vt:lpstr>Reachability analysis</vt:lpstr>
      <vt:lpstr>Time-bounded Reachability Analysis</vt:lpstr>
      <vt:lpstr>Computing Reachable Sets3</vt:lpstr>
      <vt:lpstr>Fixpoint computation of reachable states</vt:lpstr>
      <vt:lpstr>Stability of hybrid systems</vt:lpstr>
      <vt:lpstr>Example</vt:lpstr>
      <vt:lpstr>Simulation results</vt:lpstr>
      <vt:lpstr>Stability analysis for hybrid systems</vt:lpstr>
      <vt:lpstr>Design Application: Autonomous Guided Vehicle</vt:lpstr>
      <vt:lpstr>On/Off control for Path following</vt:lpstr>
      <vt:lpstr>Design Application: Robot Coordination</vt:lpstr>
      <vt:lpstr>Path planning with obstacle avoidance</vt:lpstr>
      <vt:lpstr>Divide path/motion planning into two parts</vt:lpstr>
      <vt:lpstr>Estimation error</vt:lpstr>
      <vt:lpstr>Path planning</vt:lpstr>
      <vt:lpstr>Dynamic path planning</vt:lpstr>
      <vt:lpstr>Communication improves planning</vt:lpstr>
      <vt:lpstr>Improved path planning through communication</vt:lpstr>
      <vt:lpstr>Hybrid State Machine for Communicating Robot</vt:lpstr>
      <vt:lpstr>Advantage of using hybrid processes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496</cp:revision>
  <dcterms:created xsi:type="dcterms:W3CDTF">2018-01-04T23:14:16Z</dcterms:created>
  <dcterms:modified xsi:type="dcterms:W3CDTF">2023-09-19T06:48:56Z</dcterms:modified>
</cp:coreProperties>
</file>