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56" r:id="rId3"/>
    <p:sldId id="411" r:id="rId4"/>
    <p:sldId id="358" r:id="rId5"/>
    <p:sldId id="412" r:id="rId6"/>
    <p:sldId id="413" r:id="rId7"/>
    <p:sldId id="414" r:id="rId8"/>
    <p:sldId id="363" r:id="rId9"/>
    <p:sldId id="416" r:id="rId10"/>
    <p:sldId id="365" r:id="rId11"/>
    <p:sldId id="366" r:id="rId12"/>
    <p:sldId id="367" r:id="rId13"/>
    <p:sldId id="369" r:id="rId14"/>
    <p:sldId id="364" r:id="rId15"/>
    <p:sldId id="368" r:id="rId16"/>
    <p:sldId id="371" r:id="rId17"/>
    <p:sldId id="370" r:id="rId18"/>
    <p:sldId id="372" r:id="rId19"/>
    <p:sldId id="374" r:id="rId20"/>
    <p:sldId id="373" r:id="rId21"/>
    <p:sldId id="376" r:id="rId22"/>
    <p:sldId id="377" r:id="rId23"/>
    <p:sldId id="375" r:id="rId24"/>
    <p:sldId id="378" r:id="rId25"/>
    <p:sldId id="379" r:id="rId26"/>
    <p:sldId id="380" r:id="rId27"/>
    <p:sldId id="381" r:id="rId28"/>
    <p:sldId id="382" r:id="rId29"/>
    <p:sldId id="384" r:id="rId30"/>
    <p:sldId id="359" r:id="rId31"/>
    <p:sldId id="360" r:id="rId32"/>
    <p:sldId id="505" r:id="rId33"/>
    <p:sldId id="362" r:id="rId34"/>
    <p:sldId id="361" r:id="rId35"/>
    <p:sldId id="390" r:id="rId36"/>
    <p:sldId id="391" r:id="rId37"/>
    <p:sldId id="393" r:id="rId38"/>
    <p:sldId id="394" r:id="rId39"/>
    <p:sldId id="493" r:id="rId40"/>
    <p:sldId id="494" r:id="rId41"/>
    <p:sldId id="495" r:id="rId42"/>
    <p:sldId id="395" r:id="rId43"/>
    <p:sldId id="50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CF"/>
    <a:srgbClr val="FCE6D2"/>
    <a:srgbClr val="FC95FF"/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1" autoAdjust="0"/>
    <p:restoredTop sz="94690" autoAdjust="0"/>
  </p:normalViewPr>
  <p:slideViewPr>
    <p:cSldViewPr snapToGrid="0">
      <p:cViewPr varScale="1">
        <p:scale>
          <a:sx n="91" d="100"/>
          <a:sy n="91" d="100"/>
        </p:scale>
        <p:origin x="144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440" max="192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55.81395" units="1/cm"/>
          <inkml:channelProperty channel="Y" name="resolution" value="74.6114" units="1/cm"/>
          <inkml:channelProperty channel="T" name="resolution" value="1" units="1/dev"/>
        </inkml:channelProperties>
      </inkml:inkSource>
      <inkml:timestamp xml:id="ts0" timeString="2024-09-30T23:54:43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18680 8731 0,'-36'0'0,"19"0"62,-1 0 1,0 0-48,-35 0-15,36 0 16,-18 18-1,-1 0 1,-34 17 0,52-18-1,-17 1 1,0 0 0,-1 17-1,19 18 1,-1-35-1,0 17 17,1-18-17,17 1-15,-18 0 16,18-1 0,0 1-1,0 0-15,-18-1 31,18 19-15,0-19 0,0 1-1,0 0 1,0-1 0,0 1 15,0-1-16,0 1 1,0 0 0,0-1-1,0 1 1,36 0 0,-36-1-1,0 1 1,0 0-1,17-18 1,-17 17 0,18 1-1,0-1 1,-1 1 0,-17 0-1,53-1 16,-35 1-15,-1 0 0,1-18-1,0 17 1,-1-17-16,19 18 16,-19-18-1,1 18 1,17-18-1,0 17 1,1-17 0,-19 0-1,36 0 1,-35 0 0,0 0-1,-1-17 1,1 17 15,17-18-15,-17 18-1,17-18 1,-17 1 0,35-19-1,-36 1 1,19 0-1,-1-18 1,-18 35 0,1-17-1,0 35 1,-1-35 0,1-18-1,0 35 1,-1 1 31,-17-1-32,18 0 1,-18-17 0,0-18-1,0 18 1,0-18-1,0 35 1,-18-35 0,18 36-1,-17-19 1,-1 1 0,0-18-1,1 18 1,-19 35 15,19-35-15,-1 17-1,-17 0 1,17 18 0,-17-17-1,17-1 1,1 0-1,-1 18 17,-35 0-17,35 0 1,-17 0 0,0 0-1,0 18-15,-1 0 31,36-1 1,-17-17-17</inkml:trace>
  <inkml:trace contextRef="#ctx0" brushRef="#br0" timeOffset="1806.52">19720 8837 0,'-17'0'16,"-1"0"-16,18-18 15,-18 18 16,1 0-15,-1 0 0,-17 36-1,17 17 1,1-36 0,-1 1-1,18 17 1,0-17-1,0 17 1,0-17 0,18-18-1,-18 35 1,17-17 0,1-1-1,-18 1 1,17-18 15,1 0-31,-18 18 16,18-18 15,-1 0 0,1 0-31,35 0 16,0 0-1,17-53 1,-52 35-16,17 0 16,1 1-1,-19-1 1,1-35 0,17 0-1,-35 36 1,18-19 15,-18 1-15,0 0-1,-18 0 1,-17 17 0,0-17-1,-18-1 1,35 19-1,0 17 1,1 0 15,-1 0 16,0 35-16,1-17-31,-1 52 16,1-35 0,17 1-1,-18 17-15,18 0 16,0-1 0,0 37-1,0-36 1,0-18-1,0 0 1,0-17 0,0-1-1,18 1 1,-18 0 15,17 17-31,-17 71 16,0-71 15,0 18-15,0-18-1,0-17 17,18-18-17</inkml:trace>
  <inkml:trace contextRef="#ctx0" brushRef="#br0" timeOffset="3516.56">18609 10072 0,'-18'0'78,"-35"53"-47,36-18-31,-1 0 16,-52 53 0,52-52-16,-35 34 15,18-17 1,-36 0 15,54-35-15,17-1-16,-18 19 0,0-36 31,18 17-15,-17 1-1,-1-18 17,18 18-17,0-1 16,-18-17-15,18 18 0,0 0 15,0-1 16,36 1-32,17 35 1,-18-18 0,18 18-1,-18-35-15,0 34 16,36 1 0,-36-17-1,0-19 1,36 36-1,-53-35 1,-1-18 15,-17 17-15,18-17 15,0 0-15,17 18-1,-35 0-15,17-18 16,19 17 0,-19 19-1,19-36 1</inkml:trace>
  <inkml:trace contextRef="#ctx0" brushRef="#br0" timeOffset="5318.06">18538 10001 0,'18'0'31,"17"0"-15,18 36-1,0-1-15,106 35 31,-71-17-31,0 18 32,-70-71-17,17 17-15,-17 1 16,17 0 0,-17 17-1,17-17 1,18-1-1,-35-17 17,-18 18-17,17-18 1,-17 18 93,0-1-46,0 19-48,0-1-15,-53 35 16,0 19 0,18 52 15,18-124-31,17 19 0,-18 34 16,-17-17-1,17 0 16,18-18-15,-18-17 0,1 17-1,-1-17 17,0-1 14,18 1-14,-17-18-32,17 18 31,-18-18-31,18 17 78,-17-17-62,-1 18 31,0-18-32,1 0 16,17 18-31</inkml:trace>
  <inkml:trace contextRef="#ctx0" brushRef="#br0" timeOffset="7033.52">19932 10213 0,'-35'0'0,"-1"0"16,1 0-1,0 0 1,35 18-1,-35-18 1,17 17 0,-35 71 15,53 1-15,0-19-1,18-17 1,-18-18-1,17-17-15,1 0 16,-18-1 0,18-17-1,-18 18 1,17-18 15,18 18-31,1-1 31,-19-17-15,19 0 0,-19 0-1,19 0 1,-1 0 0,0 0-1,0-35 1,18 0-1,-35-18 1,0 17 0,17-52 15,-35 71-15,0-19-16,-18 1 15,18 0 16,-17 17-15,17 0 0,-18 1 15,0 17-15,1-18 30,-1 18 17,0 0-32,1 0-15,17 35-1,-18-17 1,0 35-16,1 35 16,-1 18-1,-17-35 1,17 52 0,18-52-1,-17-18 1,17-36-1,0 1-15,0 35 16,0-36 0,0 19-1,0 34 1,17-17 0,-17 0-1,0-35 16,0-1-15,0 1 31</inkml:trace>
  <inkml:trace contextRef="#ctx0" brushRef="#br0" timeOffset="9666.2">18327 11642 0,'0'53'31,"17"17"-15,19 54-1,-19-36-15,1 35 16,-18-52 0,0 17-1,0-35 1,18 35 15,-18-53-31,0-17 31,0 17-15,0-17 0,0 0 46,0-1-62,0 1 16,17 0-1,-17-1 1,0 1 0,0-1-1,0 1 32,18-18-16,17 0 16,0 0-47,1 0 16,87-18 0,-17-17-1,-71 35-15,54-17 16,-19-1-1,-17 0 1,18 18 15,-19-35-31,1 35 16,-17-18 0,-1 18-1,18-17 16,-35 17-15,-1 0 15,1 0-15,-1 0 31,-17-18-32,18 18-15,0-18 32,-18 1 15,17-19-32,-17 19-15,0-71 16,0 35-1,-35-53 1,-18-35 0,-17-36-1,52 107 1,-35-1 0,18 36-1,35 0 1,-18-1-1,0 19 1,18-1 15,-35 18 16,35-17-47,-17 17 110,-19 0-64,1 0-46,0 17 16,-1 1-16,-69-1 16,16 19-1,-52-19 1,106-17 0,-53 0-1,35 0-15,18 0 31,17 0-15,0 0 15</inkml:trace>
  <inkml:trace contextRef="#ctx0" brushRef="#br0" timeOffset="11618.17">20055 11730 0,'-17'0'32,"-1"0"-32,0 0 15,-17 0-15,0 18 16,17-1 0,1 18-1,-36 1 1,35-19-1,0 19 1,18 17 0,0 70-1,0-105 1,36 52 15,-1-17-15,-17-18 15,-1-35-31,19 18 16,-1 0-1,0-1 1,18-17 0,-35 0-1,17 0 1,-17 0-1,-1 0 1,1 0 15,0 0-15,-1-17 0,1-19-16,-1-34 31,-17 17-16,18-53 1,-18 71 0,0 0-1,0-1 1,0 1 0,0 17-1,0 1 1,-18-1-1,18 0 17,-17 1-1,17-1 0,-35 18 0,17 0 16,18 18-31,-35 52 0,-1-34-16,19-19 15,-19 124 1,19-52-1,-1-1 1,0-18 0,1-17-1,-18 18 1,35-18 15,-18 17-15,18-52-1,0 0 32,0-1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2.84789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2-10-03T22:20:59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23376 10636 0,'26'-172'62,"-26"159"-46,14 13 15,-41 13 32,1 14-48,-27 12-15,13 1 16,0 0-16,-12-14 0,-28 54 16,27-41-1,14 1-15,12-14 16,-13 1-1,27-14-15,0 0 16,-14 14-16,14-14 0,-13 0 16,-1 14-1,14-14-15,0-13 16,0 40-16,-27-14 16,13-13-16,1 27 0,13-27 15,0 27-15,-27 0 16,13-1-16,1 1 0,0 0 15,-1-14 1,1-13-16,-1 27 0,14-27 16,0 1-1,-1-1-15,1 0 0,0-13 16,13 13 0,-13-13 15,13 27 16</inkml:trace>
  <inkml:trace contextRef="#ctx0" brushRef="#br0" timeOffset="3289.85">22635 9657 0,'0'14'469,"0"25"-407,0-26-46,0 14-16,13 79 62,-13-93-62,0 13 16,0-12 0,0-1-16,0 13 15,14 1 1,-14-14 31,0 0-32,0 0 1,0 14 0,13-40 124,0-40-124,0-27 0,-13 41-16,0-1 15,0 0-15,0 27 0,0 0 16,0 0-16,0-1 15,0 1-15,0-13 16,0 13 0,0-27-16,27 27 15,-27-1-15,13 14 32,-13-13-17,53-27-15,-40 27 16,0 13-1,14 0 1,-1-13 0,-13-13-1,14 26-15,-1 0 16,-12 0 0,-1 0-1,0 0 1,0 0-16,1 0 31,-1 13-31,13 0 16,-13 13-1,1 1-15,-14-1 16,0-12-16,0-1 16,0 0-1,0 0-15,13 27 16,0-14-1,-13-12-15,0 12 16,13 14-16,-13-14 16,0-13-1,14 1-15,-14-1 16,0 13-16,0-12 16,0-1-1,0 0 32,0 0 16,0 1 15</inkml:trace>
  <inkml:trace contextRef="#ctx0" brushRef="#br0" timeOffset="5424.64">27001 10477 0,'-13'14'422,"-40"78"-391,39-78-15,-91 105-1,91-93-15,-25 1 16,25-1-16,-25 14 16,39-14-1,-27 14-15,-12 13 16,-67 119 31,106-133-32,-14-25 1,14-1-16,-13-13 31,13 13 1,0 0-1,-13-13-16,13 27-15,-13-14 0,13 0 16,-13 14 0,13-14-1,0 0-15,-14 0 16,1 1 15,13-1 0</inkml:trace>
  <inkml:trace contextRef="#ctx0" brushRef="#br0" timeOffset="8911.32">26564 9604 0,'27'0'15,"26"146"32,-53-93-31,0 66 0,0-106-16,0 14 0,0-1 15,0 0-15,0 14 16,0-13-1,0-14 1,0 13 0,0-12-1,0 12 32,0-13-31,0 0 15,0 14 32,-14-54-1,1 1-46,13-14-16,0 1 15,0-1-15,0 13 16,0-39-16,0 53 16,0-13-16,0 12 0,0 1 15,0 0 1,13-14-16,1 14 15,-14 0-15,0 0 16,13 0 0,-13-1-16,0 1 15,13 0-15,-13 0 16,40-14 46,-27 14-46,0 13 15,-13-13-15,13 0 0,1 13-16,39-14 31,-27 14 16,0 0-32,-12 0 1,-1 0-16,0 0 16,14 0-16,-14 0 15,0 0 1,-13 14 31,13-1-47,14-13 15,-27 13-15,0 0 16,0 0-16,13 40 16,-13-13-1,0-27-15,0 0 16,0 14-1,0-14 1,0 0-16,0 14 31,0-14-31,0 14 47,0-14-31,0 13-16,0 1 31,0-14-15,0 13 15,13-79 47,-13-39-62,0 52-1,0 14-15,0 12 16,0-38-16,0 38 31,0 1-15,0 0-16,0 0 15,0-1-15,0 1 16,0 0-16,0 0 16,13 0-1,1-1 1,-1 1 15,0 13-15,14-13-16,-14 13 0,0-13 31,13 13-31,-12-14 16,52 14 15,-53 0-15,0 14-1,1-1 1,-1-13-16,-13 13 0,13 0 15,0 14 1,-13-14-16,13 13 16,1 14-16,-14-13 15,0 12-15,0-12 0,0-14 16,0 0 0,0 14-16,0-14 0,0 27 15,0-27 1,0 0-16,0 0 15,0 0 1,0 1-16,0-1 16,0 0-1,0 0 1,0 1 46</inkml:trace>
  <inkml:trace contextRef="#ctx0" brushRef="#br0" timeOffset="11252.46">22543 9591 0</inkml:trace>
  <inkml:trace contextRef="#ctx0" brushRef="#br0" timeOffset="12226.29">22543 9591 0,'13'0'469,"13"13"-453,-26 1-16,13-1 15,-13 0 1,14-13 0,-14 13-1,13-13 17,-13 27-17,26-27 1,1 13-16,-27 0 15,13 0 1,-13 1-16,13-14 16,14 13-1,-14 0 1,0-13 0,-13 13-1,13-13 16,-13 14-31,14-14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08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0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70775-3CC3-423F-BD21-95A794BF842F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98113"/>
            <a:ext cx="11699087" cy="468592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087099" y="101964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10196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7937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AC122-B0BD-4922-AF22-478F1041817F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87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image" Target="../media/image82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10.png"/><Relationship Id="rId10" Type="http://schemas.openxmlformats.org/officeDocument/2006/relationships/image" Target="../media/image90.png"/><Relationship Id="rId19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89.png"/><Relationship Id="rId1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102.png"/><Relationship Id="rId21" Type="http://schemas.openxmlformats.org/officeDocument/2006/relationships/image" Target="../media/image12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19" Type="http://schemas.openxmlformats.org/officeDocument/2006/relationships/image" Target="../media/image118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" Type="http://schemas.openxmlformats.org/officeDocument/2006/relationships/image" Target="../media/image122.png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6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10" Type="http://schemas.openxmlformats.org/officeDocument/2006/relationships/image" Target="../media/image144.png"/><Relationship Id="rId4" Type="http://schemas.openxmlformats.org/officeDocument/2006/relationships/image" Target="../media/image141.png"/><Relationship Id="rId9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10" Type="http://schemas.openxmlformats.org/officeDocument/2006/relationships/image" Target="../media/image144.png"/><Relationship Id="rId4" Type="http://schemas.openxmlformats.org/officeDocument/2006/relationships/image" Target="../media/image14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12.png"/><Relationship Id="rId7" Type="http://schemas.openxmlformats.org/officeDocument/2006/relationships/image" Target="../media/image18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12.png"/><Relationship Id="rId10" Type="http://schemas.openxmlformats.org/officeDocument/2006/relationships/image" Target="../media/image1110.png"/><Relationship Id="rId4" Type="http://schemas.openxmlformats.org/officeDocument/2006/relationships/image" Target="../media/image512.png"/><Relationship Id="rId9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0.png"/><Relationship Id="rId7" Type="http://schemas.openxmlformats.org/officeDocument/2006/relationships/image" Target="../media/image171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51.png"/><Relationship Id="rId4" Type="http://schemas.openxmlformats.org/officeDocument/2006/relationships/image" Target="../media/image14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0.png"/><Relationship Id="rId7" Type="http://schemas.openxmlformats.org/officeDocument/2006/relationships/image" Target="../media/image171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51.png"/><Relationship Id="rId4" Type="http://schemas.openxmlformats.org/officeDocument/2006/relationships/image" Target="../media/image14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6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10" Type="http://schemas.openxmlformats.org/officeDocument/2006/relationships/image" Target="../media/image2400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690.png"/><Relationship Id="rId7" Type="http://schemas.openxmlformats.org/officeDocument/2006/relationships/image" Target="../media/image730.png"/><Relationship Id="rId12" Type="http://schemas.openxmlformats.org/officeDocument/2006/relationships/image" Target="../media/image780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11" Type="http://schemas.openxmlformats.org/officeDocument/2006/relationships/image" Target="../media/image770.png"/><Relationship Id="rId5" Type="http://schemas.openxmlformats.org/officeDocument/2006/relationships/image" Target="../media/image711.png"/><Relationship Id="rId10" Type="http://schemas.openxmlformats.org/officeDocument/2006/relationships/image" Target="../media/image760.png"/><Relationship Id="rId4" Type="http://schemas.openxmlformats.org/officeDocument/2006/relationships/image" Target="../media/image700.png"/><Relationship Id="rId9" Type="http://schemas.openxmlformats.org/officeDocument/2006/relationships/image" Target="../media/image75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411.png"/><Relationship Id="rId5" Type="http://schemas.openxmlformats.org/officeDocument/2006/relationships/image" Target="../media/image3600.png"/><Relationship Id="rId10" Type="http://schemas.openxmlformats.org/officeDocument/2006/relationships/image" Target="../media/image3500.png"/><Relationship Id="rId9" Type="http://schemas.openxmlformats.org/officeDocument/2006/relationships/image" Target="../media/image40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79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10" Type="http://schemas.openxmlformats.org/officeDocument/2006/relationships/image" Target="../media/image2400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Relationship Id="rId9" Type="http://schemas.openxmlformats.org/officeDocument/2006/relationships/image" Target="../media/image80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411.png"/><Relationship Id="rId5" Type="http://schemas.openxmlformats.org/officeDocument/2006/relationships/image" Target="../media/image3600.png"/><Relationship Id="rId10" Type="http://schemas.openxmlformats.org/officeDocument/2006/relationships/image" Target="../media/image3500.png"/><Relationship Id="rId9" Type="http://schemas.openxmlformats.org/officeDocument/2006/relationships/image" Target="../media/image40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Requirements, Linear Temporal Logic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2025. CS 513.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B140EE-A156-4567-9DAC-3A244E80E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5611032" cy="4351338"/>
              </a:xfrm>
            </p:spPr>
            <p:txBody>
              <a:bodyPr/>
              <a:lstStyle/>
              <a:p>
                <a:r>
                  <a:rPr lang="en-US" dirty="0"/>
                  <a:t>Simplest form of logic with a set of atomic propositions and Boolean connectives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dirty="0"/>
                  <a:t>, Connectives =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∧,∨, ¬,⇒,≡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Syntax recursively gives how new formulae are constructed from smaller formulae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B140EE-A156-4567-9DAC-3A244E80E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5611032" cy="4351338"/>
              </a:xfrm>
              <a:blipFill>
                <a:blip r:embed="rId2"/>
                <a:stretch>
                  <a:fillRect l="-1303" t="-2384" r="-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A7CE88F-CA28-4BA3-BA91-5F18873C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A5FE2-F1BA-4F1F-9D98-152A9AD4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80B3827-2311-48C1-8AA3-FC8613A6EA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8100379"/>
                  </p:ext>
                </p:extLst>
              </p:nvPr>
            </p:nvGraphicFramePr>
            <p:xfrm>
              <a:off x="6554549" y="1112041"/>
              <a:ext cx="5253606" cy="45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900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351370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258945">
                      <a:extLst>
                        <a:ext uri="{9D8B030D-6E8A-4147-A177-3AD203B41FA5}">
                          <a16:colId xmlns:a16="http://schemas.microsoft.com/office/drawing/2014/main" val="3834539432"/>
                        </a:ext>
                      </a:extLst>
                    </a:gridCol>
                    <a:gridCol w="232429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Propositional Logic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true formula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400" dirty="0"/>
                            <a:t> is a</a:t>
                          </a:r>
                          <a:r>
                            <a:rPr lang="en-US" sz="2400" baseline="0" dirty="0"/>
                            <a:t> prop in AP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Disjunction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Implication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Equivalence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80B3827-2311-48C1-8AA3-FC8613A6EA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8100379"/>
                  </p:ext>
                </p:extLst>
              </p:nvPr>
            </p:nvGraphicFramePr>
            <p:xfrm>
              <a:off x="6554549" y="1112041"/>
              <a:ext cx="5253606" cy="45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900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351370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258945">
                      <a:extLst>
                        <a:ext uri="{9D8B030D-6E8A-4147-A177-3AD203B41FA5}">
                          <a16:colId xmlns:a16="http://schemas.microsoft.com/office/drawing/2014/main" val="3834539432"/>
                        </a:ext>
                      </a:extLst>
                    </a:gridCol>
                    <a:gridCol w="232429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Propositional Logic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1" t="-105319" r="-297696" b="-6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105319" r="-190991" b="-6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true formula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205319" r="-190991" b="-5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6178" t="-205319" b="-5244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305319" r="-190991" b="-4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409677" r="-190991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504255" r="-190991" b="-2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Disjunction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604255" r="-190991" b="-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Implication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704255" r="-190991" b="-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Equivalence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1312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C1ADDA-6C37-4051-BA4B-174AB44AC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6128923" cy="4404550"/>
              </a:xfrm>
            </p:spPr>
            <p:txBody>
              <a:bodyPr/>
              <a:lstStyle/>
              <a:p>
                <a:r>
                  <a:rPr lang="en-US" dirty="0"/>
                  <a:t>Semantics (i.e. meaning) of a formula can be defined recursively</a:t>
                </a:r>
              </a:p>
              <a:p>
                <a:r>
                  <a:rPr lang="en-US" dirty="0"/>
                  <a:t>Semantics of an atomic proposition defined by a </a:t>
                </a:r>
                <a:r>
                  <a:rPr lang="en-US" b="1" i="1" dirty="0"/>
                  <a:t>valuation </a:t>
                </a:r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Valuation function assigns each proposition a value 1 (true) or 0 (false), always assigns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 formula the value 1, and for other formulae is defined recursively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C1ADDA-6C37-4051-BA4B-174AB44AC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6128923" cy="4404550"/>
              </a:xfrm>
              <a:blipFill>
                <a:blip r:embed="rId2"/>
                <a:stretch>
                  <a:fillRect l="-1193" t="-2355" r="-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B1000D-4C9C-427D-B773-507B4961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65" y="370241"/>
            <a:ext cx="10920419" cy="778828"/>
          </a:xfrm>
        </p:spPr>
        <p:txBody>
          <a:bodyPr/>
          <a:lstStyle/>
          <a:p>
            <a:r>
              <a:rPr lang="en-US" dirty="0"/>
              <a:t>Semantics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0C1B2-9913-4AB5-9049-29B8EF5F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1C78DEF-891C-4D29-8D33-59FF9A15A5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731051"/>
                  </p:ext>
                </p:extLst>
              </p:nvPr>
            </p:nvGraphicFramePr>
            <p:xfrm>
              <a:off x="6223330" y="1007458"/>
              <a:ext cx="5793343" cy="46253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8652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114691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Semantics of Prop. Logic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/>
                            <a:t>1 if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endParaRPr lang="en-US" sz="2800" dirty="0"/>
                        </a:p>
                        <a:p>
                          <a:pPr algn="l"/>
                          <a:r>
                            <a:rPr lang="en-US" sz="2800" dirty="0"/>
                            <a:t>0 if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 if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= 1 and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2400" dirty="0"/>
                            <a:t>,</a:t>
                          </a:r>
                        </a:p>
                        <a:p>
                          <a:pPr algn="l"/>
                          <a:r>
                            <a:rPr lang="en-US" sz="2400" dirty="0"/>
                            <a:t>0 otherwise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¬(¬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∧¬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∨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1C78DEF-891C-4D29-8D33-59FF9A15A5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731051"/>
                  </p:ext>
                </p:extLst>
              </p:nvPr>
            </p:nvGraphicFramePr>
            <p:xfrm>
              <a:off x="6223330" y="1007458"/>
              <a:ext cx="5793343" cy="46253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8652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114691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Semantics of Prop. Logic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105319" r="-245652" b="-6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124516" r="-245652" b="-27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124516" r="-296" b="-2703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257778" r="-245652" b="-21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257778" r="-296" b="-210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513830" r="-245652" b="-2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513830" r="-296" b="-2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613830" r="-245652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613830" r="-296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713830" r="-245652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713830" r="-296" b="-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48173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0DF8E5-520D-4A1C-8593-03C6818C0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6306947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: There is an upright bicycle in the middle of the road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: There is car in the field of vision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: If there is an upright bicycle in the middle of the road, the bicycle has a rider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Car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in the intersection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∨(¬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0DF8E5-520D-4A1C-8593-03C6818C0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6306947" cy="4351338"/>
              </a:xfrm>
              <a:blipFill>
                <a:blip r:embed="rId2"/>
                <a:stretch>
                  <a:fillRect t="-2384" r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E7F91A0-D351-460B-A6EB-0E91974C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44DEE-34F4-453B-9E8F-674B3AFC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C22BD-6260-4786-856F-F5029D51B9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41" t="22301" r="17490" b="19433"/>
          <a:stretch/>
        </p:blipFill>
        <p:spPr>
          <a:xfrm>
            <a:off x="7222802" y="1608292"/>
            <a:ext cx="4049403" cy="227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55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E4590E-DF77-449B-8925-81E64918C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↦0</m:t>
                    </m:r>
                  </m:oMath>
                </a14:m>
                <a:r>
                  <a:rPr lang="en-US" dirty="0"/>
                  <a:t>.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= 1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↦1,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↦0</m:t>
                    </m:r>
                  </m:oMath>
                </a14:m>
                <a:r>
                  <a:rPr lang="en-US" dirty="0"/>
                  <a:t>.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= 0</a:t>
                </a:r>
              </a:p>
              <a:p>
                <a:pPr marL="411480" lvl="1" indent="0">
                  <a:buNone/>
                </a:pPr>
                <a:endParaRPr lang="en-US" dirty="0"/>
              </a:p>
              <a:p>
                <a:r>
                  <a:rPr lang="en-US" dirty="0"/>
                  <a:t>Is this true?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≡</m:t>
                        </m:r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bar>
                      </m:e>
                    </m:d>
                  </m:oMath>
                </a14:m>
                <a:r>
                  <a:rPr lang="en-US" dirty="0"/>
                  <a:t> = 1? (For all valuations)?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E4590E-DF77-449B-8925-81E64918C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683" b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AF5078D-5B6A-4001-92E3-D899E93B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formula of prop.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1445E-FAA7-470A-9815-3699A807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3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207205-E6CD-4992-A8E0-45712F834D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Temporal Logic (literally logic of time) allows us to specify finite and infinite sequences of states using logical formulae</a:t>
                </a:r>
              </a:p>
              <a:p>
                <a:r>
                  <a:rPr lang="en-US" dirty="0"/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-language is a set of sequences, each of which is possibly infinite in length, temporal logics help specify many interesting classes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-languages</a:t>
                </a:r>
              </a:p>
              <a:p>
                <a:r>
                  <a:rPr lang="en-US" dirty="0"/>
                  <a:t>Temporal logic grew out of philosophy: tense logic and modal logic</a:t>
                </a:r>
              </a:p>
              <a:p>
                <a:r>
                  <a:rPr lang="en-US" dirty="0"/>
                  <a:t>Amir </a:t>
                </a:r>
                <a:r>
                  <a:rPr lang="en-US" dirty="0" err="1"/>
                  <a:t>Pnueli</a:t>
                </a:r>
                <a:r>
                  <a:rPr lang="en-US" dirty="0"/>
                  <a:t> in 1977 used a form of temporal logic called LTL for requirements of reactive systems: later selected for the 1996 Turing Award</a:t>
                </a:r>
              </a:p>
              <a:p>
                <a:r>
                  <a:rPr lang="en-US" dirty="0"/>
                  <a:t>LTL is now adopted by the industry (part of Property Spec. Language, which is an IEEE standard), is supported by many tools in the EDA/</a:t>
                </a:r>
                <a:r>
                  <a:rPr lang="en-US"/>
                  <a:t>CAD industry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207205-E6CD-4992-A8E0-45712F834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12D75F9-60F3-41DD-B73C-5FCBE85D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Temporal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E2249-FE6A-4824-830E-52F6585F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41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41266BA-87FB-4C17-8EE0-9086E3F8CE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2096297"/>
              </a:xfrm>
            </p:spPr>
            <p:txBody>
              <a:bodyPr/>
              <a:lstStyle/>
              <a:p>
                <a:r>
                  <a:rPr lang="en-US" dirty="0"/>
                  <a:t>Propositional Logic is interpreted over valuations to atoms</a:t>
                </a:r>
              </a:p>
              <a:p>
                <a:r>
                  <a:rPr lang="en-US" dirty="0"/>
                  <a:t>Temporal Logic is interpreted over traces/sequences/strings</a:t>
                </a:r>
              </a:p>
              <a:p>
                <a:r>
                  <a:rPr lang="en-US" dirty="0"/>
                  <a:t>Trace is an infinite sequence of valuations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41266BA-87FB-4C17-8EE0-9086E3F8CE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2096297"/>
              </a:xfrm>
              <a:blipFill>
                <a:blip r:embed="rId2"/>
                <a:stretch>
                  <a:fillRect l="-625" t="-4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2A529CB-3D74-4FD4-9238-F012676B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Temporal Logic = Prop. Logic +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4117-2606-413B-AE8B-84D62260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0BDC28-24D5-4A8A-B7D8-6AF59634CB62}"/>
              </a:ext>
            </a:extLst>
          </p:cNvPr>
          <p:cNvGrpSpPr/>
          <p:nvPr/>
        </p:nvGrpSpPr>
        <p:grpSpPr>
          <a:xfrm>
            <a:off x="1418352" y="3315545"/>
            <a:ext cx="9444362" cy="1678220"/>
            <a:chOff x="1418352" y="3315545"/>
            <a:chExt cx="9444362" cy="16782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83D1784-1B33-491B-9C70-37F0722227C0}"/>
                </a:ext>
              </a:extLst>
            </p:cNvPr>
            <p:cNvSpPr/>
            <p:nvPr/>
          </p:nvSpPr>
          <p:spPr>
            <a:xfrm>
              <a:off x="1418352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358C765-3F73-428B-BE7F-98E644CFE6F9}"/>
                </a:ext>
              </a:extLst>
            </p:cNvPr>
            <p:cNvSpPr/>
            <p:nvPr/>
          </p:nvSpPr>
          <p:spPr>
            <a:xfrm>
              <a:off x="2619226" y="342900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0D3A97C-6BE9-4CE7-BEC9-3BF2766FCC98}"/>
                </a:ext>
              </a:extLst>
            </p:cNvPr>
            <p:cNvSpPr/>
            <p:nvPr/>
          </p:nvSpPr>
          <p:spPr>
            <a:xfrm>
              <a:off x="3820100" y="342900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2688192-AE7A-4B9D-8DE3-7BC59D860A9F}"/>
                </a:ext>
              </a:extLst>
            </p:cNvPr>
            <p:cNvSpPr/>
            <p:nvPr/>
          </p:nvSpPr>
          <p:spPr>
            <a:xfrm>
              <a:off x="5028711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7905A24-008A-4BAD-9AC6-9D8E18299A34}"/>
                </a:ext>
              </a:extLst>
            </p:cNvPr>
            <p:cNvSpPr/>
            <p:nvPr/>
          </p:nvSpPr>
          <p:spPr>
            <a:xfrm>
              <a:off x="6196534" y="3428998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55A9848-22C4-4673-8082-BC10D525705A}"/>
                </a:ext>
              </a:extLst>
            </p:cNvPr>
            <p:cNvSpPr/>
            <p:nvPr/>
          </p:nvSpPr>
          <p:spPr>
            <a:xfrm>
              <a:off x="8785302" y="34263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5446F49-806D-4F32-84DC-6A7974A1BD6B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138543" y="378909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913F030-0454-4424-8F9C-2DF7A81B8D7E}"/>
                </a:ext>
              </a:extLst>
            </p:cNvPr>
            <p:cNvCxnSpPr/>
            <p:nvPr/>
          </p:nvCxnSpPr>
          <p:spPr>
            <a:xfrm>
              <a:off x="3322700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94EE698-910E-4BE3-BC16-807815E44989}"/>
                </a:ext>
              </a:extLst>
            </p:cNvPr>
            <p:cNvCxnSpPr/>
            <p:nvPr/>
          </p:nvCxnSpPr>
          <p:spPr>
            <a:xfrm>
              <a:off x="4540291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276A50D-0B11-495B-862B-081D85F3E48F}"/>
                </a:ext>
              </a:extLst>
            </p:cNvPr>
            <p:cNvCxnSpPr/>
            <p:nvPr/>
          </p:nvCxnSpPr>
          <p:spPr>
            <a:xfrm>
              <a:off x="5748902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546A757-2DA8-40AF-9FF3-DFC0BFD3CACF}"/>
                </a:ext>
              </a:extLst>
            </p:cNvPr>
            <p:cNvCxnSpPr>
              <a:cxnSpLocks/>
            </p:cNvCxnSpPr>
            <p:nvPr/>
          </p:nvCxnSpPr>
          <p:spPr>
            <a:xfrm>
              <a:off x="6919422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30293DC-834C-46A0-9A58-2BBA4ED46EDB}"/>
                </a:ext>
              </a:extLst>
            </p:cNvPr>
            <p:cNvCxnSpPr>
              <a:cxnSpLocks/>
            </p:cNvCxnSpPr>
            <p:nvPr/>
          </p:nvCxnSpPr>
          <p:spPr>
            <a:xfrm>
              <a:off x="8301922" y="378644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90A3E4E-1F17-4179-8BE9-B856D4361964}"/>
                    </a:ext>
                  </a:extLst>
                </p:cNvPr>
                <p:cNvSpPr txBox="1"/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90A3E4E-1F17-4179-8BE9-B856D4361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3068FCB-971C-4576-9B9C-8F63D53DFE19}"/>
                </a:ext>
              </a:extLst>
            </p:cNvPr>
            <p:cNvCxnSpPr>
              <a:cxnSpLocks/>
            </p:cNvCxnSpPr>
            <p:nvPr/>
          </p:nvCxnSpPr>
          <p:spPr>
            <a:xfrm>
              <a:off x="9505539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C2F86A2-329A-4480-ACD4-6DCBD13302F9}"/>
                    </a:ext>
                  </a:extLst>
                </p:cNvPr>
                <p:cNvSpPr txBox="1"/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C2F86A2-329A-4480-ACD4-6DCBD13302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9F50727-0CD5-4858-817D-622B8584807F}"/>
                    </a:ext>
                  </a:extLst>
                </p:cNvPr>
                <p:cNvSpPr txBox="1"/>
                <p:nvPr/>
              </p:nvSpPr>
              <p:spPr>
                <a:xfrm>
                  <a:off x="1543963" y="4140573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9F50727-0CD5-4858-817D-622B85848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963" y="4140573"/>
                  <a:ext cx="557140" cy="830997"/>
                </a:xfrm>
                <a:prstGeom prst="rect">
                  <a:avLst/>
                </a:prstGeom>
                <a:blipFill>
                  <a:blip r:embed="rId5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8989088-6406-4ED0-8713-7BE633609761}"/>
                    </a:ext>
                  </a:extLst>
                </p:cNvPr>
                <p:cNvSpPr txBox="1"/>
                <p:nvPr/>
              </p:nvSpPr>
              <p:spPr>
                <a:xfrm>
                  <a:off x="2628808" y="4149189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8989088-6406-4ED0-8713-7BE6336097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808" y="4149189"/>
                  <a:ext cx="657231" cy="830997"/>
                </a:xfrm>
                <a:prstGeom prst="rect">
                  <a:avLst/>
                </a:prstGeom>
                <a:blipFill>
                  <a:blip r:embed="rId6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B8EE1B6-C76C-4F92-89E2-2CB5C1F88D2F}"/>
                    </a:ext>
                  </a:extLst>
                </p:cNvPr>
                <p:cNvSpPr txBox="1"/>
                <p:nvPr/>
              </p:nvSpPr>
              <p:spPr>
                <a:xfrm>
                  <a:off x="3750751" y="416276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B8EE1B6-C76C-4F92-89E2-2CB5C1F88D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751" y="4162768"/>
                  <a:ext cx="786369" cy="830997"/>
                </a:xfrm>
                <a:prstGeom prst="rect">
                  <a:avLst/>
                </a:prstGeom>
                <a:blipFill>
                  <a:blip r:embed="rId7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4A8DDB1-91A8-47F4-A03A-5B689107446E}"/>
                    </a:ext>
                  </a:extLst>
                </p:cNvPr>
                <p:cNvSpPr txBox="1"/>
                <p:nvPr/>
              </p:nvSpPr>
              <p:spPr>
                <a:xfrm>
                  <a:off x="5158789" y="4162768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4A8DDB1-91A8-47F4-A03A-5B68910744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789" y="4162768"/>
                  <a:ext cx="557140" cy="830997"/>
                </a:xfrm>
                <a:prstGeom prst="rect">
                  <a:avLst/>
                </a:prstGeom>
                <a:blipFill>
                  <a:blip r:embed="rId8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8A2617C-542D-4C03-B5B0-170954E51D89}"/>
                    </a:ext>
                  </a:extLst>
                </p:cNvPr>
                <p:cNvSpPr txBox="1"/>
                <p:nvPr/>
              </p:nvSpPr>
              <p:spPr>
                <a:xfrm>
                  <a:off x="6372248" y="414918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8A2617C-542D-4C03-B5B0-170954E51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48" y="4149188"/>
                  <a:ext cx="786369" cy="830997"/>
                </a:xfrm>
                <a:prstGeom prst="rect">
                  <a:avLst/>
                </a:prstGeom>
                <a:blipFill>
                  <a:blip r:embed="rId9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0E10DE1-263C-4642-BC74-7D1B3FF12AEC}"/>
                    </a:ext>
                  </a:extLst>
                </p:cNvPr>
                <p:cNvSpPr txBox="1"/>
                <p:nvPr/>
              </p:nvSpPr>
              <p:spPr>
                <a:xfrm>
                  <a:off x="8781733" y="4150887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0E10DE1-263C-4642-BC74-7D1B3FF12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733" y="4150887"/>
                  <a:ext cx="557140" cy="830997"/>
                </a:xfrm>
                <a:prstGeom prst="rect">
                  <a:avLst/>
                </a:prstGeom>
                <a:blipFill>
                  <a:blip r:embed="rId10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F8E2A7A6-8B06-4D89-910B-4B19E0813448}"/>
              </a:ext>
            </a:extLst>
          </p:cNvPr>
          <p:cNvSpPr txBox="1">
            <a:spLocks/>
          </p:cNvSpPr>
          <p:nvPr/>
        </p:nvSpPr>
        <p:spPr>
          <a:xfrm>
            <a:off x="165307" y="5134521"/>
            <a:ext cx="11699087" cy="61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also write as: (0,1,1), (1,1,0), (2,0,0), (3,1,1),(4,0,1),… ,(42,1,1), … </a:t>
            </a:r>
          </a:p>
        </p:txBody>
      </p:sp>
    </p:spTree>
    <p:extLst>
      <p:ext uri="{BB962C8B-B14F-4D97-AF65-F5344CB8AC3E}">
        <p14:creationId xmlns:p14="http://schemas.microsoft.com/office/powerpoint/2010/main" val="2228575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7E2CC0-2ECE-468B-9873-6C5D43FC3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is a logic interpreted over infinite traces</a:t>
            </a:r>
          </a:p>
          <a:p>
            <a:r>
              <a:rPr lang="en-US" dirty="0"/>
              <a:t>Temporal logic with a view that time evolves in a linear fashion</a:t>
            </a:r>
          </a:p>
          <a:p>
            <a:pPr lvl="1"/>
            <a:r>
              <a:rPr lang="en-US" dirty="0"/>
              <a:t>Other logics where time is branching!</a:t>
            </a:r>
          </a:p>
          <a:p>
            <a:r>
              <a:rPr lang="en-US" dirty="0"/>
              <a:t>Assumes that a trace is a discrete-time trace, with equal time intervals</a:t>
            </a:r>
          </a:p>
          <a:p>
            <a:r>
              <a:rPr lang="en-US" dirty="0"/>
              <a:t>Actual interval between time-points does not matter : similar to rounds in synchronous reactive components</a:t>
            </a:r>
          </a:p>
          <a:p>
            <a:r>
              <a:rPr lang="en-US" dirty="0"/>
              <a:t>LTL can be used to express safety and liveness properties!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A758F4-B73D-4FF6-AB80-C0276F12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Temporal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332CD-AF5F-4F7F-A8D0-EB63052A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72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40015F-3B72-40AE-98A6-3BDC91B3A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5133602" cy="4351338"/>
              </a:xfrm>
            </p:spPr>
            <p:txBody>
              <a:bodyPr/>
              <a:lstStyle/>
              <a:p>
                <a:r>
                  <a:rPr lang="en-US" dirty="0"/>
                  <a:t>LTL formulas are built from propositions and other smaller LTL formulas using:</a:t>
                </a:r>
              </a:p>
              <a:p>
                <a:pPr lvl="1"/>
                <a:r>
                  <a:rPr lang="en-US" dirty="0"/>
                  <a:t>Boolean connectives</a:t>
                </a:r>
              </a:p>
              <a:p>
                <a:pPr lvl="1"/>
                <a:r>
                  <a:rPr lang="en-US" dirty="0"/>
                  <a:t>Temporal Operators</a:t>
                </a:r>
              </a:p>
              <a:p>
                <a:r>
                  <a:rPr lang="en-US" dirty="0"/>
                  <a:t>Only shown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, but can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∨, ⇒,≡</m:t>
                    </m:r>
                  </m:oMath>
                </a14:m>
                <a:r>
                  <a:rPr lang="en-US" dirty="0"/>
                  <a:t> for convenience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40015F-3B72-40AE-98A6-3BDC91B3A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5133602" cy="4351338"/>
              </a:xfrm>
              <a:blipFill>
                <a:blip r:embed="rId2"/>
                <a:stretch>
                  <a:fillRect l="-1425" t="-2384" r="-2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6F4D039-B6AF-43DC-A22C-7A586FCB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35570-5FF2-47CD-8CDB-D900A9BD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7BABB6E-81F2-497A-BC6E-6C4F16C09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885112"/>
                  </p:ext>
                </p:extLst>
              </p:nvPr>
            </p:nvGraphicFramePr>
            <p:xfrm>
              <a:off x="5626889" y="663539"/>
              <a:ext cx="5782881" cy="4823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45855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224869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45407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286675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LTL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400" dirty="0"/>
                            <a:t> is a</a:t>
                          </a:r>
                          <a:r>
                            <a:rPr lang="en-US" sz="2400" baseline="0" dirty="0"/>
                            <a:t> prop in AP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Some </a:t>
                          </a:r>
                          <a:r>
                            <a:rPr lang="en-US" sz="2400" b="1" dirty="0"/>
                            <a:t>F</a:t>
                          </a:r>
                          <a:r>
                            <a:rPr lang="en-US" sz="24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G</a:t>
                          </a:r>
                          <a:r>
                            <a:rPr lang="en-US" sz="24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In all steps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7BABB6E-81F2-497A-BC6E-6C4F16C09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885112"/>
                  </p:ext>
                </p:extLst>
              </p:nvPr>
            </p:nvGraphicFramePr>
            <p:xfrm>
              <a:off x="5626889" y="663539"/>
              <a:ext cx="5782881" cy="4823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45855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224869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45407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286675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LTL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0" t="-104255" r="-365686" b="-6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104255" r="-271144" b="-6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128" t="-104255" r="-213" b="-6670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204255" r="-271144" b="-5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304255" r="-271144" b="-4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404255" r="-271144" b="-3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504255" r="-271144" b="-2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Some </a:t>
                          </a:r>
                          <a:r>
                            <a:rPr lang="en-US" sz="2400" b="1" dirty="0"/>
                            <a:t>F</a:t>
                          </a:r>
                          <a:r>
                            <a:rPr lang="en-US" sz="24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604255" r="-271144" b="-1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G</a:t>
                          </a:r>
                          <a:r>
                            <a:rPr lang="en-US" sz="24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490370" r="-271144" b="-1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In all steps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72C827-CD7D-E579-2D72-D1439E4AEBF2}"/>
                  </a:ext>
                </a:extLst>
              </p14:cNvPr>
              <p14:cNvContentPartPr/>
              <p14:nvPr/>
            </p14:nvContentPartPr>
            <p14:xfrm>
              <a:off x="6534000" y="3105000"/>
              <a:ext cx="762480" cy="1448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72C827-CD7D-E579-2D72-D1439E4AEB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4640" y="3095640"/>
                <a:ext cx="781200" cy="146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3367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A93BD5-2EFB-4A94-8F95-50188DE641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Semantics of LTL is defined by a valuation function that assigns to each proposition at each time-point in the trace a truth value (0 or 1)</a:t>
                </a:r>
              </a:p>
              <a:p>
                <a:r>
                  <a:rPr lang="en-US" dirty="0"/>
                  <a:t>We use the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dirty="0"/>
                  <a:t> (read models) to show that a trace-point satisfies a formula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: Read as trace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satisfies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we omit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then the meaning is time 0.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0⊨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Semantics is defined recursively over the formula</a:t>
                </a:r>
              </a:p>
              <a:p>
                <a:r>
                  <a:rPr lang="en-US" dirty="0"/>
                  <a:t>Base case: Propositional formulas, Recursion over structure of formula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A93BD5-2EFB-4A94-8F95-50188DE641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A9DA90A-0DC2-4E94-95EF-1FE14E3A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EC764-3D5F-43E8-ABD0-B14C3637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59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true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⊭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dirty="0"/>
                  <a:t>not </a:t>
                </a:r>
                <a:r>
                  <a:rPr lang="en-US" dirty="0"/>
                  <a:t>true for the trace starting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1" i="1" dirty="0"/>
                  <a:t>both hold </a:t>
                </a:r>
                <a:r>
                  <a:rPr lang="en-US" dirty="0"/>
                  <a:t>starting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1" i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holds starting at the next time point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80B343-D28F-41CE-9AB1-D7182463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semantics of LTL: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F8DCC-A24C-46C3-A2CD-7AB0D561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0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773222-414A-48C3-BC03-1C07D8C9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Done with Module 1!</a:t>
            </a:r>
          </a:p>
          <a:p>
            <a:r>
              <a:rPr lang="en-US" dirty="0"/>
              <a:t>Module 1: Models of Computation + Control </a:t>
            </a:r>
          </a:p>
          <a:p>
            <a:r>
              <a:rPr lang="en-US" dirty="0"/>
              <a:t> Module 2: Formal Specification, Verification,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FD202-F063-4070-BE93-5F9A11CB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in the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205A6-B129-4F69-BA87-CF59AE9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43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now, or there is some future time-point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from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now, and for all future time-points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≤ℓ&lt;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,ℓ⊨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eventually holds, and for all positions till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holds,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holds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80B343-D28F-41CE-9AB1-D7182463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semantics of LTL: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F8DCC-A24C-46C3-A2CD-7AB0D561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87E993-1F8F-9CF7-085A-4BD079A4A3BA}"/>
                  </a:ext>
                </a:extLst>
              </p14:cNvPr>
              <p14:cNvContentPartPr/>
              <p14:nvPr/>
            </p14:nvContentPartPr>
            <p14:xfrm>
              <a:off x="8058240" y="3419640"/>
              <a:ext cx="1786320" cy="709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87E993-1F8F-9CF7-085A-4BD079A4A3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48880" y="3410280"/>
                <a:ext cx="1805040" cy="72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0826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1E970AF-6017-44E8-B70D-70E466115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637" y="1092422"/>
                <a:ext cx="11699087" cy="98161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Ne</a:t>
                </a:r>
                <a:r>
                  <a:rPr lang="en-US" b="1" dirty="0"/>
                  <a:t>X</a:t>
                </a:r>
                <a:r>
                  <a:rPr lang="en-US" dirty="0"/>
                  <a:t>t Step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1E970AF-6017-44E8-B70D-70E466115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637" y="1092422"/>
                <a:ext cx="11699087" cy="981619"/>
              </a:xfrm>
              <a:blipFill>
                <a:blip r:embed="rId2"/>
                <a:stretch>
                  <a:fillRect t="-9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5B238E-BF88-4320-8DCB-1AD7D373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4525D-4415-4096-9E15-4D10748A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13B373-2580-4E97-AD19-EA30F0CB5E5B}"/>
              </a:ext>
            </a:extLst>
          </p:cNvPr>
          <p:cNvGrpSpPr/>
          <p:nvPr/>
        </p:nvGrpSpPr>
        <p:grpSpPr>
          <a:xfrm>
            <a:off x="821645" y="1810425"/>
            <a:ext cx="8567870" cy="1198082"/>
            <a:chOff x="1134910" y="2641424"/>
            <a:chExt cx="8567870" cy="119808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8197D2-D4F2-48AA-A47C-D44D400E222E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E1175F3-308D-4EBC-A7E2-9DD7FB047C3E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9F3B824-C9D3-4D40-909C-B3F98370F021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6236C7-9AAC-4F0D-B9D3-940A4178B231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FC0991-FF7A-4930-A658-F6D97B8D9229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512BF9B-17BE-4F86-A703-F5763D35C0C4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69380A0-3A93-4532-B70A-677022CFD88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F3A680-B45A-4F24-9961-417618E97EC5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AF20642-1455-4A55-B717-520DE9E8C64B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F5A5FCE-E7BE-48F1-A764-7C9F92FBEA80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80B67F3-144B-46B1-9286-BCE03C6D957F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184807A-DEF7-4EF6-AD54-6D211F47F82A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110F013-BE17-4235-862E-C0BF940EF830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DC17EEC-B8A5-4149-BD03-E2D03F73ABBE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DC17EEC-B8A5-4149-BD03-E2D03F73A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E6B4187-F59C-4C71-825D-FC2198D2440E}"/>
                    </a:ext>
                  </a:extLst>
                </p:cNvPr>
                <p:cNvSpPr txBox="1"/>
                <p:nvPr/>
              </p:nvSpPr>
              <p:spPr>
                <a:xfrm>
                  <a:off x="2501824" y="335564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E6B4187-F59C-4C71-825D-FC2198D24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824" y="3355645"/>
                  <a:ext cx="44435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B25C062-415E-4F04-99A1-09C47DB2FDC3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B25C062-415E-4F04-99A1-09C47DB2F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EB1BF7-28C5-4621-8DB7-13E5626C9906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EB1BF7-28C5-4621-8DB7-13E5626C9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FB6816-42CE-4ABE-9BA3-30DE5D5DCDFB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FB6816-42CE-4ABE-9BA3-30DE5D5DCD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5C64A19-B615-41BE-A111-D982F38314C3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5C64A19-B615-41BE-A111-D982F38314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E3BF9706-2C00-4031-8949-DECD59C024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652" y="3003089"/>
                <a:ext cx="11699087" cy="7201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Some </a:t>
                </a:r>
                <a:r>
                  <a:rPr lang="en-US" b="1" dirty="0"/>
                  <a:t>F</a:t>
                </a:r>
                <a:r>
                  <a:rPr lang="en-US" dirty="0"/>
                  <a:t>uture step </a:t>
                </a:r>
              </a:p>
            </p:txBody>
          </p:sp>
        </mc:Choice>
        <mc:Fallback xmlns="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E3BF9706-2C00-4031-8949-DECD59C0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2" y="3003089"/>
                <a:ext cx="11699087" cy="720187"/>
              </a:xfrm>
              <a:prstGeom prst="rect">
                <a:avLst/>
              </a:prstGeom>
              <a:blipFill>
                <a:blip r:embed="rId9"/>
                <a:stretch>
                  <a:fillRect t="-14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DC042-8D8D-490A-8AF2-E2CFF014F1E4}"/>
              </a:ext>
            </a:extLst>
          </p:cNvPr>
          <p:cNvGrpSpPr/>
          <p:nvPr/>
        </p:nvGrpSpPr>
        <p:grpSpPr>
          <a:xfrm>
            <a:off x="766661" y="3299416"/>
            <a:ext cx="9444362" cy="1308888"/>
            <a:chOff x="1134910" y="2530618"/>
            <a:chExt cx="9444362" cy="130888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BC465D6-B037-4ECF-A9FC-558D9AF63402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0101CE3-CA2E-4AAA-9126-298E960495F9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FBEDAEB-5AB1-4546-BF56-DEFFF98FE00D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514FE6-76A0-49D8-97D7-888822E8499A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C591073-36DE-411B-9008-AA4EB2EC9B64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8E7364-5767-49E7-9EB4-387BA49E1B87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2AFDAB1-4ADC-40D5-8E42-34AD5B677CA9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DA051E6-F89A-47C3-B6C1-C45A1F65018A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C8B7BA1-9855-40D1-8F04-01452D023C7B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3C1590F-9B07-475F-A292-1EF82C928F05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2C721DA-CE0B-4717-8EB7-2B969123A7DB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D4E0EAA-4C59-4EDF-A353-16163EDDC93A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075698E-7728-4DCB-B755-8B7A14C10655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075698E-7728-4DCB-B755-8B7A14C10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91B0B2D-B726-42DC-9267-4AC11A90E2A3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F92B730-5DAB-4C18-A1DE-93350A0081F1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F92B730-5DAB-4C18-A1DE-93350A008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07AA96-39E1-4023-AD6B-60909820B736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07AA96-39E1-4023-AD6B-60909820B7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903AD6-491A-4192-8595-8F9112FEC2D9}"/>
                    </a:ext>
                  </a:extLst>
                </p:cNvPr>
                <p:cNvSpPr txBox="1"/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903AD6-491A-4192-8595-8F9112FEC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DFF57F5-FC04-44F7-A56D-0AC225DF0739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DFF57F5-FC04-44F7-A56D-0AC225DF0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B21E706-B8AF-4242-85B1-7FD51D713BD3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B21E706-B8AF-4242-85B1-7FD51D713B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5A70179-A298-4719-BA90-31148348DAC6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5A70179-A298-4719-BA90-31148348D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FADA87E-A02B-4245-B192-BD1D92F792E1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FADA87E-A02B-4245-B192-BD1D92F79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599830E7-230E-4223-AD1D-B2CA531D5498}"/>
              </a:ext>
            </a:extLst>
          </p:cNvPr>
          <p:cNvSpPr/>
          <p:nvPr/>
        </p:nvSpPr>
        <p:spPr>
          <a:xfrm>
            <a:off x="766661" y="4620187"/>
            <a:ext cx="720191" cy="720191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5DDDA76-5B54-464A-9695-3054A0D08CCA}"/>
              </a:ext>
            </a:extLst>
          </p:cNvPr>
          <p:cNvSpPr/>
          <p:nvPr/>
        </p:nvSpPr>
        <p:spPr>
          <a:xfrm>
            <a:off x="1967535" y="4620189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7DFAF3A-1983-47F0-9561-98859F6BC98F}"/>
              </a:ext>
            </a:extLst>
          </p:cNvPr>
          <p:cNvSpPr/>
          <p:nvPr/>
        </p:nvSpPr>
        <p:spPr>
          <a:xfrm>
            <a:off x="3168409" y="4620188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7BFEA1D-EB9D-4F83-8A0F-DEE72E8999E2}"/>
              </a:ext>
            </a:extLst>
          </p:cNvPr>
          <p:cNvSpPr/>
          <p:nvPr/>
        </p:nvSpPr>
        <p:spPr>
          <a:xfrm>
            <a:off x="4377020" y="4620187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F0D97D5-CCF2-449D-BD13-DA778FDBC6FC}"/>
              </a:ext>
            </a:extLst>
          </p:cNvPr>
          <p:cNvSpPr/>
          <p:nvPr/>
        </p:nvSpPr>
        <p:spPr>
          <a:xfrm>
            <a:off x="5544843" y="4620185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025D8EC-0D90-44DD-AC03-260BF3E2F31B}"/>
              </a:ext>
            </a:extLst>
          </p:cNvPr>
          <p:cNvSpPr/>
          <p:nvPr/>
        </p:nvSpPr>
        <p:spPr>
          <a:xfrm>
            <a:off x="8133611" y="4617538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42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6D69EA2-CEB4-4082-A78C-7812F3C01E9A}"/>
              </a:ext>
            </a:extLst>
          </p:cNvPr>
          <p:cNvCxnSpPr>
            <a:stCxn id="70" idx="6"/>
            <a:endCxn id="71" idx="2"/>
          </p:cNvCxnSpPr>
          <p:nvPr/>
        </p:nvCxnSpPr>
        <p:spPr>
          <a:xfrm>
            <a:off x="1486852" y="4980283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1D1D65C-DD7E-4E63-A660-DC969FBEF4CE}"/>
              </a:ext>
            </a:extLst>
          </p:cNvPr>
          <p:cNvCxnSpPr/>
          <p:nvPr/>
        </p:nvCxnSpPr>
        <p:spPr>
          <a:xfrm>
            <a:off x="2671009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3B2C5A7-27A0-4587-BBAF-E5F7FD82AB04}"/>
              </a:ext>
            </a:extLst>
          </p:cNvPr>
          <p:cNvCxnSpPr/>
          <p:nvPr/>
        </p:nvCxnSpPr>
        <p:spPr>
          <a:xfrm>
            <a:off x="3888600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FA3A4E1-EF52-4E02-8839-9C91D17FF874}"/>
              </a:ext>
            </a:extLst>
          </p:cNvPr>
          <p:cNvCxnSpPr/>
          <p:nvPr/>
        </p:nvCxnSpPr>
        <p:spPr>
          <a:xfrm>
            <a:off x="5097211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292C1EE-AC98-4260-9EAD-7A4127B1DC76}"/>
              </a:ext>
            </a:extLst>
          </p:cNvPr>
          <p:cNvCxnSpPr>
            <a:cxnSpLocks/>
          </p:cNvCxnSpPr>
          <p:nvPr/>
        </p:nvCxnSpPr>
        <p:spPr>
          <a:xfrm>
            <a:off x="6267731" y="4977634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00879F1-3EDE-4020-BA7E-32C64BDD5762}"/>
              </a:ext>
            </a:extLst>
          </p:cNvPr>
          <p:cNvCxnSpPr>
            <a:cxnSpLocks/>
          </p:cNvCxnSpPr>
          <p:nvPr/>
        </p:nvCxnSpPr>
        <p:spPr>
          <a:xfrm>
            <a:off x="7650231" y="497763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CC9D544-C3C7-4BA0-AFAD-21F621A2C0FD}"/>
                  </a:ext>
                </a:extLst>
              </p:cNvPr>
              <p:cNvSpPr txBox="1"/>
              <p:nvPr/>
            </p:nvSpPr>
            <p:spPr>
              <a:xfrm>
                <a:off x="6773391" y="4506732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CC9D544-C3C7-4BA0-AFAD-21F621A2C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91" y="4506732"/>
                <a:ext cx="851515" cy="83099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666EA5-2F57-4265-BAD1-28EEA31D6A16}"/>
              </a:ext>
            </a:extLst>
          </p:cNvPr>
          <p:cNvCxnSpPr>
            <a:cxnSpLocks/>
          </p:cNvCxnSpPr>
          <p:nvPr/>
        </p:nvCxnSpPr>
        <p:spPr>
          <a:xfrm>
            <a:off x="8853848" y="4977634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837A906-0208-4AA3-AAE3-8471D8F18537}"/>
                  </a:ext>
                </a:extLst>
              </p:cNvPr>
              <p:cNvSpPr txBox="1"/>
              <p:nvPr/>
            </p:nvSpPr>
            <p:spPr>
              <a:xfrm>
                <a:off x="9359508" y="4506732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837A906-0208-4AA3-AAE3-8471D8F18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508" y="4506732"/>
                <a:ext cx="851515" cy="83099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3BE77C-3B41-42AD-A04F-9F717F1D3603}"/>
                  </a:ext>
                </a:extLst>
              </p:cNvPr>
              <p:cNvSpPr txBox="1"/>
              <p:nvPr/>
            </p:nvSpPr>
            <p:spPr>
              <a:xfrm>
                <a:off x="892272" y="5331760"/>
                <a:ext cx="619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3BE77C-3B41-42AD-A04F-9F717F1D3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72" y="5331760"/>
                <a:ext cx="619557" cy="461665"/>
              </a:xfrm>
              <a:prstGeom prst="rect">
                <a:avLst/>
              </a:prstGeom>
              <a:blipFill>
                <a:blip r:embed="rId2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3135C2A-621D-4738-9E85-5001BB8E6CCC}"/>
                  </a:ext>
                </a:extLst>
              </p:cNvPr>
              <p:cNvSpPr txBox="1"/>
              <p:nvPr/>
            </p:nvSpPr>
            <p:spPr>
              <a:xfrm>
                <a:off x="1977117" y="5340376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3135C2A-621D-4738-9E85-5001BB8E6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117" y="5340376"/>
                <a:ext cx="658129" cy="461665"/>
              </a:xfrm>
              <a:prstGeom prst="rect">
                <a:avLst/>
              </a:prstGeom>
              <a:blipFill>
                <a:blip r:embed="rId2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7DF04A2-9FAD-4351-AA2B-F52CEE89A2A3}"/>
                  </a:ext>
                </a:extLst>
              </p:cNvPr>
              <p:cNvSpPr txBox="1"/>
              <p:nvPr/>
            </p:nvSpPr>
            <p:spPr>
              <a:xfrm>
                <a:off x="3291683" y="5353955"/>
                <a:ext cx="4289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7DF04A2-9FAD-4351-AA2B-F52CEE89A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683" y="5353955"/>
                <a:ext cx="428900" cy="461665"/>
              </a:xfrm>
              <a:prstGeom prst="rect">
                <a:avLst/>
              </a:prstGeom>
              <a:blipFill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9F6384F-E0F8-4143-8535-98A672CB481B}"/>
                  </a:ext>
                </a:extLst>
              </p:cNvPr>
              <p:cNvSpPr txBox="1"/>
              <p:nvPr/>
            </p:nvSpPr>
            <p:spPr>
              <a:xfrm>
                <a:off x="4507098" y="5353955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9F6384F-E0F8-4143-8535-98A672CB4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098" y="5353955"/>
                <a:ext cx="658129" cy="461665"/>
              </a:xfrm>
              <a:prstGeom prst="rect">
                <a:avLst/>
              </a:prstGeom>
              <a:blipFill>
                <a:blip r:embed="rId2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3DFBA6-AC20-475A-8096-FFE57FF94CE0}"/>
                  </a:ext>
                </a:extLst>
              </p:cNvPr>
              <p:cNvSpPr txBox="1"/>
              <p:nvPr/>
            </p:nvSpPr>
            <p:spPr>
              <a:xfrm>
                <a:off x="5720557" y="5340375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3DFBA6-AC20-475A-8096-FFE57FF94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557" y="5340375"/>
                <a:ext cx="658129" cy="461665"/>
              </a:xfrm>
              <a:prstGeom prst="rect">
                <a:avLst/>
              </a:prstGeom>
              <a:blipFill>
                <a:blip r:embed="rId2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7C2E8AC-DC56-4645-B458-E80374B672D1}"/>
                  </a:ext>
                </a:extLst>
              </p:cNvPr>
              <p:cNvSpPr txBox="1"/>
              <p:nvPr/>
            </p:nvSpPr>
            <p:spPr>
              <a:xfrm>
                <a:off x="8210643" y="5353955"/>
                <a:ext cx="4806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7C2E8AC-DC56-4645-B458-E80374B67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643" y="5353955"/>
                <a:ext cx="480683" cy="461665"/>
              </a:xfrm>
              <a:prstGeom prst="rect">
                <a:avLst/>
              </a:prstGeom>
              <a:blipFill>
                <a:blip r:embed="rId2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198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DD36BA-8006-46DF-81F1-3D12A3041C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53766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 </a:t>
                </a:r>
                <a:r>
                  <a:rPr lang="en-US" b="1" dirty="0"/>
                  <a:t>G</a:t>
                </a:r>
                <a:r>
                  <a:rPr lang="en-US" dirty="0"/>
                  <a:t>lobally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DD36BA-8006-46DF-81F1-3D12A3041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537661"/>
              </a:xfrm>
              <a:blipFill>
                <a:blip r:embed="rId2"/>
                <a:stretch>
                  <a:fillRect t="-19318" b="-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149C883-F874-488B-B88C-571F3798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E9FD4-FF5A-4557-B9DA-216C1385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26ACF3-2D4A-4E71-B9FD-257AC9C89702}"/>
              </a:ext>
            </a:extLst>
          </p:cNvPr>
          <p:cNvGrpSpPr/>
          <p:nvPr/>
        </p:nvGrpSpPr>
        <p:grpSpPr>
          <a:xfrm>
            <a:off x="750036" y="1790656"/>
            <a:ext cx="9444362" cy="1308888"/>
            <a:chOff x="1134910" y="2530618"/>
            <a:chExt cx="9444362" cy="130888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A77FD9-0339-4C17-9627-2DEF66C50E62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F00D95-5FF8-414B-B43E-5E15E19567D0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55BDBFD-4B96-48F8-9EF7-6D843B65D39C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7DB3AB-A457-474F-84DA-26C4AFF0975E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077C5BD-5DF5-4859-A69B-1724E35FD720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77B22CB-90F3-4F11-BB4E-09BA72DA3176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5B75DD-F6D5-4704-9A84-ED9DA912DE84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F5C9AE3-B6B9-4426-BB44-979EC120A677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D46A78D-9BFA-483E-825E-ECFE0BEB8E6E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3DE5457-5354-4131-80DF-A1563B00B234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07F081-2F6B-4ED5-9298-82AC4CB7E89E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F6C7631-5E94-4803-9CEA-D7E2457B125B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4C2FC7-A4D3-4A2A-813A-1DE217ABAE28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4C2FC7-A4D3-4A2A-813A-1DE217ABA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AEE7C8A-69EA-4B38-BD43-E9E39E24D12C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31B810D-8195-4826-B19B-2EB7A238F7DA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31B810D-8195-4826-B19B-2EB7A238F7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0DDA80-F038-40B8-971E-3C96BCB34A4D}"/>
                    </a:ext>
                  </a:extLst>
                </p:cNvPr>
                <p:cNvSpPr txBox="1"/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0DDA80-F038-40B8-971E-3C96BCB34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56128B-76C6-4316-A8C1-AEBF2B4F8BA8}"/>
                    </a:ext>
                  </a:extLst>
                </p:cNvPr>
                <p:cNvSpPr txBox="1"/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56128B-76C6-4316-A8C1-AEBF2B4F8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C3E5E6-F28E-4A84-B687-1C2CA62D8B26}"/>
                    </a:ext>
                  </a:extLst>
                </p:cNvPr>
                <p:cNvSpPr txBox="1"/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C3E5E6-F28E-4A84-B687-1C2CA62D8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427C48-6671-44FC-8E23-7F0C0BBFCB94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427C48-6671-44FC-8E23-7F0C0BBFC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83D080-7776-413E-893F-10E13CFAFC2A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83D080-7776-413E-893F-10E13CFAF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E9CC207-70E5-4E16-A9FD-FBFACC1EF526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E9CC207-70E5-4E16-A9FD-FBFACC1EF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F52C0334-2A49-4218-B0CA-2F994A49D5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273341"/>
                <a:ext cx="11699087" cy="5376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 Until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holds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F52C0334-2A49-4218-B0CA-2F994A49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273341"/>
                <a:ext cx="11699087" cy="537661"/>
              </a:xfrm>
              <a:prstGeom prst="rect">
                <a:avLst/>
              </a:prstGeom>
              <a:blipFill>
                <a:blip r:embed="rId11"/>
                <a:stretch>
                  <a:fillRect t="-19318" b="-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6B45A85-E010-4342-9D22-6F347BF5E30B}"/>
              </a:ext>
            </a:extLst>
          </p:cNvPr>
          <p:cNvGrpSpPr/>
          <p:nvPr/>
        </p:nvGrpSpPr>
        <p:grpSpPr>
          <a:xfrm>
            <a:off x="750036" y="3984799"/>
            <a:ext cx="9444362" cy="1661994"/>
            <a:chOff x="1134910" y="2530618"/>
            <a:chExt cx="9444362" cy="166199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EA91ECF-C74F-4A9D-B7E4-BC9C143AB81E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2173E48-EE2B-400E-8D5F-0236167C5D1E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A241320-5154-4314-9E4B-2C6735D0FC87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0342C49-B7A4-4B75-AC78-F5358FF327E6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19BC986-82C6-4ABC-88C9-CB1F52CEFCFB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6817A96-1D49-4A11-9F14-7B0F89747CB7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A58EC61-F4D7-47CB-82F2-E23B356FDEC0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2B90F49-D30D-4F9D-90C6-09537682C10E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BC608B3-65D9-4C55-BB2C-04CE7E6AB201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46496BD-7CD2-45B3-8B4A-44E53D4FA25E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64A19E5-D61F-4B86-8F42-D37BF260CD67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35CA7D2-95C1-4422-95D8-3C0EC8DF33E6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BF5E5B0-B2EB-419B-9953-A58AFE0B637A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BF5E5B0-B2EB-419B-9953-A58AFE0B6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C7F4782-FD00-4BDD-AB99-9043F5452282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09AAFD-D27A-456C-89B6-7F538461ADD6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09AAFD-D27A-456C-89B6-7F538461A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32D0C0E-2117-47F3-98D0-6503801CF14A}"/>
                    </a:ext>
                  </a:extLst>
                </p:cNvPr>
                <p:cNvSpPr txBox="1"/>
                <p:nvPr/>
              </p:nvSpPr>
              <p:spPr>
                <a:xfrm>
                  <a:off x="1197884" y="3361615"/>
                  <a:ext cx="6195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32D0C0E-2117-47F3-98D0-6503801CF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884" y="3361615"/>
                  <a:ext cx="619557" cy="830997"/>
                </a:xfrm>
                <a:prstGeom prst="rect">
                  <a:avLst/>
                </a:prstGeom>
                <a:blipFill>
                  <a:blip r:embed="rId14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139537-0334-4824-AF74-850411517F0A}"/>
                  </a:ext>
                </a:extLst>
              </p:cNvPr>
              <p:cNvSpPr txBox="1"/>
              <p:nvPr/>
            </p:nvSpPr>
            <p:spPr>
              <a:xfrm>
                <a:off x="1990089" y="4815795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139537-0334-4824-AF74-850411517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089" y="4815795"/>
                <a:ext cx="619557" cy="830997"/>
              </a:xfrm>
              <a:prstGeom prst="rect">
                <a:avLst/>
              </a:prstGeom>
              <a:blipFill>
                <a:blip r:embed="rId15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2FD1DA-4D15-4D5C-9D98-C4105530B5AC}"/>
                  </a:ext>
                </a:extLst>
              </p:cNvPr>
              <p:cNvSpPr txBox="1"/>
              <p:nvPr/>
            </p:nvSpPr>
            <p:spPr>
              <a:xfrm>
                <a:off x="3259187" y="4822783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2FD1DA-4D15-4D5C-9D98-C4105530B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187" y="4822783"/>
                <a:ext cx="619557" cy="830997"/>
              </a:xfrm>
              <a:prstGeom prst="rect">
                <a:avLst/>
              </a:prstGeom>
              <a:blipFill>
                <a:blip r:embed="rId1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8F4D1A-C4B7-4C16-968C-DAC00FFA7203}"/>
                  </a:ext>
                </a:extLst>
              </p:cNvPr>
              <p:cNvSpPr txBox="1"/>
              <p:nvPr/>
            </p:nvSpPr>
            <p:spPr>
              <a:xfrm>
                <a:off x="4421388" y="4832022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8F4D1A-C4B7-4C16-968C-DAC00FFA7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388" y="4832022"/>
                <a:ext cx="619557" cy="830997"/>
              </a:xfrm>
              <a:prstGeom prst="rect">
                <a:avLst/>
              </a:prstGeom>
              <a:blipFill>
                <a:blip r:embed="rId17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E453C1F-EE7F-4926-977D-58A444805644}"/>
                  </a:ext>
                </a:extLst>
              </p:cNvPr>
              <p:cNvSpPr txBox="1"/>
              <p:nvPr/>
            </p:nvSpPr>
            <p:spPr>
              <a:xfrm>
                <a:off x="5586292" y="4798480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E453C1F-EE7F-4926-977D-58A444805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292" y="4798480"/>
                <a:ext cx="619557" cy="830997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702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10BAA3-CD84-4460-9155-1C73B866C8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158136"/>
                <a:ext cx="11699087" cy="1426681"/>
              </a:xfrm>
            </p:spPr>
            <p:txBody>
              <a:bodyPr/>
              <a:lstStyle/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  <a:p>
                <a:pPr lvl="1"/>
                <a:r>
                  <a:rPr lang="en-US" dirty="0"/>
                  <a:t>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(at time 0) if at time 1,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holds.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 at some point strictly in the future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10BAA3-CD84-4460-9155-1C73B866C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158136"/>
                <a:ext cx="11699087" cy="1426681"/>
              </a:xfrm>
              <a:blipFill>
                <a:blip r:embed="rId2"/>
                <a:stretch>
                  <a:fillRect l="-625" t="-7265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687D56-453C-4AFE-91F2-C452836A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nest operators!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7266E-A312-44B9-8E98-D843F6EC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68039F5-C94C-47AB-071D-DF4740799DF7}"/>
              </a:ext>
            </a:extLst>
          </p:cNvPr>
          <p:cNvGrpSpPr/>
          <p:nvPr/>
        </p:nvGrpSpPr>
        <p:grpSpPr>
          <a:xfrm>
            <a:off x="1134910" y="2466857"/>
            <a:ext cx="9444362" cy="1198082"/>
            <a:chOff x="1134910" y="2466857"/>
            <a:chExt cx="9444362" cy="11980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A32A948-88C7-48FC-B083-43195384D625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A32A948-88C7-48FC-B083-43195384D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C262D1C-3751-4150-A085-55B948DCB50B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C262D1C-3751-4150-A085-55B948DCB5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EBE8C75-43E1-4784-B3E3-21EC848A0CBF}"/>
                </a:ext>
              </a:extLst>
            </p:cNvPr>
            <p:cNvGrpSpPr/>
            <p:nvPr/>
          </p:nvGrpSpPr>
          <p:grpSpPr>
            <a:xfrm>
              <a:off x="1134910" y="2466857"/>
              <a:ext cx="8567870" cy="1198082"/>
              <a:chOff x="1134910" y="2641424"/>
              <a:chExt cx="8567870" cy="119808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B343B92-5271-4E4E-B1A8-73D253F7770F}"/>
                  </a:ext>
                </a:extLst>
              </p:cNvPr>
              <p:cNvSpPr/>
              <p:nvPr/>
            </p:nvSpPr>
            <p:spPr>
              <a:xfrm>
                <a:off x="1134910" y="2644073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0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6959AAD-7F81-49A3-884C-B9DC32962930}"/>
                  </a:ext>
                </a:extLst>
              </p:cNvPr>
              <p:cNvSpPr/>
              <p:nvPr/>
            </p:nvSpPr>
            <p:spPr>
              <a:xfrm>
                <a:off x="2335784" y="2644075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CA0D65A-D01F-4E89-AFC2-9421DB84CA64}"/>
                  </a:ext>
                </a:extLst>
              </p:cNvPr>
              <p:cNvSpPr/>
              <p:nvPr/>
            </p:nvSpPr>
            <p:spPr>
              <a:xfrm>
                <a:off x="3536658" y="2644074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2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275E98A-C184-4CC9-915C-B2E62BDA0EBA}"/>
                  </a:ext>
                </a:extLst>
              </p:cNvPr>
              <p:cNvSpPr/>
              <p:nvPr/>
            </p:nvSpPr>
            <p:spPr>
              <a:xfrm>
                <a:off x="4745269" y="2644073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3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DE6550B-66B5-4364-9E96-81E4E41D6FF3}"/>
                  </a:ext>
                </a:extLst>
              </p:cNvPr>
              <p:cNvSpPr/>
              <p:nvPr/>
            </p:nvSpPr>
            <p:spPr>
              <a:xfrm>
                <a:off x="5913092" y="2644071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4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5E8085-F53A-43CD-A128-895B8DB2DA62}"/>
                  </a:ext>
                </a:extLst>
              </p:cNvPr>
              <p:cNvSpPr/>
              <p:nvPr/>
            </p:nvSpPr>
            <p:spPr>
              <a:xfrm>
                <a:off x="8501860" y="264142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42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12116BC-3BCC-4BBF-8783-BE9B09404E2D}"/>
                  </a:ext>
                </a:extLst>
              </p:cNvPr>
              <p:cNvCxnSpPr>
                <a:stCxn id="5" idx="6"/>
                <a:endCxn id="6" idx="2"/>
              </p:cNvCxnSpPr>
              <p:nvPr/>
            </p:nvCxnSpPr>
            <p:spPr>
              <a:xfrm>
                <a:off x="1855101" y="3004169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1EED865-94CB-44B2-9F0F-101C604EE87A}"/>
                  </a:ext>
                </a:extLst>
              </p:cNvPr>
              <p:cNvCxnSpPr/>
              <p:nvPr/>
            </p:nvCxnSpPr>
            <p:spPr>
              <a:xfrm>
                <a:off x="3039258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F14BA32-394E-4005-9D85-1F2B676EEDF0}"/>
                  </a:ext>
                </a:extLst>
              </p:cNvPr>
              <p:cNvCxnSpPr/>
              <p:nvPr/>
            </p:nvCxnSpPr>
            <p:spPr>
              <a:xfrm>
                <a:off x="4256849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4AAFEE4-3F13-4BE8-85F9-725CC9018B89}"/>
                  </a:ext>
                </a:extLst>
              </p:cNvPr>
              <p:cNvCxnSpPr/>
              <p:nvPr/>
            </p:nvCxnSpPr>
            <p:spPr>
              <a:xfrm>
                <a:off x="5465460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3C1F056-6DB8-4C21-A734-256D34AF9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5980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3E0A13D-F9A5-4C0E-BCDB-DCF64280C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8480" y="300151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5186226-575B-440F-916F-C8124D67E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097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A45E5E66-1EBA-4819-BADA-AFE161E1292F}"/>
                      </a:ext>
                    </a:extLst>
                  </p:cNvPr>
                  <p:cNvSpPr txBox="1"/>
                  <p:nvPr/>
                </p:nvSpPr>
                <p:spPr>
                  <a:xfrm>
                    <a:off x="1260521" y="3355646"/>
                    <a:ext cx="6195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A45E5E66-1EBA-4819-BADA-AFE161E129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0521" y="3355646"/>
                    <a:ext cx="619557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9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2C4C327-B7DE-4D23-A0AB-D70CFF70D81C}"/>
                      </a:ext>
                    </a:extLst>
                  </p:cNvPr>
                  <p:cNvSpPr txBox="1"/>
                  <p:nvPr/>
                </p:nvSpPr>
                <p:spPr>
                  <a:xfrm>
                    <a:off x="2345366" y="3364262"/>
                    <a:ext cx="65812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2C4C327-B7DE-4D23-A0AB-D70CFF70D8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5366" y="3364262"/>
                    <a:ext cx="658129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4EF4658A-5E9D-4C7C-81CB-605092669CBB}"/>
                      </a:ext>
                    </a:extLst>
                  </p:cNvPr>
                  <p:cNvSpPr txBox="1"/>
                  <p:nvPr/>
                </p:nvSpPr>
                <p:spPr>
                  <a:xfrm>
                    <a:off x="3467309" y="3377841"/>
                    <a:ext cx="65812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4EF4658A-5E9D-4C7C-81CB-605092669C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7309" y="3377841"/>
                    <a:ext cx="658129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63B21BB-7229-481B-B378-0666F30284DE}"/>
                      </a:ext>
                    </a:extLst>
                  </p:cNvPr>
                  <p:cNvSpPr txBox="1"/>
                  <p:nvPr/>
                </p:nvSpPr>
                <p:spPr>
                  <a:xfrm>
                    <a:off x="4875347" y="3377841"/>
                    <a:ext cx="65812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63B21BB-7229-481B-B378-0666F30284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5347" y="3377841"/>
                    <a:ext cx="658129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2D1F22A-A9A1-444F-8D59-C860F870C65C}"/>
                      </a:ext>
                    </a:extLst>
                  </p:cNvPr>
                  <p:cNvSpPr txBox="1"/>
                  <p:nvPr/>
                </p:nvSpPr>
                <p:spPr>
                  <a:xfrm>
                    <a:off x="5954320" y="3361615"/>
                    <a:ext cx="65812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2D1F22A-A9A1-444F-8D59-C860F870C6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4320" y="3361615"/>
                    <a:ext cx="658129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9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8C83F1D-55D6-4605-AB26-268D36DE3A39}"/>
                      </a:ext>
                    </a:extLst>
                  </p:cNvPr>
                  <p:cNvSpPr txBox="1"/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8C83F1D-55D6-4605-AB26-268D36DE3A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52F8B786-6087-4134-8FC2-A0DA1BDBB8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3618401"/>
                <a:ext cx="11699087" cy="9083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  <a:p>
                <a:pPr lvl="1"/>
                <a:r>
                  <a:rPr lang="en-US" dirty="0"/>
                  <a:t>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(at time 0) if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there is always 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the future</a:t>
                </a:r>
              </a:p>
            </p:txBody>
          </p:sp>
        </mc:Choice>
        <mc:Fallback xmlns="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52F8B786-6087-4134-8FC2-A0DA1BDBB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3618401"/>
                <a:ext cx="11699087" cy="908389"/>
              </a:xfrm>
              <a:prstGeom prst="rect">
                <a:avLst/>
              </a:prstGeom>
              <a:blipFill>
                <a:blip r:embed="rId11"/>
                <a:stretch>
                  <a:fillRect l="-625" t="-15436" b="-1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4338F0C-7E57-2B11-1346-2C1A97676FFD}"/>
              </a:ext>
            </a:extLst>
          </p:cNvPr>
          <p:cNvGrpSpPr/>
          <p:nvPr/>
        </p:nvGrpSpPr>
        <p:grpSpPr>
          <a:xfrm>
            <a:off x="1025459" y="4344390"/>
            <a:ext cx="9587743" cy="1316348"/>
            <a:chOff x="1025459" y="4344390"/>
            <a:chExt cx="9587743" cy="131634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2D192E0-2770-4064-BBE5-BC57ADFBD58D}"/>
                </a:ext>
              </a:extLst>
            </p:cNvPr>
            <p:cNvSpPr/>
            <p:nvPr/>
          </p:nvSpPr>
          <p:spPr>
            <a:xfrm>
              <a:off x="1025459" y="4456387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03E5C4A-73E2-44FD-9248-F6FE73A8B5CD}"/>
                </a:ext>
              </a:extLst>
            </p:cNvPr>
            <p:cNvSpPr/>
            <p:nvPr/>
          </p:nvSpPr>
          <p:spPr>
            <a:xfrm>
              <a:off x="2226333" y="4456389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68AC166-AD3C-4F35-BCC8-675467DDB3A3}"/>
                </a:ext>
              </a:extLst>
            </p:cNvPr>
            <p:cNvSpPr/>
            <p:nvPr/>
          </p:nvSpPr>
          <p:spPr>
            <a:xfrm>
              <a:off x="3427207" y="4456388"/>
              <a:ext cx="720191" cy="72019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0D82528-D793-4344-9E0C-4C974AFB1B71}"/>
                </a:ext>
              </a:extLst>
            </p:cNvPr>
            <p:cNvCxnSpPr>
              <a:stCxn id="27" idx="6"/>
              <a:endCxn id="28" idx="2"/>
            </p:cNvCxnSpPr>
            <p:nvPr/>
          </p:nvCxnSpPr>
          <p:spPr>
            <a:xfrm>
              <a:off x="1745650" y="4816483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C19A620-130D-4B6D-88F6-B550B65E4D3E}"/>
                </a:ext>
              </a:extLst>
            </p:cNvPr>
            <p:cNvCxnSpPr/>
            <p:nvPr/>
          </p:nvCxnSpPr>
          <p:spPr>
            <a:xfrm>
              <a:off x="2929807" y="481648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C2860CC-F1FE-4868-8D3A-BC4DDA12F48C}"/>
                </a:ext>
              </a:extLst>
            </p:cNvPr>
            <p:cNvCxnSpPr/>
            <p:nvPr/>
          </p:nvCxnSpPr>
          <p:spPr>
            <a:xfrm>
              <a:off x="4147398" y="481648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9D80362-D02A-4AE3-AB9F-35632A4E5911}"/>
                    </a:ext>
                  </a:extLst>
                </p:cNvPr>
                <p:cNvSpPr txBox="1"/>
                <p:nvPr/>
              </p:nvSpPr>
              <p:spPr>
                <a:xfrm>
                  <a:off x="1151070" y="5167960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9D80362-D02A-4AE3-AB9F-35632A4E5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070" y="5167960"/>
                  <a:ext cx="619557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51292D5-73CC-47B8-83B8-16A6DA6559A0}"/>
                    </a:ext>
                  </a:extLst>
                </p:cNvPr>
                <p:cNvSpPr txBox="1"/>
                <p:nvPr/>
              </p:nvSpPr>
              <p:spPr>
                <a:xfrm>
                  <a:off x="2235915" y="5176576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51292D5-73CC-47B8-83B8-16A6DA6559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915" y="5176576"/>
                  <a:ext cx="6581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12FFBDE-9EA0-46EB-A124-7099EDC934DC}"/>
                    </a:ext>
                  </a:extLst>
                </p:cNvPr>
                <p:cNvSpPr/>
                <p:nvPr/>
              </p:nvSpPr>
              <p:spPr>
                <a:xfrm>
                  <a:off x="3536658" y="5176576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12FFBDE-9EA0-46EB-A124-7099EDC934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6658" y="5176576"/>
                  <a:ext cx="444352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2522904-B5B9-49EF-8F3C-185C0B841438}"/>
                    </a:ext>
                  </a:extLst>
                </p:cNvPr>
                <p:cNvSpPr txBox="1"/>
                <p:nvPr/>
              </p:nvSpPr>
              <p:spPr>
                <a:xfrm>
                  <a:off x="4613945" y="4368077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2522904-B5B9-49EF-8F3C-185C0B8414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945" y="4368077"/>
                  <a:ext cx="851515" cy="83099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CCC97A4-7B91-4548-8019-95B3D3ABCFBA}"/>
                </a:ext>
              </a:extLst>
            </p:cNvPr>
            <p:cNvSpPr/>
            <p:nvPr/>
          </p:nvSpPr>
          <p:spPr>
            <a:xfrm>
              <a:off x="5518074" y="4455199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14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0A6AA98-E60F-4937-98A2-4521640B8066}"/>
                </a:ext>
              </a:extLst>
            </p:cNvPr>
            <p:cNvCxnSpPr/>
            <p:nvPr/>
          </p:nvCxnSpPr>
          <p:spPr>
            <a:xfrm>
              <a:off x="6259995" y="481648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037F114-D965-4D24-A4D0-39A53D7052C9}"/>
                    </a:ext>
                  </a:extLst>
                </p:cNvPr>
                <p:cNvSpPr txBox="1"/>
                <p:nvPr/>
              </p:nvSpPr>
              <p:spPr>
                <a:xfrm>
                  <a:off x="7857754" y="4368076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037F114-D965-4D24-A4D0-39A53D7052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7754" y="4368076"/>
                  <a:ext cx="851515" cy="83099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087EC8F-B60C-477B-9C75-0D6E5127518C}"/>
                </a:ext>
              </a:extLst>
            </p:cNvPr>
            <p:cNvSpPr/>
            <p:nvPr/>
          </p:nvSpPr>
          <p:spPr>
            <a:xfrm>
              <a:off x="6740678" y="4455199"/>
              <a:ext cx="720191" cy="72019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15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521D6E0-5B65-4FE6-95AF-13F6E24D6729}"/>
                </a:ext>
              </a:extLst>
            </p:cNvPr>
            <p:cNvCxnSpPr/>
            <p:nvPr/>
          </p:nvCxnSpPr>
          <p:spPr>
            <a:xfrm>
              <a:off x="7460869" y="4815292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A288200-3D6E-4C12-A692-E2926CE26ADF}"/>
                    </a:ext>
                  </a:extLst>
                </p:cNvPr>
                <p:cNvSpPr/>
                <p:nvPr/>
              </p:nvSpPr>
              <p:spPr>
                <a:xfrm>
                  <a:off x="6850129" y="5175387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A288200-3D6E-4C12-A692-E2926CE26A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29" y="5175387"/>
                  <a:ext cx="444352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09D6832-5ADF-4F19-A464-806C5B365F92}"/>
                    </a:ext>
                  </a:extLst>
                </p:cNvPr>
                <p:cNvSpPr txBox="1"/>
                <p:nvPr/>
              </p:nvSpPr>
              <p:spPr>
                <a:xfrm>
                  <a:off x="5473691" y="5199073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09D6832-5ADF-4F19-A464-806C5B365F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691" y="5199073"/>
                  <a:ext cx="658129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418626C-B038-4514-A5B6-558307B1FD21}"/>
                </a:ext>
              </a:extLst>
            </p:cNvPr>
            <p:cNvSpPr/>
            <p:nvPr/>
          </p:nvSpPr>
          <p:spPr>
            <a:xfrm>
              <a:off x="8665516" y="4453736"/>
              <a:ext cx="720191" cy="72019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65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5E322158-B6E9-4BF9-B39D-7B3ADF68CD46}"/>
                    </a:ext>
                  </a:extLst>
                </p:cNvPr>
                <p:cNvSpPr/>
                <p:nvPr/>
              </p:nvSpPr>
              <p:spPr>
                <a:xfrm>
                  <a:off x="8774967" y="5173924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5E322158-B6E9-4BF9-B39D-7B3ADF68CD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4967" y="5173924"/>
                  <a:ext cx="444352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0B28B6B-992F-4FB4-A670-16DDD6F33E8E}"/>
                    </a:ext>
                  </a:extLst>
                </p:cNvPr>
                <p:cNvSpPr txBox="1"/>
                <p:nvPr/>
              </p:nvSpPr>
              <p:spPr>
                <a:xfrm>
                  <a:off x="9761687" y="4344390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0B28B6B-992F-4FB4-A670-16DDD6F33E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1687" y="4344390"/>
                  <a:ext cx="851515" cy="83099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D069BEA-6A07-4756-AA8B-2849DA1ECE46}"/>
                </a:ext>
              </a:extLst>
            </p:cNvPr>
            <p:cNvCxnSpPr/>
            <p:nvPr/>
          </p:nvCxnSpPr>
          <p:spPr>
            <a:xfrm>
              <a:off x="9364802" y="479160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318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D1806C2-6498-46D8-9D86-2E510C1B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4"/>
                <a:ext cx="11699087" cy="575068"/>
              </a:xfrm>
            </p:spPr>
            <p:txBody>
              <a:bodyPr/>
              <a:lstStyle/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D1806C2-6498-46D8-9D86-2E510C1B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4"/>
                <a:ext cx="11699087" cy="575068"/>
              </a:xfrm>
              <a:blipFill>
                <a:blip r:embed="rId2"/>
                <a:stretch>
                  <a:fillRect l="-625" t="-18085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009AEFA-94C5-4830-B877-7D9276EF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operator fun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40C5A-DFF3-47ED-9AD8-18D91C75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5DAE28-2C8C-4D2B-83DE-9127804EEBA6}"/>
              </a:ext>
            </a:extLst>
          </p:cNvPr>
          <p:cNvGrpSpPr/>
          <p:nvPr/>
        </p:nvGrpSpPr>
        <p:grpSpPr>
          <a:xfrm>
            <a:off x="296916" y="2012314"/>
            <a:ext cx="11842660" cy="1314989"/>
            <a:chOff x="296916" y="2012314"/>
            <a:chExt cx="11842660" cy="131498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9EB8B5-EBD1-4C3D-B7BB-29455571589E}"/>
                </a:ext>
              </a:extLst>
            </p:cNvPr>
            <p:cNvGrpSpPr/>
            <p:nvPr/>
          </p:nvGrpSpPr>
          <p:grpSpPr>
            <a:xfrm>
              <a:off x="2695214" y="2012314"/>
              <a:ext cx="9444362" cy="1308888"/>
              <a:chOff x="1134910" y="2530618"/>
              <a:chExt cx="9444362" cy="1308888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01A6005-7B09-4CF2-8126-86037DAA20BD}"/>
                  </a:ext>
                </a:extLst>
              </p:cNvPr>
              <p:cNvSpPr/>
              <p:nvPr/>
            </p:nvSpPr>
            <p:spPr>
              <a:xfrm>
                <a:off x="1134910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10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703C6A3-EC8A-4A6C-B59D-6E04E5D3B869}"/>
                  </a:ext>
                </a:extLst>
              </p:cNvPr>
              <p:cNvSpPr/>
              <p:nvPr/>
            </p:nvSpPr>
            <p:spPr>
              <a:xfrm>
                <a:off x="2335784" y="2644075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11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473CEE6-49CA-4DA7-B4D7-8633E1FEF44C}"/>
                  </a:ext>
                </a:extLst>
              </p:cNvPr>
              <p:cNvSpPr/>
              <p:nvPr/>
            </p:nvSpPr>
            <p:spPr>
              <a:xfrm>
                <a:off x="3536658" y="264407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12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DB063FB-799C-4B53-B373-ADE52D17B0D6}"/>
                  </a:ext>
                </a:extLst>
              </p:cNvPr>
              <p:cNvSpPr/>
              <p:nvPr/>
            </p:nvSpPr>
            <p:spPr>
              <a:xfrm>
                <a:off x="4745269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13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73A226E-8D7E-4441-82B6-23731DEA610D}"/>
                  </a:ext>
                </a:extLst>
              </p:cNvPr>
              <p:cNvSpPr/>
              <p:nvPr/>
            </p:nvSpPr>
            <p:spPr>
              <a:xfrm>
                <a:off x="5913092" y="2644071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14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A3C42D5-3CE6-4031-A40A-37D6E6931DCA}"/>
                  </a:ext>
                </a:extLst>
              </p:cNvPr>
              <p:cNvSpPr/>
              <p:nvPr/>
            </p:nvSpPr>
            <p:spPr>
              <a:xfrm>
                <a:off x="8501860" y="264142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42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F26CACA-D52D-4431-B058-5EFF2269F260}"/>
                  </a:ext>
                </a:extLst>
              </p:cNvPr>
              <p:cNvCxnSpPr>
                <a:stCxn id="7" idx="6"/>
                <a:endCxn id="8" idx="2"/>
              </p:cNvCxnSpPr>
              <p:nvPr/>
            </p:nvCxnSpPr>
            <p:spPr>
              <a:xfrm>
                <a:off x="1855101" y="3004169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9EE9F4B-26C6-4307-8A79-773FE95F034E}"/>
                  </a:ext>
                </a:extLst>
              </p:cNvPr>
              <p:cNvCxnSpPr/>
              <p:nvPr/>
            </p:nvCxnSpPr>
            <p:spPr>
              <a:xfrm>
                <a:off x="3039258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F5CEF7E-64DC-499D-B871-B26FCD690B56}"/>
                  </a:ext>
                </a:extLst>
              </p:cNvPr>
              <p:cNvCxnSpPr/>
              <p:nvPr/>
            </p:nvCxnSpPr>
            <p:spPr>
              <a:xfrm>
                <a:off x="4256849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29C78B6-A67A-4332-AFE0-434DC2C3EB3B}"/>
                  </a:ext>
                </a:extLst>
              </p:cNvPr>
              <p:cNvCxnSpPr/>
              <p:nvPr/>
            </p:nvCxnSpPr>
            <p:spPr>
              <a:xfrm>
                <a:off x="5465460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2A53F6E-1E8D-49DB-8942-2CE8C8CCB6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5980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3B80442-3640-4252-986C-7A41DDC88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8480" y="300151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B883580-08A2-46C5-88FE-A03076D45FAD}"/>
                      </a:ext>
                    </a:extLst>
                  </p:cNvPr>
                  <p:cNvSpPr txBox="1"/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B883580-08A2-46C5-88FE-A03076D45F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6F4841A-0337-49B2-A2E1-F16F8C723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097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307EADD-C1C3-4F5D-B9D0-5632BFE409AD}"/>
                      </a:ext>
                    </a:extLst>
                  </p:cNvPr>
                  <p:cNvSpPr txBox="1"/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307EADD-C1C3-4F5D-B9D0-5632BFE409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731ECDF-6404-41C3-9283-0F3A2D6C7D73}"/>
                      </a:ext>
                    </a:extLst>
                  </p:cNvPr>
                  <p:cNvSpPr txBox="1"/>
                  <p:nvPr/>
                </p:nvSpPr>
                <p:spPr>
                  <a:xfrm>
                    <a:off x="1197884" y="3361615"/>
                    <a:ext cx="6195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731ECDF-6404-41C3-9283-0F3A2D6C7D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884" y="3361615"/>
                    <a:ext cx="619557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5496EF4-E055-4859-B54D-1D098D2FDC1F}"/>
                      </a:ext>
                    </a:extLst>
                  </p:cNvPr>
                  <p:cNvSpPr txBox="1"/>
                  <p:nvPr/>
                </p:nvSpPr>
                <p:spPr>
                  <a:xfrm>
                    <a:off x="2454907" y="3365068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5496EF4-E055-4859-B54D-1D098D2FDC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4907" y="3365068"/>
                    <a:ext cx="444352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9DBE4CE-75F4-4C41-A05C-F53DF020828A}"/>
                      </a:ext>
                    </a:extLst>
                  </p:cNvPr>
                  <p:cNvSpPr txBox="1"/>
                  <p:nvPr/>
                </p:nvSpPr>
                <p:spPr>
                  <a:xfrm>
                    <a:off x="3712035" y="3349275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9DBE4CE-75F4-4C41-A05C-F53DF02082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2035" y="3349275"/>
                    <a:ext cx="444352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8835A91-B1D7-4E9B-ACE5-0E28ABF41168}"/>
                      </a:ext>
                    </a:extLst>
                  </p:cNvPr>
                  <p:cNvSpPr txBox="1"/>
                  <p:nvPr/>
                </p:nvSpPr>
                <p:spPr>
                  <a:xfrm>
                    <a:off x="4875347" y="3377841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8835A91-B1D7-4E9B-ACE5-0E28ABF411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5347" y="3377841"/>
                    <a:ext cx="444352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5AEDF65-C631-452F-ADA9-C241E563FB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88806" y="3364261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5AEDF65-C631-452F-ADA9-C241E563FB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8806" y="3364261"/>
                    <a:ext cx="44435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0A621A3-BDCF-4C71-86BD-C34E968565FD}"/>
                      </a:ext>
                    </a:extLst>
                  </p:cNvPr>
                  <p:cNvSpPr txBox="1"/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0A621A3-BDCF-4C71-86BD-C34E96856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374EAB4-8A3E-4B3A-B3FE-E536EF50BCC8}"/>
                </a:ext>
              </a:extLst>
            </p:cNvPr>
            <p:cNvSpPr/>
            <p:nvPr/>
          </p:nvSpPr>
          <p:spPr>
            <a:xfrm>
              <a:off x="296916" y="21454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8728FE-D0BE-44A5-8B01-A6967B459352}"/>
                </a:ext>
              </a:extLst>
            </p:cNvPr>
            <p:cNvCxnSpPr/>
            <p:nvPr/>
          </p:nvCxnSpPr>
          <p:spPr>
            <a:xfrm>
              <a:off x="1000390" y="2505543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88584E1-8573-43F7-BDAA-96D845A83372}"/>
                    </a:ext>
                  </a:extLst>
                </p:cNvPr>
                <p:cNvSpPr txBox="1"/>
                <p:nvPr/>
              </p:nvSpPr>
              <p:spPr>
                <a:xfrm>
                  <a:off x="306498" y="2865638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88584E1-8573-43F7-BDAA-96D845A83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498" y="2865638"/>
                  <a:ext cx="658129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63C7B0B-FBA1-468B-91FE-3CD148E7742C}"/>
                    </a:ext>
                  </a:extLst>
                </p:cNvPr>
                <p:cNvSpPr txBox="1"/>
                <p:nvPr/>
              </p:nvSpPr>
              <p:spPr>
                <a:xfrm>
                  <a:off x="1372353" y="2067714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63C7B0B-FBA1-468B-91FE-3CD148E77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353" y="2067714"/>
                  <a:ext cx="851515" cy="8309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B0FB268-37A5-40A0-93D2-AA4D238748CB}"/>
                </a:ext>
              </a:extLst>
            </p:cNvPr>
            <p:cNvCxnSpPr/>
            <p:nvPr/>
          </p:nvCxnSpPr>
          <p:spPr>
            <a:xfrm>
              <a:off x="2195701" y="2505543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1">
                <a:extLst>
                  <a:ext uri="{FF2B5EF4-FFF2-40B4-BE49-F238E27FC236}">
                    <a16:creationId xmlns:a16="http://schemas.microsoft.com/office/drawing/2014/main" id="{865A34F2-9AD9-4EA6-95EC-753E8B130A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3511367"/>
                <a:ext cx="11699087" cy="5750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dirty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mean?</a:t>
                </a:r>
              </a:p>
            </p:txBody>
          </p:sp>
        </mc:Choice>
        <mc:Fallback xmlns="">
          <p:sp>
            <p:nvSpPr>
              <p:cNvPr id="34" name="Content Placeholder 1">
                <a:extLst>
                  <a:ext uri="{FF2B5EF4-FFF2-40B4-BE49-F238E27FC236}">
                    <a16:creationId xmlns:a16="http://schemas.microsoft.com/office/drawing/2014/main" id="{865A34F2-9AD9-4EA6-95EC-753E8B130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3511367"/>
                <a:ext cx="11699087" cy="575068"/>
              </a:xfrm>
              <a:prstGeom prst="rect">
                <a:avLst/>
              </a:prstGeom>
              <a:blipFill>
                <a:blip r:embed="rId13"/>
                <a:stretch>
                  <a:fillRect l="-625" t="-1702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D4E990E6-45CB-42A0-B8CA-020F2CEB13EF}"/>
              </a:ext>
            </a:extLst>
          </p:cNvPr>
          <p:cNvGrpSpPr/>
          <p:nvPr/>
        </p:nvGrpSpPr>
        <p:grpSpPr>
          <a:xfrm>
            <a:off x="653561" y="3920842"/>
            <a:ext cx="10654378" cy="1305052"/>
            <a:chOff x="653561" y="3920842"/>
            <a:chExt cx="10654378" cy="130505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B8F486-4D4C-421A-9BC2-54B492917991}"/>
                </a:ext>
              </a:extLst>
            </p:cNvPr>
            <p:cNvSpPr/>
            <p:nvPr/>
          </p:nvSpPr>
          <p:spPr>
            <a:xfrm>
              <a:off x="653561" y="404404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31CBD03-4A9B-4ADD-97A7-7F013CAF2205}"/>
                </a:ext>
              </a:extLst>
            </p:cNvPr>
            <p:cNvSpPr/>
            <p:nvPr/>
          </p:nvSpPr>
          <p:spPr>
            <a:xfrm>
              <a:off x="1854435" y="404404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195E61-4C28-40A4-B892-F8FA90A17044}"/>
                </a:ext>
              </a:extLst>
            </p:cNvPr>
            <p:cNvSpPr/>
            <p:nvPr/>
          </p:nvSpPr>
          <p:spPr>
            <a:xfrm>
              <a:off x="3055309" y="4044041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07A9E31-5ADC-4411-9B47-E10BA650AC0E}"/>
                </a:ext>
              </a:extLst>
            </p:cNvPr>
            <p:cNvCxnSpPr>
              <a:stCxn id="35" idx="6"/>
              <a:endCxn id="36" idx="2"/>
            </p:cNvCxnSpPr>
            <p:nvPr/>
          </p:nvCxnSpPr>
          <p:spPr>
            <a:xfrm>
              <a:off x="1373752" y="440413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73BC602-4AFB-412C-A34F-71C572CE896B}"/>
                </a:ext>
              </a:extLst>
            </p:cNvPr>
            <p:cNvCxnSpPr/>
            <p:nvPr/>
          </p:nvCxnSpPr>
          <p:spPr>
            <a:xfrm>
              <a:off x="2557909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9263C01-B35F-4956-B7D3-2397144AC457}"/>
                </a:ext>
              </a:extLst>
            </p:cNvPr>
            <p:cNvCxnSpPr/>
            <p:nvPr/>
          </p:nvCxnSpPr>
          <p:spPr>
            <a:xfrm>
              <a:off x="3775500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90964BD-6804-4E99-A8C4-2CF2DDC58F4C}"/>
                    </a:ext>
                  </a:extLst>
                </p:cNvPr>
                <p:cNvSpPr txBox="1"/>
                <p:nvPr/>
              </p:nvSpPr>
              <p:spPr>
                <a:xfrm>
                  <a:off x="669169" y="4751840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90964BD-6804-4E99-A8C4-2CF2DDC58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69" y="4751840"/>
                  <a:ext cx="619557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8609EFA-E94F-4249-A704-52ECF1462012}"/>
                    </a:ext>
                  </a:extLst>
                </p:cNvPr>
                <p:cNvSpPr/>
                <p:nvPr/>
              </p:nvSpPr>
              <p:spPr>
                <a:xfrm>
                  <a:off x="3164760" y="4764229"/>
                  <a:ext cx="43954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8609EFA-E94F-4249-A704-52ECF14620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4760" y="4764229"/>
                  <a:ext cx="439543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2E37312-B912-4544-8494-6DA1BB1161E0}"/>
                </a:ext>
              </a:extLst>
            </p:cNvPr>
            <p:cNvSpPr/>
            <p:nvPr/>
          </p:nvSpPr>
          <p:spPr>
            <a:xfrm>
              <a:off x="5146176" y="404285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14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8564A14-7BF4-483A-9C4D-7668E79E9CDF}"/>
                </a:ext>
              </a:extLst>
            </p:cNvPr>
            <p:cNvCxnSpPr/>
            <p:nvPr/>
          </p:nvCxnSpPr>
          <p:spPr>
            <a:xfrm>
              <a:off x="5888097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9DFA4DC-2691-4D3B-8741-73D5E26293EF}"/>
                </a:ext>
              </a:extLst>
            </p:cNvPr>
            <p:cNvSpPr/>
            <p:nvPr/>
          </p:nvSpPr>
          <p:spPr>
            <a:xfrm>
              <a:off x="6368780" y="4042852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15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237D6D9-0498-42A3-BE35-D64316960792}"/>
                </a:ext>
              </a:extLst>
            </p:cNvPr>
            <p:cNvCxnSpPr/>
            <p:nvPr/>
          </p:nvCxnSpPr>
          <p:spPr>
            <a:xfrm>
              <a:off x="7088971" y="4402945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A60CB6-3788-403D-B749-6DF4F1835C94}"/>
                    </a:ext>
                  </a:extLst>
                </p:cNvPr>
                <p:cNvSpPr/>
                <p:nvPr/>
              </p:nvSpPr>
              <p:spPr>
                <a:xfrm>
                  <a:off x="6478231" y="4763040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A60CB6-3788-403D-B749-6DF4F1835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8231" y="4763040"/>
                  <a:ext cx="444352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627028-B83D-42A7-A518-50A5F5EE1DB9}"/>
                </a:ext>
              </a:extLst>
            </p:cNvPr>
            <p:cNvSpPr/>
            <p:nvPr/>
          </p:nvSpPr>
          <p:spPr>
            <a:xfrm>
              <a:off x="10107065" y="4000765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65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259F25C-AFD0-409F-ABB6-98DEFC7DAF12}"/>
                    </a:ext>
                  </a:extLst>
                </p:cNvPr>
                <p:cNvSpPr/>
                <p:nvPr/>
              </p:nvSpPr>
              <p:spPr>
                <a:xfrm>
                  <a:off x="10206367" y="4720614"/>
                  <a:ext cx="4379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i="1" dirty="0">
                    <a:solidFill>
                      <a:srgbClr val="7030A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259F25C-AFD0-409F-ABB6-98DEFC7DA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6367" y="4720614"/>
                  <a:ext cx="437940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5B42EFE-49BB-4BDC-BB7E-74A5D1F3E12A}"/>
                </a:ext>
              </a:extLst>
            </p:cNvPr>
            <p:cNvCxnSpPr/>
            <p:nvPr/>
          </p:nvCxnSpPr>
          <p:spPr>
            <a:xfrm>
              <a:off x="10827256" y="431932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7E0C7FC-5BCF-4F6D-A981-09B6F7DB492F}"/>
                    </a:ext>
                  </a:extLst>
                </p:cNvPr>
                <p:cNvSpPr txBox="1"/>
                <p:nvPr/>
              </p:nvSpPr>
              <p:spPr>
                <a:xfrm>
                  <a:off x="5242964" y="4751839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7E0C7FC-5BCF-4F6D-A981-09B6F7DB4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2964" y="4751839"/>
                  <a:ext cx="619557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A2C8AF3-CA1E-4E73-BF07-E65190AEEC7A}"/>
                </a:ext>
              </a:extLst>
            </p:cNvPr>
            <p:cNvSpPr/>
            <p:nvPr/>
          </p:nvSpPr>
          <p:spPr>
            <a:xfrm>
              <a:off x="8235541" y="4011969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54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44BB32B-33A1-4092-8E37-799FC91C94F2}"/>
                </a:ext>
              </a:extLst>
            </p:cNvPr>
            <p:cNvCxnSpPr/>
            <p:nvPr/>
          </p:nvCxnSpPr>
          <p:spPr>
            <a:xfrm>
              <a:off x="8977462" y="437325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C137107-D1BD-43EE-86BF-11BD19696D26}"/>
                    </a:ext>
                  </a:extLst>
                </p:cNvPr>
                <p:cNvSpPr txBox="1"/>
                <p:nvPr/>
              </p:nvSpPr>
              <p:spPr>
                <a:xfrm>
                  <a:off x="8332329" y="472095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C137107-D1BD-43EE-86BF-11BD19696D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329" y="4720956"/>
                  <a:ext cx="619557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4483201-CA3A-4A45-A6F7-C319A3C5A8B2}"/>
                    </a:ext>
                  </a:extLst>
                </p:cNvPr>
                <p:cNvSpPr txBox="1"/>
                <p:nvPr/>
              </p:nvSpPr>
              <p:spPr>
                <a:xfrm>
                  <a:off x="7437830" y="3948123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4483201-CA3A-4A45-A6F7-C319A3C5A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7830" y="3948123"/>
                  <a:ext cx="851515" cy="83099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40B310B-AFDB-4133-9D6B-2F63F54CB476}"/>
                    </a:ext>
                  </a:extLst>
                </p:cNvPr>
                <p:cNvSpPr txBox="1"/>
                <p:nvPr/>
              </p:nvSpPr>
              <p:spPr>
                <a:xfrm>
                  <a:off x="9283398" y="3920842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40B310B-AFDB-4133-9D6B-2F63F54CB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3398" y="3920842"/>
                  <a:ext cx="851515" cy="83099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546F7E-3140-4A6C-9CB3-730FF0F268CD}"/>
                    </a:ext>
                  </a:extLst>
                </p:cNvPr>
                <p:cNvSpPr txBox="1"/>
                <p:nvPr/>
              </p:nvSpPr>
              <p:spPr>
                <a:xfrm>
                  <a:off x="4283796" y="395656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546F7E-3140-4A6C-9CB3-730FF0F26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796" y="3956565"/>
                  <a:ext cx="851515" cy="83099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4591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5DD624-00C2-40D2-B4A5-3E424B1BE7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26396"/>
                <a:ext cx="11699087" cy="778828"/>
              </a:xfrm>
            </p:spPr>
            <p:txBody>
              <a:bodyPr/>
              <a:lstStyle/>
              <a:p>
                <a:r>
                  <a:rPr lang="en-US" dirty="0"/>
                  <a:t>What does the following formula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5DD624-00C2-40D2-B4A5-3E424B1BE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26396"/>
                <a:ext cx="11699087" cy="778828"/>
              </a:xfrm>
              <a:blipFill>
                <a:blip r:embed="rId2"/>
                <a:stretch>
                  <a:fillRect l="-625" t="-9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395032A-C4D5-4070-8EFB-72A7F960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420221"/>
            <a:ext cx="10920419" cy="778828"/>
          </a:xfrm>
        </p:spPr>
        <p:txBody>
          <a:bodyPr/>
          <a:lstStyle/>
          <a:p>
            <a:r>
              <a:rPr lang="en-US" dirty="0"/>
              <a:t>More, more operator fun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68A2A-F530-4E53-9EE0-A0C4B6F9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581905-CF92-45C0-8001-4DD30E3D279A}"/>
              </a:ext>
            </a:extLst>
          </p:cNvPr>
          <p:cNvGrpSpPr/>
          <p:nvPr/>
        </p:nvGrpSpPr>
        <p:grpSpPr>
          <a:xfrm>
            <a:off x="1760984" y="2286593"/>
            <a:ext cx="6704687" cy="1204052"/>
            <a:chOff x="1134910" y="2635454"/>
            <a:chExt cx="6704687" cy="120405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D5D276-F4B4-41BD-B137-99E2151C685F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B7CB3FE-F004-49B7-8408-4E0421A81237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DDD0CCA-FF6E-4D2F-8F0C-B32CA9A6F616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409668-140F-4AE6-A3E6-533E068F3AD9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65A59CC-D850-4BCA-8331-04474C29DB7A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064E8F-858B-4EB6-A68A-5C9F5E66D55E}"/>
                </a:ext>
              </a:extLst>
            </p:cNvPr>
            <p:cNvSpPr/>
            <p:nvPr/>
          </p:nvSpPr>
          <p:spPr>
            <a:xfrm>
              <a:off x="7119406" y="263545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5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18DF51B-3456-4BBE-BC07-F06DBE0BB0B8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F628A7-340F-4650-ADA6-9A3D53ACBEA8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BF1C7B7-B917-4515-8EBA-06624C5D89EA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C9528C-EA3D-40AB-A16A-9739B85B582A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A1A41B-D4D5-434C-8028-D5548D7830B6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452FF2C-389B-4F3A-BE8F-EA0B330073E0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452FF2C-389B-4F3A-BE8F-EA0B33007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58CD931-0851-4904-8E97-BA5130B6603E}"/>
                    </a:ext>
                  </a:extLst>
                </p:cNvPr>
                <p:cNvSpPr txBox="1"/>
                <p:nvPr/>
              </p:nvSpPr>
              <p:spPr>
                <a:xfrm>
                  <a:off x="2501824" y="3355645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58CD931-0851-4904-8E97-BA5130B66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824" y="3355645"/>
                  <a:ext cx="55797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69EF14F-2638-4945-ACC1-560D1B752667}"/>
                    </a:ext>
                  </a:extLst>
                </p:cNvPr>
                <p:cNvSpPr txBox="1"/>
                <p:nvPr/>
              </p:nvSpPr>
              <p:spPr>
                <a:xfrm>
                  <a:off x="3617766" y="3355645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69EF14F-2638-4945-ACC1-560D1B752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7766" y="3355645"/>
                  <a:ext cx="557973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86C9687-8ED7-4942-AEF2-BC20D6818601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5557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86C9687-8ED7-4942-AEF2-BC20D6818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555730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820AC3-A2CC-4DC6-862B-83D4B0AAA002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820AC3-A2CC-4DC6-862B-83D4B0AAA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55797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4377C006-A069-42AD-8923-DFBFEABF74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567059"/>
                <a:ext cx="11699087" cy="6356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Is this true?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i="1" dirty="0"/>
                  <a:t>?</a:t>
                </a:r>
                <a:endParaRPr lang="ar-AE" i="1" dirty="0"/>
              </a:p>
            </p:txBody>
          </p:sp>
        </mc:Choice>
        <mc:Fallback xmlns="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4377C006-A069-42AD-8923-DFBFEABF7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567059"/>
                <a:ext cx="11699087" cy="635632"/>
              </a:xfrm>
              <a:prstGeom prst="rect">
                <a:avLst/>
              </a:prstGeom>
              <a:blipFill>
                <a:blip r:embed="rId8"/>
                <a:stretch>
                  <a:fillRect l="-625" t="-15385" b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335DD73-B916-4390-B922-AED352A4062F}"/>
              </a:ext>
            </a:extLst>
          </p:cNvPr>
          <p:cNvGrpSpPr/>
          <p:nvPr/>
        </p:nvGrpSpPr>
        <p:grpSpPr>
          <a:xfrm>
            <a:off x="1189753" y="4073843"/>
            <a:ext cx="9444362" cy="1678220"/>
            <a:chOff x="1418352" y="3315545"/>
            <a:chExt cx="9444362" cy="167822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7866F41-BFB5-46C1-B117-1DD950BB8C97}"/>
                </a:ext>
              </a:extLst>
            </p:cNvPr>
            <p:cNvSpPr/>
            <p:nvPr/>
          </p:nvSpPr>
          <p:spPr>
            <a:xfrm>
              <a:off x="1418352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BF37C01-F11A-4CBF-8EDD-5793645755BA}"/>
                </a:ext>
              </a:extLst>
            </p:cNvPr>
            <p:cNvSpPr/>
            <p:nvPr/>
          </p:nvSpPr>
          <p:spPr>
            <a:xfrm>
              <a:off x="2619226" y="342900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284881-0BB2-462B-BFCF-C6865BCD0653}"/>
                </a:ext>
              </a:extLst>
            </p:cNvPr>
            <p:cNvSpPr/>
            <p:nvPr/>
          </p:nvSpPr>
          <p:spPr>
            <a:xfrm>
              <a:off x="3820100" y="342900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3C21CB0-EBE4-4320-9CE7-3BE79FB5AC1F}"/>
                </a:ext>
              </a:extLst>
            </p:cNvPr>
            <p:cNvSpPr/>
            <p:nvPr/>
          </p:nvSpPr>
          <p:spPr>
            <a:xfrm>
              <a:off x="5028711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DA4241-562B-4144-B4EC-72378276B6A5}"/>
                </a:ext>
              </a:extLst>
            </p:cNvPr>
            <p:cNvSpPr/>
            <p:nvPr/>
          </p:nvSpPr>
          <p:spPr>
            <a:xfrm>
              <a:off x="6196534" y="3428998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D9037D4-E8BE-4324-8842-0CA730A47DBD}"/>
                </a:ext>
              </a:extLst>
            </p:cNvPr>
            <p:cNvSpPr/>
            <p:nvPr/>
          </p:nvSpPr>
          <p:spPr>
            <a:xfrm>
              <a:off x="8785302" y="34263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A63C6D1-F5B1-47AF-A3D4-DE44169B677E}"/>
                </a:ext>
              </a:extLst>
            </p:cNvPr>
            <p:cNvCxnSpPr>
              <a:stCxn id="27" idx="6"/>
              <a:endCxn id="28" idx="2"/>
            </p:cNvCxnSpPr>
            <p:nvPr/>
          </p:nvCxnSpPr>
          <p:spPr>
            <a:xfrm>
              <a:off x="2138543" y="378909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A03090D-4218-4BB7-8BB4-FAB5C511629D}"/>
                </a:ext>
              </a:extLst>
            </p:cNvPr>
            <p:cNvCxnSpPr/>
            <p:nvPr/>
          </p:nvCxnSpPr>
          <p:spPr>
            <a:xfrm>
              <a:off x="3322700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6ECDDE1-E4B7-4183-8984-83E5F25BA93E}"/>
                </a:ext>
              </a:extLst>
            </p:cNvPr>
            <p:cNvCxnSpPr/>
            <p:nvPr/>
          </p:nvCxnSpPr>
          <p:spPr>
            <a:xfrm>
              <a:off x="4540291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C73198-1B22-41A0-86F7-AEF460CB6ED5}"/>
                </a:ext>
              </a:extLst>
            </p:cNvPr>
            <p:cNvCxnSpPr/>
            <p:nvPr/>
          </p:nvCxnSpPr>
          <p:spPr>
            <a:xfrm>
              <a:off x="5748902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25A7C63-CA0A-4F04-95A1-6A0E6CF149FD}"/>
                </a:ext>
              </a:extLst>
            </p:cNvPr>
            <p:cNvCxnSpPr>
              <a:cxnSpLocks/>
            </p:cNvCxnSpPr>
            <p:nvPr/>
          </p:nvCxnSpPr>
          <p:spPr>
            <a:xfrm>
              <a:off x="6919422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230B233-AF65-41D3-BB84-1BFB2961D0F2}"/>
                </a:ext>
              </a:extLst>
            </p:cNvPr>
            <p:cNvCxnSpPr>
              <a:cxnSpLocks/>
            </p:cNvCxnSpPr>
            <p:nvPr/>
          </p:nvCxnSpPr>
          <p:spPr>
            <a:xfrm>
              <a:off x="8301922" y="378644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3F29C25-D05B-49EE-A3FF-23A914CCA222}"/>
                    </a:ext>
                  </a:extLst>
                </p:cNvPr>
                <p:cNvSpPr txBox="1"/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3F29C25-D05B-49EE-A3FF-23A914CCA2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1EB75DC-EFAA-406A-8FE7-34C4B6E24A24}"/>
                </a:ext>
              </a:extLst>
            </p:cNvPr>
            <p:cNvCxnSpPr>
              <a:cxnSpLocks/>
            </p:cNvCxnSpPr>
            <p:nvPr/>
          </p:nvCxnSpPr>
          <p:spPr>
            <a:xfrm>
              <a:off x="9505539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717F0E-018D-44B4-8A98-401E5AF73A16}"/>
                    </a:ext>
                  </a:extLst>
                </p:cNvPr>
                <p:cNvSpPr txBox="1"/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717F0E-018D-44B4-8A98-401E5AF73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95D05E6-9B7B-4221-A2F6-B7615E046F49}"/>
                    </a:ext>
                  </a:extLst>
                </p:cNvPr>
                <p:cNvSpPr txBox="1"/>
                <p:nvPr/>
              </p:nvSpPr>
              <p:spPr>
                <a:xfrm>
                  <a:off x="1543963" y="4140573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95D05E6-9B7B-4221-A2F6-B7615E046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963" y="4140573"/>
                  <a:ext cx="657231" cy="830997"/>
                </a:xfrm>
                <a:prstGeom prst="rect">
                  <a:avLst/>
                </a:prstGeom>
                <a:blipFill>
                  <a:blip r:embed="rId11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669E6B5-A602-40E8-A7B4-6B2D7162B2F8}"/>
                    </a:ext>
                  </a:extLst>
                </p:cNvPr>
                <p:cNvSpPr txBox="1"/>
                <p:nvPr/>
              </p:nvSpPr>
              <p:spPr>
                <a:xfrm>
                  <a:off x="2628808" y="4149189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669E6B5-A602-40E8-A7B4-6B2D7162B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808" y="4149189"/>
                  <a:ext cx="786369" cy="83099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79C2E06-EDAC-4A01-831A-40CA24E89650}"/>
                    </a:ext>
                  </a:extLst>
                </p:cNvPr>
                <p:cNvSpPr txBox="1"/>
                <p:nvPr/>
              </p:nvSpPr>
              <p:spPr>
                <a:xfrm>
                  <a:off x="3888538" y="4140573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79C2E06-EDAC-4A01-831A-40CA24E896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8538" y="4140573"/>
                  <a:ext cx="657231" cy="830997"/>
                </a:xfrm>
                <a:prstGeom prst="rect">
                  <a:avLst/>
                </a:prstGeom>
                <a:blipFill>
                  <a:blip r:embed="rId13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352382A-D0C7-44F5-982A-8E1196BF3E26}"/>
                    </a:ext>
                  </a:extLst>
                </p:cNvPr>
                <p:cNvSpPr txBox="1"/>
                <p:nvPr/>
              </p:nvSpPr>
              <p:spPr>
                <a:xfrm>
                  <a:off x="5158789" y="416276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352382A-D0C7-44F5-982A-8E1196BF3E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789" y="4162768"/>
                  <a:ext cx="786369" cy="830997"/>
                </a:xfrm>
                <a:prstGeom prst="rect">
                  <a:avLst/>
                </a:prstGeom>
                <a:blipFill>
                  <a:blip r:embed="rId14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E236EAA-F9F6-4EAB-ABE0-44DB8A077E32}"/>
                    </a:ext>
                  </a:extLst>
                </p:cNvPr>
                <p:cNvSpPr txBox="1"/>
                <p:nvPr/>
              </p:nvSpPr>
              <p:spPr>
                <a:xfrm>
                  <a:off x="6372248" y="4149188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E236EAA-F9F6-4EAB-ABE0-44DB8A077E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48" y="4149188"/>
                  <a:ext cx="657231" cy="830997"/>
                </a:xfrm>
                <a:prstGeom prst="rect">
                  <a:avLst/>
                </a:prstGeom>
                <a:blipFill>
                  <a:blip r:embed="rId1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F848AEE-3DB7-4233-B7FB-1F41F69E2D1E}"/>
                    </a:ext>
                  </a:extLst>
                </p:cNvPr>
                <p:cNvSpPr txBox="1"/>
                <p:nvPr/>
              </p:nvSpPr>
              <p:spPr>
                <a:xfrm>
                  <a:off x="8781733" y="4150887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F848AEE-3DB7-4233-B7FB-1F41F69E2D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733" y="4150887"/>
                  <a:ext cx="657231" cy="830997"/>
                </a:xfrm>
                <a:prstGeom prst="rect">
                  <a:avLst/>
                </a:prstGeom>
                <a:blipFill>
                  <a:blip r:embed="rId16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B918FBE-2432-4483-A368-61578FC27F85}"/>
                  </a:ext>
                </a:extLst>
              </p:cNvPr>
              <p:cNvSpPr txBox="1"/>
              <p:nvPr/>
            </p:nvSpPr>
            <p:spPr>
              <a:xfrm>
                <a:off x="9343505" y="4785229"/>
                <a:ext cx="23990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No! Because this 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but not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B918FBE-2432-4483-A368-61578FC27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05" y="4785229"/>
                <a:ext cx="2399071" cy="923330"/>
              </a:xfrm>
              <a:prstGeom prst="rect">
                <a:avLst/>
              </a:prstGeom>
              <a:blipFill>
                <a:blip r:embed="rId17"/>
                <a:stretch>
                  <a:fillRect t="-3974" r="-1272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01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5" grpId="0" build="p"/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97552D-5331-4089-8F0E-CEA304EE1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97552D-5331-4089-8F0E-CEA304EE1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5B202FD-1D15-4CEA-B58B-793D5E02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duality and identities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7B9F6-710E-4593-B6E7-E9DBD85B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54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E85CE5-AFF3-43BF-BE53-0C31B59EA4C8}"/>
              </a:ext>
            </a:extLst>
          </p:cNvPr>
          <p:cNvGrpSpPr/>
          <p:nvPr/>
        </p:nvGrpSpPr>
        <p:grpSpPr>
          <a:xfrm>
            <a:off x="270164" y="2185886"/>
            <a:ext cx="7897090" cy="3339411"/>
            <a:chOff x="1537855" y="2159458"/>
            <a:chExt cx="7897090" cy="33394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1DBEBB-E6F1-4177-9EE1-1F1C8B756733}"/>
                </a:ext>
              </a:extLst>
            </p:cNvPr>
            <p:cNvSpPr/>
            <p:nvPr/>
          </p:nvSpPr>
          <p:spPr>
            <a:xfrm>
              <a:off x="1542011" y="2161309"/>
              <a:ext cx="7888778" cy="3337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/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Kitchen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/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solidFill>
                  <a:srgbClr val="FFF7C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Bedroom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/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Living Room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(ℓ)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/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Bathroom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BC74AEC-F71F-4C21-8BA6-39BB807206EC}"/>
                </a:ext>
              </a:extLst>
            </p:cNvPr>
            <p:cNvCxnSpPr/>
            <p:nvPr/>
          </p:nvCxnSpPr>
          <p:spPr>
            <a:xfrm flipH="1">
              <a:off x="3897325" y="3559577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7CBC2E1-FE88-416A-B81A-0A2D245BD9B4}"/>
                </a:ext>
              </a:extLst>
            </p:cNvPr>
            <p:cNvSpPr/>
            <p:nvPr/>
          </p:nvSpPr>
          <p:spPr>
            <a:xfrm>
              <a:off x="3926420" y="4000152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7C9DF49-397F-46E0-8221-BE0AC5C0F5D3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6683432" y="2877356"/>
              <a:ext cx="153786" cy="146627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89231-7998-4954-8382-231930278979}"/>
                </a:ext>
              </a:extLst>
            </p:cNvPr>
            <p:cNvSpPr/>
            <p:nvPr/>
          </p:nvSpPr>
          <p:spPr>
            <a:xfrm>
              <a:off x="6683432" y="3090485"/>
              <a:ext cx="149629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BD2DE7-F5BF-4857-9333-98C41B456271}"/>
                </a:ext>
              </a:extLst>
            </p:cNvPr>
            <p:cNvCxnSpPr/>
            <p:nvPr/>
          </p:nvCxnSpPr>
          <p:spPr>
            <a:xfrm flipH="1">
              <a:off x="6600305" y="4457928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B9219A5-7C62-4D34-82C0-769718C5A03C}"/>
                </a:ext>
              </a:extLst>
            </p:cNvPr>
            <p:cNvSpPr/>
            <p:nvPr/>
          </p:nvSpPr>
          <p:spPr>
            <a:xfrm>
              <a:off x="6629400" y="4898503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FDD8B7A-C79A-4E55-B6E6-DC97FFA377CE}"/>
                </a:ext>
              </a:extLst>
            </p:cNvPr>
            <p:cNvCxnSpPr>
              <a:cxnSpLocks/>
            </p:cNvCxnSpPr>
            <p:nvPr/>
          </p:nvCxnSpPr>
          <p:spPr>
            <a:xfrm>
              <a:off x="4139738" y="4879253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133AC9-6F9C-4534-959D-7A129838404D}"/>
                </a:ext>
              </a:extLst>
            </p:cNvPr>
            <p:cNvSpPr/>
            <p:nvPr/>
          </p:nvSpPr>
          <p:spPr>
            <a:xfrm flipH="1">
              <a:off x="4168833" y="5319828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/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Study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EF544BA5-4B55-48BF-A2E1-C81F7D953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2E5CBC24-B080-4103-A8A5-4695A1D42F58}"/>
              </a:ext>
            </a:extLst>
          </p:cNvPr>
          <p:cNvSpPr txBox="1">
            <a:spLocks/>
          </p:cNvSpPr>
          <p:nvPr/>
        </p:nvSpPr>
        <p:spPr>
          <a:xfrm>
            <a:off x="8196349" y="2185886"/>
            <a:ext cx="3828970" cy="3498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Whenever the robot visits the kitchen, it should visit the bedroom after.</a:t>
            </a:r>
          </a:p>
          <a:p>
            <a:r>
              <a:rPr lang="en-US" sz="1800" dirty="0"/>
              <a:t>Robot should never go to the bathroom</a:t>
            </a:r>
          </a:p>
          <a:p>
            <a:r>
              <a:rPr lang="en-US" sz="1800" dirty="0"/>
              <a:t>The robot should keep working until its battery becomes low</a:t>
            </a:r>
          </a:p>
          <a:p>
            <a:r>
              <a:rPr lang="en-US" sz="1800" dirty="0"/>
              <a:t>The robot should repeatedly visit the living room</a:t>
            </a:r>
          </a:p>
          <a:p>
            <a:r>
              <a:rPr lang="en-US" sz="1800" dirty="0"/>
              <a:t>Whenever the TV is on and the living room has no person in it, then within three steps, the robot should turn off the TV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C63C85-9CAC-4AE7-A455-D8517F6C5E88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C71146-BB59-41B2-8625-6EB613EB4A20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A5FA31-AD42-4AA9-B40C-D1D54397F3B5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3EB9EC-AB4E-4937-82EF-F25C65BD8B16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C7BBE7-47AB-45D4-AA75-46015D477BDE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EF2699-7BE1-434A-AF20-35AF62DDA837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1C48A26-4251-4230-A5E0-42A7718AD1FC}"/>
              </a:ext>
            </a:extLst>
          </p:cNvPr>
          <p:cNvSpPr/>
          <p:nvPr/>
        </p:nvSpPr>
        <p:spPr>
          <a:xfrm rot="5400000">
            <a:off x="6675464" y="344984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9113F8-EB78-4B0B-AC6A-A90CCE34FE12}"/>
              </a:ext>
            </a:extLst>
          </p:cNvPr>
          <p:cNvCxnSpPr>
            <a:cxnSpLocks/>
          </p:cNvCxnSpPr>
          <p:nvPr/>
        </p:nvCxnSpPr>
        <p:spPr>
          <a:xfrm>
            <a:off x="6902334" y="337682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4952601-5209-456E-82C2-1BA48B03B436}"/>
              </a:ext>
            </a:extLst>
          </p:cNvPr>
          <p:cNvSpPr/>
          <p:nvPr/>
        </p:nvSpPr>
        <p:spPr>
          <a:xfrm rot="5400000">
            <a:off x="3987683" y="2032533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5F875B-3098-44EF-9446-9279338D7DDD}"/>
              </a:ext>
            </a:extLst>
          </p:cNvPr>
          <p:cNvCxnSpPr>
            <a:cxnSpLocks/>
          </p:cNvCxnSpPr>
          <p:nvPr/>
        </p:nvCxnSpPr>
        <p:spPr>
          <a:xfrm>
            <a:off x="4214553" y="1959515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B402B29-285B-407F-B73B-18371FC62629}"/>
              </a:ext>
            </a:extLst>
          </p:cNvPr>
          <p:cNvSpPr/>
          <p:nvPr/>
        </p:nvSpPr>
        <p:spPr>
          <a:xfrm rot="5400000">
            <a:off x="1195837" y="460877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585F5B9-701B-4698-A0D4-5BF5F6176D8D}"/>
              </a:ext>
            </a:extLst>
          </p:cNvPr>
          <p:cNvCxnSpPr>
            <a:cxnSpLocks/>
          </p:cNvCxnSpPr>
          <p:nvPr/>
        </p:nvCxnSpPr>
        <p:spPr>
          <a:xfrm>
            <a:off x="1422707" y="453575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8ED1DDE-A031-4143-8D15-A64FDC870D82}"/>
                  </a:ext>
                </a:extLst>
              </p:cNvPr>
              <p:cNvSpPr/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solidFill>
                <a:srgbClr val="FC9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Passage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8ED1DDE-A031-4143-8D15-A64FDC870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1B56B4F-F982-4C12-913A-A3A8BF94A0EE}"/>
              </a:ext>
            </a:extLst>
          </p:cNvPr>
          <p:cNvCxnSpPr>
            <a:cxnSpLocks/>
          </p:cNvCxnSpPr>
          <p:nvPr/>
        </p:nvCxnSpPr>
        <p:spPr>
          <a:xfrm flipH="1">
            <a:off x="5401194" y="2314408"/>
            <a:ext cx="164176" cy="1978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86A053F-4F1B-4A43-8FE6-5C4522393B9E}"/>
              </a:ext>
            </a:extLst>
          </p:cNvPr>
          <p:cNvSpPr/>
          <p:nvPr/>
        </p:nvSpPr>
        <p:spPr>
          <a:xfrm>
            <a:off x="5424054" y="2575572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081CB42-667B-41BA-8C0F-BC3D7D28F657}"/>
              </a:ext>
            </a:extLst>
          </p:cNvPr>
          <p:cNvCxnSpPr>
            <a:cxnSpLocks/>
          </p:cNvCxnSpPr>
          <p:nvPr/>
        </p:nvCxnSpPr>
        <p:spPr>
          <a:xfrm flipH="1">
            <a:off x="2716918" y="2348345"/>
            <a:ext cx="145474" cy="1723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F6F64AF-19D3-44AD-A82D-829713A23A94}"/>
              </a:ext>
            </a:extLst>
          </p:cNvPr>
          <p:cNvSpPr/>
          <p:nvPr/>
        </p:nvSpPr>
        <p:spPr>
          <a:xfrm>
            <a:off x="2716918" y="2573466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02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 in LTL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8131" y="2072700"/>
                <a:ext cx="3828970" cy="39134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Whenever the robot visits the kitchen, it should visit the bedroom after.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𝐅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Robot should never go to the bathroom.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The robot should keep working until its battery becomes low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𝑤𝑜𝑟𝑘𝑖𝑛𝑔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𝑙𝑜𝑤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𝑏𝑎𝑡𝑡𝑒𝑟𝑦</m:t>
                      </m:r>
                    </m:oMath>
                  </m:oMathPara>
                </a14:m>
                <a:endParaRPr lang="en-US" sz="1800" i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31" y="2072700"/>
                <a:ext cx="3828970" cy="3913429"/>
              </a:xfrm>
              <a:prstGeom prst="rect">
                <a:avLst/>
              </a:prstGeom>
              <a:blipFill>
                <a:blip r:embed="rId8"/>
                <a:stretch>
                  <a:fillRect l="-318" t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C164703-E95F-8256-D194-615D39EBD9F9}"/>
              </a:ext>
            </a:extLst>
          </p:cNvPr>
          <p:cNvGrpSpPr/>
          <p:nvPr/>
        </p:nvGrpSpPr>
        <p:grpSpPr>
          <a:xfrm>
            <a:off x="270164" y="2185886"/>
            <a:ext cx="7897090" cy="3339411"/>
            <a:chOff x="1537855" y="2159458"/>
            <a:chExt cx="7897090" cy="333941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539B98-CADA-52DC-BF72-71016B6DA481}"/>
                </a:ext>
              </a:extLst>
            </p:cNvPr>
            <p:cNvSpPr/>
            <p:nvPr/>
          </p:nvSpPr>
          <p:spPr>
            <a:xfrm>
              <a:off x="1542011" y="2161309"/>
              <a:ext cx="7888778" cy="3337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1970CF8-4F11-FDEB-CB90-0BAF89696BE5}"/>
                    </a:ext>
                  </a:extLst>
                </p:cNvPr>
                <p:cNvSpPr/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Kitchen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5D7433C-DBE7-A404-E316-69213B62EE0C}"/>
                    </a:ext>
                  </a:extLst>
                </p:cNvPr>
                <p:cNvSpPr/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solidFill>
                  <a:srgbClr val="FFF7C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Bedroom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9CC6F01-7059-7D28-1FB0-3A2F6DC5E13F}"/>
                    </a:ext>
                  </a:extLst>
                </p:cNvPr>
                <p:cNvSpPr/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Living Room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(ℓ)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64909B4-B39C-52FE-FDB7-BF6168111731}"/>
                    </a:ext>
                  </a:extLst>
                </p:cNvPr>
                <p:cNvSpPr/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Bathroom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4AA01C-5B77-06F1-130A-84A57A610AA8}"/>
                </a:ext>
              </a:extLst>
            </p:cNvPr>
            <p:cNvCxnSpPr/>
            <p:nvPr/>
          </p:nvCxnSpPr>
          <p:spPr>
            <a:xfrm flipH="1">
              <a:off x="3897325" y="3559577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9152530-9051-6ACE-16F9-98971C4E9277}"/>
                </a:ext>
              </a:extLst>
            </p:cNvPr>
            <p:cNvSpPr/>
            <p:nvPr/>
          </p:nvSpPr>
          <p:spPr>
            <a:xfrm>
              <a:off x="3926420" y="4000152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C5FA3D7-47C5-B8C1-AEB2-FA985516011F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H="1">
              <a:off x="6683432" y="2877356"/>
              <a:ext cx="153786" cy="146627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6E9930A-8417-54AB-CE5D-E89267ADADB0}"/>
                </a:ext>
              </a:extLst>
            </p:cNvPr>
            <p:cNvSpPr/>
            <p:nvPr/>
          </p:nvSpPr>
          <p:spPr>
            <a:xfrm>
              <a:off x="6683432" y="3090485"/>
              <a:ext cx="149629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C61AE3A-DBB1-DF6D-76A2-B58B111FA1D9}"/>
                </a:ext>
              </a:extLst>
            </p:cNvPr>
            <p:cNvCxnSpPr/>
            <p:nvPr/>
          </p:nvCxnSpPr>
          <p:spPr>
            <a:xfrm flipH="1">
              <a:off x="6600305" y="4457928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6EF7BE-610D-262E-2E4B-567B22C3408A}"/>
                </a:ext>
              </a:extLst>
            </p:cNvPr>
            <p:cNvSpPr/>
            <p:nvPr/>
          </p:nvSpPr>
          <p:spPr>
            <a:xfrm>
              <a:off x="6629400" y="4898503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79C2FAE-71D1-A71F-693D-6BDD09042E66}"/>
                </a:ext>
              </a:extLst>
            </p:cNvPr>
            <p:cNvCxnSpPr>
              <a:cxnSpLocks/>
            </p:cNvCxnSpPr>
            <p:nvPr/>
          </p:nvCxnSpPr>
          <p:spPr>
            <a:xfrm>
              <a:off x="4139738" y="4879253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4E50769-80F9-4F32-D812-00DD6DB9D5A3}"/>
                </a:ext>
              </a:extLst>
            </p:cNvPr>
            <p:cNvSpPr/>
            <p:nvPr/>
          </p:nvSpPr>
          <p:spPr>
            <a:xfrm flipH="1">
              <a:off x="4168833" y="5319828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21FC7634-2932-5E72-7C9F-3DF47E72DC60}"/>
                    </a:ext>
                  </a:extLst>
                </p:cNvPr>
                <p:cNvSpPr/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Study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F940A109-B320-FC13-7E1D-0B35493971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196BFA14-4C39-5959-A610-1033590A983B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1C21D3-C7F2-5CEE-228A-2193E7F2620E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116BAD-1F0C-4A26-D0F4-8D7249C80893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FD6BE6-CDA5-68E3-21A8-4BA9D4AB8CFD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769277F-CB7C-26FF-AB0C-0F7E6B90AC8E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A75643-7BB6-A244-645C-29008231A198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5CD2451-A854-0EF0-F46B-6043B7739C97}"/>
              </a:ext>
            </a:extLst>
          </p:cNvPr>
          <p:cNvSpPr/>
          <p:nvPr/>
        </p:nvSpPr>
        <p:spPr>
          <a:xfrm rot="5400000">
            <a:off x="6675464" y="344984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1C73270-F186-FE9C-022A-8E4B9278CCEE}"/>
              </a:ext>
            </a:extLst>
          </p:cNvPr>
          <p:cNvCxnSpPr>
            <a:cxnSpLocks/>
          </p:cNvCxnSpPr>
          <p:nvPr/>
        </p:nvCxnSpPr>
        <p:spPr>
          <a:xfrm>
            <a:off x="6902334" y="337682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CC19F17-D9F8-0911-AC34-E963DC693B74}"/>
              </a:ext>
            </a:extLst>
          </p:cNvPr>
          <p:cNvSpPr/>
          <p:nvPr/>
        </p:nvSpPr>
        <p:spPr>
          <a:xfrm rot="5400000">
            <a:off x="3987683" y="2032533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965C7BE-7799-3A36-AE5E-DB4628C95B65}"/>
              </a:ext>
            </a:extLst>
          </p:cNvPr>
          <p:cNvCxnSpPr>
            <a:cxnSpLocks/>
          </p:cNvCxnSpPr>
          <p:nvPr/>
        </p:nvCxnSpPr>
        <p:spPr>
          <a:xfrm>
            <a:off x="4214553" y="1959515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093D0AA-88EF-43C6-044E-74FB10A8B22F}"/>
              </a:ext>
            </a:extLst>
          </p:cNvPr>
          <p:cNvSpPr/>
          <p:nvPr/>
        </p:nvSpPr>
        <p:spPr>
          <a:xfrm rot="5400000">
            <a:off x="1195837" y="460877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E11670-2724-269B-DAAB-B7E4197B7620}"/>
              </a:ext>
            </a:extLst>
          </p:cNvPr>
          <p:cNvCxnSpPr>
            <a:cxnSpLocks/>
          </p:cNvCxnSpPr>
          <p:nvPr/>
        </p:nvCxnSpPr>
        <p:spPr>
          <a:xfrm>
            <a:off x="1422707" y="453575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AC3E843-75F3-DFFB-856A-F8D5051A7F5F}"/>
                  </a:ext>
                </a:extLst>
              </p:cNvPr>
              <p:cNvSpPr/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solidFill>
                <a:srgbClr val="FC9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Passage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AC3E843-75F3-DFFB-856A-F8D5051A7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F8820DA-24AF-0D07-9E9E-791B641C370B}"/>
              </a:ext>
            </a:extLst>
          </p:cNvPr>
          <p:cNvCxnSpPr>
            <a:cxnSpLocks/>
          </p:cNvCxnSpPr>
          <p:nvPr/>
        </p:nvCxnSpPr>
        <p:spPr>
          <a:xfrm flipH="1">
            <a:off x="5401194" y="2314408"/>
            <a:ext cx="164176" cy="1978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CBCC4A75-ED68-F71F-ADFD-E0902BD7EC3B}"/>
              </a:ext>
            </a:extLst>
          </p:cNvPr>
          <p:cNvSpPr/>
          <p:nvPr/>
        </p:nvSpPr>
        <p:spPr>
          <a:xfrm>
            <a:off x="5424054" y="2575572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10A053D-32AD-EBCA-0D2B-04C4D9A4CB3A}"/>
              </a:ext>
            </a:extLst>
          </p:cNvPr>
          <p:cNvCxnSpPr>
            <a:cxnSpLocks/>
          </p:cNvCxnSpPr>
          <p:nvPr/>
        </p:nvCxnSpPr>
        <p:spPr>
          <a:xfrm flipH="1">
            <a:off x="2716918" y="2348345"/>
            <a:ext cx="145474" cy="1723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52AC30C-1E64-A1D7-3A8C-FAE7C38EB89C}"/>
              </a:ext>
            </a:extLst>
          </p:cNvPr>
          <p:cNvSpPr/>
          <p:nvPr/>
        </p:nvSpPr>
        <p:spPr>
          <a:xfrm>
            <a:off x="2716918" y="2573466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34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 in LTL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8131" y="2072701"/>
                <a:ext cx="3828970" cy="34525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The robot should repeatedly visit the living room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ℓ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Whenever the TV is on and the living room has no person in it, then within three steps, the robot should turn off the TV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sz="18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800" b="0" dirty="0"/>
                  <a:t>room occupied by a person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0" smtClean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≤3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≤3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𝐗𝐗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𝐗𝐗𝐗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31" y="2072701"/>
                <a:ext cx="3828970" cy="3452596"/>
              </a:xfrm>
              <a:prstGeom prst="rect">
                <a:avLst/>
              </a:prstGeom>
              <a:blipFill>
                <a:blip r:embed="rId8"/>
                <a:stretch>
                  <a:fillRect l="-318" t="-1590" r="-478" b="-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CE7348F-74B8-36C1-6B63-4AAB053F8469}"/>
              </a:ext>
            </a:extLst>
          </p:cNvPr>
          <p:cNvGrpSpPr/>
          <p:nvPr/>
        </p:nvGrpSpPr>
        <p:grpSpPr>
          <a:xfrm>
            <a:off x="270164" y="2185886"/>
            <a:ext cx="7897090" cy="3339411"/>
            <a:chOff x="1537855" y="2159458"/>
            <a:chExt cx="7897090" cy="333941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B51F74-4010-2543-01B8-62B61D1CECBB}"/>
                </a:ext>
              </a:extLst>
            </p:cNvPr>
            <p:cNvSpPr/>
            <p:nvPr/>
          </p:nvSpPr>
          <p:spPr>
            <a:xfrm>
              <a:off x="1542011" y="2161309"/>
              <a:ext cx="7888778" cy="3337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72830E0-50EC-BD7C-FF43-B55153755B9D}"/>
                    </a:ext>
                  </a:extLst>
                </p:cNvPr>
                <p:cNvSpPr/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Kitchen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AF26AC9-F430-B180-BBE1-F0125AFD3EA8}"/>
                    </a:ext>
                  </a:extLst>
                </p:cNvPr>
                <p:cNvSpPr/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solidFill>
                  <a:srgbClr val="FFF7C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Bedroom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62D14E8-F9A4-F3B7-8663-A3FAE12891A1}"/>
                    </a:ext>
                  </a:extLst>
                </p:cNvPr>
                <p:cNvSpPr/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Living Room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(ℓ)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815DAF2-3698-D5B2-7D2B-18023BFBE68D}"/>
                    </a:ext>
                  </a:extLst>
                </p:cNvPr>
                <p:cNvSpPr/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Bathroom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CE598F4-1753-54BB-02C9-8E91D15DB0A1}"/>
                </a:ext>
              </a:extLst>
            </p:cNvPr>
            <p:cNvCxnSpPr/>
            <p:nvPr/>
          </p:nvCxnSpPr>
          <p:spPr>
            <a:xfrm flipH="1">
              <a:off x="3897325" y="3559577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E9DC8E6-B65F-0EA8-9416-7A2B931E6B4D}"/>
                </a:ext>
              </a:extLst>
            </p:cNvPr>
            <p:cNvSpPr/>
            <p:nvPr/>
          </p:nvSpPr>
          <p:spPr>
            <a:xfrm>
              <a:off x="3926420" y="4000152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74F82E0-90BD-E13A-7063-9CE9F7BED591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H="1">
              <a:off x="6683432" y="2877356"/>
              <a:ext cx="153786" cy="146627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FAEDA60-633C-87E3-2DC1-81F4A13CD3EF}"/>
                </a:ext>
              </a:extLst>
            </p:cNvPr>
            <p:cNvSpPr/>
            <p:nvPr/>
          </p:nvSpPr>
          <p:spPr>
            <a:xfrm>
              <a:off x="6683432" y="3090485"/>
              <a:ext cx="149629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A6C816C-122B-48B7-3750-F91AF045C2BD}"/>
                </a:ext>
              </a:extLst>
            </p:cNvPr>
            <p:cNvCxnSpPr/>
            <p:nvPr/>
          </p:nvCxnSpPr>
          <p:spPr>
            <a:xfrm flipH="1">
              <a:off x="6600305" y="4457928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9716EE9-7B31-7D5E-ABF9-3599D6FE766E}"/>
                </a:ext>
              </a:extLst>
            </p:cNvPr>
            <p:cNvSpPr/>
            <p:nvPr/>
          </p:nvSpPr>
          <p:spPr>
            <a:xfrm>
              <a:off x="6629400" y="4898503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BDFA2B1-02B3-15E0-7390-6947D0306D9E}"/>
                </a:ext>
              </a:extLst>
            </p:cNvPr>
            <p:cNvCxnSpPr>
              <a:cxnSpLocks/>
            </p:cNvCxnSpPr>
            <p:nvPr/>
          </p:nvCxnSpPr>
          <p:spPr>
            <a:xfrm>
              <a:off x="4139738" y="4879253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BA24217-409E-6581-3453-4636FD0C3665}"/>
                </a:ext>
              </a:extLst>
            </p:cNvPr>
            <p:cNvSpPr/>
            <p:nvPr/>
          </p:nvSpPr>
          <p:spPr>
            <a:xfrm flipH="1">
              <a:off x="4168833" y="5319828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AB5DAD28-B24A-10BF-1DC9-657C0AE0D8CB}"/>
                    </a:ext>
                  </a:extLst>
                </p:cNvPr>
                <p:cNvSpPr/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Study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612D2CD1-1A09-37F5-152C-81C2BDEB63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3BCB4DD-2B5D-56FC-16E1-1D545902C013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FD20E0-7F92-7D6C-D787-C3FC58916866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5AAA9E3-8C5C-F0ED-D9B5-F34EE42A696F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753CE4E-4E57-6597-EEC4-3CA3295E523A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3D8D314-C132-36A0-EFCE-27222C6E1175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9C30C2-FB9E-5DAE-4744-B5A1B44AF975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B902DED-DEAF-63AE-FAB9-856BC11DDEBC}"/>
              </a:ext>
            </a:extLst>
          </p:cNvPr>
          <p:cNvSpPr/>
          <p:nvPr/>
        </p:nvSpPr>
        <p:spPr>
          <a:xfrm rot="5400000">
            <a:off x="6675464" y="344984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7D0AECC-27A4-0237-49A5-B2EE56C4171B}"/>
              </a:ext>
            </a:extLst>
          </p:cNvPr>
          <p:cNvCxnSpPr>
            <a:cxnSpLocks/>
          </p:cNvCxnSpPr>
          <p:nvPr/>
        </p:nvCxnSpPr>
        <p:spPr>
          <a:xfrm>
            <a:off x="6902334" y="337682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664C848-5BD4-CAD9-65EE-C92F6CA136FE}"/>
              </a:ext>
            </a:extLst>
          </p:cNvPr>
          <p:cNvSpPr/>
          <p:nvPr/>
        </p:nvSpPr>
        <p:spPr>
          <a:xfrm rot="5400000">
            <a:off x="3987683" y="2032533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C2CA125-EC94-FFB5-7F7A-F373B044DEA8}"/>
              </a:ext>
            </a:extLst>
          </p:cNvPr>
          <p:cNvCxnSpPr>
            <a:cxnSpLocks/>
          </p:cNvCxnSpPr>
          <p:nvPr/>
        </p:nvCxnSpPr>
        <p:spPr>
          <a:xfrm>
            <a:off x="4214553" y="1959515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2FF4F97-38F3-C2C1-BE6F-3AC7D4D3C2CC}"/>
              </a:ext>
            </a:extLst>
          </p:cNvPr>
          <p:cNvSpPr/>
          <p:nvPr/>
        </p:nvSpPr>
        <p:spPr>
          <a:xfrm rot="5400000">
            <a:off x="1195837" y="460877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B858ACE-48DD-88F6-57D1-2915D563438D}"/>
              </a:ext>
            </a:extLst>
          </p:cNvPr>
          <p:cNvCxnSpPr>
            <a:cxnSpLocks/>
          </p:cNvCxnSpPr>
          <p:nvPr/>
        </p:nvCxnSpPr>
        <p:spPr>
          <a:xfrm>
            <a:off x="1422707" y="453575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D22D578-846C-CCAC-24A1-8AF38AF00F89}"/>
                  </a:ext>
                </a:extLst>
              </p:cNvPr>
              <p:cNvSpPr/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solidFill>
                <a:srgbClr val="FC9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Passage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D22D578-846C-CCAC-24A1-8AF38AF00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C22F7F9-3816-134B-23CF-60BA5074F7DA}"/>
              </a:ext>
            </a:extLst>
          </p:cNvPr>
          <p:cNvCxnSpPr>
            <a:cxnSpLocks/>
          </p:cNvCxnSpPr>
          <p:nvPr/>
        </p:nvCxnSpPr>
        <p:spPr>
          <a:xfrm flipH="1">
            <a:off x="5401194" y="2314408"/>
            <a:ext cx="164176" cy="1978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93DD17D4-E09F-9EC1-8773-2E19A138E5D9}"/>
              </a:ext>
            </a:extLst>
          </p:cNvPr>
          <p:cNvSpPr/>
          <p:nvPr/>
        </p:nvSpPr>
        <p:spPr>
          <a:xfrm>
            <a:off x="5424054" y="2575572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B5A1C28-C07C-0873-EB87-FE623091FE3A}"/>
              </a:ext>
            </a:extLst>
          </p:cNvPr>
          <p:cNvCxnSpPr>
            <a:cxnSpLocks/>
          </p:cNvCxnSpPr>
          <p:nvPr/>
        </p:nvCxnSpPr>
        <p:spPr>
          <a:xfrm flipH="1">
            <a:off x="2716918" y="2348345"/>
            <a:ext cx="145474" cy="1723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05955BD-3061-32AF-F398-B5768793EBB2}"/>
              </a:ext>
            </a:extLst>
          </p:cNvPr>
          <p:cNvSpPr/>
          <p:nvPr/>
        </p:nvSpPr>
        <p:spPr>
          <a:xfrm>
            <a:off x="2716918" y="2573466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2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0AE697-85C2-4EA1-9732-7D115EBD9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Requirements/Specifications</a:t>
            </a:r>
          </a:p>
          <a:p>
            <a:r>
              <a:rPr lang="en-US" dirty="0"/>
              <a:t>Requirements-based Testing</a:t>
            </a:r>
          </a:p>
          <a:p>
            <a:r>
              <a:rPr lang="en-US" dirty="0"/>
              <a:t>Safety Verification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E67298-5A71-4A19-9DB5-FAEE3B94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2 : Formal Specification, Verification,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29751-0F97-4E5E-85A3-9A7E9DCE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49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83C93-FBA2-4166-8785-B1DE10526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420237"/>
            <a:ext cx="11699087" cy="4263803"/>
          </a:xfrm>
        </p:spPr>
        <p:txBody>
          <a:bodyPr>
            <a:normAutofit/>
          </a:bodyPr>
          <a:lstStyle/>
          <a:p>
            <a:r>
              <a:rPr lang="en-US" dirty="0"/>
              <a:t>Most programmers have used regular expressions</a:t>
            </a:r>
          </a:p>
          <a:p>
            <a:r>
              <a:rPr lang="en-US" dirty="0"/>
              <a:t>Formally, regular expressions specify acceptable sequences of </a:t>
            </a:r>
            <a:r>
              <a:rPr lang="en-US" b="1" i="1" dirty="0"/>
              <a:t>finite</a:t>
            </a:r>
            <a:r>
              <a:rPr lang="en-US" b="1" dirty="0"/>
              <a:t> </a:t>
            </a:r>
            <a:r>
              <a:rPr lang="en-US" dirty="0"/>
              <a:t>length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[a-z][a-z 0-9] : strings starting with a lowercase letter (a-z) followed by </a:t>
            </a:r>
            <a:r>
              <a:rPr lang="en-US" b="1" i="1" dirty="0"/>
              <a:t>one </a:t>
            </a:r>
            <a:r>
              <a:rPr lang="en-US" dirty="0"/>
              <a:t>lowercase letter or number</a:t>
            </a:r>
          </a:p>
          <a:p>
            <a:pPr lvl="1"/>
            <a:r>
              <a:rPr lang="en-US" dirty="0"/>
              <a:t>[a-z][0-9]*[a-z] : strings starting with a lowercase letter, followed by </a:t>
            </a:r>
            <a:r>
              <a:rPr lang="en-US" b="1" i="1" dirty="0"/>
              <a:t>finitely many </a:t>
            </a:r>
            <a:r>
              <a:rPr lang="en-US" dirty="0"/>
              <a:t>numbers followed by a lowercase letter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03C47C-4A32-4515-994F-98937C53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to automata and formal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59FF2-789D-4166-85A2-C2A52E80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06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6D2139-DA86-4367-A97E-60D44CF0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44223"/>
          </a:xfrm>
        </p:spPr>
        <p:txBody>
          <a:bodyPr/>
          <a:lstStyle/>
          <a:p>
            <a:r>
              <a:rPr lang="en-US" dirty="0"/>
              <a:t>Famous equivalence between finite state automata and regular expressions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E3D7F-99AC-45AB-B47C-9BF23185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9FFA-2044-44D0-BFF4-B313D77B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/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/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D19FDA-2E25-433E-827C-CCEBC87EA9E7}"/>
              </a:ext>
            </a:extLst>
          </p:cNvPr>
          <p:cNvCxnSpPr>
            <a:cxnSpLocks/>
            <a:stCxn id="16" idx="5"/>
            <a:endCxn id="31" idx="1"/>
          </p:cNvCxnSpPr>
          <p:nvPr/>
        </p:nvCxnSpPr>
        <p:spPr>
          <a:xfrm>
            <a:off x="1558441" y="3074128"/>
            <a:ext cx="684470" cy="46577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E248BC-BFD2-4496-A4D8-C404AD0C6C91}"/>
              </a:ext>
            </a:extLst>
          </p:cNvPr>
          <p:cNvSpPr txBox="1"/>
          <p:nvPr/>
        </p:nvSpPr>
        <p:spPr>
          <a:xfrm>
            <a:off x="1254511" y="3153828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/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A7206A-2A26-4D18-B9D8-3F863EFB3972}"/>
              </a:ext>
            </a:extLst>
          </p:cNvPr>
          <p:cNvCxnSpPr>
            <a:cxnSpLocks/>
            <a:stCxn id="31" idx="7"/>
            <a:endCxn id="17" idx="3"/>
          </p:cNvCxnSpPr>
          <p:nvPr/>
        </p:nvCxnSpPr>
        <p:spPr>
          <a:xfrm flipV="1">
            <a:off x="2950746" y="3025335"/>
            <a:ext cx="771342" cy="514564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7B7F68-9024-4A4C-B443-AF27B5ECFD50}"/>
              </a:ext>
            </a:extLst>
          </p:cNvPr>
          <p:cNvSpPr txBox="1"/>
          <p:nvPr/>
        </p:nvSpPr>
        <p:spPr>
          <a:xfrm>
            <a:off x="3356199" y="3286945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a-z,0-9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D55472-CB6E-4EE0-B06A-11F20E9301DD}"/>
              </a:ext>
            </a:extLst>
          </p:cNvPr>
          <p:cNvSpPr/>
          <p:nvPr/>
        </p:nvSpPr>
        <p:spPr>
          <a:xfrm>
            <a:off x="1619599" y="4737101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[a-z][a-z 0-9 ]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/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200630-9024-4819-A5F0-851C95084A3D}"/>
              </a:ext>
            </a:extLst>
          </p:cNvPr>
          <p:cNvCxnSpPr>
            <a:cxnSpLocks/>
          </p:cNvCxnSpPr>
          <p:nvPr/>
        </p:nvCxnSpPr>
        <p:spPr>
          <a:xfrm>
            <a:off x="461691" y="2342347"/>
            <a:ext cx="342235" cy="37222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175D19D-EB12-421A-9E6B-918C5B652554}"/>
                  </a:ext>
                </a:extLst>
              </p:cNvPr>
              <p:cNvSpPr/>
              <p:nvPr/>
            </p:nvSpPr>
            <p:spPr>
              <a:xfrm>
                <a:off x="7094370" y="2668846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175D19D-EB12-421A-9E6B-918C5B6525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370" y="2668846"/>
                <a:ext cx="1001031" cy="54422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D6F9F74-FFE3-46C5-974C-07DDE5759EC8}"/>
                  </a:ext>
                </a:extLst>
              </p:cNvPr>
              <p:cNvSpPr/>
              <p:nvPr/>
            </p:nvSpPr>
            <p:spPr>
              <a:xfrm>
                <a:off x="9965852" y="2637980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D6F9F74-FFE3-46C5-974C-07DDE5759E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852" y="2637980"/>
                <a:ext cx="1001031" cy="52322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73617C4-0907-4623-90F7-BA5831A582B9}"/>
              </a:ext>
            </a:extLst>
          </p:cNvPr>
          <p:cNvCxnSpPr>
            <a:cxnSpLocks/>
            <a:stCxn id="38" idx="5"/>
            <a:endCxn id="42" idx="1"/>
          </p:cNvCxnSpPr>
          <p:nvPr/>
        </p:nvCxnSpPr>
        <p:spPr>
          <a:xfrm>
            <a:off x="7948803" y="3133369"/>
            <a:ext cx="684470" cy="46577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754A7FD-3950-4761-ACD9-6A0ACFFD3D58}"/>
              </a:ext>
            </a:extLst>
          </p:cNvPr>
          <p:cNvSpPr txBox="1"/>
          <p:nvPr/>
        </p:nvSpPr>
        <p:spPr>
          <a:xfrm>
            <a:off x="8075402" y="2846736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F3A0A11-3FA5-44E1-98A8-624EF8CF1591}"/>
                  </a:ext>
                </a:extLst>
              </p:cNvPr>
              <p:cNvSpPr/>
              <p:nvPr/>
            </p:nvSpPr>
            <p:spPr>
              <a:xfrm>
                <a:off x="8486675" y="3519440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F3A0A11-3FA5-44E1-98A8-624EF8CF1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675" y="3519440"/>
                <a:ext cx="1001031" cy="54422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57B32A5-68D8-4EB3-929D-22D2D1CF9A08}"/>
              </a:ext>
            </a:extLst>
          </p:cNvPr>
          <p:cNvCxnSpPr>
            <a:cxnSpLocks/>
            <a:stCxn id="42" idx="7"/>
            <a:endCxn id="39" idx="3"/>
          </p:cNvCxnSpPr>
          <p:nvPr/>
        </p:nvCxnSpPr>
        <p:spPr>
          <a:xfrm flipV="1">
            <a:off x="9341108" y="3084576"/>
            <a:ext cx="771342" cy="514564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E48E0D6-491D-4CD6-AF14-38554D90F9A4}"/>
              </a:ext>
            </a:extLst>
          </p:cNvPr>
          <p:cNvSpPr txBox="1"/>
          <p:nvPr/>
        </p:nvSpPr>
        <p:spPr>
          <a:xfrm>
            <a:off x="9633471" y="3268331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</a:t>
            </a: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560BF7D4-8B41-4652-A6C1-8F5DA2B2C379}"/>
              </a:ext>
            </a:extLst>
          </p:cNvPr>
          <p:cNvSpPr/>
          <p:nvPr/>
        </p:nvSpPr>
        <p:spPr>
          <a:xfrm>
            <a:off x="8633273" y="3985211"/>
            <a:ext cx="675569" cy="589737"/>
          </a:xfrm>
          <a:prstGeom prst="arc">
            <a:avLst>
              <a:gd name="adj1" fmla="val 18757459"/>
              <a:gd name="adj2" fmla="val 14249514"/>
            </a:avLst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197495C-0C2A-410B-9C7B-B9D4739675CB}"/>
              </a:ext>
            </a:extLst>
          </p:cNvPr>
          <p:cNvSpPr txBox="1"/>
          <p:nvPr/>
        </p:nvSpPr>
        <p:spPr>
          <a:xfrm>
            <a:off x="8656811" y="4574948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0-9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DB52020-B980-4DE5-BAD5-356F52F15300}"/>
              </a:ext>
            </a:extLst>
          </p:cNvPr>
          <p:cNvSpPr/>
          <p:nvPr/>
        </p:nvSpPr>
        <p:spPr>
          <a:xfrm>
            <a:off x="9708797" y="4999763"/>
            <a:ext cx="2432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[a-z][0-9]*[a-z]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E24692-079D-49A4-9027-6AF5A197F805}"/>
                  </a:ext>
                </a:extLst>
              </p:cNvPr>
              <p:cNvSpPr txBox="1"/>
              <p:nvPr/>
            </p:nvSpPr>
            <p:spPr>
              <a:xfrm>
                <a:off x="8557399" y="2078643"/>
                <a:ext cx="727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E24692-079D-49A4-9027-6AF5A197F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399" y="2078643"/>
                <a:ext cx="72750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57E5770-0D94-4EE6-9218-19863F50A356}"/>
              </a:ext>
            </a:extLst>
          </p:cNvPr>
          <p:cNvCxnSpPr>
            <a:cxnSpLocks/>
          </p:cNvCxnSpPr>
          <p:nvPr/>
        </p:nvCxnSpPr>
        <p:spPr>
          <a:xfrm>
            <a:off x="6835536" y="2418519"/>
            <a:ext cx="342235" cy="37222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F7BC3EFE-22B1-4D22-8FC4-6B6BCEC6E5EE}"/>
              </a:ext>
            </a:extLst>
          </p:cNvPr>
          <p:cNvSpPr/>
          <p:nvPr/>
        </p:nvSpPr>
        <p:spPr>
          <a:xfrm>
            <a:off x="4164527" y="4308345"/>
            <a:ext cx="730782" cy="58383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A8F091-6242-4444-91E4-01F2E4CD8962}"/>
              </a:ext>
            </a:extLst>
          </p:cNvPr>
          <p:cNvSpPr/>
          <p:nvPr/>
        </p:nvSpPr>
        <p:spPr>
          <a:xfrm>
            <a:off x="4164527" y="5016551"/>
            <a:ext cx="730782" cy="583836"/>
          </a:xfrm>
          <a:prstGeom prst="ellipse">
            <a:avLst/>
          </a:prstGeom>
          <a:ln w="95250" cmpd="dbl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66790F-8DC5-493B-BABB-8531D5037BC4}"/>
              </a:ext>
            </a:extLst>
          </p:cNvPr>
          <p:cNvSpPr txBox="1"/>
          <p:nvPr/>
        </p:nvSpPr>
        <p:spPr>
          <a:xfrm>
            <a:off x="5041875" y="4369430"/>
            <a:ext cx="822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FC99A8-B5B1-462C-A244-B63CBA541C0E}"/>
              </a:ext>
            </a:extLst>
          </p:cNvPr>
          <p:cNvSpPr txBox="1"/>
          <p:nvPr/>
        </p:nvSpPr>
        <p:spPr>
          <a:xfrm>
            <a:off x="4973866" y="4940522"/>
            <a:ext cx="1416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Accepting</a:t>
            </a:r>
          </a:p>
          <a:p>
            <a:r>
              <a:rPr lang="en-US" sz="2400" dirty="0"/>
              <a:t>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/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>
            <a:extLst>
              <a:ext uri="{FF2B5EF4-FFF2-40B4-BE49-F238E27FC236}">
                <a16:creationId xmlns:a16="http://schemas.microsoft.com/office/drawing/2014/main" id="{10BB2DEA-3B23-4273-91CE-7383E9C881FC}"/>
              </a:ext>
            </a:extLst>
          </p:cNvPr>
          <p:cNvSpPr/>
          <p:nvPr/>
        </p:nvSpPr>
        <p:spPr>
          <a:xfrm>
            <a:off x="7252025" y="4308345"/>
            <a:ext cx="675569" cy="589737"/>
          </a:xfrm>
          <a:prstGeom prst="arc">
            <a:avLst>
              <a:gd name="adj1" fmla="val 18757459"/>
              <a:gd name="adj2" fmla="val 14249514"/>
            </a:avLst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57F564-CB1E-469D-A51F-0BA93497D8C7}"/>
              </a:ext>
            </a:extLst>
          </p:cNvPr>
          <p:cNvSpPr txBox="1"/>
          <p:nvPr/>
        </p:nvSpPr>
        <p:spPr>
          <a:xfrm>
            <a:off x="7447428" y="48454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1A7657-F485-4F23-8BEB-0FA7E0F70137}"/>
              </a:ext>
            </a:extLst>
          </p:cNvPr>
          <p:cNvCxnSpPr>
            <a:cxnSpLocks/>
            <a:stCxn id="38" idx="4"/>
            <a:endCxn id="68" idx="0"/>
          </p:cNvCxnSpPr>
          <p:nvPr/>
        </p:nvCxnSpPr>
        <p:spPr>
          <a:xfrm flipH="1">
            <a:off x="7589811" y="3213069"/>
            <a:ext cx="5075" cy="63500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938CB48-2CEA-4AD0-9910-B631545BF3BA}"/>
              </a:ext>
            </a:extLst>
          </p:cNvPr>
          <p:cNvSpPr txBox="1"/>
          <p:nvPr/>
        </p:nvSpPr>
        <p:spPr>
          <a:xfrm>
            <a:off x="6879065" y="322449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0-9</a:t>
            </a:r>
          </a:p>
        </p:txBody>
      </p:sp>
    </p:spTree>
    <p:extLst>
      <p:ext uri="{BB962C8B-B14F-4D97-AF65-F5344CB8AC3E}">
        <p14:creationId xmlns:p14="http://schemas.microsoft.com/office/powerpoint/2010/main" val="349617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C06B4-6427-4F3F-B1B8-634BEDF0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How does a finite state automaton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BE69-5761-469D-B163-5BAF97F0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Starts at the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if it receives a letter in a-z,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	 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if it receives a number in 0-9,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    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(as it received a-z)</a:t>
                </a:r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, no matter what it gets,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an accepting state where computation halts</a:t>
                </a:r>
              </a:p>
              <a:p>
                <a:r>
                  <a:rPr lang="en-US" sz="2400" dirty="0"/>
                  <a:t>Any string that takes the machine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i="1" dirty="0"/>
                  <a:t>accepted </a:t>
                </a:r>
                <a:r>
                  <a:rPr lang="en-US" sz="2400" dirty="0"/>
                  <a:t>by the machine</a:t>
                </a:r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  <a:blipFill>
                <a:blip r:embed="rId2"/>
                <a:stretch>
                  <a:fillRect l="-649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BC1FB-2A7B-4C79-A4C7-EA2A121617EC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91527A-B8BF-4CF8-BEF7-A711B6792D0F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AF46033-11B1-465D-A4D9-F408765773A4}"/>
                  </a:ext>
                </a:extLst>
              </p:cNvPr>
              <p:cNvCxnSpPr>
                <a:cxnSpLocks/>
                <a:stCxn id="21" idx="5"/>
                <a:endCxn id="25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311B65-F7FA-4EEE-A92B-E33397DC11F0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B7191B8-86DC-49E0-BB5F-4B4E185AFFEE}"/>
                  </a:ext>
                </a:extLst>
              </p:cNvPr>
              <p:cNvCxnSpPr>
                <a:cxnSpLocks/>
                <a:stCxn id="25" idx="7"/>
                <a:endCxn id="22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229FC3-4375-4852-900E-4B0A58986354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0247D44F-8B5D-427A-B318-1A6EAB894129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F3EBA3-0267-49FC-B4E6-341789F3F6AE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9BCAAC4-5EFE-4A74-8B6A-81BABC111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5EDC9B5E-3C26-4342-B2F1-12924CE9E761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AF2494-68FF-4C19-A972-5C4A935369ED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B26735-7F6B-4805-9335-55E0A4777D93}"/>
                </a:ext>
              </a:extLst>
            </p:cNvPr>
            <p:cNvCxnSpPr>
              <a:cxnSpLocks/>
              <a:stCxn id="21" idx="4"/>
              <a:endCxn id="3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8629B-8A3F-448E-901B-9D05FC8838DC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875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strings are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US" dirty="0"/>
                  <a:t>	ab, </a:t>
                </a:r>
                <a:r>
                  <a:rPr lang="en-US" dirty="0" err="1"/>
                  <a:t>zy</a:t>
                </a:r>
                <a:r>
                  <a:rPr lang="en-US" dirty="0"/>
                  <a:t>, s2r, q123s, u3123123v, etc.</a:t>
                </a:r>
              </a:p>
              <a:p>
                <a:r>
                  <a:rPr lang="en-US" dirty="0"/>
                  <a:t>What strings are not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US" dirty="0"/>
                  <a:t>	2b, 334a, etc.</a:t>
                </a:r>
              </a:p>
              <a:p>
                <a:r>
                  <a:rPr lang="en-US" dirty="0"/>
                  <a:t>The set of all strings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called its </a:t>
                </a:r>
                <a:r>
                  <a:rPr lang="en-US" b="1" i="1" dirty="0"/>
                  <a:t>language </a:t>
                </a:r>
              </a:p>
              <a:p>
                <a:r>
                  <a:rPr lang="en-US" dirty="0"/>
                  <a:t>The language of a finite state automaton consists of strings, each of which can be arbitrarily long, </a:t>
                </a:r>
                <a:r>
                  <a:rPr lang="en-US" b="1" i="1" dirty="0"/>
                  <a:t>but finite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  <a:blipFill>
                <a:blip r:embed="rId2"/>
                <a:stretch>
                  <a:fillRect l="-1047" t="-2384" b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D079E8-14A8-40E5-82F4-D6E9A6BA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a finite state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E17F-B6D6-4509-A7F7-F658EEFD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426099-D9DF-4DD9-8B9E-F815EA48BD1E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ABDBF34-4188-4DDD-8F9C-042A65FDF80C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C9D4A1F-2EA0-4D17-B7A9-4A8E1950E89D}"/>
                  </a:ext>
                </a:extLst>
              </p:cNvPr>
              <p:cNvCxnSpPr>
                <a:cxnSpLocks/>
                <a:stCxn id="48" idx="5"/>
                <a:endCxn id="52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F91012-645B-47B9-B60A-9EB1420E5EE8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1F1A5D6-82DB-4802-B113-9F7BFC697E68}"/>
                  </a:ext>
                </a:extLst>
              </p:cNvPr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C309EB2-0181-4277-91A1-F8856703C6B1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2474F16D-1A54-430C-8261-BCFEBD730F4D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4EFD36-A098-4542-9FF6-A443ADD8A043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44A5F6D-7EB1-402A-92FE-8128EC51B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F74149BD-D399-4B44-8F8E-C30705A68486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173454-9F0C-4991-8738-790885483BBA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2CD811-E2D8-4CE7-85FF-34CE12A5EF2F}"/>
                </a:ext>
              </a:extLst>
            </p:cNvPr>
            <p:cNvCxnSpPr>
              <a:cxnSpLocks/>
              <a:stCxn id="48" idx="4"/>
              <a:endCxn id="4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1F5B68F-214F-488B-85F9-F5F2E806A754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51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1E3D72-9EB0-4B41-9332-7D05D1FDA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safety requirement states that a system always stays within the set of </a:t>
            </a:r>
            <a:r>
              <a:rPr lang="en-US" i="1" dirty="0"/>
              <a:t>good</a:t>
            </a:r>
            <a:r>
              <a:rPr lang="en-US" dirty="0"/>
              <a:t> states (i.e. nothing bad every happens)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Collision avoidance: the distance between a car and a pedestrian is always greater than a threshold</a:t>
            </a:r>
          </a:p>
          <a:p>
            <a:pPr lvl="1"/>
            <a:r>
              <a:rPr lang="en-US" dirty="0"/>
              <a:t>Patient’s blood glucose never drops below 80 mg/</a:t>
            </a:r>
            <a:r>
              <a:rPr lang="en-US" dirty="0" err="1"/>
              <a:t>dL</a:t>
            </a:r>
            <a:endParaRPr lang="en-US" dirty="0"/>
          </a:p>
          <a:p>
            <a:pPr lvl="1"/>
            <a:r>
              <a:rPr lang="en-US" dirty="0"/>
              <a:t>Maximum temperature specification on the battery is not exceeded </a:t>
            </a:r>
          </a:p>
          <a:p>
            <a:r>
              <a:rPr lang="en-US" dirty="0"/>
              <a:t>Safety requirements can be formalized using monitors</a:t>
            </a:r>
          </a:p>
          <a:p>
            <a:pPr lvl="1"/>
            <a:r>
              <a:rPr lang="en-US" dirty="0"/>
              <a:t>Monitor issues an error whenever safety requirement is violated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E150FB-3EB5-4ECB-AE09-76FB116D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Requirements/Specifications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4454B-018F-4C73-A2A5-EBA5F035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76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83C93-FBA2-4166-8785-B1DE10526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811707"/>
            <a:ext cx="11699087" cy="3872333"/>
          </a:xfrm>
        </p:spPr>
        <p:txBody>
          <a:bodyPr>
            <a:normAutofit/>
          </a:bodyPr>
          <a:lstStyle/>
          <a:p>
            <a:r>
              <a:rPr lang="en-US" dirty="0"/>
              <a:t>A safety monitor classifies system behaviors into good and bad</a:t>
            </a:r>
          </a:p>
          <a:p>
            <a:r>
              <a:rPr lang="en-US" dirty="0"/>
              <a:t>Can we use a monitor to classify </a:t>
            </a:r>
            <a:r>
              <a:rPr lang="en-US" b="1" dirty="0"/>
              <a:t>infinite</a:t>
            </a:r>
            <a:r>
              <a:rPr lang="en-US" dirty="0"/>
              <a:t> behaviors into good or bad?</a:t>
            </a:r>
          </a:p>
          <a:p>
            <a:r>
              <a:rPr lang="en-US" dirty="0"/>
              <a:t>Yes, using theoretical model of </a:t>
            </a:r>
            <a:r>
              <a:rPr lang="en-US" dirty="0" err="1"/>
              <a:t>Büchi</a:t>
            </a:r>
            <a:r>
              <a:rPr lang="en-US" dirty="0"/>
              <a:t> automata proposed by J. Richard </a:t>
            </a:r>
            <a:r>
              <a:rPr lang="en-US" dirty="0" err="1"/>
              <a:t>Büchi</a:t>
            </a:r>
            <a:r>
              <a:rPr lang="en-US" dirty="0"/>
              <a:t> in 1960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03C47C-4A32-4515-994F-98937C53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Monitors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59FF2-789D-4166-85A2-C2A52E80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32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52041-6713-4A8E-BF02-4C7C6B868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130346"/>
            <a:ext cx="11699087" cy="706490"/>
          </a:xfrm>
        </p:spPr>
        <p:txBody>
          <a:bodyPr/>
          <a:lstStyle/>
          <a:p>
            <a:r>
              <a:rPr lang="en-US" dirty="0"/>
              <a:t>Extension of finite state automata to accept infinite strings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A4B56C-397C-4CBF-ACF1-1E2484AB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automaton: 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0C33-FEF7-43A7-97B5-B48BBD19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6F4438-B83B-4A2C-A893-5EFFDC10880A}"/>
              </a:ext>
            </a:extLst>
          </p:cNvPr>
          <p:cNvGrpSpPr/>
          <p:nvPr/>
        </p:nvGrpSpPr>
        <p:grpSpPr>
          <a:xfrm>
            <a:off x="166680" y="1677172"/>
            <a:ext cx="5126619" cy="2335827"/>
            <a:chOff x="2975013" y="2147605"/>
            <a:chExt cx="5126619" cy="23358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/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/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1801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1801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45D9D2-9D17-4E1D-9229-777F8E6C969A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975013" y="3996248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1AEA05E-E402-4B1D-8FA3-A23B30A4F5A5}"/>
                </a:ext>
              </a:extLst>
            </p:cNvPr>
            <p:cNvSpPr/>
            <p:nvPr/>
          </p:nvSpPr>
          <p:spPr>
            <a:xfrm>
              <a:off x="4539632" y="3503763"/>
              <a:ext cx="2629911" cy="291401"/>
            </a:xfrm>
            <a:custGeom>
              <a:avLst/>
              <a:gdLst>
                <a:gd name="connsiteX0" fmla="*/ 0 w 2629911"/>
                <a:gd name="connsiteY0" fmla="*/ 291401 h 291401"/>
                <a:gd name="connsiteX1" fmla="*/ 1213805 w 2629911"/>
                <a:gd name="connsiteY1" fmla="*/ 88 h 291401"/>
                <a:gd name="connsiteX2" fmla="*/ 2629911 w 2629911"/>
                <a:gd name="connsiteY2" fmla="*/ 267125 h 29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9911" h="291401">
                  <a:moveTo>
                    <a:pt x="0" y="291401"/>
                  </a:moveTo>
                  <a:cubicBezTo>
                    <a:pt x="387743" y="147767"/>
                    <a:pt x="775487" y="4134"/>
                    <a:pt x="1213805" y="88"/>
                  </a:cubicBezTo>
                  <a:cubicBezTo>
                    <a:pt x="1652123" y="-3958"/>
                    <a:pt x="2141017" y="131583"/>
                    <a:pt x="2629911" y="267125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6CDBBD7-6F78-482F-A039-83289AF6AACF}"/>
                </a:ext>
              </a:extLst>
            </p:cNvPr>
            <p:cNvSpPr/>
            <p:nvPr/>
          </p:nvSpPr>
          <p:spPr>
            <a:xfrm>
              <a:off x="4531540" y="4151214"/>
              <a:ext cx="2621819" cy="332218"/>
            </a:xfrm>
            <a:custGeom>
              <a:avLst/>
              <a:gdLst>
                <a:gd name="connsiteX0" fmla="*/ 2621819 w 2621819"/>
                <a:gd name="connsiteY0" fmla="*/ 0 h 332218"/>
                <a:gd name="connsiteX1" fmla="*/ 1359462 w 2621819"/>
                <a:gd name="connsiteY1" fmla="*/ 331773 h 332218"/>
                <a:gd name="connsiteX2" fmla="*/ 0 w 2621819"/>
                <a:gd name="connsiteY2" fmla="*/ 56644 h 33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1819" h="332218">
                  <a:moveTo>
                    <a:pt x="2621819" y="0"/>
                  </a:moveTo>
                  <a:cubicBezTo>
                    <a:pt x="2209125" y="161166"/>
                    <a:pt x="1796432" y="322332"/>
                    <a:pt x="1359462" y="331773"/>
                  </a:cubicBezTo>
                  <a:cubicBezTo>
                    <a:pt x="922492" y="341214"/>
                    <a:pt x="461246" y="198929"/>
                    <a:pt x="0" y="56644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3DDD61-AFC2-45C5-AE1C-726A8126ABF5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A866723-060D-407B-A642-910A900DACB9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/>
                <p:nvPr/>
              </p:nvSpPr>
              <p:spPr>
                <a:xfrm>
                  <a:off x="3664098" y="2502984"/>
                  <a:ext cx="10182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0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098" y="2502984"/>
                  <a:ext cx="1018292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10465" r="-10778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/>
                <p:nvPr/>
              </p:nvSpPr>
              <p:spPr>
                <a:xfrm>
                  <a:off x="5394482" y="2934657"/>
                  <a:ext cx="10182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1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482" y="2934657"/>
                  <a:ext cx="1018292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0465" r="-10778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54476" y="2032550"/>
                <a:ext cx="6744563" cy="35563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States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Input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with domain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Final state: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  <a:p>
                <a:r>
                  <a:rPr lang="en-US" sz="2400" dirty="0"/>
                  <a:t>Given trace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/>
                  <a:t> (infinite sequence of symbols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/>
                  <a:t> is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if there exists a path from the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appears infinitely often</a:t>
                </a:r>
              </a:p>
            </p:txBody>
          </p:sp>
        </mc:Choice>
        <mc:Fallback xmlns="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476" y="2032550"/>
                <a:ext cx="6744563" cy="3556399"/>
              </a:xfrm>
              <a:prstGeom prst="rect">
                <a:avLst/>
              </a:prstGeom>
              <a:blipFill>
                <a:blip r:embed="rId7"/>
                <a:stretch>
                  <a:fillRect l="-723" t="-2055" r="-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D0D7FF-4138-4B78-AA27-CCEFE00D0E44}"/>
                  </a:ext>
                </a:extLst>
              </p:cNvPr>
              <p:cNvSpPr txBox="1"/>
              <p:nvPr/>
            </p:nvSpPr>
            <p:spPr>
              <a:xfrm>
                <a:off x="4259480" y="1969559"/>
                <a:ext cx="1018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1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D0D7FF-4138-4B78-AA27-CCEFE00D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480" y="1969559"/>
                <a:ext cx="1018292" cy="523220"/>
              </a:xfrm>
              <a:prstGeom prst="rect">
                <a:avLst/>
              </a:prstGeom>
              <a:blipFill>
                <a:blip r:embed="rId9"/>
                <a:stretch>
                  <a:fillRect t="-10465" r="-1018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15141B-20C8-4135-A8A5-1618407A531F}"/>
                  </a:ext>
                </a:extLst>
              </p:cNvPr>
              <p:cNvSpPr txBox="1"/>
              <p:nvPr/>
            </p:nvSpPr>
            <p:spPr>
              <a:xfrm>
                <a:off x="2446952" y="3484328"/>
                <a:ext cx="1018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0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15141B-20C8-4135-A8A5-1618407A5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952" y="3484328"/>
                <a:ext cx="1018292" cy="523220"/>
              </a:xfrm>
              <a:prstGeom prst="rect">
                <a:avLst/>
              </a:prstGeom>
              <a:blipFill>
                <a:blip r:embed="rId10"/>
                <a:stretch>
                  <a:fillRect t="-11765" r="-10778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218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A4B56C-397C-4CBF-ACF1-1E2484AB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Example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0C33-FEF7-43A7-97B5-B48BBD19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6F4438-B83B-4A2C-A893-5EFFDC10880A}"/>
              </a:ext>
            </a:extLst>
          </p:cNvPr>
          <p:cNvGrpSpPr/>
          <p:nvPr/>
        </p:nvGrpSpPr>
        <p:grpSpPr>
          <a:xfrm>
            <a:off x="254141" y="1078361"/>
            <a:ext cx="5159186" cy="2120755"/>
            <a:chOff x="2975013" y="2147605"/>
            <a:chExt cx="5159186" cy="2120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/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/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45D9D2-9D17-4E1D-9229-777F8E6C969A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975013" y="3996248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3DDD61-AFC2-45C5-AE1C-726A8126ABF5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A866723-060D-407B-A642-910A900DACB9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/>
                <p:nvPr/>
              </p:nvSpPr>
              <p:spPr>
                <a:xfrm>
                  <a:off x="3410790" y="2470770"/>
                  <a:ext cx="15252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 0|1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0790" y="2470770"/>
                  <a:ext cx="1525226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/>
                <p:nvPr/>
              </p:nvSpPr>
              <p:spPr>
                <a:xfrm>
                  <a:off x="5319176" y="3412258"/>
                  <a:ext cx="15252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 0|1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9176" y="3412258"/>
                  <a:ext cx="1525226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CE0D4D-8293-4F1A-A137-F7815C1D8DC7}"/>
                    </a:ext>
                  </a:extLst>
                </p:cNvPr>
                <p:cNvSpPr txBox="1"/>
                <p:nvPr/>
              </p:nvSpPr>
              <p:spPr>
                <a:xfrm>
                  <a:off x="7000106" y="2488573"/>
                  <a:ext cx="11340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CE0D4D-8293-4F1A-A137-F7815C1D8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0106" y="2488573"/>
                  <a:ext cx="1134093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923" y="4754636"/>
                <a:ext cx="4879943" cy="1003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</p:txBody>
          </p:sp>
        </mc:Choice>
        <mc:Fallback xmlns="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23" y="4754636"/>
                <a:ext cx="4879943" cy="1003707"/>
              </a:xfrm>
              <a:prstGeom prst="rect">
                <a:avLst/>
              </a:prstGeom>
              <a:blipFill>
                <a:blip r:embed="rId8"/>
                <a:stretch>
                  <a:fillRect l="-999" t="-5455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3355" y="1448473"/>
                <a:ext cx="6390946" cy="4304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Note that this is a nondeterministic </a:t>
                </a:r>
                <a:r>
                  <a:rPr lang="en-US" dirty="0" err="1"/>
                  <a:t>Büchi</a:t>
                </a:r>
                <a:r>
                  <a:rPr lang="en-US" dirty="0"/>
                  <a:t> automaton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if </a:t>
                </a:r>
                <a:r>
                  <a:rPr lang="en-US" b="1" i="1" dirty="0"/>
                  <a:t>there exists a path </a:t>
                </a:r>
                <a:r>
                  <a:rPr lang="en-US" dirty="0"/>
                  <a:t>along which a state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appears infinitely often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355" y="1448473"/>
                <a:ext cx="6390946" cy="4304963"/>
              </a:xfrm>
              <a:prstGeom prst="rect">
                <a:avLst/>
              </a:prstGeom>
              <a:blipFill>
                <a:blip r:embed="rId9"/>
                <a:stretch>
                  <a:fillRect l="-1240" t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6D85EF-1ACC-467C-B347-19BD1D6F4681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965856" y="2927005"/>
            <a:ext cx="2413873" cy="1050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F69BF6E-47CB-4282-91ED-7E2297C314C9}"/>
              </a:ext>
            </a:extLst>
          </p:cNvPr>
          <p:cNvSpPr/>
          <p:nvPr/>
        </p:nvSpPr>
        <p:spPr>
          <a:xfrm>
            <a:off x="5445894" y="3979051"/>
            <a:ext cx="5686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Fun fact: there is no deterministic </a:t>
            </a:r>
            <a:r>
              <a:rPr lang="en-US" sz="2400" dirty="0" err="1"/>
              <a:t>Büchi</a:t>
            </a:r>
            <a:r>
              <a:rPr lang="en-US" sz="2400" dirty="0"/>
              <a:t> automaton that accepts this language</a:t>
            </a:r>
            <a:endParaRPr lang="en-US" sz="24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419D7A5-3B37-4203-9EA5-6CCBEC0F0155}"/>
                  </a:ext>
                </a:extLst>
              </p:cNvPr>
              <p:cNvSpPr/>
              <p:nvPr/>
            </p:nvSpPr>
            <p:spPr>
              <a:xfrm>
                <a:off x="2588628" y="3727934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419D7A5-3B37-4203-9EA5-6CCBEC0F0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628" y="3727934"/>
                <a:ext cx="1001031" cy="54422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308C53-AF45-4120-8784-B9ECFDE4576F}"/>
              </a:ext>
            </a:extLst>
          </p:cNvPr>
          <p:cNvCxnSpPr>
            <a:cxnSpLocks/>
            <a:stCxn id="6" idx="4"/>
            <a:endCxn id="7" idx="6"/>
          </p:cNvCxnSpPr>
          <p:nvPr/>
        </p:nvCxnSpPr>
        <p:spPr>
          <a:xfrm flipH="1">
            <a:off x="3589659" y="3199116"/>
            <a:ext cx="1290586" cy="80093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6188B87-0834-45EB-89BA-8B94DB7846A2}"/>
              </a:ext>
            </a:extLst>
          </p:cNvPr>
          <p:cNvSpPr/>
          <p:nvPr/>
        </p:nvSpPr>
        <p:spPr>
          <a:xfrm rot="4906972" flipH="1" flipV="1">
            <a:off x="2116778" y="3790345"/>
            <a:ext cx="580181" cy="691959"/>
          </a:xfrm>
          <a:custGeom>
            <a:avLst/>
            <a:gdLst>
              <a:gd name="connsiteX0" fmla="*/ 215715 w 742225"/>
              <a:gd name="connsiteY0" fmla="*/ 717019 h 717019"/>
              <a:gd name="connsiteX1" fmla="*/ 5322 w 742225"/>
              <a:gd name="connsiteY1" fmla="*/ 449982 h 717019"/>
              <a:gd name="connsiteX2" fmla="*/ 94334 w 742225"/>
              <a:gd name="connsiteY2" fmla="*/ 85840 h 717019"/>
              <a:gd name="connsiteX3" fmla="*/ 426108 w 742225"/>
              <a:gd name="connsiteY3" fmla="*/ 4920 h 717019"/>
              <a:gd name="connsiteX4" fmla="*/ 701237 w 742225"/>
              <a:gd name="connsiteY4" fmla="*/ 182945 h 717019"/>
              <a:gd name="connsiteX5" fmla="*/ 733605 w 742225"/>
              <a:gd name="connsiteY5" fmla="*/ 514718 h 717019"/>
              <a:gd name="connsiteX6" fmla="*/ 628409 w 742225"/>
              <a:gd name="connsiteY6" fmla="*/ 652283 h 717019"/>
              <a:gd name="connsiteX0" fmla="*/ 210699 w 737209"/>
              <a:gd name="connsiteY0" fmla="*/ 722892 h 722892"/>
              <a:gd name="connsiteX1" fmla="*/ 306 w 737209"/>
              <a:gd name="connsiteY1" fmla="*/ 455855 h 722892"/>
              <a:gd name="connsiteX2" fmla="*/ 170239 w 737209"/>
              <a:gd name="connsiteY2" fmla="*/ 67437 h 722892"/>
              <a:gd name="connsiteX3" fmla="*/ 421092 w 737209"/>
              <a:gd name="connsiteY3" fmla="*/ 10793 h 722892"/>
              <a:gd name="connsiteX4" fmla="*/ 696221 w 737209"/>
              <a:gd name="connsiteY4" fmla="*/ 188818 h 722892"/>
              <a:gd name="connsiteX5" fmla="*/ 728589 w 737209"/>
              <a:gd name="connsiteY5" fmla="*/ 520591 h 722892"/>
              <a:gd name="connsiteX6" fmla="*/ 623393 w 737209"/>
              <a:gd name="connsiteY6" fmla="*/ 658156 h 722892"/>
              <a:gd name="connsiteX0" fmla="*/ 210675 w 740044"/>
              <a:gd name="connsiteY0" fmla="*/ 743338 h 743338"/>
              <a:gd name="connsiteX1" fmla="*/ 282 w 740044"/>
              <a:gd name="connsiteY1" fmla="*/ 476301 h 743338"/>
              <a:gd name="connsiteX2" fmla="*/ 170215 w 740044"/>
              <a:gd name="connsiteY2" fmla="*/ 87883 h 743338"/>
              <a:gd name="connsiteX3" fmla="*/ 364424 w 740044"/>
              <a:gd name="connsiteY3" fmla="*/ 6963 h 743338"/>
              <a:gd name="connsiteX4" fmla="*/ 696197 w 740044"/>
              <a:gd name="connsiteY4" fmla="*/ 209264 h 743338"/>
              <a:gd name="connsiteX5" fmla="*/ 728565 w 740044"/>
              <a:gd name="connsiteY5" fmla="*/ 541037 h 743338"/>
              <a:gd name="connsiteX6" fmla="*/ 623369 w 740044"/>
              <a:gd name="connsiteY6" fmla="*/ 678602 h 743338"/>
              <a:gd name="connsiteX0" fmla="*/ 210675 w 728565"/>
              <a:gd name="connsiteY0" fmla="*/ 740650 h 740650"/>
              <a:gd name="connsiteX1" fmla="*/ 282 w 728565"/>
              <a:gd name="connsiteY1" fmla="*/ 473613 h 740650"/>
              <a:gd name="connsiteX2" fmla="*/ 170215 w 728565"/>
              <a:gd name="connsiteY2" fmla="*/ 85195 h 740650"/>
              <a:gd name="connsiteX3" fmla="*/ 364424 w 728565"/>
              <a:gd name="connsiteY3" fmla="*/ 4275 h 740650"/>
              <a:gd name="connsiteX4" fmla="*/ 623369 w 728565"/>
              <a:gd name="connsiteY4" fmla="*/ 166116 h 740650"/>
              <a:gd name="connsiteX5" fmla="*/ 728565 w 728565"/>
              <a:gd name="connsiteY5" fmla="*/ 538349 h 740650"/>
              <a:gd name="connsiteX6" fmla="*/ 623369 w 728565"/>
              <a:gd name="connsiteY6" fmla="*/ 675914 h 740650"/>
              <a:gd name="connsiteX0" fmla="*/ 210675 w 760933"/>
              <a:gd name="connsiteY0" fmla="*/ 740650 h 740650"/>
              <a:gd name="connsiteX1" fmla="*/ 282 w 760933"/>
              <a:gd name="connsiteY1" fmla="*/ 473613 h 740650"/>
              <a:gd name="connsiteX2" fmla="*/ 170215 w 760933"/>
              <a:gd name="connsiteY2" fmla="*/ 85195 h 740650"/>
              <a:gd name="connsiteX3" fmla="*/ 364424 w 760933"/>
              <a:gd name="connsiteY3" fmla="*/ 4275 h 740650"/>
              <a:gd name="connsiteX4" fmla="*/ 623369 w 760933"/>
              <a:gd name="connsiteY4" fmla="*/ 166116 h 740650"/>
              <a:gd name="connsiteX5" fmla="*/ 760933 w 760933"/>
              <a:gd name="connsiteY5" fmla="*/ 376509 h 740650"/>
              <a:gd name="connsiteX6" fmla="*/ 623369 w 760933"/>
              <a:gd name="connsiteY6" fmla="*/ 675914 h 740650"/>
              <a:gd name="connsiteX0" fmla="*/ 138127 w 688385"/>
              <a:gd name="connsiteY0" fmla="*/ 739184 h 739184"/>
              <a:gd name="connsiteX1" fmla="*/ 562 w 688385"/>
              <a:gd name="connsiteY1" fmla="*/ 350767 h 739184"/>
              <a:gd name="connsiteX2" fmla="*/ 97667 w 688385"/>
              <a:gd name="connsiteY2" fmla="*/ 83729 h 739184"/>
              <a:gd name="connsiteX3" fmla="*/ 291876 w 688385"/>
              <a:gd name="connsiteY3" fmla="*/ 2809 h 739184"/>
              <a:gd name="connsiteX4" fmla="*/ 550821 w 688385"/>
              <a:gd name="connsiteY4" fmla="*/ 164650 h 739184"/>
              <a:gd name="connsiteX5" fmla="*/ 688385 w 688385"/>
              <a:gd name="connsiteY5" fmla="*/ 375043 h 739184"/>
              <a:gd name="connsiteX6" fmla="*/ 550821 w 688385"/>
              <a:gd name="connsiteY6" fmla="*/ 674448 h 739184"/>
              <a:gd name="connsiteX0" fmla="*/ 218751 w 769009"/>
              <a:gd name="connsiteY0" fmla="*/ 739184 h 739184"/>
              <a:gd name="connsiteX1" fmla="*/ 266 w 769009"/>
              <a:gd name="connsiteY1" fmla="*/ 350767 h 739184"/>
              <a:gd name="connsiteX2" fmla="*/ 178291 w 769009"/>
              <a:gd name="connsiteY2" fmla="*/ 83729 h 739184"/>
              <a:gd name="connsiteX3" fmla="*/ 372500 w 769009"/>
              <a:gd name="connsiteY3" fmla="*/ 2809 h 739184"/>
              <a:gd name="connsiteX4" fmla="*/ 631445 w 769009"/>
              <a:gd name="connsiteY4" fmla="*/ 164650 h 739184"/>
              <a:gd name="connsiteX5" fmla="*/ 769009 w 769009"/>
              <a:gd name="connsiteY5" fmla="*/ 375043 h 739184"/>
              <a:gd name="connsiteX6" fmla="*/ 631445 w 769009"/>
              <a:gd name="connsiteY6" fmla="*/ 674448 h 739184"/>
              <a:gd name="connsiteX0" fmla="*/ 222731 w 772989"/>
              <a:gd name="connsiteY0" fmla="*/ 736827 h 736827"/>
              <a:gd name="connsiteX1" fmla="*/ 4246 w 772989"/>
              <a:gd name="connsiteY1" fmla="*/ 348410 h 736827"/>
              <a:gd name="connsiteX2" fmla="*/ 101350 w 772989"/>
              <a:gd name="connsiteY2" fmla="*/ 121832 h 736827"/>
              <a:gd name="connsiteX3" fmla="*/ 376480 w 772989"/>
              <a:gd name="connsiteY3" fmla="*/ 452 h 736827"/>
              <a:gd name="connsiteX4" fmla="*/ 635425 w 772989"/>
              <a:gd name="connsiteY4" fmla="*/ 162293 h 736827"/>
              <a:gd name="connsiteX5" fmla="*/ 772989 w 772989"/>
              <a:gd name="connsiteY5" fmla="*/ 372686 h 736827"/>
              <a:gd name="connsiteX6" fmla="*/ 635425 w 772989"/>
              <a:gd name="connsiteY6" fmla="*/ 672091 h 736827"/>
              <a:gd name="connsiteX0" fmla="*/ 253971 w 804229"/>
              <a:gd name="connsiteY0" fmla="*/ 736969 h 736969"/>
              <a:gd name="connsiteX1" fmla="*/ 3118 w 804229"/>
              <a:gd name="connsiteY1" fmla="*/ 461841 h 736969"/>
              <a:gd name="connsiteX2" fmla="*/ 132590 w 804229"/>
              <a:gd name="connsiteY2" fmla="*/ 121974 h 736969"/>
              <a:gd name="connsiteX3" fmla="*/ 407720 w 804229"/>
              <a:gd name="connsiteY3" fmla="*/ 594 h 736969"/>
              <a:gd name="connsiteX4" fmla="*/ 666665 w 804229"/>
              <a:gd name="connsiteY4" fmla="*/ 162435 h 736969"/>
              <a:gd name="connsiteX5" fmla="*/ 804229 w 804229"/>
              <a:gd name="connsiteY5" fmla="*/ 372828 h 736969"/>
              <a:gd name="connsiteX6" fmla="*/ 666665 w 804229"/>
              <a:gd name="connsiteY6" fmla="*/ 672233 h 736969"/>
              <a:gd name="connsiteX0" fmla="*/ 253971 w 739493"/>
              <a:gd name="connsiteY0" fmla="*/ 736969 h 736969"/>
              <a:gd name="connsiteX1" fmla="*/ 3118 w 739493"/>
              <a:gd name="connsiteY1" fmla="*/ 461841 h 736969"/>
              <a:gd name="connsiteX2" fmla="*/ 132590 w 739493"/>
              <a:gd name="connsiteY2" fmla="*/ 121974 h 736969"/>
              <a:gd name="connsiteX3" fmla="*/ 407720 w 739493"/>
              <a:gd name="connsiteY3" fmla="*/ 594 h 736969"/>
              <a:gd name="connsiteX4" fmla="*/ 666665 w 739493"/>
              <a:gd name="connsiteY4" fmla="*/ 162435 h 736969"/>
              <a:gd name="connsiteX5" fmla="*/ 739493 w 739493"/>
              <a:gd name="connsiteY5" fmla="*/ 469932 h 736969"/>
              <a:gd name="connsiteX6" fmla="*/ 666665 w 739493"/>
              <a:gd name="connsiteY6" fmla="*/ 672233 h 736969"/>
              <a:gd name="connsiteX0" fmla="*/ 253971 w 747593"/>
              <a:gd name="connsiteY0" fmla="*/ 736969 h 736969"/>
              <a:gd name="connsiteX1" fmla="*/ 3118 w 747593"/>
              <a:gd name="connsiteY1" fmla="*/ 461841 h 736969"/>
              <a:gd name="connsiteX2" fmla="*/ 132590 w 747593"/>
              <a:gd name="connsiteY2" fmla="*/ 121974 h 736969"/>
              <a:gd name="connsiteX3" fmla="*/ 407720 w 747593"/>
              <a:gd name="connsiteY3" fmla="*/ 594 h 736969"/>
              <a:gd name="connsiteX4" fmla="*/ 666665 w 747593"/>
              <a:gd name="connsiteY4" fmla="*/ 162435 h 736969"/>
              <a:gd name="connsiteX5" fmla="*/ 739493 w 747593"/>
              <a:gd name="connsiteY5" fmla="*/ 469932 h 736969"/>
              <a:gd name="connsiteX6" fmla="*/ 504824 w 747593"/>
              <a:gd name="connsiteY6" fmla="*/ 639865 h 736969"/>
              <a:gd name="connsiteX0" fmla="*/ 313237 w 750215"/>
              <a:gd name="connsiteY0" fmla="*/ 639865 h 639865"/>
              <a:gd name="connsiteX1" fmla="*/ 5740 w 750215"/>
              <a:gd name="connsiteY1" fmla="*/ 461841 h 639865"/>
              <a:gd name="connsiteX2" fmla="*/ 135212 w 750215"/>
              <a:gd name="connsiteY2" fmla="*/ 121974 h 639865"/>
              <a:gd name="connsiteX3" fmla="*/ 410342 w 750215"/>
              <a:gd name="connsiteY3" fmla="*/ 594 h 639865"/>
              <a:gd name="connsiteX4" fmla="*/ 669287 w 750215"/>
              <a:gd name="connsiteY4" fmla="*/ 162435 h 639865"/>
              <a:gd name="connsiteX5" fmla="*/ 742115 w 750215"/>
              <a:gd name="connsiteY5" fmla="*/ 469932 h 639865"/>
              <a:gd name="connsiteX6" fmla="*/ 507446 w 750215"/>
              <a:gd name="connsiteY6" fmla="*/ 639865 h 639865"/>
              <a:gd name="connsiteX0" fmla="*/ 313237 w 798541"/>
              <a:gd name="connsiteY0" fmla="*/ 639865 h 704601"/>
              <a:gd name="connsiteX1" fmla="*/ 5740 w 798541"/>
              <a:gd name="connsiteY1" fmla="*/ 461841 h 704601"/>
              <a:gd name="connsiteX2" fmla="*/ 135212 w 798541"/>
              <a:gd name="connsiteY2" fmla="*/ 121974 h 704601"/>
              <a:gd name="connsiteX3" fmla="*/ 410342 w 798541"/>
              <a:gd name="connsiteY3" fmla="*/ 594 h 704601"/>
              <a:gd name="connsiteX4" fmla="*/ 669287 w 798541"/>
              <a:gd name="connsiteY4" fmla="*/ 162435 h 704601"/>
              <a:gd name="connsiteX5" fmla="*/ 742115 w 798541"/>
              <a:gd name="connsiteY5" fmla="*/ 469932 h 704601"/>
              <a:gd name="connsiteX6" fmla="*/ 782576 w 798541"/>
              <a:gd name="connsiteY6" fmla="*/ 704601 h 704601"/>
              <a:gd name="connsiteX0" fmla="*/ 313237 w 742181"/>
              <a:gd name="connsiteY0" fmla="*/ 639865 h 696509"/>
              <a:gd name="connsiteX1" fmla="*/ 5740 w 742181"/>
              <a:gd name="connsiteY1" fmla="*/ 461841 h 696509"/>
              <a:gd name="connsiteX2" fmla="*/ 135212 w 742181"/>
              <a:gd name="connsiteY2" fmla="*/ 121974 h 696509"/>
              <a:gd name="connsiteX3" fmla="*/ 410342 w 742181"/>
              <a:gd name="connsiteY3" fmla="*/ 594 h 696509"/>
              <a:gd name="connsiteX4" fmla="*/ 669287 w 742181"/>
              <a:gd name="connsiteY4" fmla="*/ 162435 h 696509"/>
              <a:gd name="connsiteX5" fmla="*/ 742115 w 742181"/>
              <a:gd name="connsiteY5" fmla="*/ 469932 h 696509"/>
              <a:gd name="connsiteX6" fmla="*/ 661195 w 742181"/>
              <a:gd name="connsiteY6" fmla="*/ 696509 h 696509"/>
              <a:gd name="connsiteX0" fmla="*/ 220343 w 738299"/>
              <a:gd name="connsiteY0" fmla="*/ 777430 h 777430"/>
              <a:gd name="connsiteX1" fmla="*/ 1858 w 738299"/>
              <a:gd name="connsiteY1" fmla="*/ 461841 h 777430"/>
              <a:gd name="connsiteX2" fmla="*/ 131330 w 738299"/>
              <a:gd name="connsiteY2" fmla="*/ 121974 h 777430"/>
              <a:gd name="connsiteX3" fmla="*/ 406460 w 738299"/>
              <a:gd name="connsiteY3" fmla="*/ 594 h 777430"/>
              <a:gd name="connsiteX4" fmla="*/ 665405 w 738299"/>
              <a:gd name="connsiteY4" fmla="*/ 162435 h 777430"/>
              <a:gd name="connsiteX5" fmla="*/ 738233 w 738299"/>
              <a:gd name="connsiteY5" fmla="*/ 469932 h 777430"/>
              <a:gd name="connsiteX6" fmla="*/ 657313 w 738299"/>
              <a:gd name="connsiteY6" fmla="*/ 696509 h 777430"/>
              <a:gd name="connsiteX0" fmla="*/ 180963 w 698919"/>
              <a:gd name="connsiteY0" fmla="*/ 777360 h 777360"/>
              <a:gd name="connsiteX1" fmla="*/ 2938 w 698919"/>
              <a:gd name="connsiteY1" fmla="*/ 413219 h 777360"/>
              <a:gd name="connsiteX2" fmla="*/ 91950 w 698919"/>
              <a:gd name="connsiteY2" fmla="*/ 121904 h 777360"/>
              <a:gd name="connsiteX3" fmla="*/ 367080 w 698919"/>
              <a:gd name="connsiteY3" fmla="*/ 524 h 777360"/>
              <a:gd name="connsiteX4" fmla="*/ 626025 w 698919"/>
              <a:gd name="connsiteY4" fmla="*/ 162365 h 777360"/>
              <a:gd name="connsiteX5" fmla="*/ 698853 w 698919"/>
              <a:gd name="connsiteY5" fmla="*/ 469862 h 777360"/>
              <a:gd name="connsiteX6" fmla="*/ 617933 w 698919"/>
              <a:gd name="connsiteY6" fmla="*/ 696439 h 77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8919" h="777360">
                <a:moveTo>
                  <a:pt x="180963" y="777360"/>
                </a:moveTo>
                <a:cubicBezTo>
                  <a:pt x="85881" y="696439"/>
                  <a:pt x="17773" y="522462"/>
                  <a:pt x="2938" y="413219"/>
                </a:cubicBezTo>
                <a:cubicBezTo>
                  <a:pt x="-11897" y="303976"/>
                  <a:pt x="31260" y="190687"/>
                  <a:pt x="91950" y="121904"/>
                </a:cubicBezTo>
                <a:cubicBezTo>
                  <a:pt x="152640" y="53122"/>
                  <a:pt x="278068" y="-6220"/>
                  <a:pt x="367080" y="524"/>
                </a:cubicBezTo>
                <a:cubicBezTo>
                  <a:pt x="456093" y="7268"/>
                  <a:pt x="570729" y="84142"/>
                  <a:pt x="626025" y="162365"/>
                </a:cubicBezTo>
                <a:cubicBezTo>
                  <a:pt x="681321" y="240588"/>
                  <a:pt x="700202" y="380850"/>
                  <a:pt x="698853" y="469862"/>
                </a:cubicBezTo>
                <a:cubicBezTo>
                  <a:pt x="697504" y="558874"/>
                  <a:pt x="664462" y="666768"/>
                  <a:pt x="617933" y="696439"/>
                </a:cubicBezTo>
              </a:path>
            </a:pathLst>
          </a:cu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D41C5F3-0281-432B-B07D-172819181D5C}"/>
                  </a:ext>
                </a:extLst>
              </p:cNvPr>
              <p:cNvSpPr txBox="1"/>
              <p:nvPr/>
            </p:nvSpPr>
            <p:spPr>
              <a:xfrm>
                <a:off x="597954" y="3874714"/>
                <a:ext cx="15252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0|1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D41C5F3-0281-432B-B07D-172819181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54" y="3874714"/>
                <a:ext cx="152522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70D713-341D-40DE-8313-19A11284ADD8}"/>
                  </a:ext>
                </a:extLst>
              </p:cNvPr>
              <p:cNvSpPr txBox="1"/>
              <p:nvPr/>
            </p:nvSpPr>
            <p:spPr>
              <a:xfrm>
                <a:off x="3871506" y="3515210"/>
                <a:ext cx="15855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 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70D713-341D-40DE-8313-19A11284A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506" y="3515210"/>
                <a:ext cx="1585552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37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49FC4D-E4A6-4522-A15C-6FB09D4DD2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8695" y="1332703"/>
                <a:ext cx="6107073" cy="4351338"/>
              </a:xfrm>
            </p:spPr>
            <p:txBody>
              <a:bodyPr/>
              <a:lstStyle/>
              <a:p>
                <a:r>
                  <a:rPr lang="en-US" dirty="0"/>
                  <a:t>What is the 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Infinite strings where:</a:t>
                </a:r>
              </a:p>
              <a:p>
                <a:pPr lvl="1"/>
                <a:r>
                  <a:rPr lang="en-US" dirty="0"/>
                  <a:t>Always when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in some future step,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mr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must be followed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49FC4D-E4A6-4522-A15C-6FB09D4DD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8695" y="1332703"/>
                <a:ext cx="6107073" cy="4351338"/>
              </a:xfrm>
              <a:blipFill>
                <a:blip r:embed="rId2"/>
                <a:stretch>
                  <a:fillRect l="-1299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D77A11A-60B4-4362-8358-886D712A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Example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B1D70-7207-43E0-8BC7-B9453593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29E8EA-FD7C-44CE-B96C-C3E80CBFAB86}"/>
              </a:ext>
            </a:extLst>
          </p:cNvPr>
          <p:cNvGrpSpPr/>
          <p:nvPr/>
        </p:nvGrpSpPr>
        <p:grpSpPr>
          <a:xfrm>
            <a:off x="138799" y="1111257"/>
            <a:ext cx="5118246" cy="2433772"/>
            <a:chOff x="2947132" y="2049660"/>
            <a:chExt cx="5118246" cy="24337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E0509A7-DB2C-4F71-A45A-8F20DBEB376F}"/>
                    </a:ext>
                  </a:extLst>
                </p:cNvPr>
                <p:cNvSpPr/>
                <p:nvPr/>
              </p:nvSpPr>
              <p:spPr>
                <a:xfrm>
                  <a:off x="7064347" y="3698648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E0509A7-DB2C-4F71-A45A-8F20DBEB37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4347" y="3698648"/>
                  <a:ext cx="1001031" cy="54422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008A861-9020-44C4-A586-08A2454D6C89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008A861-9020-44C4-A586-08A2454D6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E63B181-685E-4806-8000-54E034177D2A}"/>
                </a:ext>
              </a:extLst>
            </p:cNvPr>
            <p:cNvCxnSpPr>
              <a:cxnSpLocks/>
            </p:cNvCxnSpPr>
            <p:nvPr/>
          </p:nvCxnSpPr>
          <p:spPr>
            <a:xfrm>
              <a:off x="2947132" y="4036214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9858346-68F8-4C9E-AAB2-4F0E67F85F44}"/>
                </a:ext>
              </a:extLst>
            </p:cNvPr>
            <p:cNvSpPr/>
            <p:nvPr/>
          </p:nvSpPr>
          <p:spPr>
            <a:xfrm>
              <a:off x="4539632" y="3503763"/>
              <a:ext cx="2629911" cy="291401"/>
            </a:xfrm>
            <a:custGeom>
              <a:avLst/>
              <a:gdLst>
                <a:gd name="connsiteX0" fmla="*/ 0 w 2629911"/>
                <a:gd name="connsiteY0" fmla="*/ 291401 h 291401"/>
                <a:gd name="connsiteX1" fmla="*/ 1213805 w 2629911"/>
                <a:gd name="connsiteY1" fmla="*/ 88 h 291401"/>
                <a:gd name="connsiteX2" fmla="*/ 2629911 w 2629911"/>
                <a:gd name="connsiteY2" fmla="*/ 267125 h 29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9911" h="291401">
                  <a:moveTo>
                    <a:pt x="0" y="291401"/>
                  </a:moveTo>
                  <a:cubicBezTo>
                    <a:pt x="387743" y="147767"/>
                    <a:pt x="775487" y="4134"/>
                    <a:pt x="1213805" y="88"/>
                  </a:cubicBezTo>
                  <a:cubicBezTo>
                    <a:pt x="1652123" y="-3958"/>
                    <a:pt x="2141017" y="131583"/>
                    <a:pt x="2629911" y="267125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EB7AAB5-628B-4099-9ABB-0DA172EDB023}"/>
                </a:ext>
              </a:extLst>
            </p:cNvPr>
            <p:cNvSpPr/>
            <p:nvPr/>
          </p:nvSpPr>
          <p:spPr>
            <a:xfrm>
              <a:off x="4531540" y="4151214"/>
              <a:ext cx="2621819" cy="332218"/>
            </a:xfrm>
            <a:custGeom>
              <a:avLst/>
              <a:gdLst>
                <a:gd name="connsiteX0" fmla="*/ 2621819 w 2621819"/>
                <a:gd name="connsiteY0" fmla="*/ 0 h 332218"/>
                <a:gd name="connsiteX1" fmla="*/ 1359462 w 2621819"/>
                <a:gd name="connsiteY1" fmla="*/ 331773 h 332218"/>
                <a:gd name="connsiteX2" fmla="*/ 0 w 2621819"/>
                <a:gd name="connsiteY2" fmla="*/ 56644 h 33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1819" h="332218">
                  <a:moveTo>
                    <a:pt x="2621819" y="0"/>
                  </a:moveTo>
                  <a:cubicBezTo>
                    <a:pt x="2209125" y="161166"/>
                    <a:pt x="1796432" y="322332"/>
                    <a:pt x="1359462" y="331773"/>
                  </a:cubicBezTo>
                  <a:cubicBezTo>
                    <a:pt x="922492" y="341214"/>
                    <a:pt x="461246" y="198929"/>
                    <a:pt x="0" y="56644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D62C5E-ECEF-468D-901E-1DB300FF5970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868A533-1DA4-4685-AEDD-8435CA4E08F1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B23470E-E088-46CF-9285-87BD5E22DBE2}"/>
                    </a:ext>
                  </a:extLst>
                </p:cNvPr>
                <p:cNvSpPr txBox="1"/>
                <p:nvPr/>
              </p:nvSpPr>
              <p:spPr>
                <a:xfrm>
                  <a:off x="3419586" y="2049660"/>
                  <a:ext cx="1377749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2800" dirty="0"/>
                    <a:t> |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B23470E-E088-46CF-9285-87BD5E22DB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586" y="2049660"/>
                  <a:ext cx="1377749" cy="954107"/>
                </a:xfrm>
                <a:prstGeom prst="rect">
                  <a:avLst/>
                </a:prstGeom>
                <a:blipFill>
                  <a:blip r:embed="rId6"/>
                  <a:stretch>
                    <a:fillRect t="-5732" r="-8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A4C7CE-D0A7-4E48-8799-27F1CD585412}"/>
                    </a:ext>
                  </a:extLst>
                </p:cNvPr>
                <p:cNvSpPr txBox="1"/>
                <p:nvPr/>
              </p:nvSpPr>
              <p:spPr>
                <a:xfrm>
                  <a:off x="4732097" y="3017987"/>
                  <a:ext cx="229960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1 &amp;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A4C7CE-D0A7-4E48-8799-27F1CD585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097" y="3017987"/>
                  <a:ext cx="2299604" cy="523220"/>
                </a:xfrm>
                <a:prstGeom prst="rect">
                  <a:avLst/>
                </a:prstGeom>
                <a:blipFill>
                  <a:blip r:embed="rId7"/>
                  <a:stretch>
                    <a:fillRect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0512194-5DD7-45EB-AC26-623FD9F34C9E}"/>
                  </a:ext>
                </a:extLst>
              </p:cNvPr>
              <p:cNvSpPr/>
              <p:nvPr/>
            </p:nvSpPr>
            <p:spPr>
              <a:xfrm>
                <a:off x="4292268" y="1452888"/>
                <a:ext cx="113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0512194-5DD7-45EB-AC26-623FD9F34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268" y="1452888"/>
                <a:ext cx="113896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C8D52A-C0C7-4A9B-8369-FB7BF4A56AB9}"/>
                  </a:ext>
                </a:extLst>
              </p:cNvPr>
              <p:cNvSpPr/>
              <p:nvPr/>
            </p:nvSpPr>
            <p:spPr>
              <a:xfrm>
                <a:off x="2316463" y="3545029"/>
                <a:ext cx="113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C8D52A-C0C7-4A9B-8369-FB7BF4A56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63" y="3545029"/>
                <a:ext cx="113896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5BB65FB8-2785-48E3-9126-5158C74742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5332" y="4249598"/>
                <a:ext cx="4879943" cy="1003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</p:txBody>
          </p:sp>
        </mc:Choice>
        <mc:Fallback xmlns="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5BB65FB8-2785-48E3-9126-5158C747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32" y="4249598"/>
                <a:ext cx="4879943" cy="1003707"/>
              </a:xfrm>
              <a:prstGeom prst="rect">
                <a:avLst/>
              </a:prstGeom>
              <a:blipFill>
                <a:blip r:embed="rId10"/>
                <a:stretch>
                  <a:fillRect l="-1000" t="-7273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8E10BD0-E057-40B5-BA12-C2590ED06A89}"/>
                  </a:ext>
                </a:extLst>
              </p:cNvPr>
              <p:cNvSpPr/>
              <p:nvPr/>
            </p:nvSpPr>
            <p:spPr>
              <a:xfrm>
                <a:off x="849483" y="2836202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8E10BD0-E057-40B5-BA12-C2590ED06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83" y="2836202"/>
                <a:ext cx="1001031" cy="52322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04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52041-6713-4A8E-BF02-4C7C6B868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130346"/>
            <a:ext cx="11699087" cy="706490"/>
          </a:xfrm>
        </p:spPr>
        <p:txBody>
          <a:bodyPr/>
          <a:lstStyle/>
          <a:p>
            <a:r>
              <a:rPr lang="en-US" dirty="0"/>
              <a:t>Language of an automaton: set of all strings accepted by the automaton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A4B56C-397C-4CBF-ACF1-1E2484AB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and LTL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0C33-FEF7-43A7-97B5-B48BBD19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6F4438-B83B-4A2C-A893-5EFFDC10880A}"/>
              </a:ext>
            </a:extLst>
          </p:cNvPr>
          <p:cNvGrpSpPr/>
          <p:nvPr/>
        </p:nvGrpSpPr>
        <p:grpSpPr>
          <a:xfrm>
            <a:off x="166680" y="1677172"/>
            <a:ext cx="5126619" cy="2335827"/>
            <a:chOff x="2975013" y="2147605"/>
            <a:chExt cx="5126619" cy="23358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/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/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1801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1801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45D9D2-9D17-4E1D-9229-777F8E6C969A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975013" y="3996248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1AEA05E-E402-4B1D-8FA3-A23B30A4F5A5}"/>
                </a:ext>
              </a:extLst>
            </p:cNvPr>
            <p:cNvSpPr/>
            <p:nvPr/>
          </p:nvSpPr>
          <p:spPr>
            <a:xfrm>
              <a:off x="4539632" y="3503763"/>
              <a:ext cx="2629911" cy="291401"/>
            </a:xfrm>
            <a:custGeom>
              <a:avLst/>
              <a:gdLst>
                <a:gd name="connsiteX0" fmla="*/ 0 w 2629911"/>
                <a:gd name="connsiteY0" fmla="*/ 291401 h 291401"/>
                <a:gd name="connsiteX1" fmla="*/ 1213805 w 2629911"/>
                <a:gd name="connsiteY1" fmla="*/ 88 h 291401"/>
                <a:gd name="connsiteX2" fmla="*/ 2629911 w 2629911"/>
                <a:gd name="connsiteY2" fmla="*/ 267125 h 29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9911" h="291401">
                  <a:moveTo>
                    <a:pt x="0" y="291401"/>
                  </a:moveTo>
                  <a:cubicBezTo>
                    <a:pt x="387743" y="147767"/>
                    <a:pt x="775487" y="4134"/>
                    <a:pt x="1213805" y="88"/>
                  </a:cubicBezTo>
                  <a:cubicBezTo>
                    <a:pt x="1652123" y="-3958"/>
                    <a:pt x="2141017" y="131583"/>
                    <a:pt x="2629911" y="267125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6CDBBD7-6F78-482F-A039-83289AF6AACF}"/>
                </a:ext>
              </a:extLst>
            </p:cNvPr>
            <p:cNvSpPr/>
            <p:nvPr/>
          </p:nvSpPr>
          <p:spPr>
            <a:xfrm>
              <a:off x="4531540" y="4151214"/>
              <a:ext cx="2621819" cy="332218"/>
            </a:xfrm>
            <a:custGeom>
              <a:avLst/>
              <a:gdLst>
                <a:gd name="connsiteX0" fmla="*/ 2621819 w 2621819"/>
                <a:gd name="connsiteY0" fmla="*/ 0 h 332218"/>
                <a:gd name="connsiteX1" fmla="*/ 1359462 w 2621819"/>
                <a:gd name="connsiteY1" fmla="*/ 331773 h 332218"/>
                <a:gd name="connsiteX2" fmla="*/ 0 w 2621819"/>
                <a:gd name="connsiteY2" fmla="*/ 56644 h 33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1819" h="332218">
                  <a:moveTo>
                    <a:pt x="2621819" y="0"/>
                  </a:moveTo>
                  <a:cubicBezTo>
                    <a:pt x="2209125" y="161166"/>
                    <a:pt x="1796432" y="322332"/>
                    <a:pt x="1359462" y="331773"/>
                  </a:cubicBezTo>
                  <a:cubicBezTo>
                    <a:pt x="922492" y="341214"/>
                    <a:pt x="461246" y="198929"/>
                    <a:pt x="0" y="56644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3DDD61-AFC2-45C5-AE1C-726A8126ABF5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A866723-060D-407B-A642-910A900DACB9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/>
                <p:nvPr/>
              </p:nvSpPr>
              <p:spPr>
                <a:xfrm>
                  <a:off x="3664098" y="2502984"/>
                  <a:ext cx="10182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0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098" y="2502984"/>
                  <a:ext cx="1018292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10465" r="-10778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/>
                <p:nvPr/>
              </p:nvSpPr>
              <p:spPr>
                <a:xfrm>
                  <a:off x="5394482" y="2934657"/>
                  <a:ext cx="10182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1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482" y="2934657"/>
                  <a:ext cx="1018292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0465" r="-10778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16FD0E49-E738-46FB-8E04-C8FBA470C6B7}"/>
              </a:ext>
            </a:extLst>
          </p:cNvPr>
          <p:cNvSpPr txBox="1">
            <a:spLocks/>
          </p:cNvSpPr>
          <p:nvPr/>
        </p:nvSpPr>
        <p:spPr>
          <a:xfrm>
            <a:off x="5349706" y="1629765"/>
            <a:ext cx="6744563" cy="2804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0323" y="2332077"/>
                <a:ext cx="4879893" cy="10691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is the 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LTL formula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323" y="2332077"/>
                <a:ext cx="4879893" cy="1069193"/>
              </a:xfrm>
              <a:prstGeom prst="rect">
                <a:avLst/>
              </a:prstGeom>
              <a:blipFill>
                <a:blip r:embed="rId7"/>
                <a:stretch>
                  <a:fillRect l="-1625" t="-9714" b="-9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D0D7FF-4138-4B78-AA27-CCEFE00D0E44}"/>
                  </a:ext>
                </a:extLst>
              </p:cNvPr>
              <p:cNvSpPr txBox="1"/>
              <p:nvPr/>
            </p:nvSpPr>
            <p:spPr>
              <a:xfrm>
                <a:off x="4259480" y="1969559"/>
                <a:ext cx="1018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1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D0D7FF-4138-4B78-AA27-CCEFE00D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480" y="1969559"/>
                <a:ext cx="1018292" cy="523220"/>
              </a:xfrm>
              <a:prstGeom prst="rect">
                <a:avLst/>
              </a:prstGeom>
              <a:blipFill>
                <a:blip r:embed="rId9"/>
                <a:stretch>
                  <a:fillRect t="-10465" r="-1018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15141B-20C8-4135-A8A5-1618407A531F}"/>
                  </a:ext>
                </a:extLst>
              </p:cNvPr>
              <p:cNvSpPr txBox="1"/>
              <p:nvPr/>
            </p:nvSpPr>
            <p:spPr>
              <a:xfrm>
                <a:off x="2446952" y="3484328"/>
                <a:ext cx="1018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0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15141B-20C8-4135-A8A5-1618407A5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952" y="3484328"/>
                <a:ext cx="1018292" cy="523220"/>
              </a:xfrm>
              <a:prstGeom prst="rect">
                <a:avLst/>
              </a:prstGeom>
              <a:blipFill>
                <a:blip r:embed="rId10"/>
                <a:stretch>
                  <a:fillRect t="-11765" r="-10778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55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5ED4A3-07A1-4799-9295-6159AC9C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62149"/>
            <a:ext cx="11699087" cy="3721891"/>
          </a:xfrm>
        </p:spPr>
        <p:txBody>
          <a:bodyPr>
            <a:normAutofit/>
          </a:bodyPr>
          <a:lstStyle/>
          <a:p>
            <a:r>
              <a:rPr lang="en-US" sz="2400" dirty="0"/>
              <a:t>Requirements: describe desirable properties of system behaviors</a:t>
            </a:r>
          </a:p>
          <a:p>
            <a:r>
              <a:rPr lang="en-US" sz="2400" dirty="0"/>
              <a:t>High assurance/safety-critical, or mission-critical systems must use formal requirements</a:t>
            </a:r>
          </a:p>
          <a:p>
            <a:r>
              <a:rPr lang="en-US" sz="2400" dirty="0"/>
              <a:t>Behavioral requirements: requirement can be evaluated on individual system behaviors</a:t>
            </a:r>
          </a:p>
          <a:p>
            <a:r>
              <a:rPr lang="en-US" sz="2400" dirty="0"/>
              <a:t>Requirements met by system if </a:t>
            </a:r>
            <a:r>
              <a:rPr lang="en-US" sz="2400" i="1" dirty="0"/>
              <a:t>all </a:t>
            </a:r>
            <a:r>
              <a:rPr lang="en-US" sz="2400" dirty="0"/>
              <a:t>behaviors satisfy requirements</a:t>
            </a:r>
          </a:p>
          <a:p>
            <a:r>
              <a:rPr lang="en-US" sz="2400" dirty="0"/>
              <a:t>There needs to be a clear separation between requirements (what needs to be implemented) and the design (how should it be implemented)</a:t>
            </a:r>
          </a:p>
          <a:p>
            <a:r>
              <a:rPr lang="en-US" sz="2400" dirty="0"/>
              <a:t>Unfortunately, this is not often obeyed</a:t>
            </a:r>
          </a:p>
          <a:p>
            <a:endParaRPr lang="en-US" sz="2400" dirty="0"/>
          </a:p>
          <a:p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CF79AA-9E8C-4F3F-9E90-FAC9E0EE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2ADA8-9D82-4208-865B-878065EF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292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A4B56C-397C-4CBF-ACF1-1E2484AB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Example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0C33-FEF7-43A7-97B5-B48BBD19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6F4438-B83B-4A2C-A893-5EFFDC10880A}"/>
              </a:ext>
            </a:extLst>
          </p:cNvPr>
          <p:cNvGrpSpPr/>
          <p:nvPr/>
        </p:nvGrpSpPr>
        <p:grpSpPr>
          <a:xfrm>
            <a:off x="254141" y="1078361"/>
            <a:ext cx="5159186" cy="2120755"/>
            <a:chOff x="2975013" y="2147605"/>
            <a:chExt cx="5159186" cy="2120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/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/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45D9D2-9D17-4E1D-9229-777F8E6C969A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975013" y="3996248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3DDD61-AFC2-45C5-AE1C-726A8126ABF5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A866723-060D-407B-A642-910A900DACB9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/>
                <p:nvPr/>
              </p:nvSpPr>
              <p:spPr>
                <a:xfrm>
                  <a:off x="3410790" y="2470770"/>
                  <a:ext cx="15252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0790" y="2470770"/>
                  <a:ext cx="1525226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/>
                <p:nvPr/>
              </p:nvSpPr>
              <p:spPr>
                <a:xfrm>
                  <a:off x="5319176" y="3412258"/>
                  <a:ext cx="15252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9176" y="3412258"/>
                  <a:ext cx="1525226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CE0D4D-8293-4F1A-A137-F7815C1D8DC7}"/>
                    </a:ext>
                  </a:extLst>
                </p:cNvPr>
                <p:cNvSpPr txBox="1"/>
                <p:nvPr/>
              </p:nvSpPr>
              <p:spPr>
                <a:xfrm>
                  <a:off x="7000106" y="2488573"/>
                  <a:ext cx="11340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CE0D4D-8293-4F1A-A137-F7815C1D8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0106" y="2488573"/>
                  <a:ext cx="1134093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3356" y="3830358"/>
                <a:ext cx="4879943" cy="1003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</p:txBody>
          </p:sp>
        </mc:Choice>
        <mc:Fallback xmlns="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56" y="3830358"/>
                <a:ext cx="4879943" cy="1003707"/>
              </a:xfrm>
              <a:prstGeom prst="rect">
                <a:avLst/>
              </a:prstGeom>
              <a:blipFill>
                <a:blip r:embed="rId8"/>
                <a:stretch>
                  <a:fillRect l="-1000" t="-5455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3983" y="1078361"/>
                <a:ext cx="4985909" cy="4304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 </a:t>
                </a:r>
              </a:p>
              <a:p>
                <a:r>
                  <a:rPr lang="en-US" dirty="0"/>
                  <a:t>LTL formula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983" y="1078361"/>
                <a:ext cx="4985909" cy="4304963"/>
              </a:xfrm>
              <a:prstGeom prst="rect">
                <a:avLst/>
              </a:prstGeom>
              <a:blipFill>
                <a:blip r:embed="rId9"/>
                <a:stretch>
                  <a:fillRect l="-2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6D85EF-1ACC-467C-B347-19BD1D6F4681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965856" y="2927005"/>
            <a:ext cx="2413873" cy="1050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28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49FC4D-E4A6-4522-A15C-6FB09D4DD2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8695" y="1332703"/>
                <a:ext cx="6107073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the 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LTL formula: </a:t>
                </a:r>
              </a:p>
              <a:p>
                <a:pPr marL="1828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I.e. always when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dirty="0"/>
                  <a:t>, in some future step,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mr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/>
                  <a:t> must be followed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49FC4D-E4A6-4522-A15C-6FB09D4DD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8695" y="1332703"/>
                <a:ext cx="6107073" cy="4351338"/>
              </a:xfrm>
              <a:blipFill>
                <a:blip r:embed="rId2"/>
                <a:stretch>
                  <a:fillRect l="-209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D77A11A-60B4-4362-8358-886D712A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Example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B1D70-7207-43E0-8BC7-B9453593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29E8EA-FD7C-44CE-B96C-C3E80CBFAB86}"/>
              </a:ext>
            </a:extLst>
          </p:cNvPr>
          <p:cNvGrpSpPr/>
          <p:nvPr/>
        </p:nvGrpSpPr>
        <p:grpSpPr>
          <a:xfrm>
            <a:off x="138799" y="1111257"/>
            <a:ext cx="5118246" cy="2433772"/>
            <a:chOff x="2947132" y="2049660"/>
            <a:chExt cx="5118246" cy="24337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E0509A7-DB2C-4F71-A45A-8F20DBEB376F}"/>
                    </a:ext>
                  </a:extLst>
                </p:cNvPr>
                <p:cNvSpPr/>
                <p:nvPr/>
              </p:nvSpPr>
              <p:spPr>
                <a:xfrm>
                  <a:off x="7064347" y="3698648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E0509A7-DB2C-4F71-A45A-8F20DBEB37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4347" y="3698648"/>
                  <a:ext cx="1001031" cy="54422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008A861-9020-44C4-A586-08A2454D6C89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008A861-9020-44C4-A586-08A2454D6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E63B181-685E-4806-8000-54E034177D2A}"/>
                </a:ext>
              </a:extLst>
            </p:cNvPr>
            <p:cNvCxnSpPr>
              <a:cxnSpLocks/>
            </p:cNvCxnSpPr>
            <p:nvPr/>
          </p:nvCxnSpPr>
          <p:spPr>
            <a:xfrm>
              <a:off x="2947132" y="4036214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9858346-68F8-4C9E-AAB2-4F0E67F85F44}"/>
                </a:ext>
              </a:extLst>
            </p:cNvPr>
            <p:cNvSpPr/>
            <p:nvPr/>
          </p:nvSpPr>
          <p:spPr>
            <a:xfrm>
              <a:off x="4539632" y="3503763"/>
              <a:ext cx="2629911" cy="291401"/>
            </a:xfrm>
            <a:custGeom>
              <a:avLst/>
              <a:gdLst>
                <a:gd name="connsiteX0" fmla="*/ 0 w 2629911"/>
                <a:gd name="connsiteY0" fmla="*/ 291401 h 291401"/>
                <a:gd name="connsiteX1" fmla="*/ 1213805 w 2629911"/>
                <a:gd name="connsiteY1" fmla="*/ 88 h 291401"/>
                <a:gd name="connsiteX2" fmla="*/ 2629911 w 2629911"/>
                <a:gd name="connsiteY2" fmla="*/ 267125 h 29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9911" h="291401">
                  <a:moveTo>
                    <a:pt x="0" y="291401"/>
                  </a:moveTo>
                  <a:cubicBezTo>
                    <a:pt x="387743" y="147767"/>
                    <a:pt x="775487" y="4134"/>
                    <a:pt x="1213805" y="88"/>
                  </a:cubicBezTo>
                  <a:cubicBezTo>
                    <a:pt x="1652123" y="-3958"/>
                    <a:pt x="2141017" y="131583"/>
                    <a:pt x="2629911" y="267125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EB7AAB5-628B-4099-9ABB-0DA172EDB023}"/>
                </a:ext>
              </a:extLst>
            </p:cNvPr>
            <p:cNvSpPr/>
            <p:nvPr/>
          </p:nvSpPr>
          <p:spPr>
            <a:xfrm>
              <a:off x="4531540" y="4151214"/>
              <a:ext cx="2621819" cy="332218"/>
            </a:xfrm>
            <a:custGeom>
              <a:avLst/>
              <a:gdLst>
                <a:gd name="connsiteX0" fmla="*/ 2621819 w 2621819"/>
                <a:gd name="connsiteY0" fmla="*/ 0 h 332218"/>
                <a:gd name="connsiteX1" fmla="*/ 1359462 w 2621819"/>
                <a:gd name="connsiteY1" fmla="*/ 331773 h 332218"/>
                <a:gd name="connsiteX2" fmla="*/ 0 w 2621819"/>
                <a:gd name="connsiteY2" fmla="*/ 56644 h 33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1819" h="332218">
                  <a:moveTo>
                    <a:pt x="2621819" y="0"/>
                  </a:moveTo>
                  <a:cubicBezTo>
                    <a:pt x="2209125" y="161166"/>
                    <a:pt x="1796432" y="322332"/>
                    <a:pt x="1359462" y="331773"/>
                  </a:cubicBezTo>
                  <a:cubicBezTo>
                    <a:pt x="922492" y="341214"/>
                    <a:pt x="461246" y="198929"/>
                    <a:pt x="0" y="56644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D62C5E-ECEF-468D-901E-1DB300FF5970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868A533-1DA4-4685-AEDD-8435CA4E08F1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B23470E-E088-46CF-9285-87BD5E22DBE2}"/>
                    </a:ext>
                  </a:extLst>
                </p:cNvPr>
                <p:cNvSpPr txBox="1"/>
                <p:nvPr/>
              </p:nvSpPr>
              <p:spPr>
                <a:xfrm>
                  <a:off x="3419586" y="2049660"/>
                  <a:ext cx="1377749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0</m:t>
                      </m:r>
                    </m:oMath>
                  </a14:m>
                  <a:r>
                    <a:rPr lang="en-US" sz="2800" dirty="0"/>
                    <a:t> |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B23470E-E088-46CF-9285-87BD5E22DB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586" y="2049660"/>
                  <a:ext cx="1377749" cy="954107"/>
                </a:xfrm>
                <a:prstGeom prst="rect">
                  <a:avLst/>
                </a:prstGeom>
                <a:blipFill>
                  <a:blip r:embed="rId6"/>
                  <a:stretch>
                    <a:fillRect t="-5732" r="-8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A4C7CE-D0A7-4E48-8799-27F1CD585412}"/>
                    </a:ext>
                  </a:extLst>
                </p:cNvPr>
                <p:cNvSpPr txBox="1"/>
                <p:nvPr/>
              </p:nvSpPr>
              <p:spPr>
                <a:xfrm>
                  <a:off x="4732097" y="3017987"/>
                  <a:ext cx="229960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1 &amp;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A4C7CE-D0A7-4E48-8799-27F1CD585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097" y="3017987"/>
                  <a:ext cx="2299604" cy="523220"/>
                </a:xfrm>
                <a:prstGeom prst="rect">
                  <a:avLst/>
                </a:prstGeom>
                <a:blipFill>
                  <a:blip r:embed="rId7"/>
                  <a:stretch>
                    <a:fillRect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0512194-5DD7-45EB-AC26-623FD9F34C9E}"/>
                  </a:ext>
                </a:extLst>
              </p:cNvPr>
              <p:cNvSpPr/>
              <p:nvPr/>
            </p:nvSpPr>
            <p:spPr>
              <a:xfrm>
                <a:off x="4292268" y="1452888"/>
                <a:ext cx="113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0512194-5DD7-45EB-AC26-623FD9F34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268" y="1452888"/>
                <a:ext cx="113896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C8D52A-C0C7-4A9B-8369-FB7BF4A56AB9}"/>
                  </a:ext>
                </a:extLst>
              </p:cNvPr>
              <p:cNvSpPr/>
              <p:nvPr/>
            </p:nvSpPr>
            <p:spPr>
              <a:xfrm>
                <a:off x="2316463" y="3545029"/>
                <a:ext cx="113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C8D52A-C0C7-4A9B-8369-FB7BF4A56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63" y="3545029"/>
                <a:ext cx="113896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5BB65FB8-2785-48E3-9126-5158C74742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5332" y="4249598"/>
                <a:ext cx="4879943" cy="1003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</p:txBody>
          </p:sp>
        </mc:Choice>
        <mc:Fallback xmlns="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5BB65FB8-2785-48E3-9126-5158C747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32" y="4249598"/>
                <a:ext cx="4879943" cy="1003707"/>
              </a:xfrm>
              <a:prstGeom prst="rect">
                <a:avLst/>
              </a:prstGeom>
              <a:blipFill>
                <a:blip r:embed="rId10"/>
                <a:stretch>
                  <a:fillRect l="-1000" t="-7273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8E10BD0-E057-40B5-BA12-C2590ED06A89}"/>
                  </a:ext>
                </a:extLst>
              </p:cNvPr>
              <p:cNvSpPr/>
              <p:nvPr/>
            </p:nvSpPr>
            <p:spPr>
              <a:xfrm>
                <a:off x="849483" y="2836202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8E10BD0-E057-40B5-BA12-C2590ED06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83" y="2836202"/>
                <a:ext cx="1001031" cy="52322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12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B444EA-D2E8-4066-ADD7-D6CD2324C1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363821"/>
                <a:ext cx="11769071" cy="30740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Theoretical result: Every LTL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can be converted to a </a:t>
                </a:r>
                <a:r>
                  <a:rPr lang="en-US" dirty="0" err="1"/>
                  <a:t>Büchi</a:t>
                </a:r>
                <a:r>
                  <a:rPr lang="en-US" dirty="0"/>
                  <a:t> monitor/automaton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r>
                  <a:rPr lang="en-US" dirty="0"/>
                  <a:t> is generally exponential in the size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; blow-up unavoidable in general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B444EA-D2E8-4066-ADD7-D6CD2324C1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363821"/>
                <a:ext cx="11769071" cy="3074027"/>
              </a:xfrm>
              <a:blipFill>
                <a:blip r:embed="rId2"/>
                <a:stretch>
                  <a:fillRect l="-621" t="-3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2BFAF98-54A9-4568-90B0-EA4ED4D1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Büchi</a:t>
            </a:r>
            <a:r>
              <a:rPr lang="en-US" dirty="0"/>
              <a:t> monitors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1E830-2D88-4E52-A81F-074161B3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53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F6CD3D-8087-EBCB-4DF8-9B82FE7EF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Runtime monitoring: return a verdict based on only a finite portion of the trace</a:t>
                </a:r>
              </a:p>
              <a:p>
                <a:r>
                  <a:rPr lang="en-US" dirty="0"/>
                  <a:t>Some kinds of formulas can be monitored on finite traces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Finitely satisfiable: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Finitely refutable: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Some formulas can never return a verdict on finite traces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F6CD3D-8087-EBCB-4DF8-9B82FE7EF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9D0AE8B-1E68-9600-A92B-766F6870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Büchi monitors for runtime monitoring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26E3B-11D1-65CB-462B-F03D20D4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0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754BF0-5F99-4F15-BB44-170B236A6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Informal requirements: implicit or stated in natural language</a:t>
                </a:r>
              </a:p>
              <a:p>
                <a:pPr lvl="1"/>
                <a:r>
                  <a:rPr lang="en-US" dirty="0"/>
                  <a:t>If an obstacle is sensed by the car, it should stop if it is safe to do so</a:t>
                </a:r>
              </a:p>
              <a:p>
                <a:r>
                  <a:rPr lang="en-US" dirty="0"/>
                  <a:t>Formal requirements: explicit and mathematically precise</a:t>
                </a:r>
              </a:p>
              <a:p>
                <a:pPr lvl="1"/>
                <a:r>
                  <a:rPr lang="en-US" dirty="0"/>
                  <a:t>If the vision system with a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&gt;0.8,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labels an object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safe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meters from the car as a stationary obstacle, </a:t>
                </a:r>
              </a:p>
              <a:p>
                <a:pPr lvl="1"/>
                <a:r>
                  <a:rPr lang="en-US" dirty="0"/>
                  <a:t>Then </a:t>
                </a:r>
              </a:p>
              <a:p>
                <a:pPr lvl="2"/>
                <a:r>
                  <a:rPr lang="en-US" dirty="0"/>
                  <a:t>if current velocity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car is less than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𝑥𝑏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 ,</a:t>
                </a:r>
              </a:p>
              <a:p>
                <a:pPr lvl="3"/>
                <a:r>
                  <a:rPr lang="en-US" dirty="0"/>
                  <a:t>vehicle should execute an emergency stop maneuver within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ms.</a:t>
                </a:r>
                <a:endParaRPr lang="en-US" dirty="0"/>
              </a:p>
              <a:p>
                <a:pPr marL="228600" indent="0">
                  <a:buNone/>
                </a:pPr>
                <a:endParaRPr lang="en-US" sz="2000" dirty="0"/>
              </a:p>
              <a:p>
                <a:pPr marL="228600" indent="0">
                  <a:buNone/>
                </a:pPr>
                <a:r>
                  <a:rPr lang="en-US" sz="2000" dirty="0"/>
                  <a:t>Here, the maximum braking deceleration that the car can produce at velocity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safe</m:t>
                        </m:r>
                      </m:sub>
                    </m:sSub>
                  </m:oMath>
                </a14:m>
                <a:r>
                  <a:rPr lang="en-US" sz="2000" dirty="0"/>
                  <a:t> is a safe stopping distance between vehicles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754BF0-5F99-4F15-BB44-170B236A6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E21434-6F17-4787-9F9A-31FEB0BE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Rigor in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BCA08-6E1E-418E-9590-F587088C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0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4F42BF-DC7E-4DFF-9F2C-E376587DD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Granularity of requirements</a:t>
            </a:r>
          </a:p>
          <a:p>
            <a:pPr lvl="1"/>
            <a:r>
              <a:rPr lang="en-US" dirty="0"/>
              <a:t>System-level: UAV is able to maintain a given desired altitude in presence of acceptable disturbances.</a:t>
            </a:r>
          </a:p>
          <a:p>
            <a:pPr lvl="1"/>
            <a:r>
              <a:rPr lang="en-US" dirty="0"/>
              <a:t>Subsystem-level: Upon receiving a ‘turn right’ command, </a:t>
            </a:r>
            <a:r>
              <a:rPr lang="en-US" i="1" dirty="0"/>
              <a:t>flight control subsystem </a:t>
            </a:r>
            <a:r>
              <a:rPr lang="en-US" dirty="0"/>
              <a:t>(FCS)</a:t>
            </a:r>
            <a:r>
              <a:rPr lang="en-US" i="1" dirty="0"/>
              <a:t> </a:t>
            </a:r>
            <a:r>
              <a:rPr lang="en-US" dirty="0"/>
              <a:t>produces the correct actuator commands that cause the UAV to turn right.</a:t>
            </a:r>
            <a:endParaRPr lang="en-US" i="1" dirty="0"/>
          </a:p>
          <a:p>
            <a:pPr lvl="1"/>
            <a:r>
              <a:rPr lang="en-US" dirty="0"/>
              <a:t>Function-level: For the </a:t>
            </a:r>
            <a:r>
              <a:rPr lang="en-US" i="1" dirty="0"/>
              <a:t>position controller module, </a:t>
            </a:r>
            <a:r>
              <a:rPr lang="en-US" dirty="0"/>
              <a:t>the maximum error between the estimated position and the position setpoint is less than 5%.</a:t>
            </a:r>
          </a:p>
          <a:p>
            <a:pPr lvl="1"/>
            <a:r>
              <a:rPr lang="en-US" dirty="0"/>
              <a:t>Hardware/Timing-level: The MPC algorithm for attitude control has a worst-case execution time of 4 </a:t>
            </a:r>
            <a:r>
              <a:rPr lang="en-US" dirty="0" err="1"/>
              <a:t>ms.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265BA-26B1-4AD3-BF95-4131E66C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Granularity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3C29B-FF72-41AC-95ED-64EC7C09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8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0B420F-B2CA-4B84-BE79-341C8E84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29079" cy="4351338"/>
          </a:xfrm>
        </p:spPr>
        <p:txBody>
          <a:bodyPr>
            <a:normAutofit/>
          </a:bodyPr>
          <a:lstStyle/>
          <a:p>
            <a:r>
              <a:rPr lang="en-US" dirty="0"/>
              <a:t>Hard Requirements: Violation leads to endangering safety-criticality or mission-criticality</a:t>
            </a:r>
          </a:p>
          <a:p>
            <a:pPr lvl="1"/>
            <a:r>
              <a:rPr lang="en-US" dirty="0"/>
              <a:t>Safety Requirements: system never does something bad</a:t>
            </a:r>
          </a:p>
          <a:p>
            <a:pPr lvl="1"/>
            <a:r>
              <a:rPr lang="en-US" dirty="0"/>
              <a:t>Liveness Requirements: from any point of time, system eventually does something good </a:t>
            </a:r>
          </a:p>
          <a:p>
            <a:r>
              <a:rPr lang="en-US" dirty="0"/>
              <a:t>Soft Requirements: Violations lead to inefficiency, but are not critical</a:t>
            </a:r>
          </a:p>
          <a:p>
            <a:pPr lvl="1"/>
            <a:r>
              <a:rPr lang="en-US" dirty="0"/>
              <a:t>(Absolute) Performance Requirements: system performance is not worse than a certain level</a:t>
            </a:r>
          </a:p>
          <a:p>
            <a:pPr lvl="1"/>
            <a:r>
              <a:rPr lang="en-US" dirty="0"/>
              <a:t>(Average) Performance Requirements: average system performance is at a certain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B49A66-100D-4CC4-BBB1-B7DDA110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4FF97-6DA2-4DE5-850B-CC76DB3F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1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1E35AC-C5AA-46AD-AC3B-8B5282C1F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Requirements: system should protect against modifications in its behavior by an adversarial actor</a:t>
            </a:r>
          </a:p>
          <a:p>
            <a:pPr lvl="1"/>
            <a:r>
              <a:rPr lang="en-US" dirty="0"/>
              <a:t>Failure to satisfy security requirements may lead to a hard requirement violation</a:t>
            </a:r>
          </a:p>
          <a:p>
            <a:r>
              <a:rPr lang="en-US" dirty="0"/>
              <a:t>Privacy Requirements: the data revealed by the system to the external world should not leak sensitive information</a:t>
            </a:r>
          </a:p>
          <a:p>
            <a:r>
              <a:rPr lang="en-US" dirty="0"/>
              <a:t>These requirements will become increasingly important for autonomous CPS, especially as IoT technologies and smart transportation initiatives are deployed!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5B6D1-0AED-41F1-9F3E-06553635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Nonfunctional/non-behavioral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35653-4C11-4E82-888A-7A100E8E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5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573EB6-67FC-47A3-AE77-2DE23CA86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835285"/>
            <a:ext cx="11699087" cy="3848756"/>
          </a:xfrm>
        </p:spPr>
        <p:txBody>
          <a:bodyPr/>
          <a:lstStyle/>
          <a:p>
            <a:r>
              <a:rPr lang="en-US" dirty="0"/>
              <a:t>Languages and Logics to describe </a:t>
            </a:r>
            <a:r>
              <a:rPr lang="en-US" i="1" dirty="0"/>
              <a:t>mathematically precise </a:t>
            </a:r>
            <a:r>
              <a:rPr lang="en-US" dirty="0"/>
              <a:t>requirements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Automata, State Machines</a:t>
            </a:r>
          </a:p>
          <a:p>
            <a:pPr lvl="1"/>
            <a:r>
              <a:rPr lang="en-US" dirty="0"/>
              <a:t>Propositional Logic, Temporal Logic, Regular Expressions</a:t>
            </a:r>
          </a:p>
          <a:p>
            <a:pPr lvl="1"/>
            <a:r>
              <a:rPr lang="en-US" dirty="0"/>
              <a:t>Structured language/grammar-based requirements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AC2CBD-D7A2-4560-8867-14E05DD9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Formalisms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1B2B7-1568-49BB-81B7-0F0DD596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6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21745</TotalTime>
  <Words>3336</Words>
  <Application>Microsoft Office PowerPoint</Application>
  <PresentationFormat>Widescreen</PresentationFormat>
  <Paragraphs>662</Paragraphs>
  <Slides>43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Requirements, Linear Temporal Logic</vt:lpstr>
      <vt:lpstr>Where we are in the course</vt:lpstr>
      <vt:lpstr>Module 2 : Formal Specification, Verification, Testing</vt:lpstr>
      <vt:lpstr>Requirements</vt:lpstr>
      <vt:lpstr>Rigor in Requirements</vt:lpstr>
      <vt:lpstr>Granularity</vt:lpstr>
      <vt:lpstr>Types of Requirements</vt:lpstr>
      <vt:lpstr>Nonfunctional/non-behavioral requirements</vt:lpstr>
      <vt:lpstr>Requirement Formalisms</vt:lpstr>
      <vt:lpstr>Propositional Logic</vt:lpstr>
      <vt:lpstr>Semantics </vt:lpstr>
      <vt:lpstr>Examples</vt:lpstr>
      <vt:lpstr>Interpreting a formula of prop. logic</vt:lpstr>
      <vt:lpstr>Temporal Logic</vt:lpstr>
      <vt:lpstr>Temporal Logic = Prop. Logic + Temporal Operators</vt:lpstr>
      <vt:lpstr>Linear Temporal Logic</vt:lpstr>
      <vt:lpstr>LTL Syntax</vt:lpstr>
      <vt:lpstr>LTL Semantics</vt:lpstr>
      <vt:lpstr>Recursive semantics of LTL: I</vt:lpstr>
      <vt:lpstr>Recursive semantics of LTL: II</vt:lpstr>
      <vt:lpstr>Visualizing the temporal operators</vt:lpstr>
      <vt:lpstr>Visualizing the temporal operators</vt:lpstr>
      <vt:lpstr>You can nest operators!</vt:lpstr>
      <vt:lpstr>More operator fun</vt:lpstr>
      <vt:lpstr>More, more operator fun</vt:lpstr>
      <vt:lpstr>Operator duality and identities</vt:lpstr>
      <vt:lpstr>Example specifications</vt:lpstr>
      <vt:lpstr>Example specifications in LTL</vt:lpstr>
      <vt:lpstr>Example specifications in LTL</vt:lpstr>
      <vt:lpstr>Detour to automata and formal languages</vt:lpstr>
      <vt:lpstr>Finite state automata</vt:lpstr>
      <vt:lpstr>How does a finite state automaton work?</vt:lpstr>
      <vt:lpstr>Language of a finite state automaton</vt:lpstr>
      <vt:lpstr>Safety Requirements/Specifications</vt:lpstr>
      <vt:lpstr>LTL Monitors </vt:lpstr>
      <vt:lpstr>Büchi automaton: Example 1</vt:lpstr>
      <vt:lpstr>Büchi automaton Example 2</vt:lpstr>
      <vt:lpstr>Büchi automaton Example 3</vt:lpstr>
      <vt:lpstr>Büchi automaton and LTL</vt:lpstr>
      <vt:lpstr>Büchi automaton Example 2</vt:lpstr>
      <vt:lpstr>Büchi automaton Example 3</vt:lpstr>
      <vt:lpstr>Using Büchi monitors</vt:lpstr>
      <vt:lpstr>Büchi monitors for runtime monitoring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407</cp:revision>
  <dcterms:created xsi:type="dcterms:W3CDTF">2018-01-04T23:14:16Z</dcterms:created>
  <dcterms:modified xsi:type="dcterms:W3CDTF">2025-10-06T20:45:10Z</dcterms:modified>
</cp:coreProperties>
</file>