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64" r:id="rId26"/>
    <p:sldId id="340" r:id="rId27"/>
    <p:sldId id="34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D26C-07C8-4AFF-A059-CA482705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E917-1BF2-4DAD-B610-62EEED2DB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5C01-E0B3-4504-AFD4-A07E85FE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7BF4-A012-4AF7-A28D-21E6339A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19F0-36AA-40B5-8DB8-986FD3D5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EF7-3365-40E3-A3C9-D089514F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88AD4-EED6-471C-9C8F-82852EA4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FCFB-57BB-4C47-9643-4D67F32D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BE1C-134F-4379-BDA0-E3EE55AB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8C8A-260A-40C0-826E-B6C24B9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24694-473D-4829-9DAD-A3C3F46DB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A76D-8630-475F-977B-96666910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DA33-598E-483D-83B1-E652CD36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5AB7-9DEC-4A73-888C-CF7950E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E518-AF3E-4EE9-9776-3907BD1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9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8542-3D60-4787-B1FA-6BA8E7BB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2B67-9F57-4E65-AA7B-98ACD64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1CB7-9A01-4F9B-BB2F-E34D5AFA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37AE-0BE0-489E-8FBD-BAE74ACE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E989-7EF6-48C4-B075-6B3FE63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2B62-7506-4EE4-9F19-0E6795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EC05-6716-4677-8841-FBE2051B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767-86D1-4ED6-95DA-C0346FF1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B408-9034-4B33-8EC9-3F6BDEE8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E242-6272-4155-9270-809B155C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0A1B-CAD1-4AE0-A802-439BD515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E222-052C-4BCA-897D-2F7262FC1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B419-C4A1-4768-97AC-65693DB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E696-0435-4BDD-B952-CA675AFF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1B36-5071-4DBB-BE47-44F17F0A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6542F-862F-4AB3-94BD-938B33A5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0295-34D2-44A0-A9CA-BE656173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0853-5FE3-4DD0-A56E-AC4E758D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64BA3-200D-4E5E-92CE-B735E9B6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A38C8-F8C0-43BB-8D60-A5CF8A44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C3921-D3A7-46BB-BB24-E34A54421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ADA7A-F37D-4377-939D-5324F5F1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8BD06-6A72-48F4-A111-248FDD8A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3B8B-7AC6-4C8D-B2AB-569970BE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61E6-40C0-4D45-8844-1BC9E53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15521-617B-4B76-B4A6-3EDB631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787A2-B823-4D5D-A570-921ABB65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6258E-97C2-427A-800E-67ED7FAB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F954-C031-4D00-BC59-7FEA03F4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C0D3-BECB-46BE-9120-250AF915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C3CB-27EB-42FD-A037-C07B9BE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275-BC98-4813-9FBE-76F385DF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51CA-D676-423D-B49B-85304353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75B4-ED2B-4069-83C3-05E59762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ABF06-B74D-4DF4-852F-A17D08E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B0BB-2A26-4B85-A769-DC2A3597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482A-05F0-412C-9436-6E7EABE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226-D085-4D94-A717-B7CC374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30411-B6D9-40FD-B399-9EF45E232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B5319-4700-4151-818F-877EB482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1A44-0B29-4CD9-9F2B-CBD1EC42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0C3-D2CA-40AA-B21E-41FB898C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165F-3EC5-435C-8D07-C714408A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26E63-63D9-43FC-A0AE-663CDC4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922-6E9F-4150-BB1F-DFB94BD0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5F93-A02F-452F-BF9F-A4F72C2F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84D9-6635-4B1A-B23D-14940425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96DC-7571-4DC6-8D5B-65248A3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Dynamical System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2020.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0C4AE-CBBF-4ECE-BA0B-1423191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7774-148E-4010-B5FA-161BE6EB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D5D6-0C51-4FFB-9FE2-AE2F2E5C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0" t="16377" r="7347" b="3188"/>
          <a:stretch/>
        </p:blipFill>
        <p:spPr>
          <a:xfrm>
            <a:off x="5138531" y="641797"/>
            <a:ext cx="6172200" cy="470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7ABA2-8DC7-4C30-B489-735D6381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t="19300" r="6348"/>
          <a:stretch/>
        </p:blipFill>
        <p:spPr>
          <a:xfrm>
            <a:off x="323913" y="1527135"/>
            <a:ext cx="4657385" cy="3803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A195E-1C6E-402B-ADCF-55D2AB96FCCD}"/>
              </a:ext>
            </a:extLst>
          </p:cNvPr>
          <p:cNvSpPr txBox="1"/>
          <p:nvPr/>
        </p:nvSpPr>
        <p:spPr>
          <a:xfrm>
            <a:off x="2438524" y="212295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DFF0-4E28-4AE0-ABCF-572EE9E3DFBE}"/>
              </a:ext>
            </a:extLst>
          </p:cNvPr>
          <p:cNvSpPr txBox="1"/>
          <p:nvPr/>
        </p:nvSpPr>
        <p:spPr>
          <a:xfrm>
            <a:off x="6437367" y="5330864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Input/Output Signals</a:t>
            </a:r>
          </a:p>
        </p:txBody>
      </p:sp>
    </p:spTree>
    <p:extLst>
      <p:ext uri="{BB962C8B-B14F-4D97-AF65-F5344CB8AC3E}">
        <p14:creationId xmlns:p14="http://schemas.microsoft.com/office/powerpoint/2010/main" val="416423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real-valued input variables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or real-valued output variables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real-valued (continuous) state variables</a:t>
                </a:r>
              </a:p>
              <a:p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specifying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of initial values for states</a:t>
                </a:r>
              </a:p>
              <a:p>
                <a:r>
                  <a:rPr lang="en-US" dirty="0"/>
                  <a:t>Dynamics: for each state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 Function: for each output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  <a:blipFill>
                <a:blip r:embed="rId2"/>
                <a:stretch>
                  <a:fillRect l="-625" t="-2381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BF0244-D76D-4C4A-99BA-12D9EE4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0149-0C09-47D6-BA72-19BFB567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4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Convention: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an execution consists of a </a:t>
                </a:r>
                <a:r>
                  <a:rPr lang="en-US" i="1" dirty="0"/>
                  <a:t>differentiable </a:t>
                </a:r>
                <a:r>
                  <a:rPr lang="en-US" dirty="0"/>
                  <a:t>state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, and an output signal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output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time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  <a:blipFill>
                <a:blip r:embed="rId2"/>
                <a:stretch>
                  <a:fillRect l="-62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9242F5-1B8D-4D55-9D36-24A1143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2759-E2CD-40D9-BD86-581E4C54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/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7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</p:spPr>
            <p:txBody>
              <a:bodyPr/>
              <a:lstStyle/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are we guaranteed that the system has at least one execution? Is there nondeterminism in continuous-time components?</a:t>
                </a:r>
              </a:p>
              <a:p>
                <a:r>
                  <a:rPr lang="en-US" dirty="0"/>
                  <a:t>Input signal should be piecewise-continuous, and additional conditions need to be imposed on the RHS of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output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solutions for the initial value problem in the classical theory of ODEs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  <a:blipFill>
                <a:blip r:embed="rId2"/>
                <a:stretch>
                  <a:fillRect l="-625" t="-3263" r="-1563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0DA3AA-F401-4480-9DFD-0C11A939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 of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7704-6D3D-4A6C-9308-7A7404B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/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exists at least one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r>
                  <a:rPr lang="en-US" dirty="0"/>
                  <a:t>Definition of continuity uses notion of distance between points</a:t>
                </a:r>
              </a:p>
              <a:p>
                <a:pPr lvl="1"/>
                <a:r>
                  <a:rPr lang="en-US" b="0" dirty="0"/>
                  <a:t>Euclidean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uniformly continuous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 for 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 when solution does not </a:t>
                </a:r>
                <a:r>
                  <a:rPr lang="en-US" i="1" dirty="0"/>
                  <a:t>globally</a:t>
                </a:r>
                <a:r>
                  <a:rPr lang="en-US" dirty="0"/>
                  <a:t> exist: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9CDDB1D-B846-46C3-849D-978CE9F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FFB6F-4F39-4239-A0EB-9A1E1AE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/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5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Solution to initial value problem is unique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 continuous</a:t>
                </a:r>
              </a:p>
              <a:p>
                <a:r>
                  <a:rPr lang="en-US" sz="2400" dirty="0"/>
                  <a:t>Lipschitz-continuity is a stronger version of continuity: upper bounds how fast a function can change</a:t>
                </a:r>
              </a:p>
              <a:p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Lipschitz-continuous if there exists a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(called the Lipschitz constant) such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Examples: </a:t>
                </a:r>
              </a:p>
              <a:p>
                <a:pPr lvl="1"/>
                <a:r>
                  <a:rPr lang="en-US" sz="2400" dirty="0"/>
                  <a:t>Linear functions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are Lipschitz continuous</a:t>
                </a:r>
              </a:p>
              <a:p>
                <a:pPr lvl="1"/>
                <a:r>
                  <a:rPr lang="en-US" sz="2400" dirty="0"/>
                  <a:t>Functions: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/>
                  <a:t> are not Lipschitz continuous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Can restrict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to some bounded and closed set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piecewise-continuous and Lipschitz to get unique solutions over such compact domains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  <a:blipFill>
                <a:blip r:embed="rId2"/>
                <a:stretch>
                  <a:fillRect l="-417" t="-182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68DE39-3A8E-4BCE-A610-E510C16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49C5-F6C1-4371-BD51-8FA1813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/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4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029C1-42E0-4F37-807E-4EFAD26C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modeling arbitrarily complex functions: even functions with unbounded discontinuities</a:t>
            </a:r>
          </a:p>
          <a:p>
            <a:r>
              <a:rPr lang="en-US" dirty="0"/>
              <a:t>May not be even possible to check for Lipschitz conditions for what’s implemented in a </a:t>
            </a:r>
            <a:r>
              <a:rPr lang="en-US" dirty="0" err="1"/>
              <a:t>Matlab</a:t>
            </a:r>
            <a:r>
              <a:rPr lang="en-US" dirty="0"/>
              <a:t> function/Simulink model</a:t>
            </a:r>
          </a:p>
          <a:p>
            <a:r>
              <a:rPr lang="en-US" dirty="0"/>
              <a:t>Rely on numerical integration schemes/solvers to obtain solutions</a:t>
            </a:r>
          </a:p>
          <a:p>
            <a:pPr lvl="1"/>
            <a:r>
              <a:rPr lang="en-US" dirty="0"/>
              <a:t>ode45, ode23, ode15, etc.</a:t>
            </a:r>
          </a:p>
          <a:p>
            <a:r>
              <a:rPr lang="en-US" dirty="0"/>
              <a:t>We assume that any continuous component model we will use can be numerically simulated by </a:t>
            </a:r>
            <a:r>
              <a:rPr lang="en-US" dirty="0" err="1"/>
              <a:t>Matlab</a:t>
            </a:r>
            <a:r>
              <a:rPr lang="en-US" dirty="0"/>
              <a:t>/Simulink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05691-8054-444B-B79F-720DF054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</a:t>
            </a:r>
            <a:r>
              <a:rPr lang="en-US" dirty="0" err="1"/>
              <a:t>Matlab</a:t>
            </a:r>
            <a:r>
              <a:rPr lang="en-US" dirty="0"/>
              <a:t>/Simulink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85D6-7836-4548-8347-6F1E6C37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simple car dynamics can be written compactly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we can re-write above equation in the form: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C49097-2C07-4459-8712-2081030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35B2-92C9-4D12-9DA5-7D0319B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Linear components model linear systems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Linear algebra was invented to reason about linear systems!</a:t>
                </a:r>
              </a:p>
              <a:p>
                <a:r>
                  <a:rPr lang="en-US" dirty="0"/>
                  <a:t>Linear systems have many nice properties: </a:t>
                </a:r>
              </a:p>
              <a:p>
                <a:pPr lvl="1"/>
                <a:r>
                  <a:rPr lang="en-US" dirty="0"/>
                  <a:t>Many analysis methods in the frequency domain (using Fourier/Laplace transform methods)</a:t>
                </a:r>
              </a:p>
              <a:p>
                <a:pPr lvl="1"/>
                <a:r>
                  <a:rPr lang="en-US" dirty="0"/>
                  <a:t>Superposition principle (net response to two or more stimuli is the sum of responses to each stimulus)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92232E-0641-473B-8FAA-D19BDD6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4790-A91C-4FDC-B497-343F68E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4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i="1" dirty="0"/>
                  <a:t>Autonomous</a:t>
                </a:r>
                <a:r>
                  <a:rPr lang="en-US" dirty="0"/>
                  <a:t> linear system has no inputs: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 of autonomous linear system can be fully characterized: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a matrix exponential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usually approximated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easy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(non-zero elements are only on the diagonal)</a:t>
                </a:r>
              </a:p>
              <a:p>
                <a:r>
                  <a:rPr lang="en-US" dirty="0"/>
                  <a:t>In practice, numerical integration methods outperform matrix exponential</a:t>
                </a:r>
              </a:p>
              <a:p>
                <a:r>
                  <a:rPr lang="en-US" dirty="0"/>
                  <a:t>For a linear system with </a:t>
                </a:r>
                <a:r>
                  <a:rPr lang="en-US" b="1" i="1" dirty="0"/>
                  <a:t>exogenous</a:t>
                </a:r>
                <a:r>
                  <a:rPr lang="en-US" dirty="0"/>
                  <a:t> inputs?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519D2E-62FE-4717-8F52-549CFE7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80B6-819A-475B-AEFA-A3C8864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Dynamical System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5633F-B198-4640-8ADA-44B7112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324897"/>
          </a:xfrm>
        </p:spPr>
        <p:txBody>
          <a:bodyPr/>
          <a:lstStyle/>
          <a:p>
            <a:r>
              <a:rPr lang="en-US" dirty="0"/>
              <a:t>Property capturing the ability of a system to return to a quiescent state after perturbation</a:t>
            </a:r>
          </a:p>
          <a:p>
            <a:pPr lvl="1"/>
            <a:r>
              <a:rPr lang="en-US" dirty="0"/>
              <a:t>Stable systems recover after disturbances, unstable systems may not</a:t>
            </a:r>
          </a:p>
          <a:p>
            <a:pPr lvl="1"/>
            <a:r>
              <a:rPr lang="en-US" dirty="0"/>
              <a:t>Almost always a desirable property for a system design</a:t>
            </a:r>
          </a:p>
          <a:p>
            <a:r>
              <a:rPr lang="en-US" dirty="0"/>
              <a:t>Fundamental problem in control: design controllers to </a:t>
            </a:r>
            <a:r>
              <a:rPr lang="en-US" i="1" dirty="0"/>
              <a:t>stabilize </a:t>
            </a:r>
            <a:r>
              <a:rPr lang="en-US" dirty="0"/>
              <a:t>a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F0052D-CC3D-4E65-8477-AFF23CF586AC}"/>
              </a:ext>
            </a:extLst>
          </p:cNvPr>
          <p:cNvGrpSpPr/>
          <p:nvPr/>
        </p:nvGrpSpPr>
        <p:grpSpPr>
          <a:xfrm>
            <a:off x="366272" y="3997845"/>
            <a:ext cx="4290252" cy="1753522"/>
            <a:chOff x="2256544" y="4001820"/>
            <a:chExt cx="4290252" cy="17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AA36B-BA48-41B7-8345-C1EE3936F833}"/>
                </a:ext>
              </a:extLst>
            </p:cNvPr>
            <p:cNvSpPr/>
            <p:nvPr/>
          </p:nvSpPr>
          <p:spPr>
            <a:xfrm rot="20938191">
              <a:off x="5001876" y="4001820"/>
              <a:ext cx="140099" cy="121390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4063D-00FD-4F39-91C6-A0E768FC671D}"/>
                </a:ext>
              </a:extLst>
            </p:cNvPr>
            <p:cNvSpPr/>
            <p:nvPr/>
          </p:nvSpPr>
          <p:spPr>
            <a:xfrm>
              <a:off x="3941909" y="5259588"/>
              <a:ext cx="2604887" cy="207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731939-0B85-4141-8ED4-0AD877EE33F7}"/>
                </a:ext>
              </a:extLst>
            </p:cNvPr>
            <p:cNvSpPr/>
            <p:nvPr/>
          </p:nvSpPr>
          <p:spPr>
            <a:xfrm>
              <a:off x="4249270" y="5471032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352560-7341-49DA-8CD8-2DFEB3449590}"/>
                </a:ext>
              </a:extLst>
            </p:cNvPr>
            <p:cNvSpPr/>
            <p:nvPr/>
          </p:nvSpPr>
          <p:spPr>
            <a:xfrm>
              <a:off x="5893279" y="5467057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8802ACB-2BF0-484C-9726-8643CCA6CABE}"/>
                </a:ext>
              </a:extLst>
            </p:cNvPr>
            <p:cNvSpPr/>
            <p:nvPr/>
          </p:nvSpPr>
          <p:spPr>
            <a:xfrm rot="4715334">
              <a:off x="5028559" y="5180760"/>
              <a:ext cx="431587" cy="36512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12E8DC-CD3E-4616-B96B-F2A49F1AA49D}"/>
                </a:ext>
              </a:extLst>
            </p:cNvPr>
            <p:cNvSpPr/>
            <p:nvPr/>
          </p:nvSpPr>
          <p:spPr>
            <a:xfrm>
              <a:off x="5153498" y="5259588"/>
              <a:ext cx="181708" cy="2074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7DD5A-612A-42EB-8063-BF5AFAC5D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0226" y="4956203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BD4B03-DD7A-486D-8305-8584526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2580555" y="5115675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85F722-843D-476A-AF33-82D9FDCA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256544" y="4842090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E449A44-3877-476C-824D-146D240AD768}"/>
              </a:ext>
            </a:extLst>
          </p:cNvPr>
          <p:cNvSpPr txBox="1">
            <a:spLocks/>
          </p:cNvSpPr>
          <p:nvPr/>
        </p:nvSpPr>
        <p:spPr>
          <a:xfrm>
            <a:off x="4935428" y="3657600"/>
            <a:ext cx="7061133" cy="209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Problem: Inverted Pendulum on a moving cart is inherently unstable, aim: keep it upright</a:t>
            </a:r>
          </a:p>
          <a:p>
            <a:r>
              <a:rPr lang="en-US" sz="2000" dirty="0"/>
              <a:t>Solution Strategy: Move cart in direction in the same direction as the pendulum’s falling direction</a:t>
            </a:r>
          </a:p>
          <a:p>
            <a:r>
              <a:rPr lang="en-US" sz="2000" dirty="0"/>
              <a:t>Design problem: Design a controller to stabilize the system by computing velocity and direction for cart travel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1C51616-7E18-47F3-9C43-D85BEF9600C9}"/>
              </a:ext>
            </a:extLst>
          </p:cNvPr>
          <p:cNvSpPr/>
          <p:nvPr/>
        </p:nvSpPr>
        <p:spPr>
          <a:xfrm rot="9132603" flipH="1">
            <a:off x="3573958" y="4328023"/>
            <a:ext cx="750496" cy="739137"/>
          </a:xfrm>
          <a:prstGeom prst="arc">
            <a:avLst>
              <a:gd name="adj1" fmla="val 19825635"/>
              <a:gd name="adj2" fmla="val 4143023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B975CA-8FA9-4EEC-95FE-3CB7A1BD8181}"/>
              </a:ext>
            </a:extLst>
          </p:cNvPr>
          <p:cNvSpPr/>
          <p:nvPr/>
        </p:nvSpPr>
        <p:spPr>
          <a:xfrm>
            <a:off x="8403644" y="1874520"/>
            <a:ext cx="3108960" cy="31089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zero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if:</a:t>
                </a:r>
              </a:p>
              <a:p>
                <a:pPr lvl="1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lvl="2"/>
                <a:r>
                  <a:rPr lang="en-US" sz="2800" dirty="0"/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such that</a:t>
                </a:r>
              </a:p>
              <a:p>
                <a:pPr lvl="3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then, </a:t>
                </a:r>
              </a:p>
              <a:p>
                <a:pPr lvl="3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sz="2800" dirty="0"/>
                  <a:t> we have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  <a:blipFill>
                <a:blip r:embed="rId2"/>
                <a:stretch>
                  <a:fillRect l="-935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3D41DA-2A5A-454D-95C7-8A65C5B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98AE-CF6F-482B-AF4C-B9D6C65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00C8A6-47D4-4A6F-BFF8-F4C2B6F072F6}"/>
              </a:ext>
            </a:extLst>
          </p:cNvPr>
          <p:cNvSpPr/>
          <p:nvPr/>
        </p:nvSpPr>
        <p:spPr>
          <a:xfrm>
            <a:off x="9389120" y="2934531"/>
            <a:ext cx="1097280" cy="1097280"/>
          </a:xfrm>
          <a:prstGeom prst="ellipse">
            <a:avLst/>
          </a:prstGeom>
          <a:solidFill>
            <a:srgbClr val="FFC9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170F0-DC11-4704-A9E7-867603A13370}"/>
              </a:ext>
            </a:extLst>
          </p:cNvPr>
          <p:cNvSpPr/>
          <p:nvPr/>
        </p:nvSpPr>
        <p:spPr>
          <a:xfrm>
            <a:off x="9912404" y="3429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/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651E2-9448-490C-B035-E0BF8EFA3149}"/>
              </a:ext>
            </a:extLst>
          </p:cNvPr>
          <p:cNvCxnSpPr>
            <a:cxnSpLocks/>
          </p:cNvCxnSpPr>
          <p:nvPr/>
        </p:nvCxnSpPr>
        <p:spPr>
          <a:xfrm>
            <a:off x="9272698" y="1840604"/>
            <a:ext cx="676580" cy="1540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/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solidFill>
                <a:srgbClr val="FFC9C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blipFill>
                <a:blip r:embed="rId4"/>
                <a:stretch>
                  <a:fillRect t="-13889" r="-123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F90B38F-143D-44EA-B344-154D2BD8E443}"/>
              </a:ext>
            </a:extLst>
          </p:cNvPr>
          <p:cNvSpPr/>
          <p:nvPr/>
        </p:nvSpPr>
        <p:spPr>
          <a:xfrm>
            <a:off x="10019980" y="30666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E46AF5-8CD7-42D1-BFF6-5FF6658DA4BF}"/>
              </a:ext>
            </a:extLst>
          </p:cNvPr>
          <p:cNvSpPr/>
          <p:nvPr/>
        </p:nvSpPr>
        <p:spPr>
          <a:xfrm>
            <a:off x="8524639" y="2875527"/>
            <a:ext cx="2793066" cy="1534028"/>
          </a:xfrm>
          <a:custGeom>
            <a:avLst/>
            <a:gdLst>
              <a:gd name="connsiteX0" fmla="*/ 1230397 w 2249869"/>
              <a:gd name="connsiteY0" fmla="*/ 154358 h 1540294"/>
              <a:gd name="connsiteX1" fmla="*/ 1583863 w 2249869"/>
              <a:gd name="connsiteY1" fmla="*/ 16045 h 1540294"/>
              <a:gd name="connsiteX2" fmla="*/ 2237006 w 2249869"/>
              <a:gd name="connsiteY2" fmla="*/ 484771 h 1540294"/>
              <a:gd name="connsiteX3" fmla="*/ 1945012 w 2249869"/>
              <a:gd name="connsiteY3" fmla="*/ 1145598 h 1540294"/>
              <a:gd name="connsiteX4" fmla="*/ 1084400 w 2249869"/>
              <a:gd name="connsiteY4" fmla="*/ 1537484 h 1540294"/>
              <a:gd name="connsiteX5" fmla="*/ 62424 w 2249869"/>
              <a:gd name="connsiteY5" fmla="*/ 953497 h 1540294"/>
              <a:gd name="connsiteX6" fmla="*/ 200737 w 2249869"/>
              <a:gd name="connsiteY6" fmla="*/ 269618 h 1540294"/>
              <a:gd name="connsiteX7" fmla="*/ 930720 w 2249869"/>
              <a:gd name="connsiteY7" fmla="*/ 200462 h 1540294"/>
              <a:gd name="connsiteX8" fmla="*/ 1345658 w 2249869"/>
              <a:gd name="connsiteY8" fmla="*/ 354142 h 1540294"/>
              <a:gd name="connsiteX9" fmla="*/ 1145873 w 2249869"/>
              <a:gd name="connsiteY9" fmla="*/ 784448 h 1540294"/>
              <a:gd name="connsiteX10" fmla="*/ 946088 w 2249869"/>
              <a:gd name="connsiteY10" fmla="*/ 853605 h 1540294"/>
              <a:gd name="connsiteX0" fmla="*/ 1211905 w 2249869"/>
              <a:gd name="connsiteY0" fmla="*/ 265243 h 1528234"/>
              <a:gd name="connsiteX1" fmla="*/ 1583863 w 2249869"/>
              <a:gd name="connsiteY1" fmla="*/ 3985 h 1528234"/>
              <a:gd name="connsiteX2" fmla="*/ 2237006 w 2249869"/>
              <a:gd name="connsiteY2" fmla="*/ 472711 h 1528234"/>
              <a:gd name="connsiteX3" fmla="*/ 1945012 w 2249869"/>
              <a:gd name="connsiteY3" fmla="*/ 1133538 h 1528234"/>
              <a:gd name="connsiteX4" fmla="*/ 1084400 w 2249869"/>
              <a:gd name="connsiteY4" fmla="*/ 1525424 h 1528234"/>
              <a:gd name="connsiteX5" fmla="*/ 62424 w 2249869"/>
              <a:gd name="connsiteY5" fmla="*/ 941437 h 1528234"/>
              <a:gd name="connsiteX6" fmla="*/ 200737 w 2249869"/>
              <a:gd name="connsiteY6" fmla="*/ 257558 h 1528234"/>
              <a:gd name="connsiteX7" fmla="*/ 930720 w 2249869"/>
              <a:gd name="connsiteY7" fmla="*/ 188402 h 1528234"/>
              <a:gd name="connsiteX8" fmla="*/ 1345658 w 2249869"/>
              <a:gd name="connsiteY8" fmla="*/ 342082 h 1528234"/>
              <a:gd name="connsiteX9" fmla="*/ 1145873 w 2249869"/>
              <a:gd name="connsiteY9" fmla="*/ 772388 h 1528234"/>
              <a:gd name="connsiteX10" fmla="*/ 946088 w 2249869"/>
              <a:gd name="connsiteY10" fmla="*/ 841545 h 1528234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946088 w 2249869"/>
              <a:gd name="connsiteY10" fmla="*/ 847339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154574 w 2249869"/>
              <a:gd name="connsiteY8" fmla="*/ 393981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938833 w 2249869"/>
              <a:gd name="connsiteY8" fmla="*/ 455453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136563 w 2240559"/>
              <a:gd name="connsiteY9" fmla="*/ 778182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29239 w 2240559"/>
              <a:gd name="connsiteY10" fmla="*/ 1223857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918287 w 2240559"/>
              <a:gd name="connsiteY10" fmla="*/ 1223857 h 153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559" h="1534028">
                <a:moveTo>
                  <a:pt x="1264235" y="194196"/>
                </a:moveTo>
                <a:cubicBezTo>
                  <a:pt x="1357084" y="97505"/>
                  <a:pt x="1413976" y="-37606"/>
                  <a:pt x="1574553" y="9779"/>
                </a:cubicBezTo>
                <a:cubicBezTo>
                  <a:pt x="1735130" y="57164"/>
                  <a:pt x="2167505" y="290246"/>
                  <a:pt x="2227696" y="478505"/>
                </a:cubicBezTo>
                <a:cubicBezTo>
                  <a:pt x="2287887" y="666764"/>
                  <a:pt x="2127803" y="963880"/>
                  <a:pt x="1935702" y="1139332"/>
                </a:cubicBezTo>
                <a:cubicBezTo>
                  <a:pt x="1743601" y="1314784"/>
                  <a:pt x="1388855" y="1563235"/>
                  <a:pt x="1075090" y="1531218"/>
                </a:cubicBezTo>
                <a:cubicBezTo>
                  <a:pt x="761325" y="1499201"/>
                  <a:pt x="200391" y="1158542"/>
                  <a:pt x="53114" y="947231"/>
                </a:cubicBezTo>
                <a:cubicBezTo>
                  <a:pt x="-94163" y="735920"/>
                  <a:pt x="102187" y="387577"/>
                  <a:pt x="191427" y="263352"/>
                </a:cubicBezTo>
                <a:cubicBezTo>
                  <a:pt x="280667" y="139127"/>
                  <a:pt x="465537" y="169864"/>
                  <a:pt x="588553" y="201881"/>
                </a:cubicBezTo>
                <a:cubicBezTo>
                  <a:pt x="711569" y="233898"/>
                  <a:pt x="847434" y="349158"/>
                  <a:pt x="929523" y="455453"/>
                </a:cubicBezTo>
                <a:cubicBezTo>
                  <a:pt x="1011612" y="561748"/>
                  <a:pt x="1082959" y="711587"/>
                  <a:pt x="1081086" y="839654"/>
                </a:cubicBezTo>
                <a:cubicBezTo>
                  <a:pt x="1079213" y="967721"/>
                  <a:pt x="984882" y="1230900"/>
                  <a:pt x="918287" y="1223857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E24BDD2-0A00-49F4-B989-AD64C84211A0}"/>
              </a:ext>
            </a:extLst>
          </p:cNvPr>
          <p:cNvSpPr/>
          <p:nvPr/>
        </p:nvSpPr>
        <p:spPr>
          <a:xfrm>
            <a:off x="9248367" y="3854309"/>
            <a:ext cx="407254" cy="268942"/>
          </a:xfrm>
          <a:custGeom>
            <a:avLst/>
            <a:gdLst>
              <a:gd name="connsiteX0" fmla="*/ 368834 w 368834"/>
              <a:gd name="connsiteY0" fmla="*/ 130629 h 130629"/>
              <a:gd name="connsiteX1" fmla="*/ 0 w 368834"/>
              <a:gd name="connsiteY1" fmla="*/ 0 h 130629"/>
              <a:gd name="connsiteX0" fmla="*/ 368834 w 368834"/>
              <a:gd name="connsiteY0" fmla="*/ 130629 h 130629"/>
              <a:gd name="connsiteX1" fmla="*/ 194345 w 368834"/>
              <a:gd name="connsiteY1" fmla="*/ 33043 h 130629"/>
              <a:gd name="connsiteX2" fmla="*/ 0 w 368834"/>
              <a:gd name="connsiteY2" fmla="*/ 0 h 130629"/>
              <a:gd name="connsiteX0" fmla="*/ 368834 w 368834"/>
              <a:gd name="connsiteY0" fmla="*/ 130629 h 145362"/>
              <a:gd name="connsiteX1" fmla="*/ 117505 w 368834"/>
              <a:gd name="connsiteY1" fmla="*/ 140620 h 145362"/>
              <a:gd name="connsiteX2" fmla="*/ 0 w 368834"/>
              <a:gd name="connsiteY2" fmla="*/ 0 h 145362"/>
              <a:gd name="connsiteX0" fmla="*/ 407254 w 407254"/>
              <a:gd name="connsiteY0" fmla="*/ 268942 h 283675"/>
              <a:gd name="connsiteX1" fmla="*/ 155925 w 407254"/>
              <a:gd name="connsiteY1" fmla="*/ 278933 h 283675"/>
              <a:gd name="connsiteX2" fmla="*/ 0 w 407254"/>
              <a:gd name="connsiteY2" fmla="*/ 0 h 283675"/>
              <a:gd name="connsiteX0" fmla="*/ 407254 w 407254"/>
              <a:gd name="connsiteY0" fmla="*/ 268942 h 314170"/>
              <a:gd name="connsiteX1" fmla="*/ 155925 w 407254"/>
              <a:gd name="connsiteY1" fmla="*/ 278933 h 314170"/>
              <a:gd name="connsiteX2" fmla="*/ 0 w 407254"/>
              <a:gd name="connsiteY2" fmla="*/ 0 h 314170"/>
              <a:gd name="connsiteX0" fmla="*/ 407254 w 407254"/>
              <a:gd name="connsiteY0" fmla="*/ 268942 h 268942"/>
              <a:gd name="connsiteX1" fmla="*/ 140557 w 407254"/>
              <a:gd name="connsiteY1" fmla="*/ 163672 h 268942"/>
              <a:gd name="connsiteX2" fmla="*/ 0 w 407254"/>
              <a:gd name="connsiteY2" fmla="*/ 0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54" h="268942">
                <a:moveTo>
                  <a:pt x="407254" y="268942"/>
                </a:moveTo>
                <a:cubicBezTo>
                  <a:pt x="333723" y="249220"/>
                  <a:pt x="192532" y="256650"/>
                  <a:pt x="140557" y="163672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/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AAD96-47E4-4007-996E-D97253306D1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065700" y="1734612"/>
            <a:ext cx="328110" cy="1332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/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blipFill>
                <a:blip r:embed="rId6"/>
                <a:stretch>
                  <a:fillRect t="-13889" r="-132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3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asymptotically-stable </a:t>
                </a:r>
                <a:r>
                  <a:rPr lang="en-US" dirty="0" err="1"/>
                  <a:t>if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exponentially-stable if: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is asymptotically 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</m:t>
                    </m:r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20074E-8605-4B6C-9C14-8636C88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+ 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37B1-7608-4C92-92F0-D3F43681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Lyapunov stable: solutions starting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close from equilibrium point must remain close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forever</a:t>
                </a:r>
              </a:p>
              <a:p>
                <a:r>
                  <a:rPr lang="en-US" dirty="0"/>
                  <a:t>Asymptotically stable: solutions not only remain close, but also converge to the equilibrium</a:t>
                </a:r>
              </a:p>
              <a:p>
                <a:r>
                  <a:rPr lang="en-US" dirty="0"/>
                  <a:t>Exponentially stable: solutions not only converge to the equilibrium, but in fact converge at least as fast as a known exponential rate</a:t>
                </a:r>
              </a:p>
              <a:p>
                <a:pPr lvl="1"/>
                <a:r>
                  <a:rPr lang="en-US" dirty="0"/>
                  <a:t>All stable linear systems are exponentially stable</a:t>
                </a:r>
              </a:p>
              <a:p>
                <a:pPr lvl="1"/>
                <a:r>
                  <a:rPr lang="en-US" dirty="0"/>
                  <a:t>This need not be true for nonlinear systems!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ED1177-3870-4CFA-A074-1542979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definitions all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632F-BE6D-426F-866F-10B80A5F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Eigenvalues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satisfying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eigenvector</a:t>
                </a:r>
              </a:p>
              <a:p>
                <a:pPr lvl="1"/>
                <a:r>
                  <a:rPr lang="en-US" dirty="0"/>
                  <a:t>Equivalent to saying: values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Nonlinear systems: no simple analysis technique exists</a:t>
                </a:r>
              </a:p>
              <a:p>
                <a:pPr lvl="1"/>
                <a:r>
                  <a:rPr lang="en-US" dirty="0"/>
                  <a:t>Next time we will look at Lyapunov’s methods, which allow reasoning about stability of nonlinear systems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A5D2F18-9B1E-4422-96E7-08CBF31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stability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4CD6-5551-4893-BC4B-160B410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9C100-BE5F-4E1B-B347-CB971D71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linear control</a:t>
            </a:r>
          </a:p>
          <a:p>
            <a:r>
              <a:rPr lang="en-US" dirty="0"/>
              <a:t>Nonlinear control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887CB-5637-452B-95BA-034B4349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0716-2D26-4D0C-8799-4D3D6E72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7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CD08F-CA9D-40D5-A2BC-E098CFEF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216" y="2217728"/>
            <a:ext cx="5415272" cy="778828"/>
          </a:xfrm>
        </p:spPr>
        <p:txBody>
          <a:bodyPr>
            <a:normAutofit/>
          </a:bodyPr>
          <a:lstStyle/>
          <a:p>
            <a:r>
              <a:rPr lang="en-US" dirty="0"/>
              <a:t>Plot of Signals vs.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54B2C-3BB2-4462-AECF-971A60E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Brief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1A85-4B11-4CDA-AEFD-EF4B9575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809EE-DAF8-40E1-A11F-DBC17903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" t="14203" r="7328" b="4294"/>
          <a:stretch/>
        </p:blipFill>
        <p:spPr>
          <a:xfrm>
            <a:off x="79512" y="1164796"/>
            <a:ext cx="5850837" cy="4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5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3E7C2-8151-4F2C-B130-B1444A03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D9CA3-B262-422D-BA61-7A8520C0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in phase-space or state-space.</a:t>
                </a:r>
              </a:p>
              <a:p>
                <a:r>
                  <a:rPr lang="en-US" dirty="0"/>
                  <a:t>Shows trajectory of states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  <a:blipFill>
                <a:blip r:embed="rId2"/>
                <a:stretch>
                  <a:fillRect l="-1464" t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F2EF1F2-118E-478E-B404-81F67811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 t="18797" r="6794"/>
          <a:stretch/>
        </p:blipFill>
        <p:spPr>
          <a:xfrm>
            <a:off x="6096000" y="1209202"/>
            <a:ext cx="5592417" cy="45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93554"/>
          </a:xfrm>
        </p:spPr>
        <p:txBody>
          <a:bodyPr>
            <a:normAutofit/>
          </a:bodyPr>
          <a:lstStyle/>
          <a:p>
            <a:r>
              <a:rPr lang="en-US" dirty="0"/>
              <a:t>Most natural model for describing most physical systems</a:t>
            </a:r>
          </a:p>
          <a:p>
            <a:r>
              <a:rPr lang="en-US" dirty="0"/>
              <a:t>Continuous/discrete systems that continuously evolve over time</a:t>
            </a:r>
          </a:p>
          <a:p>
            <a:r>
              <a:rPr lang="en-US" dirty="0"/>
              <a:t>Convenient to model such systems with differential equations</a:t>
            </a:r>
          </a:p>
          <a:p>
            <a:r>
              <a:rPr lang="en-US" dirty="0"/>
              <a:t>Typically consist of physical quantities modeled as state variables</a:t>
            </a:r>
          </a:p>
          <a:p>
            <a:pPr lvl="1"/>
            <a:r>
              <a:rPr lang="en-US" dirty="0"/>
              <a:t>Pressure, Temperature, Velocity, Acceleration, Current, Voltage, etc.</a:t>
            </a:r>
          </a:p>
          <a:p>
            <a:r>
              <a:rPr lang="en-US" dirty="0"/>
              <a:t>Could include algebraic relations between state variables</a:t>
            </a:r>
          </a:p>
          <a:p>
            <a:r>
              <a:rPr lang="en-US" dirty="0"/>
              <a:t>Execution semantics similar to synchronous models, but with continuous-time semantics instead of discrete-time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(Algebraic)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FB3CE-BECA-4397-9E84-66CB07C0701A}"/>
              </a:ext>
            </a:extLst>
          </p:cNvPr>
          <p:cNvGrpSpPr/>
          <p:nvPr/>
        </p:nvGrpSpPr>
        <p:grpSpPr>
          <a:xfrm>
            <a:off x="2339203" y="1264296"/>
            <a:ext cx="6198639" cy="1626348"/>
            <a:chOff x="1962685" y="1291706"/>
            <a:chExt cx="6198639" cy="16263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465AD6-DA7C-4EC9-9784-6DBBEFD996BB}"/>
                </a:ext>
              </a:extLst>
            </p:cNvPr>
            <p:cNvSpPr/>
            <p:nvPr/>
          </p:nvSpPr>
          <p:spPr>
            <a:xfrm>
              <a:off x="3530173" y="1659758"/>
              <a:ext cx="2878311" cy="125829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error = (x – </a:t>
              </a:r>
              <a:r>
                <a:rPr lang="en-US" sz="2400" dirty="0" err="1">
                  <a:solidFill>
                    <a:schemeClr val="tx1"/>
                  </a:solidFill>
                </a:rPr>
                <a:t>x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ref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B1E90A-88F5-4251-AEDF-E8740E76F642}"/>
                </a:ext>
              </a:extLst>
            </p:cNvPr>
            <p:cNvCxnSpPr>
              <a:cxnSpLocks/>
            </p:cNvCxnSpPr>
            <p:nvPr/>
          </p:nvCxnSpPr>
          <p:spPr>
            <a:xfrm>
              <a:off x="6435787" y="2188248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44EF87-DDCC-4F54-95BA-383EA59364CE}"/>
                </a:ext>
              </a:extLst>
            </p:cNvPr>
            <p:cNvCxnSpPr>
              <a:cxnSpLocks/>
            </p:cNvCxnSpPr>
            <p:nvPr/>
          </p:nvCxnSpPr>
          <p:spPr>
            <a:xfrm>
              <a:off x="2415796" y="1897430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075C8-262C-4ACC-B2FC-6A47931F253F}"/>
                </a:ext>
              </a:extLst>
            </p:cNvPr>
            <p:cNvSpPr txBox="1"/>
            <p:nvPr/>
          </p:nvSpPr>
          <p:spPr>
            <a:xfrm>
              <a:off x="1962685" y="1291706"/>
              <a:ext cx="973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D15DAD-1397-4993-BB61-4FEEDB36A12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008" y="2553873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A7CA3-A218-4F1F-AC9C-D2441A75416A}"/>
                </a:ext>
              </a:extLst>
            </p:cNvPr>
            <p:cNvSpPr txBox="1"/>
            <p:nvPr/>
          </p:nvSpPr>
          <p:spPr>
            <a:xfrm>
              <a:off x="2001897" y="1984477"/>
              <a:ext cx="124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 err="1">
                  <a:solidFill>
                    <a:srgbClr val="FF0000"/>
                  </a:solidFill>
                </a:rPr>
                <a:t>x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ref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12067-927B-4F55-9D66-32839A55E175}"/>
                </a:ext>
              </a:extLst>
            </p:cNvPr>
            <p:cNvSpPr txBox="1"/>
            <p:nvPr/>
          </p:nvSpPr>
          <p:spPr>
            <a:xfrm>
              <a:off x="6606988" y="1493412"/>
              <a:ext cx="1554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E89BD24-6061-43FF-ADD7-0851A038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54953"/>
            <a:ext cx="11699087" cy="2629087"/>
          </a:xfrm>
        </p:spPr>
        <p:txBody>
          <a:bodyPr>
            <a:normAutofit/>
          </a:bodyPr>
          <a:lstStyle/>
          <a:p>
            <a:r>
              <a:rPr lang="en-US" dirty="0"/>
              <a:t>Input variables: x and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of type real, Output variable: error of type real</a:t>
            </a:r>
          </a:p>
          <a:p>
            <a:r>
              <a:rPr lang="en-US" dirty="0"/>
              <a:t>No state variables</a:t>
            </a:r>
          </a:p>
          <a:p>
            <a:r>
              <a:rPr lang="en-US" dirty="0"/>
              <a:t>Signals: Assignments of values to variables as a function of time</a:t>
            </a:r>
          </a:p>
          <a:p>
            <a:r>
              <a:rPr lang="en-US" dirty="0"/>
              <a:t>At each time t, error(t) = x(t) –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dirty="0"/>
              <a:t>(t)</a:t>
            </a:r>
          </a:p>
          <a:p>
            <a:r>
              <a:rPr lang="en-US" dirty="0" err="1"/>
              <a:t>Input/Output</a:t>
            </a:r>
            <a:r>
              <a:rPr lang="en-US" dirty="0"/>
              <a:t> relation expressed algebraically instead of as an assignment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B80AF-A340-4026-8532-91E46F8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simple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4183-8263-4F35-A36F-5F5BAC8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D18A247-53AC-4D92-858F-0C5094219796}"/>
              </a:ext>
            </a:extLst>
          </p:cNvPr>
          <p:cNvSpPr/>
          <p:nvPr/>
        </p:nvSpPr>
        <p:spPr>
          <a:xfrm>
            <a:off x="3389117" y="2033337"/>
            <a:ext cx="3094892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6E9031D-A1AC-4BEC-960A-7273EF5ED27B}"/>
              </a:ext>
            </a:extLst>
          </p:cNvPr>
          <p:cNvSpPr/>
          <p:nvPr/>
        </p:nvSpPr>
        <p:spPr>
          <a:xfrm>
            <a:off x="3228884" y="2615501"/>
            <a:ext cx="4166381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875BCE-7175-4BDA-81CD-77A0EB63454C}"/>
              </a:ext>
            </a:extLst>
          </p:cNvPr>
          <p:cNvSpPr/>
          <p:nvPr/>
        </p:nvSpPr>
        <p:spPr>
          <a:xfrm>
            <a:off x="3545058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0A0A6-5833-4A96-A974-4066FC4478D4}"/>
              </a:ext>
            </a:extLst>
          </p:cNvPr>
          <p:cNvSpPr/>
          <p:nvPr/>
        </p:nvSpPr>
        <p:spPr>
          <a:xfrm>
            <a:off x="6785316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606E5-FE0B-4FE1-8C70-637A891B8915}"/>
              </a:ext>
            </a:extLst>
          </p:cNvPr>
          <p:cNvCxnSpPr/>
          <p:nvPr/>
        </p:nvCxnSpPr>
        <p:spPr>
          <a:xfrm>
            <a:off x="2349304" y="3638428"/>
            <a:ext cx="5894363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19BC-3CD1-4354-9D51-C65CFF4B0672}"/>
              </a:ext>
            </a:extLst>
          </p:cNvPr>
          <p:cNvCxnSpPr>
            <a:cxnSpLocks/>
          </p:cNvCxnSpPr>
          <p:nvPr/>
        </p:nvCxnSpPr>
        <p:spPr>
          <a:xfrm>
            <a:off x="8243667" y="2615501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5920A9-42A8-45A6-9F59-17416092831C}"/>
              </a:ext>
            </a:extLst>
          </p:cNvPr>
          <p:cNvCxnSpPr>
            <a:cxnSpLocks/>
          </p:cNvCxnSpPr>
          <p:nvPr/>
        </p:nvCxnSpPr>
        <p:spPr>
          <a:xfrm>
            <a:off x="2197752" y="289685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D49962-3153-4140-9AF1-63C4762F601E}"/>
              </a:ext>
            </a:extLst>
          </p:cNvPr>
          <p:cNvCxnSpPr>
            <a:cxnSpLocks/>
          </p:cNvCxnSpPr>
          <p:nvPr/>
        </p:nvCxnSpPr>
        <p:spPr>
          <a:xfrm>
            <a:off x="8243667" y="310113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/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blipFill>
                <a:blip r:embed="rId2"/>
                <a:stretch>
                  <a:fillRect l="-647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/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Velocity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blipFill>
                <a:blip r:embed="rId3"/>
                <a:stretch>
                  <a:fillRect l="-74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/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blipFill>
                <a:blip r:embed="rId4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/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Friction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blipFill>
                <a:blip r:embed="rId5"/>
                <a:stretch>
                  <a:fillRect l="-689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96014-C17B-4A82-9132-5F8BFD3EA2F0}"/>
              </a:ext>
            </a:extLst>
          </p:cNvPr>
          <p:cNvCxnSpPr>
            <a:cxnSpLocks/>
          </p:cNvCxnSpPr>
          <p:nvPr/>
        </p:nvCxnSpPr>
        <p:spPr>
          <a:xfrm flipH="1">
            <a:off x="3953021" y="3778830"/>
            <a:ext cx="12898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/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Newton’s law of motion: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blipFill>
                <a:blip r:embed="rId6"/>
                <a:stretch>
                  <a:fillRect l="-1695" b="-1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1E206-4581-4168-972C-3845D52A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Continuous-time component (differential)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85EC-8246-461C-B4A6-C8664C4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/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62190-BB07-4762-9E50-B8758DE8FBDC}"/>
              </a:ext>
            </a:extLst>
          </p:cNvPr>
          <p:cNvGrpSpPr/>
          <p:nvPr/>
        </p:nvGrpSpPr>
        <p:grpSpPr>
          <a:xfrm>
            <a:off x="2013241" y="1571326"/>
            <a:ext cx="6136395" cy="3715347"/>
            <a:chOff x="2859548" y="1453269"/>
            <a:chExt cx="6136395" cy="3715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23004-30D0-4566-8474-FE1429682A56}"/>
                </a:ext>
              </a:extLst>
            </p:cNvPr>
            <p:cNvSpPr/>
            <p:nvPr/>
          </p:nvSpPr>
          <p:spPr>
            <a:xfrm>
              <a:off x="3973925" y="1453269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88F30-45B6-4270-AECB-A3CA735954B1}"/>
                </a:ext>
              </a:extLst>
            </p:cNvPr>
            <p:cNvCxnSpPr>
              <a:cxnSpLocks/>
            </p:cNvCxnSpPr>
            <p:nvPr/>
          </p:nvCxnSpPr>
          <p:spPr>
            <a:xfrm>
              <a:off x="7740151" y="1941512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869A64-0863-4F48-8494-535937CA4C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48" y="1865308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/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C4F1B6-5B0E-4FFC-BBD8-824922C37E6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819" y="277354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/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blipFill>
                  <a:blip r:embed="rId4"/>
                  <a:stretch>
                    <a:fillRect l="-3737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/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/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blipFill>
                  <a:blip r:embed="rId6"/>
                  <a:stretch>
                    <a:fillRect l="-3723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/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A95D98-01F7-47C1-8F78-FB25922B8C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9688" y="2501327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/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/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775DBC8-03FB-49C5-91C6-E8ED0E34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730" y="1770747"/>
            <a:ext cx="3788940" cy="2483294"/>
          </a:xfrm>
        </p:spPr>
        <p:txBody>
          <a:bodyPr>
            <a:normAutofit/>
          </a:bodyPr>
          <a:lstStyle/>
          <a:p>
            <a:r>
              <a:rPr lang="en-US" dirty="0"/>
              <a:t>Rate of change of each state variable and output variables defined using expressions over inputs and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80C11-FD89-40F5-B3B9-5E9DC1EA7975}"/>
              </a:ext>
            </a:extLst>
          </p:cNvPr>
          <p:cNvSpPr/>
          <p:nvPr/>
        </p:nvSpPr>
        <p:spPr>
          <a:xfrm>
            <a:off x="8217730" y="4402964"/>
            <a:ext cx="2738442" cy="1213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Expressions, not assignments!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CC5D1-42BF-4E52-9580-A0CCBD13274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546715" y="3941722"/>
            <a:ext cx="1671015" cy="106813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7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represent a set representing time instants,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Input Signal: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Input signal is assumed to be continuous or piecewise-continuous</a:t>
                </a:r>
              </a:p>
              <a:p>
                <a:r>
                  <a:rPr lang="en-US" dirty="0"/>
                  <a:t>Given an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execution of the system is defined by </a:t>
                </a:r>
                <a:r>
                  <a:rPr lang="en-US" b="1" i="1" dirty="0"/>
                  <a:t>state-trajectories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that satisfy the </a:t>
                </a:r>
                <a:r>
                  <a:rPr lang="en-US" b="1" i="1" dirty="0"/>
                  <a:t>initial-value problem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pPr lvl="1"/>
                <a:endParaRPr lang="en-US" b="0" i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  <a:blipFill>
                <a:blip r:embed="rId2"/>
                <a:stretch>
                  <a:fillRect l="-62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6F5D-1B4A-4DF8-8DDB-ED35807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315D-7E71-43A4-9EF9-A21741D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FA1E3C-C462-4BD1-82D8-120BF2D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6ACE-6CB9-4D22-8D3A-F2E4FB4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6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DA0B-0A11-4B70-9DA3-B3CC6B18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 with constant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77F9-F074-410F-A573-DA0F3D5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500−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Compute solution using Simulink/</a:t>
                </a:r>
                <a:r>
                  <a:rPr lang="en-US" dirty="0" err="1"/>
                  <a:t>Matlab</a:t>
                </a:r>
                <a:r>
                  <a:rPr lang="en-US" dirty="0"/>
                  <a:t>/Breach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  <a:blipFill>
                <a:blip r:embed="rId2"/>
                <a:stretch>
                  <a:fillRect l="-625" t="-2241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9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1854</Words>
  <Application>Microsoft Office PowerPoint</Application>
  <PresentationFormat>Widescreen</PresentationFormat>
  <Paragraphs>222</Paragraphs>
  <Slides>27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Dynamical System Models</vt:lpstr>
      <vt:lpstr>PowerPoint Presentation</vt:lpstr>
      <vt:lpstr>Dynamical Systems</vt:lpstr>
      <vt:lpstr>Continuous-time Component (Algebraic)</vt:lpstr>
      <vt:lpstr>Model of a simple car</vt:lpstr>
      <vt:lpstr>Continuous-time component (differential)</vt:lpstr>
      <vt:lpstr>Executions of Car</vt:lpstr>
      <vt:lpstr>Sample Execution of Car</vt:lpstr>
      <vt:lpstr>Sample Execution of Car with constant force</vt:lpstr>
      <vt:lpstr>Plots</vt:lpstr>
      <vt:lpstr>Continuous-Time Component Definition</vt:lpstr>
      <vt:lpstr>Execution Definition</vt:lpstr>
      <vt:lpstr>Existence and Uniqueness of Solutions</vt:lpstr>
      <vt:lpstr>Existence</vt:lpstr>
      <vt:lpstr>Uniqueness</vt:lpstr>
      <vt:lpstr>What do Matlab/Simulink do?</vt:lpstr>
      <vt:lpstr>Linear Systems</vt:lpstr>
      <vt:lpstr>Linear Components</vt:lpstr>
      <vt:lpstr>Solutions to Linear Systems</vt:lpstr>
      <vt:lpstr>Stability of Systems</vt:lpstr>
      <vt:lpstr>Lyapunov stability</vt:lpstr>
      <vt:lpstr>Asymptotic + Exponential Stability</vt:lpstr>
      <vt:lpstr>What do these definitions all mean?</vt:lpstr>
      <vt:lpstr>Analyzing stability for linear systems</vt:lpstr>
      <vt:lpstr>Next lecture</vt:lpstr>
      <vt:lpstr>Simulink and Breach Brief Demo</vt:lpstr>
      <vt:lpstr>Simulink and Breach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Jyotirmoy Vinay Deshmukh</dc:creator>
  <cp:lastModifiedBy>Jyotirmoy Vinay Deshmukh</cp:lastModifiedBy>
  <cp:revision>8</cp:revision>
  <dcterms:created xsi:type="dcterms:W3CDTF">2020-08-24T05:46:19Z</dcterms:created>
  <dcterms:modified xsi:type="dcterms:W3CDTF">2020-08-31T23:41:24Z</dcterms:modified>
</cp:coreProperties>
</file>