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1" r:id="rId35"/>
    <p:sldId id="304" r:id="rId36"/>
    <p:sldId id="305" r:id="rId37"/>
    <p:sldId id="306" r:id="rId38"/>
    <p:sldId id="307" r:id="rId39"/>
    <p:sldId id="315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4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6.png"/><Relationship Id="rId7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21" Type="http://schemas.openxmlformats.org/officeDocument/2006/relationships/image" Target="../media/image13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68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58.png"/><Relationship Id="rId22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3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Safety, Liveness, 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Consider state: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philosopher is waiting for the stick to the left</a:t>
                </a:r>
              </a:p>
              <a:p>
                <a:r>
                  <a:rPr lang="en-US" dirty="0"/>
                  <a:t>Deadlock!</a:t>
                </a:r>
              </a:p>
              <a:p>
                <a:endParaRPr lang="en-US" dirty="0"/>
              </a:p>
              <a:p>
                <a:r>
                  <a:rPr lang="en-US" dirty="0"/>
                  <a:t>How do we avoid the deadlock?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  <a:blipFill>
                <a:blip r:embed="rId2"/>
                <a:stretch>
                  <a:fillRect l="-91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F16F-DD5C-4357-A415-EAC760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6D43-96D5-492C-AB7C-BDD6943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0A2BA-02E1-4B2A-9EFF-DE6F4A80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3FDF0A-E859-4867-81FA-4542D40F8CA4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CCA2-814A-45F9-B1A6-8E1439161487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55539-2F0E-4855-B0F3-135C726BDAB7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2E180E-AE00-4572-BDE8-88FF86726681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C08A91-7043-4B00-8C9B-0EAD94AC4E5D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530EED-70D4-4FB6-9572-5F7259A4B0D6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D63F-F020-4341-B1A5-FC077C15C974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D969AB-67D8-4A91-92D8-5894CAF8899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5C41A-0313-46D6-90A7-1F5598A2992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20D7D-DED6-430B-9CE9-299025076155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D491E-2FA9-42C7-967D-79475283D05C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8AF503-8AD9-4AB1-8346-7B268F02965D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6428B5-8B39-4537-BC34-3195B66C6BD1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720152-0B85-4979-BCEA-AD126AE3B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5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happen due to cyclic dependencies: break the cycle!</a:t>
                </a:r>
              </a:p>
              <a:p>
                <a:r>
                  <a:rPr lang="en-US" dirty="0"/>
                  <a:t>Two ingredients: 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allow chopsticks to be available for only one philosopher at a time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start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even,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Symmetry breaking leads to deadlock-freedom and starvation-freedom</a:t>
                </a:r>
              </a:p>
              <a:p>
                <a:r>
                  <a:rPr lang="en-US" dirty="0"/>
                  <a:t>What happens if one of the philosopher decides to diet, and never exit thinking state? [Previous solution requires an alternating policy for chopsticks]</a:t>
                </a:r>
              </a:p>
              <a:p>
                <a:r>
                  <a:rPr lang="en-US" dirty="0"/>
                  <a:t>Related to </a:t>
                </a:r>
                <a:r>
                  <a:rPr lang="en-US" i="1" dirty="0"/>
                  <a:t>fault tolerance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  <a:blipFill>
                <a:blip r:embed="rId2"/>
                <a:stretch>
                  <a:fillRect l="-703" t="-265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4C-3C04-4544-84A4-EE2EDCCF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EA56-C166-4AE4-B1E6-B8CC214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B4242-6044-4184-8204-53C8BE5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Deadlock-Freedom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437E8-88ED-442D-B8E0-3388B77E5939}"/>
              </a:ext>
            </a:extLst>
          </p:cNvPr>
          <p:cNvGrpSpPr/>
          <p:nvPr/>
        </p:nvGrpSpPr>
        <p:grpSpPr>
          <a:xfrm>
            <a:off x="8743950" y="1841556"/>
            <a:ext cx="2744254" cy="3174888"/>
            <a:chOff x="4321759" y="2144118"/>
            <a:chExt cx="2744254" cy="317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/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/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/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3253E-2B2C-4B3B-9204-15875396B1B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856732" y="2642194"/>
              <a:ext cx="460473" cy="800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488514-186B-46C8-A7EA-EE955755E574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6073770" y="2642194"/>
              <a:ext cx="457271" cy="80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/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blipFill>
                  <a:blip r:embed="rId6"/>
                  <a:stretch>
                    <a:fillRect l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053888-1BE1-410F-80D7-43D43B2A20C3}"/>
                </a:ext>
              </a:extLst>
            </p:cNvPr>
            <p:cNvCxnSpPr>
              <a:cxnSpLocks/>
              <a:stCxn id="8" idx="4"/>
              <a:endCxn id="14" idx="1"/>
            </p:cNvCxnSpPr>
            <p:nvPr/>
          </p:nvCxnSpPr>
          <p:spPr>
            <a:xfrm>
              <a:off x="4856732" y="4026471"/>
              <a:ext cx="521555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EF0F7-CAF9-464F-862B-B95D6104E211}"/>
                </a:ext>
              </a:extLst>
            </p:cNvPr>
            <p:cNvCxnSpPr>
              <a:cxnSpLocks/>
              <a:stCxn id="14" idx="7"/>
              <a:endCxn id="9" idx="4"/>
            </p:cNvCxnSpPr>
            <p:nvPr/>
          </p:nvCxnSpPr>
          <p:spPr>
            <a:xfrm flipV="1">
              <a:off x="6134852" y="4026471"/>
              <a:ext cx="396189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/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/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/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/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5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Specify traces that an LTS should exhibit</a:t>
                </a:r>
              </a:p>
              <a:p>
                <a:r>
                  <a:rPr lang="en-US" dirty="0"/>
                  <a:t>Recall: </a:t>
                </a:r>
              </a:p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5F6D-AE97-4D73-B0F2-ED6792C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40EC-C3F4-4176-9283-97648DE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F64D01-1F1E-425C-A10E-DA4910E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25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“linear-time”?</a:t>
                </a:r>
              </a:p>
              <a:p>
                <a:r>
                  <a:rPr lang="en-US" dirty="0"/>
                  <a:t>The word “linear” is a sorely over-used one</a:t>
                </a:r>
              </a:p>
              <a:p>
                <a:pPr lvl="1"/>
                <a:r>
                  <a:rPr lang="en-US" sz="2000" dirty="0"/>
                  <a:t>Linear algebraic expressions: </a:t>
                </a:r>
                <a:r>
                  <a:rPr lang="en-US" sz="2000" i="1" dirty="0"/>
                  <a:t>linear </a:t>
                </a:r>
                <a:r>
                  <a:rPr lang="en-US" sz="2000" dirty="0"/>
                  <a:t>combination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Linear time-invariant (LTI) systems: Systems described by ordinary differential equations where the RHS is a linear expression</a:t>
                </a:r>
              </a:p>
              <a:p>
                <a:pPr lvl="1"/>
                <a:r>
                  <a:rPr lang="en-US" sz="2000" dirty="0"/>
                  <a:t>Linear complexity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: complexity increases linearly with number of variables</a:t>
                </a:r>
                <a:endParaRPr lang="en-US" sz="2200" dirty="0"/>
              </a:p>
              <a:p>
                <a:r>
                  <a:rPr lang="en-US" sz="2200" dirty="0"/>
                  <a:t>This is completely different “linear” : linear means time-points/program steps all lie in a straight line: time evolves along a “linear timeline”</a:t>
                </a:r>
              </a:p>
              <a:p>
                <a:r>
                  <a:rPr lang="en-US" sz="2200" dirty="0"/>
                  <a:t>Contrast with a multi-verse model of the universe, where at each time instant, time “branches” into many futures</a:t>
                </a:r>
              </a:p>
              <a:p>
                <a:r>
                  <a:rPr lang="en-US" sz="2200" dirty="0"/>
                  <a:t>Minus the philosophy: Linear-time properties = collections of traces (vs. </a:t>
                </a:r>
                <a:r>
                  <a:rPr lang="en-US" sz="2200" i="1" dirty="0"/>
                  <a:t>computation trees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Linear-time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0B80-0E52-4C58-AA63-FFCC0C08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E7F-8920-4017-B2BB-A15D60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linear-time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(finite or infinite),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the set of words arising from infinite concatenation of words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LT property is a language (set)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dirty="0"/>
                  <a:t>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followed by an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appears infinitely often: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∅⋯∅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B5F7-05E9-4C95-BA9D-F25433F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D5C5-355E-4C32-BA16-A534777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9E62F-5C3B-4A1C-BA3E-23747229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property</a:t>
            </a:r>
          </a:p>
        </p:txBody>
      </p:sp>
    </p:spTree>
    <p:extLst>
      <p:ext uri="{BB962C8B-B14F-4D97-AF65-F5344CB8AC3E}">
        <p14:creationId xmlns:p14="http://schemas.microsoft.com/office/powerpoint/2010/main" val="9467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(read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transition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all its infinite behaviors starting from some initial state are “admissible”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E39A-D3F6-4BAE-88D1-F7DBA4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A983-1A9D-4818-B844-09A0ED8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FF9E3-432F-4CB8-9BCD-7115AB8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LT properties</a:t>
            </a:r>
          </a:p>
        </p:txBody>
      </p:sp>
    </p:spTree>
    <p:extLst>
      <p:ext uri="{BB962C8B-B14F-4D97-AF65-F5344CB8AC3E}">
        <p14:creationId xmlns:p14="http://schemas.microsoft.com/office/powerpoint/2010/main" val="3522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abusing notation a bit here: the name of the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same as the atomic propositions labeling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it is more convenient to use negated propositions to improve readability, 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First traffic light is infinitely often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  <a:blipFill>
                <a:blip r:embed="rId2"/>
                <a:stretch>
                  <a:fillRect l="-880" t="-20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67D1-C685-45F6-8763-FF5FF0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74C9-772C-4F66-92D1-FE20BF5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D53-904D-48F0-9AD0-8ECCF41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satisfaction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1D8CD7-08CE-4EC1-9E96-52F507A0980C}"/>
              </a:ext>
            </a:extLst>
          </p:cNvPr>
          <p:cNvGrpSpPr/>
          <p:nvPr/>
        </p:nvGrpSpPr>
        <p:grpSpPr>
          <a:xfrm>
            <a:off x="6876247" y="783067"/>
            <a:ext cx="2456644" cy="4396636"/>
            <a:chOff x="7411599" y="1281479"/>
            <a:chExt cx="2456644" cy="4396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0E2B0-BE22-4585-97F9-8FCB9E97DFEF}"/>
                </a:ext>
              </a:extLst>
            </p:cNvPr>
            <p:cNvGrpSpPr/>
            <p:nvPr/>
          </p:nvGrpSpPr>
          <p:grpSpPr>
            <a:xfrm>
              <a:off x="7738997" y="1556680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B84F952F-08B8-4C16-B4EE-08FDBB1A9585}"/>
                  </a:ext>
                </a:extLst>
              </p:cNvPr>
              <p:cNvCxnSpPr>
                <a:stCxn id="21" idx="7"/>
                <a:endCxn id="22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F1384A7-B9FE-4AC4-8CFE-E221AFA6CE23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EA35F3-A256-4BA1-8B7E-932C6AF132BA}"/>
                </a:ext>
              </a:extLst>
            </p:cNvPr>
            <p:cNvGrpSpPr/>
            <p:nvPr/>
          </p:nvGrpSpPr>
          <p:grpSpPr>
            <a:xfrm>
              <a:off x="7738997" y="3914773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92BBE361-DEF1-4960-A510-EF62858F6724}"/>
                  </a:ext>
                </a:extLst>
              </p:cNvPr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9823BB96-527C-4A26-AF8B-AF038B89B32C}"/>
                  </a:ext>
                </a:extLst>
              </p:cNvPr>
              <p:cNvCxnSpPr>
                <a:cxnSpLocks/>
                <a:stCxn id="29" idx="3"/>
                <a:endCxn id="28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/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/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Curved 78">
              <a:extLst>
                <a:ext uri="{FF2B5EF4-FFF2-40B4-BE49-F238E27FC236}">
                  <a16:creationId xmlns:a16="http://schemas.microsoft.com/office/drawing/2014/main" id="{09BA416D-0B5C-4AF7-993D-C840B8FD0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599" y="2064438"/>
              <a:ext cx="410614" cy="17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78">
              <a:extLst>
                <a:ext uri="{FF2B5EF4-FFF2-40B4-BE49-F238E27FC236}">
                  <a16:creationId xmlns:a16="http://schemas.microsoft.com/office/drawing/2014/main" id="{B0CEE287-39FF-4BF7-A07B-C340FA189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1422" y="4086043"/>
              <a:ext cx="206821" cy="40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FDB6-7640-4E1D-89D4-A4FBA415F96C}"/>
              </a:ext>
            </a:extLst>
          </p:cNvPr>
          <p:cNvGrpSpPr/>
          <p:nvPr/>
        </p:nvGrpSpPr>
        <p:grpSpPr>
          <a:xfrm>
            <a:off x="9645697" y="1293745"/>
            <a:ext cx="2331015" cy="3506866"/>
            <a:chOff x="9645697" y="1293745"/>
            <a:chExt cx="2331015" cy="3506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5B4E1-976E-4772-A8C8-45DE1AB7048D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265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Curved 78">
                <a:extLst>
                  <a:ext uri="{FF2B5EF4-FFF2-40B4-BE49-F238E27FC236}">
                    <a16:creationId xmlns:a16="http://schemas.microsoft.com/office/drawing/2014/main" id="{E22F1239-7BE2-4F21-A2F4-C74B5CDF0396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Connector: Curved 78">
                <a:extLst>
                  <a:ext uri="{FF2B5EF4-FFF2-40B4-BE49-F238E27FC236}">
                    <a16:creationId xmlns:a16="http://schemas.microsoft.com/office/drawing/2014/main" id="{3D4854AF-287E-48F1-B216-036B83B5E1C7}"/>
                  </a:ext>
                </a:extLst>
              </p:cNvPr>
              <p:cNvCxnSpPr>
                <a:cxnSpLocks/>
                <a:stCxn id="14" idx="5"/>
                <a:endCxn id="15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F9AF-7399-4C23-AF2D-9F5AD97363AF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nector: Curved 78">
            <a:extLst>
              <a:ext uri="{FF2B5EF4-FFF2-40B4-BE49-F238E27FC236}">
                <a16:creationId xmlns:a16="http://schemas.microsoft.com/office/drawing/2014/main" id="{FBCD0288-F4B0-4A1F-818E-0693D6657329}"/>
              </a:ext>
            </a:extLst>
          </p:cNvPr>
          <p:cNvCxnSpPr>
            <a:cxnSpLocks/>
          </p:cNvCxnSpPr>
          <p:nvPr/>
        </p:nvCxnSpPr>
        <p:spPr>
          <a:xfrm flipH="1" flipV="1">
            <a:off x="10872737" y="4451848"/>
            <a:ext cx="416266" cy="2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infinitely often first light is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∅,∅,⋯, ∅,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there are many traces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not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  <a:blipFill>
                <a:blip r:embed="rId2"/>
                <a:stretch>
                  <a:fillRect l="-657" t="-2857" r="-78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FA11-AED9-4A2C-B363-E53E574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2FB-D66B-491E-921A-45063A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74471B-DA08-416A-8D7A-0644311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FB809-6A19-4578-9138-F6B3F05E8793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8B476-2B5F-4075-B71D-228C6A163EB3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692DB4F4-87B8-459A-BE28-F43DE884CFA0}"/>
                  </a:ext>
                </a:extLst>
              </p:cNvPr>
              <p:cNvCxnSpPr>
                <a:cxnSpLocks/>
                <a:stCxn id="11" idx="1"/>
                <a:endCxn id="10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nector: Curved 78">
                <a:extLst>
                  <a:ext uri="{FF2B5EF4-FFF2-40B4-BE49-F238E27FC236}">
                    <a16:creationId xmlns:a16="http://schemas.microsoft.com/office/drawing/2014/main" id="{1B4991BB-EB63-44EA-B218-7B257C9C3773}"/>
                  </a:ext>
                </a:extLst>
              </p:cNvPr>
              <p:cNvCxnSpPr>
                <a:cxnSpLocks/>
                <a:stCxn id="10" idx="5"/>
                <a:endCxn id="11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1D6D2-1B4C-47F5-8D41-A85AC7AF8317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∅,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D7490-3F9E-4980-A18B-BBE3190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72F4-061D-409B-BDC4-FAFF6B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CEA7A-5571-46FC-AF8C-30921D0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 are never green at the same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CA00A-2B01-41E9-BC92-E3E177A8D49F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8AD2-93DB-4421-A040-705D6D6D5230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FD4A5809-3427-4550-9DB9-77734FDEEAD9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7993390D-3360-43E5-8D1A-98536D872980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D76E86-7E96-4747-A3FF-4FF1699E5D61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</p:spPr>
            <p:txBody>
              <a:bodyPr/>
              <a:lstStyle/>
              <a:p>
                <a:r>
                  <a:rPr lang="en-US" dirty="0"/>
                  <a:t>We have only been using state-based properties, i.e.,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decorate states in the LTS</a:t>
                </a:r>
              </a:p>
              <a:p>
                <a:r>
                  <a:rPr lang="en-US" dirty="0"/>
                  <a:t>You can also have action-based properties, where properties are defined over sequences of action names or labels (atomic propositions over actions), or even a mixture of state and action labels</a:t>
                </a:r>
              </a:p>
              <a:p>
                <a:r>
                  <a:rPr lang="en-US" dirty="0"/>
                  <a:t>The notation becomes quite clunky so we will avoid properties over actions unless we need them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  <a:blipFill>
                <a:blip r:embed="rId2"/>
                <a:stretch>
                  <a:fillRect l="-52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1D0E7-EC2C-4003-9D5F-98A0D46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001-9EA7-43F5-AF28-C2E874E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8AE94-06B2-46DD-B589-496D142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properties: state-based vs. action-based</a:t>
            </a:r>
          </a:p>
        </p:txBody>
      </p:sp>
    </p:spTree>
    <p:extLst>
      <p:ext uri="{BB962C8B-B14F-4D97-AF65-F5344CB8AC3E}">
        <p14:creationId xmlns:p14="http://schemas.microsoft.com/office/powerpoint/2010/main" val="14650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&amp;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Path-based Safety Properties</a:t>
            </a:r>
          </a:p>
          <a:p>
            <a:r>
              <a:rPr lang="en-US" dirty="0"/>
              <a:t>Liveness Properties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Regular properties</a:t>
            </a:r>
          </a:p>
          <a:p>
            <a:pPr lvl="1"/>
            <a:r>
              <a:rPr lang="en-US" dirty="0"/>
              <a:t>NFA/DFA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programs/processes trying to enter a critical section: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𝑚𝑢𝑡𝑒𝑥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all sequences of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no subset in the sequence contains more than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label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EE61-1CF9-4A95-9B67-0B6FBDC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7CF-7D26-451F-96F8-758BB74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42BF6-C410-4E5D-B522-5CF6767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property</a:t>
            </a:r>
          </a:p>
        </p:txBody>
      </p:sp>
    </p:spTree>
    <p:extLst>
      <p:ext uri="{BB962C8B-B14F-4D97-AF65-F5344CB8AC3E}">
        <p14:creationId xmlns:p14="http://schemas.microsoft.com/office/powerpoint/2010/main" val="46079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processes trying to enter the critical section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Also written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 stands for “exist infinitely many”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  <a:blipFill>
                <a:blip r:embed="rId2"/>
                <a:stretch>
                  <a:fillRect l="-521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11EA-3421-4C19-AF39-20701BF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5876-1963-4C26-A632-7E53292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DE9EC-7051-4BD6-9BBC-01C95E7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103034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Trace inclusion: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Trace equivalence: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Statements A and B are equivalent</a:t>
                </a:r>
              </a:p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Show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Wingdings 3" panose="05040102010807070707" pitchFamily="18" charset="2"/>
                  <a:buAutoNum type="arabicPeriod"/>
                </a:pPr>
                <a:r>
                  <a:rPr lang="en-US" dirty="0"/>
                  <a:t>Show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2C54-92CD-42EF-B42C-02BD96F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71CD-7489-44B4-BEAB-42EDA99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2A520E-E400-412C-BE6F-BB2009D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410332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LT property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A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From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3708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that for all LT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 the above statement holds 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it must hold for the smallest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03630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satisfy the same LT properties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Follows from previous theorem and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</m:lim>
                      </m:limUp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C6150-7DA0-4993-AE8C-EC39591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781A-4A69-4A5A-B6F8-01EE46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2AEF8-EC49-4F41-99A2-2A2C413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13510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LT properties given by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state labels that must hold in all </a:t>
                </a:r>
                <a:r>
                  <a:rPr lang="en-US" i="1" dirty="0"/>
                  <a:t>reachable </a:t>
                </a:r>
                <a:r>
                  <a:rPr lang="en-US" dirty="0"/>
                  <a:t>states of the given LTS</a:t>
                </a:r>
              </a:p>
              <a:p>
                <a:r>
                  <a:rPr lang="en-US" dirty="0"/>
                  <a:t>Definition: LT property is an invariant if there is a propositional logic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</a:t>
                </a:r>
                <a:r>
                  <a:rPr lang="en-US" b="0" dirty="0"/>
                  <a:t>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paths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b="0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belong to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3EFB-722F-4039-B109-3D60222A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F18-E4BF-4FF5-92F2-8C8289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A5292-B004-4B52-A888-C4FB4834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4035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</p:spPr>
            <p:txBody>
              <a:bodyPr/>
              <a:lstStyle/>
              <a:p>
                <a:r>
                  <a:rPr lang="en-US" dirty="0"/>
                  <a:t>Given: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defines well-formed formulas in the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BNF form of specifying syntax</a:t>
                </a:r>
              </a:p>
              <a:p>
                <a:r>
                  <a:rPr lang="en-US" dirty="0"/>
                  <a:t>Each expression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dirty="0"/>
                  <a:t> denotes a way a formula could be constructed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means that you can use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with two valid (</a:t>
                </a:r>
                <a:r>
                  <a:rPr lang="en-US" i="1" dirty="0"/>
                  <a:t>and possibly different!</a:t>
                </a:r>
                <a:r>
                  <a:rPr lang="en-US" dirty="0"/>
                  <a:t>) valid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a formal way to specify grammars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  <a:blipFill>
                <a:blip r:embed="rId2"/>
                <a:stretch>
                  <a:fillRect l="-521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FAC2-DFE1-4100-A141-AC430B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34E9-D92D-44F9-B3B3-40AB0F6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E31C-AF10-406C-83B9-6798F24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aside to propositional logic: syntax</a:t>
            </a:r>
          </a:p>
        </p:txBody>
      </p:sp>
    </p:spTree>
    <p:extLst>
      <p:ext uri="{BB962C8B-B14F-4D97-AF65-F5344CB8AC3E}">
        <p14:creationId xmlns:p14="http://schemas.microsoft.com/office/powerpoint/2010/main" val="22969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are defined using a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that maps each proposition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(1)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(0) 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as short-hand for true and false respectively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D020-0DB6-4FAB-A853-3C03BA7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7E98-68EB-4E8C-9E61-0A3F2BD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D30A6-9E8E-4A3D-927E-02612A2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639" r="-145960" b="-9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1639" r="-873" b="-9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1639" r="-145960" b="-8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1639" r="-14596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24390" r="-145960" b="-4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224390" r="-873" b="-4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24390" r="-145960" b="-3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324390" r="-873" b="-3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24390" r="-145960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424390" r="-873" b="-2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39344" r="-14570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39344" r="-698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78049" r="-145707" b="-5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78049" r="-698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78049" r="-145707" b="-4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278049" r="-698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78049" r="-145707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378049" r="-698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478049" r="-145707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478049" r="-698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/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Propositional logic can be defined with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: all other operators are for convenience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blipFill>
                <a:blip r:embed="rId5"/>
                <a:stretch>
                  <a:fillRect l="-595" t="-11475" r="-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2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it is never the case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this invariant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F115-436F-4035-932F-3EA096E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F88-C9C4-406D-922A-1349710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25BF4-0813-40B9-BDA6-28E2E9C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73907"/>
            <a:ext cx="7097720" cy="840494"/>
          </a:xfrm>
        </p:spPr>
        <p:txBody>
          <a:bodyPr/>
          <a:lstStyle/>
          <a:p>
            <a:r>
              <a:rPr lang="en-US" dirty="0"/>
              <a:t>Invariant for traffic lights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D4E7-4782-429D-80BC-F51FC5A2878C}"/>
              </a:ext>
            </a:extLst>
          </p:cNvPr>
          <p:cNvGrpSpPr/>
          <p:nvPr/>
        </p:nvGrpSpPr>
        <p:grpSpPr>
          <a:xfrm>
            <a:off x="8356647" y="128104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6DA01-359B-4FEA-8328-B8DFE0AA02B7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09B69F05-834D-42E6-9939-7CD474638ECF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45682628-10B1-4372-83AF-24763C2B3178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522CF-77D0-41FE-9144-3B5D13FE1C3C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2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Deadlock freedom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FB31-CF8B-4084-943A-92DAD6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8D23-89F4-4819-B915-2CB19A66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470DB-F3AB-418B-947D-83DBF7C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Dining Philosophers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276C0-7AD3-49CF-8C20-2548FAE1DD54}"/>
              </a:ext>
            </a:extLst>
          </p:cNvPr>
          <p:cNvGrpSpPr/>
          <p:nvPr/>
        </p:nvGrpSpPr>
        <p:grpSpPr>
          <a:xfrm>
            <a:off x="5797758" y="35004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0EB9C-D2BD-49E6-8612-A3ACF38241CF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C2B8E0-7225-4877-B903-E87D194FE563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3E7FBF-76DD-4A3E-8E49-495D688ED09C}"/>
                </a:ext>
              </a:extLst>
            </p:cNvPr>
            <p:cNvCxnSpPr>
              <a:cxnSpLocks/>
              <a:stCxn id="32" idx="4"/>
              <a:endCxn id="3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D8C94F-C644-47F2-96C6-656575D7CBD5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80B86A-CD1C-4021-A909-78219162C02D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863AD-E0C7-4A6B-B797-64CADB4B11DF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F3F9221-006C-4F38-B809-579A8FF50AA8}"/>
                </a:ext>
              </a:extLst>
            </p:cNvPr>
            <p:cNvCxnSpPr>
              <a:stCxn id="35" idx="2"/>
              <a:endCxn id="31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13CE480-505D-4770-A6F2-096E01D391DA}"/>
                </a:ext>
              </a:extLst>
            </p:cNvPr>
            <p:cNvCxnSpPr>
              <a:cxnSpLocks/>
              <a:stCxn id="36" idx="6"/>
              <a:endCxn id="31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112EA-2F29-438C-9506-ABF62268536C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2F3010-CAC1-4391-98B7-399C2C29E391}"/>
                  </a:ext>
                </a:extLst>
              </p:cNvPr>
              <p:cNvCxnSpPr>
                <a:cxnSpLocks/>
                <a:stCxn id="58" idx="3"/>
                <a:endCxn id="59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5B6D544-B753-4ABB-9A24-4FA2D60C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987B30B-8ABA-4A4D-8B87-A22E9DD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608B9D5-0A1D-4CA9-A7C5-457BB7DD6779}"/>
                  </a:ext>
                </a:extLst>
              </p:cNvPr>
              <p:cNvCxnSpPr>
                <a:cxnSpLocks/>
                <a:stCxn id="60" idx="0"/>
                <a:endCxn id="58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2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280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false;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1B33-C80F-4480-B6D5-751E7120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3179-33E4-49F3-B890-071ED14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0D630B-BFAB-476D-BF49-BB9C0DE9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invariant checking using forward search (DFS)</a:t>
            </a:r>
          </a:p>
        </p:txBody>
      </p:sp>
    </p:spTree>
    <p:extLst>
      <p:ext uri="{BB962C8B-B14F-4D97-AF65-F5344CB8AC3E}">
        <p14:creationId xmlns:p14="http://schemas.microsoft.com/office/powerpoint/2010/main" val="77918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9F74E-889A-484B-8BFA-9557CCBF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the counterexample</a:t>
            </a:r>
          </a:p>
          <a:p>
            <a:r>
              <a:rPr lang="en-US" dirty="0"/>
              <a:t>Would be useful to get a sequence of states leading to a bad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0FF8-84D5-4D72-A0AC-54E81BA7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CB39-87DE-49D9-B06D-C47E65F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73B19-2E68-4D33-87E9-DDEE027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invariant checking with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prev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⊥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visited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 + s;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end if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/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Counterexample = follow the ‘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’ links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blipFill>
                <a:blip r:embed="rId3"/>
                <a:stretch>
                  <a:fillRect l="-100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6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number of reachable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: number of transitions in reachable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: length of the propositional logic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71E9B-4666-4EB6-A6DB-6958713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951B-8B35-4CD4-BCA1-87430F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AB73E-7FD4-42A4-B072-84C0F5F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Invariant checking</a:t>
            </a:r>
          </a:p>
        </p:txBody>
      </p:sp>
    </p:spTree>
    <p:extLst>
      <p:ext uri="{BB962C8B-B14F-4D97-AF65-F5344CB8AC3E}">
        <p14:creationId xmlns:p14="http://schemas.microsoft.com/office/powerpoint/2010/main" val="17676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only state-based properties</a:t>
                </a:r>
              </a:p>
              <a:p>
                <a:endParaRPr lang="en-US" dirty="0"/>
              </a:p>
              <a:p>
                <a:r>
                  <a:rPr lang="en-US" dirty="0"/>
                  <a:t>Safety properties: impose requirements on finite path fragments (not just states)</a:t>
                </a:r>
              </a:p>
              <a:p>
                <a:endParaRPr lang="en-US" dirty="0"/>
              </a:p>
              <a:p>
                <a:r>
                  <a:rPr lang="en-US" dirty="0"/>
                  <a:t>E.g.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𝑒𝑛𝑡𝑒𝑟𝑒𝑑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𝑤𝑖𝑡h𝑑𝑟𝑎𝑤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Safety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LT property </a:t>
                </a:r>
                <a:r>
                  <a:rPr lang="en-US" dirty="0" err="1"/>
                  <a:t>s.t.</a:t>
                </a:r>
                <a:r>
                  <a:rPr lang="en-US" dirty="0"/>
                  <a:t> any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have a </a:t>
                </a:r>
                <a:r>
                  <a:rPr lang="en-US" i="1" dirty="0"/>
                  <a:t>bad prefix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1AE2-DF23-462F-98B3-880F115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440-6547-4717-8723-AB8C133D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19EDB-E546-4C83-8481-D591327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3309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called a safety property if for all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: there exists a finite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prefix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bad prefix </a:t>
                </a:r>
              </a:p>
              <a:p>
                <a:r>
                  <a:rPr lang="en-US" dirty="0"/>
                  <a:t>Minimal bad-prefix : bad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for which no proper prefix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bad prefix</a:t>
                </a:r>
              </a:p>
              <a:p>
                <a:r>
                  <a:rPr lang="en-US" dirty="0"/>
                  <a:t>Set of all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</a:p>
              <a:p>
                <a:r>
                  <a:rPr lang="en-US" dirty="0"/>
                  <a:t>Set of all minimal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8808-205B-4C83-BF9E-21B8483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8137-DE49-4235-99C0-D89F488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F17-2B08-4508-A117-395D66B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properties, Bad prefixes</a:t>
            </a:r>
          </a:p>
        </p:txBody>
      </p:sp>
    </p:spTree>
    <p:extLst>
      <p:ext uri="{BB962C8B-B14F-4D97-AF65-F5344CB8AC3E}">
        <p14:creationId xmlns:p14="http://schemas.microsoft.com/office/powerpoint/2010/main" val="225430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</p:spPr>
            <p:txBody>
              <a:bodyPr/>
              <a:lstStyle/>
              <a:p>
                <a:r>
                  <a:rPr lang="en-US" dirty="0"/>
                  <a:t>All finite words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  <a:blipFill>
                <a:blip r:embed="rId2"/>
                <a:stretch>
                  <a:fillRect l="-521" t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548B-4DC9-4847-8D76-636C79C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8DAE-70F9-400D-A214-31CA895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CE0B7-123C-4795-9896-96A68D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are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13394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if LTS has no terminal states,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. 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then there must exist a finite prefix of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bad. Contradiction.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	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="0" dirty="0"/>
                  <a:t> can be extended to an 	infinite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: contradiction</a:t>
                </a:r>
              </a:p>
              <a:p>
                <a:pPr lvl="1"/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7213-D64C-4FF0-B118-CE135E7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EDCC-6541-4351-B1BB-A6C923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57F377-0807-41AE-B179-9D49D7D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51191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For a set of traces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 of an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set of infinite traces whose finite prefixes are also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Infinite traces in closure do not have a prefix that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infinitely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0,1,00,01,…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,0,1,01,10,11,010,011,..</m:t>
                        </m:r>
                      </m:e>
                    </m:d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  <a:blipFill>
                <a:blip r:embed="rId2"/>
                <a:stretch>
                  <a:fillRect l="-4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275C-1E9C-48CE-8847-233069E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0F0-5DAA-47FF-A3EB-0E8107F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18DEC-F136-4556-8180-1A7ADEC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Closure</a:t>
            </a:r>
          </a:p>
        </p:txBody>
      </p:sp>
    </p:spTree>
    <p:extLst>
      <p:ext uri="{BB962C8B-B14F-4D97-AF65-F5344CB8AC3E}">
        <p14:creationId xmlns:p14="http://schemas.microsoft.com/office/powerpoint/2010/main" val="382406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,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 converse true?</a:t>
                </a:r>
              </a:p>
              <a:p>
                <a:pPr lvl="1"/>
                <a:r>
                  <a:rPr lang="en-US" dirty="0"/>
                  <a:t>Not in general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a subset of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infinitely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is a safety property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(also relies on logical arguments regarding bad finite prefixes)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  <a:blipFill>
                <a:blip r:embed="rId2"/>
                <a:stretch>
                  <a:fillRect l="-93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AAB-C25B-4A67-8807-340A42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F26-ECD7-44F3-B9F1-A42275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6069-D9F8-4994-85C3-5C1ABA3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6739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LTS that has a state from which no progress is possible</a:t>
                </a:r>
              </a:p>
              <a:p>
                <a:r>
                  <a:rPr lang="en-US" dirty="0"/>
                  <a:t>For LTS corresponding to a sequential program (no concurrency), it is easy to check if the disjunction (OR) over all out-going guards from a given state is </a:t>
                </a:r>
                <a:r>
                  <a:rPr lang="en-US" i="1" dirty="0"/>
                  <a:t>true</a:t>
                </a:r>
                <a:r>
                  <a:rPr lang="en-US" dirty="0"/>
                  <a:t>: this means at least one edge is always enabled</a:t>
                </a:r>
              </a:p>
              <a:p>
                <a:r>
                  <a:rPr lang="en-US" dirty="0"/>
                  <a:t>Concurrent composition can lead to states in which no out-going edge is enabled </a:t>
                </a:r>
              </a:p>
              <a:p>
                <a:r>
                  <a:rPr lang="en-US" dirty="0"/>
                  <a:t>This is known as a deadlock</a:t>
                </a:r>
              </a:p>
              <a:p>
                <a:r>
                  <a:rPr lang="en-US" dirty="0"/>
                  <a:t>4 Necessary and sufficient conditions for deadlock to happen</a:t>
                </a:r>
                <a:r>
                  <a:rPr lang="en-US" baseline="30000" dirty="0"/>
                  <a:t>1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800" dirty="0"/>
                  <a:t>Mutual exclusion : only one program/process can hold a resource at a time</a:t>
                </a:r>
              </a:p>
              <a:p>
                <a:pPr lvl="1"/>
                <a:r>
                  <a:rPr lang="en-US" sz="1800" dirty="0"/>
                  <a:t>Hold and wait: process holding resource is waiting to acquire resources held by other processes</a:t>
                </a:r>
              </a:p>
              <a:p>
                <a:pPr lvl="1"/>
                <a:r>
                  <a:rPr lang="en-US" sz="1800" dirty="0"/>
                  <a:t>No preemption: when a process holds a resource, it cannot be made to give up the resource by another process</a:t>
                </a:r>
              </a:p>
              <a:p>
                <a:pPr lvl="1"/>
                <a:r>
                  <a:rPr lang="en-US" sz="1800" dirty="0"/>
                  <a:t>Circular wait: there exists some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0860-C569-4DB8-BADA-E6D4342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545D-B939-4691-A1FB-F83927A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FD80B-9F73-45C7-9979-8F4FD72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4975-BA63-4CF0-8670-C81B526C41F6}"/>
              </a:ext>
            </a:extLst>
          </p:cNvPr>
          <p:cNvSpPr txBox="1"/>
          <p:nvPr/>
        </p:nvSpPr>
        <p:spPr>
          <a:xfrm>
            <a:off x="573741" y="5684040"/>
            <a:ext cx="6995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https://people.cs.umass.edu/~mcorner/courses/691J/papers/TS/coffman_deadlocks/coffman_deadlocks.pdf</a:t>
            </a:r>
          </a:p>
        </p:txBody>
      </p:sp>
    </p:spTree>
    <p:extLst>
      <p:ext uri="{BB962C8B-B14F-4D97-AF65-F5344CB8AC3E}">
        <p14:creationId xmlns:p14="http://schemas.microsoft.com/office/powerpoint/2010/main" val="85382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left as exercise</a:t>
                </a:r>
              </a:p>
              <a:p>
                <a:r>
                  <a:rPr lang="en-US" dirty="0"/>
                  <a:t>Relevance: You can gradually refine a transition system while maintaining finite trace inclusion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9205-F4BB-4E80-8BA1-E81EE7E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EDBE1-FA64-4989-8151-3DAB0F2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EF6F9-85A5-4C11-A7BD-C6C843B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Safety </a:t>
            </a:r>
          </a:p>
        </p:txBody>
      </p:sp>
    </p:spTree>
    <p:extLst>
      <p:ext uri="{BB962C8B-B14F-4D97-AF65-F5344CB8AC3E}">
        <p14:creationId xmlns:p14="http://schemas.microsoft.com/office/powerpoint/2010/main" val="73250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90598-59FC-4FD0-84E6-08FDBF66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properties: Nothing bad ever happens</a:t>
            </a:r>
          </a:p>
          <a:p>
            <a:r>
              <a:rPr lang="en-US" dirty="0"/>
              <a:t>Liveness properties: Something good eventually happens</a:t>
            </a:r>
          </a:p>
          <a:p>
            <a:endParaRPr lang="en-US" dirty="0"/>
          </a:p>
          <a:p>
            <a:r>
              <a:rPr lang="en-US" dirty="0"/>
              <a:t>Safety properties: violated in finite time, i.e., by a finite system run</a:t>
            </a:r>
          </a:p>
          <a:p>
            <a:r>
              <a:rPr lang="en-US" dirty="0"/>
              <a:t>Liveness properties: are violated only in infinite time</a:t>
            </a:r>
          </a:p>
          <a:p>
            <a:pPr lvl="1"/>
            <a:r>
              <a:rPr lang="en-US" dirty="0"/>
              <a:t>Good event of a liveness property is a condition on infinite behaviors</a:t>
            </a:r>
          </a:p>
          <a:p>
            <a:pPr lvl="1"/>
            <a:r>
              <a:rPr lang="en-US" dirty="0"/>
              <a:t>Bad event for a safety property happens in a finite amount of time, if at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FA2B-357A-4A5B-93EC-DF796F6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C45A-F013-4E30-B2D2-E00E3A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37CA2-2001-4496-B338-18B40AB4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35027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liveness property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𝑙𝑖𝑣𝑒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Liveness: any 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can be extended to an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(eventually): </a:t>
                </a:r>
              </a:p>
              <a:p>
                <a:pPr lvl="2"/>
                <a:r>
                  <a:rPr lang="en-US" dirty="0"/>
                  <a:t>eventually this class will end [assuming immortal teachers, students, and no university restrictions on semester]</a:t>
                </a:r>
              </a:p>
              <a:p>
                <a:pPr lvl="2"/>
                <a:r>
                  <a:rPr lang="en-US" dirty="0"/>
                  <a:t>each process will eventually enter critical section</a:t>
                </a:r>
              </a:p>
              <a:p>
                <a:pPr lvl="1"/>
                <a:r>
                  <a:rPr lang="en-US" dirty="0"/>
                  <a:t>(repeated eventually): </a:t>
                </a:r>
              </a:p>
              <a:p>
                <a:pPr lvl="2"/>
                <a:r>
                  <a:rPr lang="en-US" dirty="0"/>
                  <a:t>each process will enter the critical section infinitely often</a:t>
                </a:r>
              </a:p>
              <a:p>
                <a:pPr lvl="1"/>
                <a:r>
                  <a:rPr lang="en-US" dirty="0"/>
                  <a:t>(starvation freedom)</a:t>
                </a:r>
              </a:p>
              <a:p>
                <a:pPr lvl="2"/>
                <a:r>
                  <a:rPr lang="en-US" dirty="0"/>
                  <a:t>each waiting process critical section will eventually enter its critical section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E5D-B15D-4C13-A9B8-22BD41B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D03D-68A0-46E5-AD2A-D590EB7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2876B-7113-4401-B590-3BCE86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property: definition</a:t>
            </a:r>
          </a:p>
        </p:txBody>
      </p:sp>
    </p:spTree>
    <p:extLst>
      <p:ext uri="{BB962C8B-B14F-4D97-AF65-F5344CB8AC3E}">
        <p14:creationId xmlns:p14="http://schemas.microsoft.com/office/powerpoint/2010/main" val="212452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 each process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process enters critical section infinitely often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waiting process eventually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⇒(∃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7D06-43EA-465E-9E75-E6025C0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27E0-D42C-4BA0-BAAC-B2637F5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94C33-87B8-4CE6-A4F5-BD289AC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255700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Are safety and liveness properties disjoint?</a:t>
                </a:r>
              </a:p>
              <a:p>
                <a:pPr marL="0" indent="0">
                  <a:buNone/>
                </a:pPr>
                <a:r>
                  <a:rPr lang="en-US" dirty="0"/>
                  <a:t>Lemma: the only property that is both a safety and liveness property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linear time property is the conjunction of a safety property and a liveness property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Decomposition Theorem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Any linear time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Initially there are three 0’s in a sequence followed by a sequence with infinitely many 1’s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 r="-20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712F-5DD6-402A-A458-283565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FE2-F8C5-4F1E-8BDF-D91EC96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4C26E-C72E-45E4-B36E-EA843BCB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</a:p>
        </p:txBody>
      </p:sp>
    </p:spTree>
    <p:extLst>
      <p:ext uri="{BB962C8B-B14F-4D97-AF65-F5344CB8AC3E}">
        <p14:creationId xmlns:p14="http://schemas.microsoft.com/office/powerpoint/2010/main" val="225522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865EA-26A0-46DE-A2F7-5D200881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05" y="5688383"/>
            <a:ext cx="10385624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Reproduced from the Principles of Model Checking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CD5D-F66E-4B37-A8D0-7D840D7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BE8C-BD4D-4583-8DAB-8DECB988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69705-AE60-4F70-830D-F06A183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E245-C872-4073-A609-9B9A1D41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and define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longest common prefix,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metric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Safety properties are closed sets</a:t>
                </a:r>
              </a:p>
              <a:p>
                <a:r>
                  <a:rPr lang="en-US" dirty="0"/>
                  <a:t>Liveness properties are dense sets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topological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smallest closed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Decomposition theorem follows from: any subset of a topological space can be written as an intersection of its closure and a dense set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75E6-51E7-4AB2-B915-03A5BEA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2C5D-94AD-4000-8D07-CBA9B2B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FC0F2-3762-4F2D-8106-20DDEA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characterization of safety/liveness</a:t>
            </a:r>
          </a:p>
        </p:txBody>
      </p:sp>
    </p:spTree>
    <p:extLst>
      <p:ext uri="{BB962C8B-B14F-4D97-AF65-F5344CB8AC3E}">
        <p14:creationId xmlns:p14="http://schemas.microsoft.com/office/powerpoint/2010/main" val="209030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 to capture the idea that if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service, then it should eventually receive service</a:t>
                </a:r>
              </a:p>
              <a:p>
                <a:r>
                  <a:rPr lang="en-US" dirty="0"/>
                  <a:t>Different kinds of fairness:</a:t>
                </a:r>
              </a:p>
              <a:p>
                <a:pPr lvl="1"/>
                <a:r>
                  <a:rPr lang="en-US" dirty="0"/>
                  <a:t>Unconditional fairness: every process gets its turn infinitely often</a:t>
                </a:r>
              </a:p>
              <a:p>
                <a:pPr lvl="1"/>
                <a:r>
                  <a:rPr lang="en-US" dirty="0"/>
                  <a:t>Strong fairness: every process that is enabled infinitely often gets its turn infinitely often</a:t>
                </a:r>
              </a:p>
              <a:p>
                <a:pPr lvl="1"/>
                <a:r>
                  <a:rPr lang="en-US" dirty="0"/>
                  <a:t>Weak fairness: every process that is continuously enabled after some time instant gets its turn infinitely often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C9E9-4CF4-435B-BB6C-408DFF2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1B1-6EA2-45D7-AAF3-625917A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D5E1C7-9D6E-4998-9AD7-54E4B30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0633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infinite execution fragment: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some subset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unconditionally 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-fair whenever: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strongly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weakly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70B7-70F6-4D3E-963A-3DE2E26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CC8-36D8-4907-90E7-4BB8DEA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3DE04-F50A-44EC-A194-22E798DD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fairness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/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eventually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forall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62D67-4498-456C-8C35-B3B0CEC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08847"/>
            <a:ext cx="11699087" cy="4375193"/>
          </a:xfrm>
        </p:spPr>
        <p:txBody>
          <a:bodyPr/>
          <a:lstStyle/>
          <a:p>
            <a:r>
              <a:rPr lang="en-US" dirty="0"/>
              <a:t>Whenever we want to reason about liveness properties over multiple concurrent processes, there is an easy way for the property to fail: never choose for execution the process with the liveness specification</a:t>
            </a:r>
          </a:p>
          <a:p>
            <a:pPr lvl="1"/>
            <a:r>
              <a:rPr lang="en-US" dirty="0"/>
              <a:t>If you never get a chance to do anything, there is no way that eventually good happens</a:t>
            </a:r>
          </a:p>
          <a:p>
            <a:r>
              <a:rPr lang="en-US" dirty="0"/>
              <a:t>Whenever we talk about an infinite trace (over multiple process actions) violating a liveness property, we must talk about whether it is a fair violation</a:t>
            </a:r>
          </a:p>
          <a:p>
            <a:r>
              <a:rPr lang="en-US" dirty="0"/>
              <a:t>In practice: process schedulers/multi-agent coordinators should guarantee fairness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CBB4-CA62-4020-A07B-3B0FF95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C7A1-7DC3-47D4-8763-EF45F60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4F39B4-A802-4C68-9A44-D25361B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fairness?</a:t>
            </a:r>
          </a:p>
        </p:txBody>
      </p:sp>
    </p:spTree>
    <p:extLst>
      <p:ext uri="{BB962C8B-B14F-4D97-AF65-F5344CB8AC3E}">
        <p14:creationId xmlns:p14="http://schemas.microsoft.com/office/powerpoint/2010/main" val="1674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7269481" y="706433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E2E60DDA-2788-4B8C-B85B-6B82C5F86841}"/>
                </a:ext>
              </a:extLst>
            </p:cNvPr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22E437A-DE1D-4FD8-92CD-7B72492D931B}"/>
                </a:ext>
              </a:extLst>
            </p:cNvPr>
            <p:cNvCxnSpPr>
              <a:cxnSpLocks/>
              <a:stCxn id="38" idx="3"/>
              <a:endCxn id="3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117FDC-E7BB-4F3D-AEE3-E424211CF494}"/>
              </a:ext>
            </a:extLst>
          </p:cNvPr>
          <p:cNvGrpSpPr/>
          <p:nvPr/>
        </p:nvGrpSpPr>
        <p:grpSpPr>
          <a:xfrm>
            <a:off x="7269481" y="306452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65706074-C84F-4F24-9F3E-439D7850B0C0}"/>
                </a:ext>
              </a:extLst>
            </p:cNvPr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3F15D27C-AA26-4C1C-A2FA-D5E80E2B6111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/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6448826" y="4160487"/>
            <a:ext cx="3782274" cy="683364"/>
            <a:chOff x="6799386" y="1282603"/>
            <a:chExt cx="3157225" cy="59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 l="-7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E708C-AA79-4A0A-8E2C-C1EFC32E6287}"/>
              </a:ext>
            </a:extLst>
          </p:cNvPr>
          <p:cNvGrpSpPr/>
          <p:nvPr/>
        </p:nvGrpSpPr>
        <p:grpSpPr>
          <a:xfrm>
            <a:off x="6133098" y="38669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47DCDA2-641D-425C-B777-59816E3282E9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69EAFC6-61DC-4376-9403-3097B7D67B39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5C354-DC93-4F3A-B57A-1BAFA7338CDF}"/>
              </a:ext>
            </a:extLst>
          </p:cNvPr>
          <p:cNvGrpSpPr/>
          <p:nvPr/>
        </p:nvGrpSpPr>
        <p:grpSpPr>
          <a:xfrm>
            <a:off x="9452541" y="428450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5588B260-E6FA-4ADA-ACD3-CCAFDB0546F7}"/>
                </a:ext>
              </a:extLst>
            </p:cNvPr>
            <p:cNvCxnSpPr>
              <a:stCxn id="54" idx="7"/>
              <a:endCxn id="55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E2BC0D48-C322-4621-8CB9-6E394CE442D7}"/>
                </a:ext>
              </a:extLst>
            </p:cNvPr>
            <p:cNvCxnSpPr>
              <a:cxnSpLocks/>
              <a:stCxn id="55" idx="3"/>
              <a:endCxn id="54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/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/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/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blipFill>
                <a:blip r:embed="rId16"/>
                <a:stretch>
                  <a:fillRect l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/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blipFill>
                <a:blip r:embed="rId17"/>
                <a:stretch>
                  <a:fillRect l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1B9DAD7-63EF-4E10-B016-87200BA1B311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V="1">
            <a:off x="8021668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78">
            <a:extLst>
              <a:ext uri="{FF2B5EF4-FFF2-40B4-BE49-F238E27FC236}">
                <a16:creationId xmlns:a16="http://schemas.microsoft.com/office/drawing/2014/main" id="{0A4FA1F7-483A-41AA-8607-B26D764E550D}"/>
              </a:ext>
            </a:extLst>
          </p:cNvPr>
          <p:cNvCxnSpPr>
            <a:cxnSpLocks/>
            <a:stCxn id="64" idx="5"/>
            <a:endCxn id="65" idx="7"/>
          </p:cNvCxnSpPr>
          <p:nvPr/>
        </p:nvCxnSpPr>
        <p:spPr>
          <a:xfrm flipH="1">
            <a:off x="8503017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/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78">
            <a:extLst>
              <a:ext uri="{FF2B5EF4-FFF2-40B4-BE49-F238E27FC236}">
                <a16:creationId xmlns:a16="http://schemas.microsoft.com/office/drawing/2014/main" id="{CC580FC7-8C2E-4DA0-98C1-5C5E6FFA7F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950131" y="4496207"/>
            <a:ext cx="49869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/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both lights start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there is no action enabled!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blipFill>
                <a:blip r:embed="rId19"/>
                <a:stretch>
                  <a:fillRect l="-903" t="-4636" r="-20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78">
            <a:extLst>
              <a:ext uri="{FF2B5EF4-FFF2-40B4-BE49-F238E27FC236}">
                <a16:creationId xmlns:a16="http://schemas.microsoft.com/office/drawing/2014/main" id="{4D6606C1-4127-48B9-977C-ECDC85A98B4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05700" y="872885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78">
            <a:extLst>
              <a:ext uri="{FF2B5EF4-FFF2-40B4-BE49-F238E27FC236}">
                <a16:creationId xmlns:a16="http://schemas.microsoft.com/office/drawing/2014/main" id="{2F8AB418-5DA4-438F-9417-4B4330441DF5}"/>
              </a:ext>
            </a:extLst>
          </p:cNvPr>
          <p:cNvCxnSpPr>
            <a:cxnSpLocks/>
          </p:cNvCxnSpPr>
          <p:nvPr/>
        </p:nvCxnSpPr>
        <p:spPr>
          <a:xfrm>
            <a:off x="9123730" y="908289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797FC-88C5-492B-BB0F-C36ED2F6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2" y="994673"/>
            <a:ext cx="5587508" cy="4695899"/>
          </a:xfrm>
        </p:spPr>
        <p:txBody>
          <a:bodyPr>
            <a:normAutofit/>
          </a:bodyPr>
          <a:lstStyle/>
          <a:p>
            <a:r>
              <a:rPr lang="en-US" sz="2400" dirty="0"/>
              <a:t>Dijkstra (in communication with others) invented this problem</a:t>
            </a:r>
          </a:p>
          <a:p>
            <a:r>
              <a:rPr lang="en-US" sz="2400" dirty="0"/>
              <a:t>Philosophers’ life consists of only thinking and eating (and waiting)</a:t>
            </a:r>
          </a:p>
          <a:p>
            <a:r>
              <a:rPr lang="en-US" sz="2400" dirty="0"/>
              <a:t>To eat noodles, philosopher needs two chopsticks</a:t>
            </a:r>
          </a:p>
          <a:p>
            <a:r>
              <a:rPr lang="en-US" sz="2400" dirty="0"/>
              <a:t>Neighboring philosophers share chopstick (this was pre-Covid)</a:t>
            </a:r>
          </a:p>
          <a:p>
            <a:r>
              <a:rPr lang="en-US" sz="2400" dirty="0"/>
              <a:t>At any given time only one of two neighboring philosophers can be eating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2D761C-5FBE-42CB-B7BF-F8987246BD48}"/>
              </a:ext>
            </a:extLst>
          </p:cNvPr>
          <p:cNvSpPr txBox="1"/>
          <p:nvPr/>
        </p:nvSpPr>
        <p:spPr>
          <a:xfrm>
            <a:off x="373208" y="1561011"/>
            <a:ext cx="6167222" cy="43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868680" lvl="1" indent="-45720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AutoNum type="arabicParenR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Problem 1: Design a protocol such that system is deadlock-free: at least one philosopher can eat and think infinitely often [Deadlock-freedom]</a:t>
            </a:r>
          </a:p>
          <a:p>
            <a:r>
              <a:rPr lang="en-US" dirty="0"/>
              <a:t>Problem 2: Design a fair protocol, such that each philosopher is able to think and eat infinitely often (i.e., no philosopher starves) [Starvation-freedom]</a:t>
            </a:r>
          </a:p>
        </p:txBody>
      </p:sp>
    </p:spTree>
    <p:extLst>
      <p:ext uri="{BB962C8B-B14F-4D97-AF65-F5344CB8AC3E}">
        <p14:creationId xmlns:p14="http://schemas.microsoft.com/office/powerpoint/2010/main" val="3206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654B8A-44A6-48A3-A519-D15966DF58D7}"/>
              </a:ext>
            </a:extLst>
          </p:cNvPr>
          <p:cNvGrpSpPr/>
          <p:nvPr/>
        </p:nvGrpSpPr>
        <p:grpSpPr>
          <a:xfrm>
            <a:off x="552658" y="73739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1FC269-0F3A-41E7-B875-F012CD00B7A0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520A9C-62A6-40B8-941A-427FDBBF82B8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6F0C0C-5204-4785-AAF7-38953438DFC0}"/>
                </a:ext>
              </a:extLst>
            </p:cNvPr>
            <p:cNvCxnSpPr>
              <a:cxnSpLocks/>
              <a:stCxn id="32" idx="4"/>
              <a:endCxn id="5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49BE61-4683-4B2D-8810-85C298B20698}"/>
                </a:ext>
              </a:extLst>
            </p:cNvPr>
            <p:cNvCxnSpPr>
              <a:cxnSpLocks/>
              <a:stCxn id="40" idx="4"/>
              <a:endCxn id="5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7D8518-CD8F-48E2-B702-51CF75E3F165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108DE8-7429-4062-BAB2-420909A81CEE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A1524D5-B41A-4CAB-A4AD-6740E166289A}"/>
                </a:ext>
              </a:extLst>
            </p:cNvPr>
            <p:cNvCxnSpPr>
              <a:stCxn id="55" idx="2"/>
              <a:endCxn id="30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CE660548-C47D-40D5-9670-3A860E2C8E7A}"/>
                </a:ext>
              </a:extLst>
            </p:cNvPr>
            <p:cNvCxnSpPr>
              <a:cxnSpLocks/>
              <a:stCxn id="56" idx="6"/>
              <a:endCxn id="30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0380FD9-ACBB-48AF-BBC2-3FC8300DD7AA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AFA8FF6-EE8D-46D2-8F5F-0AD220600A4D}"/>
                  </a:ext>
                </a:extLst>
              </p:cNvPr>
              <p:cNvCxnSpPr>
                <a:cxnSpLocks/>
                <a:stCxn id="73" idx="3"/>
                <a:endCxn id="74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878767E-B4A1-466F-A8CB-482F7112B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7E4B408-8AA7-464F-81B8-0910BC5F6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7A5CE12-2303-4F10-A86E-1ED012E8C3D5}"/>
                  </a:ext>
                </a:extLst>
              </p:cNvPr>
              <p:cNvCxnSpPr>
                <a:cxnSpLocks/>
                <a:stCxn id="75" idx="0"/>
                <a:endCxn id="73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0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70EAAC-D091-4204-85F6-2A6562AAFCEC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F718808-2D7E-4D4F-A8C7-E473D3D177CF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DB32E5-0FE8-45F8-A46B-F9F7C8B46E75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0F487F-B0B0-4E43-9579-06371AFEEB3F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9BFF87-B051-4610-9A92-168DF2A22A22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4BA3D1-A1A7-49E3-AA5A-882A03C4F4D3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84C29D-1810-4DB5-B0BB-DA09173B6ED5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DF4C85-B2DF-4345-AE05-5E40ADDA49D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1C00E6A-B8F5-4413-8F1C-05A95E39F0D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66356E-A6CB-49E4-9F9A-06CAAACC84C1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170164F-04AF-43B4-A9AE-AA3A18F897FD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1EA3B1-61D9-461C-B4C3-4C2172B405B1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E6CA48-393C-4150-87B9-521E73B44429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D62B09E-2372-4D04-A852-19AA6A835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30206</TotalTime>
  <Words>4079</Words>
  <Application>Microsoft Office PowerPoint</Application>
  <PresentationFormat>Widescreen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Safety, Liveness, Fairness</vt:lpstr>
      <vt:lpstr>Outline</vt:lpstr>
      <vt:lpstr>LTS formal definition</vt:lpstr>
      <vt:lpstr>Deadlocks</vt:lpstr>
      <vt:lpstr>Simple deadlock example</vt:lpstr>
      <vt:lpstr>Simple deadlock example</vt:lpstr>
      <vt:lpstr>Dining Philosophers</vt:lpstr>
      <vt:lpstr>Dining Philosophers</vt:lpstr>
      <vt:lpstr>Dining Philosophers</vt:lpstr>
      <vt:lpstr>Composed LTS</vt:lpstr>
      <vt:lpstr>Dining Philosophers Deadlock-Freedom</vt:lpstr>
      <vt:lpstr>Linear-time properties</vt:lpstr>
      <vt:lpstr>Linear-time properties</vt:lpstr>
      <vt:lpstr>LT property</vt:lpstr>
      <vt:lpstr>Satisfaction relation for LT properties</vt:lpstr>
      <vt:lpstr>Examples of satisfaction</vt:lpstr>
      <vt:lpstr>Satisfaction relation example</vt:lpstr>
      <vt:lpstr>Traffic lights are never green at the same time</vt:lpstr>
      <vt:lpstr>Note about properties: state-based vs. action-based</vt:lpstr>
      <vt:lpstr>Mutual exclusion property</vt:lpstr>
      <vt:lpstr>Starvation freedom</vt:lpstr>
      <vt:lpstr>Trace equivalence and LT properties</vt:lpstr>
      <vt:lpstr>Proof </vt:lpstr>
      <vt:lpstr>Proof </vt:lpstr>
      <vt:lpstr>Trace equivalence and LT properties</vt:lpstr>
      <vt:lpstr>Invariants</vt:lpstr>
      <vt:lpstr>Slight aside to propositional logic: syntax</vt:lpstr>
      <vt:lpstr>Propositional logic: semantics</vt:lpstr>
      <vt:lpstr>Invariant for traffic lights</vt:lpstr>
      <vt:lpstr>Invariant for Dining Philosophers</vt:lpstr>
      <vt:lpstr>Naïve invariant checking using forward search (DFS)</vt:lpstr>
      <vt:lpstr>Forward invariant checking with DFS</vt:lpstr>
      <vt:lpstr>Time complexity for Invariant checking</vt:lpstr>
      <vt:lpstr>Safety properties</vt:lpstr>
      <vt:lpstr>Safety properties, Bad prefixes</vt:lpstr>
      <vt:lpstr>Invariants are safety properties</vt:lpstr>
      <vt:lpstr>Satisfaction relation for safety properties</vt:lpstr>
      <vt:lpstr>Prefix and Closure</vt:lpstr>
      <vt:lpstr>Closure properties</vt:lpstr>
      <vt:lpstr>Trace Equivalence and Safety </vt:lpstr>
      <vt:lpstr>Liveness properties</vt:lpstr>
      <vt:lpstr>Liveness property: definition</vt:lpstr>
      <vt:lpstr>Examples of liveness properties</vt:lpstr>
      <vt:lpstr>Safety vs. Liveness</vt:lpstr>
      <vt:lpstr>Taxonomy of properties</vt:lpstr>
      <vt:lpstr>Topological characterization of safety/liveness</vt:lpstr>
      <vt:lpstr>Fairness</vt:lpstr>
      <vt:lpstr>Formalizing fairness</vt:lpstr>
      <vt:lpstr>Why do we need fairness?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125</cp:revision>
  <dcterms:created xsi:type="dcterms:W3CDTF">2018-01-04T23:14:16Z</dcterms:created>
  <dcterms:modified xsi:type="dcterms:W3CDTF">2022-02-18T23:17:09Z</dcterms:modified>
</cp:coreProperties>
</file>