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301" r:id="rId12"/>
    <p:sldId id="267" r:id="rId13"/>
    <p:sldId id="268" r:id="rId14"/>
    <p:sldId id="302" r:id="rId15"/>
    <p:sldId id="303" r:id="rId16"/>
    <p:sldId id="304" r:id="rId17"/>
    <p:sldId id="305" r:id="rId18"/>
    <p:sldId id="270" r:id="rId19"/>
    <p:sldId id="271" r:id="rId20"/>
    <p:sldId id="272" r:id="rId21"/>
    <p:sldId id="306" r:id="rId22"/>
    <p:sldId id="273" r:id="rId23"/>
    <p:sldId id="307" r:id="rId24"/>
    <p:sldId id="308" r:id="rId25"/>
    <p:sldId id="274" r:id="rId26"/>
    <p:sldId id="275" r:id="rId27"/>
    <p:sldId id="276" r:id="rId28"/>
    <p:sldId id="277" r:id="rId29"/>
    <p:sldId id="280" r:id="rId30"/>
    <p:sldId id="300" r:id="rId31"/>
    <p:sldId id="282" r:id="rId32"/>
    <p:sldId id="278" r:id="rId33"/>
    <p:sldId id="279" r:id="rId34"/>
    <p:sldId id="281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9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5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Labelled Transition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8AAAE4-506F-401B-9447-37586FB03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execution fragment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Infinite execution fragment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Initial execution fragment: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are restricting ourselves to LTS that do not have terminal or deadlock states,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For such LTSs,</a:t>
                </a:r>
                <a:r>
                  <a:rPr lang="en-US" i="1" dirty="0"/>
                  <a:t> execution of LTS</a:t>
                </a:r>
                <a:r>
                  <a:rPr lang="en-US" dirty="0"/>
                  <a:t> = initial infinite execution fragment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F8AAAE4-506F-401B-9447-37586FB03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770D5D7-77EC-4C19-B3C8-8F2CA7710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EDE1-C806-4044-8AD6-B089B7FF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26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351C00-6CEC-447E-9C05-6113A24DB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2835" y="988141"/>
                <a:ext cx="7852933" cy="52218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h𝑜𝑤𝑑𝑦</m:t>
                        </m:r>
                      </m:e>
                    </m:groupCh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h𝑒𝑦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groupCh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e>
                    </m:groupCh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groupCh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𝑡𝑎𝑦</m:t>
                        </m:r>
                      </m:e>
                    </m:groupCh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′: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𝑙𝑡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</m:e>
                    </m:groupChr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e>
                    </m:groupCh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′′: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𝑖𝑐𝑘</m:t>
                          </m:r>
                        </m:e>
                      </m:groupCh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𝑜𝑣𝑒</m:t>
                          </m:r>
                        </m:e>
                      </m:groupCh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h𝑒𝑦</m:t>
                          </m:r>
                        </m:e>
                      </m:groupCh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𝑝𝑖𝑐𝑘</m:t>
                          </m:r>
                        </m:e>
                      </m:groupCh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 are initial, infinite execution fragments, i.e., executions of LTS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800" dirty="0"/>
                  <a:t> is an infinite execution fragment, but not initial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/>
                  <a:t> is a finite execution fragment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sz="1800" dirty="0"/>
                  <a:t> is a finite initial execution fragment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D351C00-6CEC-447E-9C05-6113A24DB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2835" y="988141"/>
                <a:ext cx="7852933" cy="5221885"/>
              </a:xfrm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40030F-F75B-49D4-9BD8-3EF1402AF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9B86D-FC89-4189-908A-73A83CDB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3EC6F1-58C3-4A88-ACB4-8464B9577BA4}"/>
              </a:ext>
            </a:extLst>
          </p:cNvPr>
          <p:cNvGrpSpPr/>
          <p:nvPr/>
        </p:nvGrpSpPr>
        <p:grpSpPr>
          <a:xfrm>
            <a:off x="426290" y="1592966"/>
            <a:ext cx="3145190" cy="2471159"/>
            <a:chOff x="4175988" y="1231153"/>
            <a:chExt cx="3145190" cy="2471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A94AD2A-11FA-4E19-96DA-8992BF0544DB}"/>
                    </a:ext>
                  </a:extLst>
                </p:cNvPr>
                <p:cNvSpPr/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FA94AD2A-11FA-4E19-96DA-8992BF0544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80EF582-E651-45AD-865F-E9E3D7EEE14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966447" y="1488141"/>
              <a:ext cx="525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3E17808-76DD-40E7-B17C-B06ACF63DFF1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5740536" y="1745129"/>
              <a:ext cx="2852" cy="478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F7D56B-D2D1-4124-8329-73E0E5C2E766}"/>
                    </a:ext>
                  </a:extLst>
                </p:cNvPr>
                <p:cNvSpPr/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4F7D56B-D2D1-4124-8329-73E0E5C2E7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52A7555-E7E5-4EAC-B599-C7B82C6136B8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991548" y="2481006"/>
              <a:ext cx="827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036159D-0FE8-48C5-A240-92B5873DCA5D}"/>
                    </a:ext>
                  </a:extLst>
                </p:cNvPr>
                <p:cNvSpPr/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036159D-0FE8-48C5-A240-92B5873DC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7BF38FF-277F-4929-BB72-9BA8E9E4EA2B}"/>
                    </a:ext>
                  </a:extLst>
                </p:cNvPr>
                <p:cNvSpPr/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7BF38FF-277F-4929-BB72-9BA8E9E4E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DF5D71F-0ED0-4F8E-B84B-11A133ABE8A2}"/>
                </a:ext>
              </a:extLst>
            </p:cNvPr>
            <p:cNvCxnSpPr>
              <a:cxnSpLocks/>
              <a:stCxn id="9" idx="2"/>
              <a:endCxn id="12" idx="6"/>
            </p:cNvCxnSpPr>
            <p:nvPr/>
          </p:nvCxnSpPr>
          <p:spPr>
            <a:xfrm flipH="1" flipV="1">
              <a:off x="4678012" y="2481005"/>
              <a:ext cx="811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C36CDEA-0355-4EEF-9B0E-4433AC8C028B}"/>
                </a:ext>
              </a:extLst>
            </p:cNvPr>
            <p:cNvSpPr/>
            <p:nvPr/>
          </p:nvSpPr>
          <p:spPr>
            <a:xfrm>
              <a:off x="4545686" y="1585399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82F1D9-9B54-4264-BEBE-832CA9E37256}"/>
                </a:ext>
              </a:extLst>
            </p:cNvPr>
            <p:cNvSpPr/>
            <p:nvPr/>
          </p:nvSpPr>
          <p:spPr>
            <a:xfrm flipH="1">
              <a:off x="5975890" y="1571663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2991483-A15E-4FB8-A08E-54E6D0B557A7}"/>
                    </a:ext>
                  </a:extLst>
                </p:cNvPr>
                <p:cNvSpPr/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2991483-A15E-4FB8-A08E-54E6D0B557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34F8D95-CE1B-4029-B8EB-D22CF2DA90D9}"/>
                    </a:ext>
                  </a:extLst>
                </p:cNvPr>
                <p:cNvSpPr/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34F8D95-CE1B-4029-B8EB-D22CF2DA90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D227B17-D51E-4438-BD6F-64F5EF61336F}"/>
                </a:ext>
              </a:extLst>
            </p:cNvPr>
            <p:cNvCxnSpPr>
              <a:cxnSpLocks/>
              <a:stCxn id="9" idx="3"/>
              <a:endCxn id="16" idx="0"/>
            </p:cNvCxnSpPr>
            <p:nvPr/>
          </p:nvCxnSpPr>
          <p:spPr>
            <a:xfrm flipH="1">
              <a:off x="5181103" y="2662724"/>
              <a:ext cx="381941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600922-A47B-44FD-BA4C-FC7573552BC4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5918028" y="2662724"/>
              <a:ext cx="428984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3698A0-0329-45A7-9AE7-B904A21789BE}"/>
                </a:ext>
              </a:extLst>
            </p:cNvPr>
            <p:cNvSpPr/>
            <p:nvPr/>
          </p:nvSpPr>
          <p:spPr>
            <a:xfrm>
              <a:off x="4986432" y="1651087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73536 w 967028"/>
                <a:gd name="connsiteY1" fmla="*/ 199774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12365" y="309414"/>
                    <a:pt x="173536" y="199774"/>
                  </a:cubicBezTo>
                  <a:cubicBezTo>
                    <a:pt x="334707" y="90134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789BE51-A7B8-4EC7-817A-828E51EA7059}"/>
                </a:ext>
              </a:extLst>
            </p:cNvPr>
            <p:cNvSpPr/>
            <p:nvPr/>
          </p:nvSpPr>
          <p:spPr>
            <a:xfrm flipH="1">
              <a:off x="5953446" y="1625224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38869 w 967028"/>
                <a:gd name="connsiteY1" fmla="*/ 207825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-22302" y="317465"/>
                    <a:pt x="138869" y="207825"/>
                  </a:cubicBezTo>
                  <a:cubicBezTo>
                    <a:pt x="300040" y="98185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B9684C-8F58-40CE-B58A-508C25AA2BE0}"/>
                </a:ext>
              </a:extLst>
            </p:cNvPr>
            <p:cNvSpPr txBox="1"/>
            <p:nvPr/>
          </p:nvSpPr>
          <p:spPr>
            <a:xfrm>
              <a:off x="5468592" y="1790367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pick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62A4BA-970D-402A-BE4E-EDE575311BA3}"/>
                </a:ext>
              </a:extLst>
            </p:cNvPr>
            <p:cNvSpPr txBox="1"/>
            <p:nvPr/>
          </p:nvSpPr>
          <p:spPr>
            <a:xfrm>
              <a:off x="5184338" y="2745421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F79AA-3AB9-4843-A21E-CD7FED59EB06}"/>
                </a:ext>
              </a:extLst>
            </p:cNvPr>
            <p:cNvSpPr txBox="1"/>
            <p:nvPr/>
          </p:nvSpPr>
          <p:spPr>
            <a:xfrm>
              <a:off x="5849670" y="273273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A45098-F71C-41F8-8B8C-CF724DFFE26C}"/>
                </a:ext>
              </a:extLst>
            </p:cNvPr>
            <p:cNvSpPr txBox="1"/>
            <p:nvPr/>
          </p:nvSpPr>
          <p:spPr>
            <a:xfrm>
              <a:off x="5908875" y="2325179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C72866-1C6B-4F3A-9884-20024CDB8FBF}"/>
                </a:ext>
              </a:extLst>
            </p:cNvPr>
            <p:cNvSpPr txBox="1"/>
            <p:nvPr/>
          </p:nvSpPr>
          <p:spPr>
            <a:xfrm>
              <a:off x="4995142" y="2318413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FA8C62-577D-4197-AEA6-F06A498DB0C5}"/>
                </a:ext>
              </a:extLst>
            </p:cNvPr>
            <p:cNvSpPr txBox="1"/>
            <p:nvPr/>
          </p:nvSpPr>
          <p:spPr>
            <a:xfrm>
              <a:off x="4309507" y="167219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hello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35D01E-88E2-411F-AF1E-03AB822E6077}"/>
                </a:ext>
              </a:extLst>
            </p:cNvPr>
            <p:cNvSpPr txBox="1"/>
            <p:nvPr/>
          </p:nvSpPr>
          <p:spPr>
            <a:xfrm>
              <a:off x="4623551" y="2753690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B3224A-7BEB-49ED-9204-54CC70F00CC8}"/>
                </a:ext>
              </a:extLst>
            </p:cNvPr>
            <p:cNvSpPr txBox="1"/>
            <p:nvPr/>
          </p:nvSpPr>
          <p:spPr>
            <a:xfrm>
              <a:off x="6407354" y="2779934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howdy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1E8370-85DB-405C-B81B-036630EFDC14}"/>
                </a:ext>
              </a:extLst>
            </p:cNvPr>
            <p:cNvSpPr txBox="1"/>
            <p:nvPr/>
          </p:nvSpPr>
          <p:spPr>
            <a:xfrm>
              <a:off x="6564924" y="1636312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hey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0255F5-C437-4188-AAB8-F187B1B84728}"/>
                </a:ext>
              </a:extLst>
            </p:cNvPr>
            <p:cNvSpPr/>
            <p:nvPr/>
          </p:nvSpPr>
          <p:spPr>
            <a:xfrm>
              <a:off x="5885720" y="2099466"/>
              <a:ext cx="211599" cy="210559"/>
            </a:xfrm>
            <a:custGeom>
              <a:avLst/>
              <a:gdLst>
                <a:gd name="connsiteX0" fmla="*/ 0 w 211599"/>
                <a:gd name="connsiteY0" fmla="*/ 138196 h 210559"/>
                <a:gd name="connsiteX1" fmla="*/ 111833 w 211599"/>
                <a:gd name="connsiteY1" fmla="*/ 50 h 210559"/>
                <a:gd name="connsiteX2" fmla="*/ 210510 w 211599"/>
                <a:gd name="connsiteY2" fmla="*/ 151353 h 210559"/>
                <a:gd name="connsiteX3" fmla="*/ 46049 w 211599"/>
                <a:gd name="connsiteY3" fmla="*/ 210559 h 2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599" h="210559">
                  <a:moveTo>
                    <a:pt x="0" y="138196"/>
                  </a:moveTo>
                  <a:cubicBezTo>
                    <a:pt x="38374" y="68026"/>
                    <a:pt x="76748" y="-2143"/>
                    <a:pt x="111833" y="50"/>
                  </a:cubicBezTo>
                  <a:cubicBezTo>
                    <a:pt x="146918" y="2243"/>
                    <a:pt x="221474" y="116268"/>
                    <a:pt x="210510" y="151353"/>
                  </a:cubicBezTo>
                  <a:cubicBezTo>
                    <a:pt x="199546" y="186438"/>
                    <a:pt x="122797" y="198498"/>
                    <a:pt x="46049" y="210559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927EA5-6713-46A1-86BD-0BB5E5EB8D06}"/>
                </a:ext>
              </a:extLst>
            </p:cNvPr>
            <p:cNvSpPr txBox="1"/>
            <p:nvPr/>
          </p:nvSpPr>
          <p:spPr>
            <a:xfrm>
              <a:off x="5821134" y="1995606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52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44E3C7-1422-4FA3-9072-5993CAC83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8858907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called reachable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if there exists an initial, finite execution fragment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as shown below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reachable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𝑒𝑥𝑎𝑚𝑝𝑙𝑒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(but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244E3C7-1422-4FA3-9072-5993CAC83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8858907" cy="4695899"/>
              </a:xfrm>
              <a:blipFill>
                <a:blip r:embed="rId2"/>
                <a:stretch>
                  <a:fillRect l="-688" r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9B65A4-EFF0-47C5-A32F-53C6DF21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E952A-27DA-453E-B3B9-3B9960B4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822D60-E2D1-4699-9191-1C62F39AAA4A}"/>
              </a:ext>
            </a:extLst>
          </p:cNvPr>
          <p:cNvGrpSpPr/>
          <p:nvPr/>
        </p:nvGrpSpPr>
        <p:grpSpPr>
          <a:xfrm>
            <a:off x="8511165" y="1487712"/>
            <a:ext cx="3145190" cy="2471159"/>
            <a:chOff x="4175988" y="1231153"/>
            <a:chExt cx="3145190" cy="2471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BE5179E-DA70-46E3-B79E-A8EB436EA2D7}"/>
                    </a:ext>
                  </a:extLst>
                </p:cNvPr>
                <p:cNvSpPr/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BE5179E-DA70-46E3-B79E-A8EB436EA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904AC9-E60C-4E74-B10C-459A8885B02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966447" y="1488141"/>
              <a:ext cx="525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80BFA4-1E45-4A72-A72E-E288755E4D9E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5740536" y="1745129"/>
              <a:ext cx="2852" cy="478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6593999-5C50-4E89-A678-052D7EB91E8D}"/>
                    </a:ext>
                  </a:extLst>
                </p:cNvPr>
                <p:cNvSpPr/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6593999-5C50-4E89-A678-052D7EB91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0CA648-32F4-4C11-9E4A-E27DA774497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991548" y="2481006"/>
              <a:ext cx="827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A2F3C25-0227-4BE8-B04E-51558ABF0386}"/>
                    </a:ext>
                  </a:extLst>
                </p:cNvPr>
                <p:cNvSpPr/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A2F3C25-0227-4BE8-B04E-51558ABF0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FFABC73-6328-4051-9730-041DB167506D}"/>
                    </a:ext>
                  </a:extLst>
                </p:cNvPr>
                <p:cNvSpPr/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FFABC73-6328-4051-9730-041DB1675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7D007-A889-47C0-ACE1-B26483059A5C}"/>
                </a:ext>
              </a:extLst>
            </p:cNvPr>
            <p:cNvCxnSpPr>
              <a:cxnSpLocks/>
              <a:stCxn id="9" idx="2"/>
              <a:endCxn id="12" idx="6"/>
            </p:cNvCxnSpPr>
            <p:nvPr/>
          </p:nvCxnSpPr>
          <p:spPr>
            <a:xfrm flipH="1" flipV="1">
              <a:off x="4678012" y="2481005"/>
              <a:ext cx="811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5F6EBB3-C028-47EE-9E40-EC96F6BB4FE4}"/>
                </a:ext>
              </a:extLst>
            </p:cNvPr>
            <p:cNvSpPr/>
            <p:nvPr/>
          </p:nvSpPr>
          <p:spPr>
            <a:xfrm>
              <a:off x="4545686" y="1585399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B0D7A8D-802B-49CE-A6B8-6F09B12D5E99}"/>
                </a:ext>
              </a:extLst>
            </p:cNvPr>
            <p:cNvSpPr/>
            <p:nvPr/>
          </p:nvSpPr>
          <p:spPr>
            <a:xfrm flipH="1">
              <a:off x="5975890" y="1571663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C816119-2BB7-449D-9AF2-2634A7FC0BE1}"/>
                    </a:ext>
                  </a:extLst>
                </p:cNvPr>
                <p:cNvSpPr/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C816119-2BB7-449D-9AF2-2634A7FC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064FD13-EB39-4229-806A-90124E020F7F}"/>
                    </a:ext>
                  </a:extLst>
                </p:cNvPr>
                <p:cNvSpPr/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1064FD13-EB39-4229-806A-90124E020F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D73477-10C6-4CAD-9436-C7D8374A69F6}"/>
                </a:ext>
              </a:extLst>
            </p:cNvPr>
            <p:cNvCxnSpPr>
              <a:cxnSpLocks/>
              <a:stCxn id="9" idx="3"/>
              <a:endCxn id="16" idx="0"/>
            </p:cNvCxnSpPr>
            <p:nvPr/>
          </p:nvCxnSpPr>
          <p:spPr>
            <a:xfrm flipH="1">
              <a:off x="5181103" y="2662724"/>
              <a:ext cx="381941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F3B730-9F7D-4A9B-825E-240B3C74E3F6}"/>
                </a:ext>
              </a:extLst>
            </p:cNvPr>
            <p:cNvCxnSpPr>
              <a:cxnSpLocks/>
              <a:stCxn id="9" idx="5"/>
              <a:endCxn id="17" idx="0"/>
            </p:cNvCxnSpPr>
            <p:nvPr/>
          </p:nvCxnSpPr>
          <p:spPr>
            <a:xfrm>
              <a:off x="5918028" y="2662724"/>
              <a:ext cx="428984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59F7846-B55A-4355-AEBD-D19C1A5CE160}"/>
                </a:ext>
              </a:extLst>
            </p:cNvPr>
            <p:cNvSpPr/>
            <p:nvPr/>
          </p:nvSpPr>
          <p:spPr>
            <a:xfrm>
              <a:off x="4986432" y="1651087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73536 w 967028"/>
                <a:gd name="connsiteY1" fmla="*/ 199774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12365" y="309414"/>
                    <a:pt x="173536" y="199774"/>
                  </a:cubicBezTo>
                  <a:cubicBezTo>
                    <a:pt x="334707" y="90134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893920-4F35-49B8-8AAB-15ACA8C4F483}"/>
                </a:ext>
              </a:extLst>
            </p:cNvPr>
            <p:cNvSpPr/>
            <p:nvPr/>
          </p:nvSpPr>
          <p:spPr>
            <a:xfrm flipH="1">
              <a:off x="5953446" y="1625224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38869 w 967028"/>
                <a:gd name="connsiteY1" fmla="*/ 207825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-22302" y="317465"/>
                    <a:pt x="138869" y="207825"/>
                  </a:cubicBezTo>
                  <a:cubicBezTo>
                    <a:pt x="300040" y="98185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C01FE4-2241-403A-8ABE-A771B861A9F3}"/>
                </a:ext>
              </a:extLst>
            </p:cNvPr>
            <p:cNvSpPr txBox="1"/>
            <p:nvPr/>
          </p:nvSpPr>
          <p:spPr>
            <a:xfrm>
              <a:off x="5468592" y="1790367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pick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8B551B-5380-4FD8-A4FC-42F6C5F4CB1B}"/>
                </a:ext>
              </a:extLst>
            </p:cNvPr>
            <p:cNvSpPr txBox="1"/>
            <p:nvPr/>
          </p:nvSpPr>
          <p:spPr>
            <a:xfrm>
              <a:off x="5184338" y="2745421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5387D-B082-45D1-9BB9-5FD94F7965B4}"/>
                </a:ext>
              </a:extLst>
            </p:cNvPr>
            <p:cNvSpPr txBox="1"/>
            <p:nvPr/>
          </p:nvSpPr>
          <p:spPr>
            <a:xfrm>
              <a:off x="5849670" y="273273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C83589-C88A-448D-87B2-FD6DDCF45200}"/>
                </a:ext>
              </a:extLst>
            </p:cNvPr>
            <p:cNvSpPr txBox="1"/>
            <p:nvPr/>
          </p:nvSpPr>
          <p:spPr>
            <a:xfrm>
              <a:off x="5908875" y="2325179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AB3DAF-2FE0-4146-9F8B-BC1395EE593A}"/>
                </a:ext>
              </a:extLst>
            </p:cNvPr>
            <p:cNvSpPr txBox="1"/>
            <p:nvPr/>
          </p:nvSpPr>
          <p:spPr>
            <a:xfrm>
              <a:off x="4995142" y="2318413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4A01D8E-4656-4E41-BBDA-A077D59A6FA2}"/>
                </a:ext>
              </a:extLst>
            </p:cNvPr>
            <p:cNvSpPr txBox="1"/>
            <p:nvPr/>
          </p:nvSpPr>
          <p:spPr>
            <a:xfrm>
              <a:off x="4309507" y="167219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hello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946A18-2E3F-4D67-A8C3-FAA3BB8C2913}"/>
                </a:ext>
              </a:extLst>
            </p:cNvPr>
            <p:cNvSpPr txBox="1"/>
            <p:nvPr/>
          </p:nvSpPr>
          <p:spPr>
            <a:xfrm>
              <a:off x="4623551" y="2753690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hi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8BE1FF-02F7-405E-B8D7-BFBDD7B59EBB}"/>
                </a:ext>
              </a:extLst>
            </p:cNvPr>
            <p:cNvSpPr txBox="1"/>
            <p:nvPr/>
          </p:nvSpPr>
          <p:spPr>
            <a:xfrm>
              <a:off x="6407354" y="2779934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howdy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65D359-FB57-4987-A5F4-2224F665133B}"/>
                </a:ext>
              </a:extLst>
            </p:cNvPr>
            <p:cNvSpPr txBox="1"/>
            <p:nvPr/>
          </p:nvSpPr>
          <p:spPr>
            <a:xfrm>
              <a:off x="6564924" y="1636312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hey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543B68-8433-4C5B-AD77-B9CC99D5D554}"/>
                </a:ext>
              </a:extLst>
            </p:cNvPr>
            <p:cNvSpPr/>
            <p:nvPr/>
          </p:nvSpPr>
          <p:spPr>
            <a:xfrm>
              <a:off x="5885720" y="2099466"/>
              <a:ext cx="211599" cy="210559"/>
            </a:xfrm>
            <a:custGeom>
              <a:avLst/>
              <a:gdLst>
                <a:gd name="connsiteX0" fmla="*/ 0 w 211599"/>
                <a:gd name="connsiteY0" fmla="*/ 138196 h 210559"/>
                <a:gd name="connsiteX1" fmla="*/ 111833 w 211599"/>
                <a:gd name="connsiteY1" fmla="*/ 50 h 210559"/>
                <a:gd name="connsiteX2" fmla="*/ 210510 w 211599"/>
                <a:gd name="connsiteY2" fmla="*/ 151353 h 210559"/>
                <a:gd name="connsiteX3" fmla="*/ 46049 w 211599"/>
                <a:gd name="connsiteY3" fmla="*/ 210559 h 2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599" h="210559">
                  <a:moveTo>
                    <a:pt x="0" y="138196"/>
                  </a:moveTo>
                  <a:cubicBezTo>
                    <a:pt x="38374" y="68026"/>
                    <a:pt x="76748" y="-2143"/>
                    <a:pt x="111833" y="50"/>
                  </a:cubicBezTo>
                  <a:cubicBezTo>
                    <a:pt x="146918" y="2243"/>
                    <a:pt x="221474" y="116268"/>
                    <a:pt x="210510" y="151353"/>
                  </a:cubicBezTo>
                  <a:cubicBezTo>
                    <a:pt x="199546" y="186438"/>
                    <a:pt x="122797" y="198498"/>
                    <a:pt x="46049" y="210559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3BD2E7-46EA-4C28-B5E4-2B4C8FE7447F}"/>
                </a:ext>
              </a:extLst>
            </p:cNvPr>
            <p:cNvSpPr txBox="1"/>
            <p:nvPr/>
          </p:nvSpPr>
          <p:spPr>
            <a:xfrm>
              <a:off x="5821134" y="1995606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E1B51DB-B4E2-4ADF-8455-708F8016C3CF}"/>
                  </a:ext>
                </a:extLst>
              </p:cNvPr>
              <p:cNvSpPr/>
              <p:nvPr/>
            </p:nvSpPr>
            <p:spPr>
              <a:xfrm>
                <a:off x="11355801" y="3355432"/>
                <a:ext cx="502024" cy="513976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E1B51DB-B4E2-4ADF-8455-708F8016C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801" y="3355432"/>
                <a:ext cx="502024" cy="513976"/>
              </a:xfrm>
              <a:prstGeom prst="ellipse">
                <a:avLst/>
              </a:prstGeom>
              <a:blipFill>
                <a:blip r:embed="rId9"/>
                <a:stretch>
                  <a:fillRect l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1A1927-EEF8-4DCB-A386-675E203C7FFF}"/>
                  </a:ext>
                </a:extLst>
              </p:cNvPr>
              <p:cNvSpPr txBox="1"/>
              <p:nvPr/>
            </p:nvSpPr>
            <p:spPr>
              <a:xfrm>
                <a:off x="9357198" y="1047881"/>
                <a:ext cx="159691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𝑒𝑥𝑎𝑚𝑝𝑙𝑒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1A1927-EEF8-4DCB-A386-675E203C7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198" y="1047881"/>
                <a:ext cx="159691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24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1BB09E-1094-4550-8832-418BB068F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23586"/>
                <a:ext cx="11699087" cy="47430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set of typed variables (i.e.,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takes values from some finite or infinite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known as its domain or type)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×…×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dirty="0"/>
                  <a:t> denote the set of all possible Boolean valued predicates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r>
                  <a:rPr lang="en-US" dirty="0"/>
                  <a:t>, i.e.,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 some subset of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dirty="0"/>
                  <a:t> and is </a:t>
                </a:r>
                <a:r>
                  <a:rPr lang="en-US" i="1" dirty="0"/>
                  <a:t>false </a:t>
                </a:r>
                <a:r>
                  <a:rPr lang="en-US" dirty="0"/>
                  <a:t>otherwise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𝑓𝑙𝑎𝑔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for queue2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,{1,1}}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𝑖𝑠𝑒𝑚𝑝𝑡𝑦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2)={∅}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: valuation for variable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𝑖𝑠𝑓𝑢𝑙𝑙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𝑓𝑙𝑎𝑔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𝑖𝑠𝑒𝑚𝑝𝑡𝑦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is true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𝑓𝑙𝑎𝑔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𝑖𝑠𝑒𝑚𝑝𝑡𝑦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𝑞𝑢𝑒𝑢𝑒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1BB09E-1094-4550-8832-418BB068F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23586"/>
                <a:ext cx="11699087" cy="4743038"/>
              </a:xfrm>
              <a:blipFill>
                <a:blip r:embed="rId2"/>
                <a:stretch>
                  <a:fillRect l="-417" t="-1799" r="-573" b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4086D6-2655-4EF4-9F38-E623DD16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Programs using LTSs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FA03B-A1B8-446B-A0B8-7C73F0D2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5CFB5A-1C20-43A9-98D7-99D8AD903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Program graph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r>
                  <a:rPr lang="en-US" dirty="0"/>
                  <a:t> is a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↪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</m:oMath>
                </a14:m>
                <a:r>
                  <a:rPr lang="en-US" dirty="0"/>
                  <a:t>: finite set of locations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: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</m:oMath>
                </a14:m>
                <a:r>
                  <a:rPr lang="en-US" dirty="0"/>
                  <a:t> is the conditional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set of initial locations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initial condition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US" dirty="0"/>
                  <a:t>  [We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guard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65CFB5A-1C20-43A9-98D7-99D8AD903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D004E1-60F2-4E6F-A9B9-C170476D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C0D47-8E13-4293-BD35-BFBBFDAD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35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CE2315-0874-4A6F-9699-34C79317F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𝐸𝑓𝑓𝑒𝑐𝑡</m:t>
                    </m:r>
                  </m:oMath>
                </a14:m>
                <a:r>
                  <a:rPr lang="en-US" dirty="0"/>
                  <a:t> models the changes in valuation of variables that are caused by an action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ℓ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𝑖𝑠𝑓𝑢𝑙𝑙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𝑞𝑢𝑒𝑢𝑒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000" dirty="0"/>
                  <a:t>: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𝑒𝑛𝑞𝑢𝑒𝑢𝑒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)={0,0}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: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𝑒𝑛𝑞𝑢𝑒𝑢𝑒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,0}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ℓ</m:t>
                    </m:r>
                    <m:groupChr>
                      <m:groupChrPr>
                        <m:chr m:val="→"/>
                        <m:vertJc m:val="bot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𝑒𝑚𝑝𝑡𝑦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𝑢𝑒𝑢𝑒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𝑑𝑒𝑞</m:t>
                        </m:r>
                      </m:e>
                    </m:groupCh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/>
                  <a:t>:</a:t>
                </a:r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800" dirty="0"/>
                  <a:t>: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𝑑𝑒𝑞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𝑑𝑒𝑞𝑢𝑒𝑢𝑒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𝑞𝑢𝑒𝑢𝑒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∅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1800" dirty="0"/>
                  <a:t>: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𝑒𝑛𝑞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𝑑𝑒𝑞𝑢𝑒𝑢𝑒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𝑞𝑢𝑒𝑢𝑒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CE2315-0874-4A6F-9699-34C79317F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082BC02-384F-4065-86D8-703BE139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and (e)valuation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30873-6751-4E11-AF79-49B68AEB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4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80FF2-BF4A-442F-AB3D-3F77EF2E0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defined by following rule: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⟨ℓ,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𝐶𝑜𝑛𝑑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80FF2-BF4A-442F-AB3D-3F77EF2E0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EA851B0-094F-4A4A-ADA6-35476865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 semantics of a program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47D90-ACA0-41A7-9F4A-B1D804B8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5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E4F44-F2E3-4FDA-8D88-195FBBCE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Sequential hardware circuits</a:t>
            </a:r>
          </a:p>
          <a:p>
            <a:pPr lvl="1"/>
            <a:r>
              <a:rPr lang="en-US" dirty="0"/>
              <a:t>Registers get new values every tick (depends on old values, input values, the circuit function)</a:t>
            </a:r>
          </a:p>
          <a:p>
            <a:pPr lvl="1"/>
            <a:r>
              <a:rPr lang="en-US" dirty="0"/>
              <a:t>States = valuations of registers and input variables</a:t>
            </a:r>
          </a:p>
          <a:p>
            <a:pPr lvl="1"/>
            <a:r>
              <a:rPr lang="en-US" dirty="0"/>
              <a:t>Actions = just one action “clock tick” </a:t>
            </a:r>
          </a:p>
          <a:p>
            <a:pPr lvl="1"/>
            <a:r>
              <a:rPr lang="en-US" dirty="0"/>
              <a:t>Transition relation = transitions between circuit states </a:t>
            </a:r>
          </a:p>
          <a:p>
            <a:pPr lvl="1"/>
            <a:r>
              <a:rPr lang="en-US" dirty="0"/>
              <a:t>Labels : truth values of any chosen “named wire” in the circuit (e.g., input, register, output, etc.)</a:t>
            </a:r>
          </a:p>
          <a:p>
            <a:r>
              <a:rPr lang="en-US" dirty="0"/>
              <a:t>Dynamical Systems</a:t>
            </a:r>
          </a:p>
          <a:p>
            <a:pPr lvl="1"/>
            <a:r>
              <a:rPr lang="en-US" dirty="0"/>
              <a:t>States are valuations of state variables of the system (can be continuous or discrete)</a:t>
            </a:r>
          </a:p>
          <a:p>
            <a:pPr lvl="1"/>
            <a:r>
              <a:rPr lang="en-US" dirty="0"/>
              <a:t>Actions can be taken by an external agent/controller</a:t>
            </a:r>
          </a:p>
          <a:p>
            <a:pPr lvl="1"/>
            <a:r>
              <a:rPr lang="en-US" dirty="0"/>
              <a:t>Transitions defined by the system dynamics (can be continuous or discrete) </a:t>
            </a:r>
          </a:p>
          <a:p>
            <a:pPr lvl="1"/>
            <a:r>
              <a:rPr lang="en-US" dirty="0"/>
              <a:t>Propositions defined by predicates on state variables, Labels = truth values of propositions for each state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CA41C7-C8E6-437F-8055-F6424BB0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 can model almost any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F10BB-6177-41EB-BF42-D69C2FBA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4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40FD4-E4B0-4C1A-A9E8-B544BD88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Simplest form of parallelism: “embarrassingly parallel”</a:t>
                </a:r>
              </a:p>
              <a:p>
                <a:pPr lvl="1"/>
                <a:r>
                  <a:rPr lang="en-US" dirty="0"/>
                  <a:t>No communication between LTSs</a:t>
                </a:r>
              </a:p>
              <a:p>
                <a:endParaRPr lang="en-US" dirty="0"/>
              </a:p>
              <a:p>
                <a:r>
                  <a:rPr lang="en-US" dirty="0"/>
                  <a:t>Communication through Message Passing</a:t>
                </a:r>
              </a:p>
              <a:p>
                <a:pPr lvl="1"/>
                <a:r>
                  <a:rPr lang="en-US" dirty="0"/>
                  <a:t>Synchronous: Handshaking mechanisms</a:t>
                </a:r>
              </a:p>
              <a:p>
                <a:pPr lvl="1"/>
                <a:r>
                  <a:rPr lang="en-US" dirty="0"/>
                  <a:t>Asynchronous: With bounded-capacity buffers</a:t>
                </a:r>
              </a:p>
              <a:p>
                <a:endParaRPr lang="en-US" dirty="0"/>
              </a:p>
              <a:p>
                <a:r>
                  <a:rPr lang="en-US" dirty="0"/>
                  <a:t>Given transition systems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we use the (commutative and associate) operator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to denote parallel composition of the transition systems: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∥…∥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840FD4-E4B0-4C1A-A9E8-B544BD88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1C0D05-E70E-47A0-A05F-28CC7FD5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Concurrency/Parallelism and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D14EE-D009-408E-920B-71BCE709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5FF23-4428-4130-B510-53DCBB99A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1044590"/>
          </a:xfrm>
        </p:spPr>
        <p:txBody>
          <a:bodyPr/>
          <a:lstStyle/>
          <a:p>
            <a:r>
              <a:rPr lang="en-US" dirty="0"/>
              <a:t>Interleaving: No explicit assumption on the order in which individual actions of transition systems can execute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87963B-028F-4C27-B6A2-8ADDCDB9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model of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08D6-38EA-4118-83B5-66126453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880C61-B970-45D1-B562-BCD7E401B524}"/>
                  </a:ext>
                </a:extLst>
              </p:cNvPr>
              <p:cNvSpPr/>
              <p:nvPr/>
            </p:nvSpPr>
            <p:spPr>
              <a:xfrm>
                <a:off x="1552507" y="3636493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𝑔𝑟𝑒𝑒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880C61-B970-45D1-B562-BCD7E401B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7" y="3636493"/>
                <a:ext cx="874928" cy="69018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8B7D5B-0F16-485B-897E-04AEFC894BB5}"/>
                  </a:ext>
                </a:extLst>
              </p:cNvPr>
              <p:cNvSpPr/>
              <p:nvPr/>
            </p:nvSpPr>
            <p:spPr>
              <a:xfrm>
                <a:off x="1552507" y="2531322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8B7D5B-0F16-485B-897E-04AEFC8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7" y="2531322"/>
                <a:ext cx="874928" cy="690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C63165-FD94-446F-BD7D-04135E9969F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680637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1E1E8-208A-4646-8B79-634927A16C03}"/>
              </a:ext>
            </a:extLst>
          </p:cNvPr>
          <p:cNvCxnSpPr>
            <a:cxnSpLocks/>
            <a:stCxn id="6" idx="7"/>
            <a:endCxn id="7" idx="5"/>
          </p:cNvCxnSpPr>
          <p:nvPr/>
        </p:nvCxnSpPr>
        <p:spPr>
          <a:xfrm flipV="1">
            <a:off x="2299305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5D39D-EB5F-46BD-86F5-9F40D2C43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52507" y="2447718"/>
            <a:ext cx="128130" cy="18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7E70C-F13A-4459-BDC1-F62D37AF66ED}"/>
                  </a:ext>
                </a:extLst>
              </p:cNvPr>
              <p:cNvSpPr txBox="1"/>
              <p:nvPr/>
            </p:nvSpPr>
            <p:spPr>
              <a:xfrm>
                <a:off x="997904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7E70C-F13A-4459-BDC1-F62D37A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4" y="3253975"/>
                <a:ext cx="61866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983E8D-CAFA-4CF9-8FCE-7FDF5E6082C6}"/>
                  </a:ext>
                </a:extLst>
              </p:cNvPr>
              <p:cNvSpPr txBox="1"/>
              <p:nvPr/>
            </p:nvSpPr>
            <p:spPr>
              <a:xfrm>
                <a:off x="2276282" y="3253976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983E8D-CAFA-4CF9-8FCE-7FDF5E60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82" y="3253976"/>
                <a:ext cx="61866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3446B2-4CEA-4BE3-86A0-ECED0ACC1403}"/>
                  </a:ext>
                </a:extLst>
              </p:cNvPr>
              <p:cNvSpPr/>
              <p:nvPr/>
            </p:nvSpPr>
            <p:spPr>
              <a:xfrm>
                <a:off x="3829736" y="3636493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𝑔𝑟𝑒𝑒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3446B2-4CEA-4BE3-86A0-ECED0ACC1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36" y="3636493"/>
                <a:ext cx="874928" cy="69018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784606-8D9E-459E-97C3-2ACCFA1BB20D}"/>
                  </a:ext>
                </a:extLst>
              </p:cNvPr>
              <p:cNvSpPr/>
              <p:nvPr/>
            </p:nvSpPr>
            <p:spPr>
              <a:xfrm>
                <a:off x="3829736" y="2531322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784606-8D9E-459E-97C3-2ACCFA1BB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36" y="2531322"/>
                <a:ext cx="874928" cy="6901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94F5D-104A-4902-BE70-C78E540D86FC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3957866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14EB7-DB17-4DA6-B084-3E7387879430}"/>
              </a:ext>
            </a:extLst>
          </p:cNvPr>
          <p:cNvCxnSpPr>
            <a:cxnSpLocks/>
            <a:stCxn id="21" idx="7"/>
            <a:endCxn id="22" idx="5"/>
          </p:cNvCxnSpPr>
          <p:nvPr/>
        </p:nvCxnSpPr>
        <p:spPr>
          <a:xfrm flipV="1">
            <a:off x="4576534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EF0486-DC63-4472-BB3A-72C7FE7B77F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29736" y="2447718"/>
            <a:ext cx="128130" cy="18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07C70-0441-4A6F-837E-04C1800F5C22}"/>
                  </a:ext>
                </a:extLst>
              </p:cNvPr>
              <p:cNvSpPr txBox="1"/>
              <p:nvPr/>
            </p:nvSpPr>
            <p:spPr>
              <a:xfrm>
                <a:off x="3275133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07C70-0441-4A6F-837E-04C1800F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33" y="3253975"/>
                <a:ext cx="618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6ECCE-76FE-4C7B-9B2C-0A4ACF4DC9AC}"/>
                  </a:ext>
                </a:extLst>
              </p:cNvPr>
              <p:cNvSpPr txBox="1"/>
              <p:nvPr/>
            </p:nvSpPr>
            <p:spPr>
              <a:xfrm>
                <a:off x="4402115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6ECCE-76FE-4C7B-9B2C-0A4ACF4D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15" y="3253975"/>
                <a:ext cx="618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14B97C-0203-4199-875D-0CCF112EFBB9}"/>
                  </a:ext>
                </a:extLst>
              </p:cNvPr>
              <p:cNvSpPr txBox="1"/>
              <p:nvPr/>
            </p:nvSpPr>
            <p:spPr>
              <a:xfrm>
                <a:off x="1680637" y="4624627"/>
                <a:ext cx="59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14B97C-0203-4199-875D-0CCF112E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37" y="4624627"/>
                <a:ext cx="59420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5805EE-794C-4B30-8FB4-8364D84DE0FD}"/>
                  </a:ext>
                </a:extLst>
              </p:cNvPr>
              <p:cNvSpPr txBox="1"/>
              <p:nvPr/>
            </p:nvSpPr>
            <p:spPr>
              <a:xfrm>
                <a:off x="3957866" y="4624627"/>
                <a:ext cx="59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5805EE-794C-4B30-8FB4-8364D84D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66" y="4624627"/>
                <a:ext cx="5995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F037B5A-D2E3-449E-A6EF-AFFD0C068483}"/>
                  </a:ext>
                </a:extLst>
              </p:cNvPr>
              <p:cNvSpPr/>
              <p:nvPr/>
            </p:nvSpPr>
            <p:spPr>
              <a:xfrm>
                <a:off x="7954403" y="2531321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F037B5A-D2E3-449E-A6EF-AFFD0C068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03" y="2531321"/>
                <a:ext cx="1715869" cy="69018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8201D2-76C3-47B0-971A-F4F53BAA7E80}"/>
                  </a:ext>
                </a:extLst>
              </p:cNvPr>
              <p:cNvSpPr/>
              <p:nvPr/>
            </p:nvSpPr>
            <p:spPr>
              <a:xfrm>
                <a:off x="7954402" y="4338326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𝑔𝑟𝑒𝑒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8201D2-76C3-47B0-971A-F4F53BAA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02" y="4338326"/>
                <a:ext cx="1715869" cy="69018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07894A-2C09-4CA5-BD2B-23A95A77DC05}"/>
                  </a:ext>
                </a:extLst>
              </p:cNvPr>
              <p:cNvSpPr/>
              <p:nvPr/>
            </p:nvSpPr>
            <p:spPr>
              <a:xfrm>
                <a:off x="6235095" y="3375002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𝑔𝑟𝑒𝑒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07894A-2C09-4CA5-BD2B-23A95A77D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095" y="3375002"/>
                <a:ext cx="1715869" cy="69018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E5209E-ECD6-4008-8D47-10AE09FBCE66}"/>
                  </a:ext>
                </a:extLst>
              </p:cNvPr>
              <p:cNvSpPr/>
              <p:nvPr/>
            </p:nvSpPr>
            <p:spPr>
              <a:xfrm>
                <a:off x="9892695" y="3375001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E5209E-ECD6-4008-8D47-10AE09FBC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695" y="3375001"/>
                <a:ext cx="1715869" cy="69018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6B49AA-FD22-4123-BA1A-69A14D644BE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7093030" y="2876414"/>
            <a:ext cx="861373" cy="4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D0B4F5-3DFD-4452-B433-CA166C383E74}"/>
              </a:ext>
            </a:extLst>
          </p:cNvPr>
          <p:cNvCxnSpPr>
            <a:cxnSpLocks/>
            <a:stCxn id="32" idx="4"/>
            <a:endCxn id="31" idx="2"/>
          </p:cNvCxnSpPr>
          <p:nvPr/>
        </p:nvCxnSpPr>
        <p:spPr>
          <a:xfrm>
            <a:off x="7093030" y="4065187"/>
            <a:ext cx="861372" cy="61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A829B0-DCD6-47D0-976B-B15574C3F878}"/>
              </a:ext>
            </a:extLst>
          </p:cNvPr>
          <p:cNvCxnSpPr>
            <a:cxnSpLocks/>
            <a:stCxn id="33" idx="4"/>
            <a:endCxn id="31" idx="6"/>
          </p:cNvCxnSpPr>
          <p:nvPr/>
        </p:nvCxnSpPr>
        <p:spPr>
          <a:xfrm flipH="1">
            <a:off x="9670271" y="4065186"/>
            <a:ext cx="1080359" cy="61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BCC67-04DA-4F91-806C-DF09933A2E4F}"/>
              </a:ext>
            </a:extLst>
          </p:cNvPr>
          <p:cNvCxnSpPr>
            <a:cxnSpLocks/>
            <a:stCxn id="30" idx="6"/>
            <a:endCxn id="33" idx="0"/>
          </p:cNvCxnSpPr>
          <p:nvPr/>
        </p:nvCxnSpPr>
        <p:spPr>
          <a:xfrm>
            <a:off x="9670272" y="2876414"/>
            <a:ext cx="1080358" cy="49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86ADE2-F24A-4843-A8F5-B40C2993CA8E}"/>
              </a:ext>
            </a:extLst>
          </p:cNvPr>
          <p:cNvCxnSpPr>
            <a:cxnSpLocks/>
          </p:cNvCxnSpPr>
          <p:nvPr/>
        </p:nvCxnSpPr>
        <p:spPr>
          <a:xfrm flipH="1" flipV="1">
            <a:off x="9551862" y="3038338"/>
            <a:ext cx="787468" cy="3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94E0FB-54C7-46EF-9E82-42CBF6AC5313}"/>
              </a:ext>
            </a:extLst>
          </p:cNvPr>
          <p:cNvCxnSpPr>
            <a:cxnSpLocks/>
          </p:cNvCxnSpPr>
          <p:nvPr/>
        </p:nvCxnSpPr>
        <p:spPr>
          <a:xfrm flipV="1">
            <a:off x="7417296" y="3038014"/>
            <a:ext cx="627017" cy="3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45E821-AF2E-4C23-8EE1-050BE15AD838}"/>
              </a:ext>
            </a:extLst>
          </p:cNvPr>
          <p:cNvCxnSpPr>
            <a:cxnSpLocks/>
          </p:cNvCxnSpPr>
          <p:nvPr/>
        </p:nvCxnSpPr>
        <p:spPr>
          <a:xfrm>
            <a:off x="7452253" y="4025678"/>
            <a:ext cx="624794" cy="4661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B0DAED-DD4C-4C50-8A0F-B7E4723980CD}"/>
              </a:ext>
            </a:extLst>
          </p:cNvPr>
          <p:cNvCxnSpPr>
            <a:cxnSpLocks/>
          </p:cNvCxnSpPr>
          <p:nvPr/>
        </p:nvCxnSpPr>
        <p:spPr>
          <a:xfrm flipV="1">
            <a:off x="9479217" y="4007269"/>
            <a:ext cx="775713" cy="4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2CE30D-5667-41F7-A953-EBF311BA47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2940" y="2224329"/>
            <a:ext cx="322746" cy="40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A4CC42-0A46-4947-A2AF-AFCEE0ED4964}"/>
                  </a:ext>
                </a:extLst>
              </p:cNvPr>
              <p:cNvSpPr txBox="1"/>
              <p:nvPr/>
            </p:nvSpPr>
            <p:spPr>
              <a:xfrm>
                <a:off x="7236739" y="283931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A4CC42-0A46-4947-A2AF-AFCEE0ED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39" y="2839312"/>
                <a:ext cx="618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526CBCE-0993-4521-87D0-4D572075B895}"/>
                  </a:ext>
                </a:extLst>
              </p:cNvPr>
              <p:cNvSpPr txBox="1"/>
              <p:nvPr/>
            </p:nvSpPr>
            <p:spPr>
              <a:xfrm>
                <a:off x="7142919" y="4338660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526CBCE-0993-4521-87D0-4D572075B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19" y="4338660"/>
                <a:ext cx="61866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814C3E-AF55-4F7D-8355-51F47867DD12}"/>
                  </a:ext>
                </a:extLst>
              </p:cNvPr>
              <p:cNvSpPr txBox="1"/>
              <p:nvPr/>
            </p:nvSpPr>
            <p:spPr>
              <a:xfrm>
                <a:off x="7562005" y="4044834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814C3E-AF55-4F7D-8355-51F47867D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005" y="4044834"/>
                <a:ext cx="61866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598868-3C8A-4470-A31A-C970ACE2D728}"/>
                  </a:ext>
                </a:extLst>
              </p:cNvPr>
              <p:cNvSpPr txBox="1"/>
              <p:nvPr/>
            </p:nvSpPr>
            <p:spPr>
              <a:xfrm>
                <a:off x="9481395" y="3163589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598868-3C8A-4470-A31A-C970ACE2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95" y="3163589"/>
                <a:ext cx="61866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2FC911-F20C-4C47-828A-877B6B7C4257}"/>
                  </a:ext>
                </a:extLst>
              </p:cNvPr>
              <p:cNvSpPr txBox="1"/>
              <p:nvPr/>
            </p:nvSpPr>
            <p:spPr>
              <a:xfrm>
                <a:off x="7615467" y="316874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2FC911-F20C-4C47-828A-877B6B7C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7" y="3168742"/>
                <a:ext cx="618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4F5925-E068-4203-B10D-581750B3940E}"/>
                  </a:ext>
                </a:extLst>
              </p:cNvPr>
              <p:cNvSpPr txBox="1"/>
              <p:nvPr/>
            </p:nvSpPr>
            <p:spPr>
              <a:xfrm>
                <a:off x="9945596" y="2791253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4F5925-E068-4203-B10D-581750B39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596" y="2791253"/>
                <a:ext cx="61866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C0FF7C-FAE7-4548-B82A-BC20AAEF1107}"/>
                  </a:ext>
                </a:extLst>
              </p:cNvPr>
              <p:cNvSpPr txBox="1"/>
              <p:nvPr/>
            </p:nvSpPr>
            <p:spPr>
              <a:xfrm>
                <a:off x="10003745" y="4347628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C0FF7C-FAE7-4548-B82A-BC20AAEF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45" y="4347628"/>
                <a:ext cx="6186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E66717-12FC-476D-BF2D-8B29E6621633}"/>
                  </a:ext>
                </a:extLst>
              </p:cNvPr>
              <p:cNvSpPr txBox="1"/>
              <p:nvPr/>
            </p:nvSpPr>
            <p:spPr>
              <a:xfrm>
                <a:off x="9510670" y="400893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E66717-12FC-476D-BF2D-8B29E662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70" y="4008932"/>
                <a:ext cx="61866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77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D5B4E0-CFBD-4852-BB65-398F190BA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82165"/>
            <a:ext cx="11699087" cy="4201875"/>
          </a:xfrm>
        </p:spPr>
        <p:txBody>
          <a:bodyPr/>
          <a:lstStyle/>
          <a:p>
            <a:r>
              <a:rPr lang="en-US" dirty="0"/>
              <a:t>Labeled Transition Systems: Notations, Terminology</a:t>
            </a:r>
          </a:p>
          <a:p>
            <a:pPr lvl="1"/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r>
              <a:rPr lang="en-US" dirty="0"/>
              <a:t>Modeling Concurrent Systems [BK: Chapter 2, Alur Chapters 2,4]</a:t>
            </a:r>
          </a:p>
          <a:p>
            <a:r>
              <a:rPr lang="en-US" dirty="0"/>
              <a:t>Asynchronous and Synchronous Communication</a:t>
            </a:r>
          </a:p>
          <a:p>
            <a:r>
              <a:rPr lang="en-US" dirty="0"/>
              <a:t>Equivalences and Abstractions [BK: Chapter 7]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5EE36A-97BD-4AB5-A5E1-327DF984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C8750-EB1A-4A75-AE6D-E193A307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3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437FA7-3D5F-43A2-9DB0-7B918BC4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9390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Interleaved composition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 iff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437FA7-3D5F-43A2-9DB0-7B918BC4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939013"/>
              </a:xfrm>
              <a:blipFill>
                <a:blip r:embed="rId2"/>
                <a:stretch>
                  <a:fillRect l="-938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2301E46-33D3-4F54-A254-F405BBDB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A06A-F455-43CB-AA65-360506C3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5FF23-4428-4130-B510-53DCBB99A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1044590"/>
              </a:xfrm>
            </p:spPr>
            <p:txBody>
              <a:bodyPr/>
              <a:lstStyle/>
              <a:p>
                <a:r>
                  <a:rPr lang="en-US" dirty="0"/>
                  <a:t>LTS states nondeterministically choose which action to execute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F5FF23-4428-4130-B510-53DCBB99A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1044590"/>
              </a:xfrm>
              <a:blipFill>
                <a:blip r:embed="rId2"/>
                <a:stretch>
                  <a:fillRect l="-521" t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87963B-028F-4C27-B6A2-8ADDCDB9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508D6-38EA-4118-83B5-66126453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880C61-B970-45D1-B562-BCD7E401B524}"/>
                  </a:ext>
                </a:extLst>
              </p:cNvPr>
              <p:cNvSpPr/>
              <p:nvPr/>
            </p:nvSpPr>
            <p:spPr>
              <a:xfrm>
                <a:off x="1552507" y="3636493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𝑔𝑟𝑒𝑒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4880C61-B970-45D1-B562-BCD7E401B5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7" y="3636493"/>
                <a:ext cx="874928" cy="69018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8B7D5B-0F16-485B-897E-04AEFC894BB5}"/>
                  </a:ext>
                </a:extLst>
              </p:cNvPr>
              <p:cNvSpPr/>
              <p:nvPr/>
            </p:nvSpPr>
            <p:spPr>
              <a:xfrm>
                <a:off x="1552507" y="2531322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38B7D5B-0F16-485B-897E-04AEFC894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7" y="2531322"/>
                <a:ext cx="874928" cy="69018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C63165-FD94-446F-BD7D-04135E9969F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680637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F1E1E8-208A-4646-8B79-634927A16C03}"/>
              </a:ext>
            </a:extLst>
          </p:cNvPr>
          <p:cNvCxnSpPr>
            <a:cxnSpLocks/>
            <a:stCxn id="6" idx="7"/>
            <a:endCxn id="7" idx="5"/>
          </p:cNvCxnSpPr>
          <p:nvPr/>
        </p:nvCxnSpPr>
        <p:spPr>
          <a:xfrm flipV="1">
            <a:off x="2299305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A5D39D-EB5F-46BD-86F5-9F40D2C43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552507" y="2447718"/>
            <a:ext cx="128130" cy="18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7E70C-F13A-4459-BDC1-F62D37AF66ED}"/>
                  </a:ext>
                </a:extLst>
              </p:cNvPr>
              <p:cNvSpPr txBox="1"/>
              <p:nvPr/>
            </p:nvSpPr>
            <p:spPr>
              <a:xfrm>
                <a:off x="997904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B7E70C-F13A-4459-BDC1-F62D37AF6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04" y="3253975"/>
                <a:ext cx="61866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983E8D-CAFA-4CF9-8FCE-7FDF5E6082C6}"/>
                  </a:ext>
                </a:extLst>
              </p:cNvPr>
              <p:cNvSpPr txBox="1"/>
              <p:nvPr/>
            </p:nvSpPr>
            <p:spPr>
              <a:xfrm>
                <a:off x="2276282" y="3253976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983E8D-CAFA-4CF9-8FCE-7FDF5E608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282" y="3253976"/>
                <a:ext cx="61866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3446B2-4CEA-4BE3-86A0-ECED0ACC1403}"/>
                  </a:ext>
                </a:extLst>
              </p:cNvPr>
              <p:cNvSpPr/>
              <p:nvPr/>
            </p:nvSpPr>
            <p:spPr>
              <a:xfrm>
                <a:off x="3829736" y="3636493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𝑔𝑟𝑒𝑒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3446B2-4CEA-4BE3-86A0-ECED0ACC1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36" y="3636493"/>
                <a:ext cx="874928" cy="69018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784606-8D9E-459E-97C3-2ACCFA1BB20D}"/>
                  </a:ext>
                </a:extLst>
              </p:cNvPr>
              <p:cNvSpPr/>
              <p:nvPr/>
            </p:nvSpPr>
            <p:spPr>
              <a:xfrm>
                <a:off x="3829736" y="2531322"/>
                <a:ext cx="874928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3784606-8D9E-459E-97C3-2ACCFA1BB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736" y="2531322"/>
                <a:ext cx="874928" cy="69018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94F5D-104A-4902-BE70-C78E540D86FC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3957866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C14EB7-DB17-4DA6-B084-3E7387879430}"/>
              </a:ext>
            </a:extLst>
          </p:cNvPr>
          <p:cNvCxnSpPr>
            <a:cxnSpLocks/>
            <a:stCxn id="21" idx="7"/>
            <a:endCxn id="22" idx="5"/>
          </p:cNvCxnSpPr>
          <p:nvPr/>
        </p:nvCxnSpPr>
        <p:spPr>
          <a:xfrm flipV="1">
            <a:off x="4576534" y="3120432"/>
            <a:ext cx="0" cy="6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EF0486-DC63-4472-BB3A-72C7FE7B77F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829736" y="2447718"/>
            <a:ext cx="128130" cy="184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07C70-0441-4A6F-837E-04C1800F5C22}"/>
                  </a:ext>
                </a:extLst>
              </p:cNvPr>
              <p:cNvSpPr txBox="1"/>
              <p:nvPr/>
            </p:nvSpPr>
            <p:spPr>
              <a:xfrm>
                <a:off x="3275133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F07C70-0441-4A6F-837E-04C1800F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133" y="3253975"/>
                <a:ext cx="6186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6ECCE-76FE-4C7B-9B2C-0A4ACF4DC9AC}"/>
                  </a:ext>
                </a:extLst>
              </p:cNvPr>
              <p:cNvSpPr txBox="1"/>
              <p:nvPr/>
            </p:nvSpPr>
            <p:spPr>
              <a:xfrm>
                <a:off x="4402115" y="3253975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66ECCE-76FE-4C7B-9B2C-0A4ACF4DC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15" y="3253975"/>
                <a:ext cx="6186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14B97C-0203-4199-875D-0CCF112EFBB9}"/>
                  </a:ext>
                </a:extLst>
              </p:cNvPr>
              <p:cNvSpPr txBox="1"/>
              <p:nvPr/>
            </p:nvSpPr>
            <p:spPr>
              <a:xfrm>
                <a:off x="1680637" y="4624627"/>
                <a:ext cx="59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14B97C-0203-4199-875D-0CCF112EF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37" y="4624627"/>
                <a:ext cx="5942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5805EE-794C-4B30-8FB4-8364D84DE0FD}"/>
                  </a:ext>
                </a:extLst>
              </p:cNvPr>
              <p:cNvSpPr txBox="1"/>
              <p:nvPr/>
            </p:nvSpPr>
            <p:spPr>
              <a:xfrm>
                <a:off x="3957866" y="4624627"/>
                <a:ext cx="599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55805EE-794C-4B30-8FB4-8364D84DE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66" y="4624627"/>
                <a:ext cx="59952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F037B5A-D2E3-449E-A6EF-AFFD0C068483}"/>
                  </a:ext>
                </a:extLst>
              </p:cNvPr>
              <p:cNvSpPr/>
              <p:nvPr/>
            </p:nvSpPr>
            <p:spPr>
              <a:xfrm>
                <a:off x="7954403" y="2531321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F037B5A-D2E3-449E-A6EF-AFFD0C068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03" y="2531321"/>
                <a:ext cx="1715869" cy="69018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8201D2-76C3-47B0-971A-F4F53BAA7E80}"/>
                  </a:ext>
                </a:extLst>
              </p:cNvPr>
              <p:cNvSpPr/>
              <p:nvPr/>
            </p:nvSpPr>
            <p:spPr>
              <a:xfrm>
                <a:off x="7954402" y="4338326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𝑔𝑟𝑒𝑒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88201D2-76C3-47B0-971A-F4F53BAA7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402" y="4338326"/>
                <a:ext cx="1715869" cy="69018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07894A-2C09-4CA5-BD2B-23A95A77DC05}"/>
                  </a:ext>
                </a:extLst>
              </p:cNvPr>
              <p:cNvSpPr/>
              <p:nvPr/>
            </p:nvSpPr>
            <p:spPr>
              <a:xfrm>
                <a:off x="6235095" y="3375002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𝑔𝑟𝑒𝑒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307894A-2C09-4CA5-BD2B-23A95A77D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095" y="3375002"/>
                <a:ext cx="1715869" cy="69018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E5209E-ECD6-4008-8D47-10AE09FBCE66}"/>
                  </a:ext>
                </a:extLst>
              </p:cNvPr>
              <p:cNvSpPr/>
              <p:nvPr/>
            </p:nvSpPr>
            <p:spPr>
              <a:xfrm>
                <a:off x="9892695" y="3375001"/>
                <a:ext cx="1715869" cy="69018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𝑟𝑒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E5209E-ECD6-4008-8D47-10AE09FBC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695" y="3375001"/>
                <a:ext cx="1715869" cy="69018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6B49AA-FD22-4123-BA1A-69A14D644BEF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7093030" y="2876414"/>
            <a:ext cx="861373" cy="49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D0B4F5-3DFD-4452-B433-CA166C383E74}"/>
              </a:ext>
            </a:extLst>
          </p:cNvPr>
          <p:cNvCxnSpPr>
            <a:cxnSpLocks/>
            <a:stCxn id="32" idx="4"/>
            <a:endCxn id="31" idx="2"/>
          </p:cNvCxnSpPr>
          <p:nvPr/>
        </p:nvCxnSpPr>
        <p:spPr>
          <a:xfrm>
            <a:off x="7093030" y="4065187"/>
            <a:ext cx="861372" cy="618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A829B0-DCD6-47D0-976B-B15574C3F878}"/>
              </a:ext>
            </a:extLst>
          </p:cNvPr>
          <p:cNvCxnSpPr>
            <a:cxnSpLocks/>
            <a:stCxn id="33" idx="4"/>
            <a:endCxn id="31" idx="6"/>
          </p:cNvCxnSpPr>
          <p:nvPr/>
        </p:nvCxnSpPr>
        <p:spPr>
          <a:xfrm flipH="1">
            <a:off x="9670271" y="4065186"/>
            <a:ext cx="1080359" cy="618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7BCC67-04DA-4F91-806C-DF09933A2E4F}"/>
              </a:ext>
            </a:extLst>
          </p:cNvPr>
          <p:cNvCxnSpPr>
            <a:cxnSpLocks/>
            <a:stCxn id="30" idx="6"/>
            <a:endCxn id="33" idx="0"/>
          </p:cNvCxnSpPr>
          <p:nvPr/>
        </p:nvCxnSpPr>
        <p:spPr>
          <a:xfrm>
            <a:off x="9670272" y="2876414"/>
            <a:ext cx="1080358" cy="49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86ADE2-F24A-4843-A8F5-B40C2993CA8E}"/>
              </a:ext>
            </a:extLst>
          </p:cNvPr>
          <p:cNvCxnSpPr>
            <a:cxnSpLocks/>
          </p:cNvCxnSpPr>
          <p:nvPr/>
        </p:nvCxnSpPr>
        <p:spPr>
          <a:xfrm flipH="1" flipV="1">
            <a:off x="9551862" y="3038338"/>
            <a:ext cx="787468" cy="34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294E0FB-54C7-46EF-9E82-42CBF6AC5313}"/>
              </a:ext>
            </a:extLst>
          </p:cNvPr>
          <p:cNvCxnSpPr>
            <a:cxnSpLocks/>
          </p:cNvCxnSpPr>
          <p:nvPr/>
        </p:nvCxnSpPr>
        <p:spPr>
          <a:xfrm flipV="1">
            <a:off x="7417296" y="3038014"/>
            <a:ext cx="627017" cy="34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45E821-AF2E-4C23-8EE1-050BE15AD838}"/>
              </a:ext>
            </a:extLst>
          </p:cNvPr>
          <p:cNvCxnSpPr>
            <a:cxnSpLocks/>
          </p:cNvCxnSpPr>
          <p:nvPr/>
        </p:nvCxnSpPr>
        <p:spPr>
          <a:xfrm>
            <a:off x="7452253" y="4025678"/>
            <a:ext cx="624794" cy="4661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B0DAED-DD4C-4C50-8A0F-B7E4723980CD}"/>
              </a:ext>
            </a:extLst>
          </p:cNvPr>
          <p:cNvCxnSpPr>
            <a:cxnSpLocks/>
          </p:cNvCxnSpPr>
          <p:nvPr/>
        </p:nvCxnSpPr>
        <p:spPr>
          <a:xfrm flipV="1">
            <a:off x="9479217" y="4007269"/>
            <a:ext cx="775713" cy="46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82CE30D-5667-41F7-A953-EBF311BA47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2940" y="2224329"/>
            <a:ext cx="322746" cy="408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A4CC42-0A46-4947-A2AF-AFCEE0ED4964}"/>
                  </a:ext>
                </a:extLst>
              </p:cNvPr>
              <p:cNvSpPr txBox="1"/>
              <p:nvPr/>
            </p:nvSpPr>
            <p:spPr>
              <a:xfrm>
                <a:off x="7236739" y="283931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A4CC42-0A46-4947-A2AF-AFCEE0ED4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739" y="2839312"/>
                <a:ext cx="6186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526CBCE-0993-4521-87D0-4D572075B895}"/>
                  </a:ext>
                </a:extLst>
              </p:cNvPr>
              <p:cNvSpPr txBox="1"/>
              <p:nvPr/>
            </p:nvSpPr>
            <p:spPr>
              <a:xfrm>
                <a:off x="7142919" y="4338660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526CBCE-0993-4521-87D0-4D572075B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19" y="4338660"/>
                <a:ext cx="61866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814C3E-AF55-4F7D-8355-51F47867DD12}"/>
                  </a:ext>
                </a:extLst>
              </p:cNvPr>
              <p:cNvSpPr txBox="1"/>
              <p:nvPr/>
            </p:nvSpPr>
            <p:spPr>
              <a:xfrm>
                <a:off x="7562005" y="4044834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814C3E-AF55-4F7D-8355-51F47867D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005" y="4044834"/>
                <a:ext cx="6186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598868-3C8A-4470-A31A-C970ACE2D728}"/>
                  </a:ext>
                </a:extLst>
              </p:cNvPr>
              <p:cNvSpPr txBox="1"/>
              <p:nvPr/>
            </p:nvSpPr>
            <p:spPr>
              <a:xfrm>
                <a:off x="9481395" y="3163589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598868-3C8A-4470-A31A-C970ACE2D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395" y="3163589"/>
                <a:ext cx="61866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2FC911-F20C-4C47-828A-877B6B7C4257}"/>
                  </a:ext>
                </a:extLst>
              </p:cNvPr>
              <p:cNvSpPr txBox="1"/>
              <p:nvPr/>
            </p:nvSpPr>
            <p:spPr>
              <a:xfrm>
                <a:off x="7615467" y="316874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12FC911-F20C-4C47-828A-877B6B7C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7" y="3168742"/>
                <a:ext cx="6186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4F5925-E068-4203-B10D-581750B3940E}"/>
                  </a:ext>
                </a:extLst>
              </p:cNvPr>
              <p:cNvSpPr txBox="1"/>
              <p:nvPr/>
            </p:nvSpPr>
            <p:spPr>
              <a:xfrm>
                <a:off x="9945596" y="2791253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04F5925-E068-4203-B10D-581750B39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596" y="2791253"/>
                <a:ext cx="6186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C0FF7C-FAE7-4548-B82A-BC20AAEF1107}"/>
                  </a:ext>
                </a:extLst>
              </p:cNvPr>
              <p:cNvSpPr txBox="1"/>
              <p:nvPr/>
            </p:nvSpPr>
            <p:spPr>
              <a:xfrm>
                <a:off x="10003745" y="4347628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FC0FF7C-FAE7-4548-B82A-BC20AAEF1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745" y="4347628"/>
                <a:ext cx="61866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E66717-12FC-476D-BF2D-8B29E6621633}"/>
                  </a:ext>
                </a:extLst>
              </p:cNvPr>
              <p:cNvSpPr txBox="1"/>
              <p:nvPr/>
            </p:nvSpPr>
            <p:spPr>
              <a:xfrm>
                <a:off x="9510670" y="4008932"/>
                <a:ext cx="618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1E66717-12FC-476D-BF2D-8B29E6621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0670" y="4008932"/>
                <a:ext cx="61866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364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E4619D-A476-45A9-8845-15E999B3FD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too simplistic for modeling LTS where the state may be “shared”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Consider two program graphs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have shared memory, i.e., some variables are common to both</a:t>
                </a:r>
              </a:p>
              <a:p>
                <a:r>
                  <a:rPr lang="en-US" dirty="0"/>
                  <a:t>I.e., actions taken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may affect the global state, not just the local state of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E4619D-A476-45A9-8845-15E999B3F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313CD0-50ED-40F3-91AC-2086A4B5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memory/Asynchronous Message Passing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1B6EE-9D74-4530-9512-C41C4295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8904CF-2B8E-4045-A5FC-BB8631C6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Program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43D0C-1FD1-4027-9E2F-F687B966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7BF27-8453-4157-A588-33CF73B5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197" y="806824"/>
            <a:ext cx="6129356" cy="51910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9F1ED-7B91-41A8-93F4-B9692E7FFF3C}"/>
                  </a:ext>
                </a:extLst>
              </p:cNvPr>
              <p:cNvSpPr txBox="1"/>
              <p:nvPr/>
            </p:nvSpPr>
            <p:spPr>
              <a:xfrm>
                <a:off x="8780517" y="2234339"/>
                <a:ext cx="30591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Nondeterminism in the initial state does not represent concurrency, but possible resolutions of contention between program statements that both modify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C9F1ED-7B91-41A8-93F4-B9692E7F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7" y="2234339"/>
                <a:ext cx="3059136" cy="1754326"/>
              </a:xfrm>
              <a:prstGeom prst="rect">
                <a:avLst/>
              </a:prstGeom>
              <a:blipFill>
                <a:blip r:embed="rId3"/>
                <a:stretch>
                  <a:fillRect l="-1594" t="-209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636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046EB-C28F-4E1B-837E-EBD13F339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𝐸𝑓𝑓𝑒𝑐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Interleaved program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defined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046EB-C28F-4E1B-837E-EBD13F339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07FCF4-2E4E-4890-8246-173AFBBE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of program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D1B29-177A-4C5E-B10A-6AB2F0DE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0E9E3E-718C-4900-9176-180CD8CDF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5" y="3252787"/>
            <a:ext cx="1581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25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D07B5D-9B52-44CA-8EE1-DF1826390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B9671-6487-4369-B4C3-F0628ACF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D7AE-F776-4DE7-9D4D-5B55BD41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67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1A822-25F1-478F-A03B-686469F0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E925FE-8E4F-4F24-BE94-C959A8B9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or Synchronous Rendezvous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3228-7D3C-4C2D-8A9F-953AF838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53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8E972A-333F-4CA1-975F-A546306A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B240D1-B911-4BC6-B101-7C562279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FAEE2-EEE7-410F-92F2-5E7CF87D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4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BC0E4-8EE4-40E0-804C-E226EDDA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9D0408-B93E-4CF9-AE68-0A0C9AD4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945A7-909D-4A1A-8F33-93F305DB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37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481119-344C-44F0-8C71-F4B4B48B1A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and a binary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equivalence relation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reflexive: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transitive: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Equivalence class:</a:t>
                </a:r>
              </a:p>
              <a:p>
                <a:pPr lvl="1"/>
                <a:r>
                  <a:rPr lang="en-US" dirty="0"/>
                  <a:t>Equivalence class of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) under the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set: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Equivalence classes partition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set of equivalence classes is called the </a:t>
                </a:r>
                <a:r>
                  <a:rPr lang="en-US" i="1" dirty="0"/>
                  <a:t>quotient set </a:t>
                </a:r>
                <a:r>
                  <a:rPr lang="en-US" dirty="0"/>
                  <a:t>or </a:t>
                </a:r>
                <a:r>
                  <a:rPr lang="en-US" i="1" dirty="0"/>
                  <a:t>quotient space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481119-344C-44F0-8C71-F4B4B48B1A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33DBA2-ACC9-47A4-8C95-74073B6C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&amp; Equivalence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23F7-9ECE-410A-96CE-1DE87CED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99041A-14B6-4585-824E-BFF2E43E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computation can be represented as a transition system</a:t>
            </a:r>
          </a:p>
          <a:p>
            <a:pPr lvl="1"/>
            <a:r>
              <a:rPr lang="en-US" dirty="0"/>
              <a:t>Variables can be discrete-valued or continuous-valued</a:t>
            </a:r>
          </a:p>
          <a:p>
            <a:pPr lvl="1"/>
            <a:r>
              <a:rPr lang="en-US" dirty="0"/>
              <a:t>Time can be logical, discrete, or continuous (dense)</a:t>
            </a:r>
          </a:p>
          <a:p>
            <a:r>
              <a:rPr lang="en-US" dirty="0"/>
              <a:t>Transition system representation models a computation (program) as a directed graph</a:t>
            </a:r>
          </a:p>
          <a:p>
            <a:pPr lvl="1"/>
            <a:r>
              <a:rPr lang="en-US" dirty="0"/>
              <a:t>Nodes are configurations or states of the system</a:t>
            </a:r>
          </a:p>
          <a:p>
            <a:pPr lvl="1"/>
            <a:r>
              <a:rPr lang="en-US" dirty="0"/>
              <a:t>Edges model state changes or system transitions</a:t>
            </a:r>
          </a:p>
          <a:p>
            <a:r>
              <a:rPr lang="en-US" dirty="0"/>
              <a:t>Labelled transition systems (LTSs) :</a:t>
            </a:r>
          </a:p>
          <a:p>
            <a:pPr lvl="1"/>
            <a:r>
              <a:rPr lang="en-US" dirty="0"/>
              <a:t>Transitions have names (drawn from a finite or infinite set of labels)</a:t>
            </a:r>
          </a:p>
          <a:p>
            <a:pPr lvl="1"/>
            <a:r>
              <a:rPr lang="en-US" dirty="0"/>
              <a:t>There is a finite (or infinite) set of </a:t>
            </a:r>
            <a:r>
              <a:rPr lang="en-US" i="1" dirty="0"/>
              <a:t>atomic propositions</a:t>
            </a:r>
          </a:p>
          <a:p>
            <a:pPr lvl="1"/>
            <a:r>
              <a:rPr lang="en-US" dirty="0"/>
              <a:t>States are </a:t>
            </a:r>
            <a:r>
              <a:rPr lang="en-US" i="1" dirty="0"/>
              <a:t>labeled </a:t>
            </a:r>
            <a:r>
              <a:rPr lang="en-US" dirty="0"/>
              <a:t>with some subset of the set of atomic propositions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2862A3-093E-4C48-8344-45393EFF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F76E2-FC6A-4261-B4C3-838F5792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E87E7E-93F4-495F-BE44-60BC1B71F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1,2,3,…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following binary relation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3)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an equivalence relation: reflexive, symmetric, transitive follows from properties of the equality relation on natural numbers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3,6,9,…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0" dirty="0"/>
                  <a:t>Quotient: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partitions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into equivalence classes</a:t>
                </a:r>
              </a:p>
              <a:p>
                <a:pPr lvl="1"/>
                <a:r>
                  <a:rPr lang="en-US" dirty="0"/>
                  <a:t>We can always pick some representative in an equivalence class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E87E7E-93F4-495F-BE44-60BC1B71F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FD150A-83CE-4DD8-8661-0BD31A6F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&amp; Quotient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0897-EFAA-4B48-AB85-AA9AB71B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23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 and Traces in an LTS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B640-F3B9-4F64-8E31-F4480BAB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A115E3-86FD-4712-943B-713DB56A1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Specification and Implementation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b="0" dirty="0"/>
                  <a:t> is an implementation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a specification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containing labels only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Transition systems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are trace-equivalent with respect to some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A115E3-86FD-4712-943B-713DB56A1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CC2BE51-6F5C-4B84-A1E8-F0634320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Inclusion and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E2F03-2DA0-4887-9B76-373B590D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9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F6DF2B-5FE2-4C1D-AFB8-4C0F52D3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8C34E3-0E55-4971-8168-2570824C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3A331-89FB-4A0D-9D4F-16CAAF75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6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748709-0807-4D03-943E-D5D59CA36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27534C-0A9F-4481-8E1F-14B9EEF9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is an equivalence relation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BA2C-731D-4983-9427-8098A7A9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205ED9-599D-4633-9867-EC0209AD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877F1-AAFD-4037-94A6-EEC743A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Relation between states of an 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BFB52-2866-44CE-BAFC-3FA0AF75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0E0E51-52FF-4283-95D9-84D9860C0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28468B-116C-4872-BF94-2EF6C39E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Quotient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2C94F-5EDA-4CD5-8BCC-CD6B75F3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02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06D408-6EE0-4993-B696-19AB0187D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DDB5EC-A5ED-45E3-8BA1-F247F5A6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Action-based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C708-FB4F-4CC1-BC6A-AA4625EC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B1CC18-5C11-480C-8CCE-D4241D46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C6FA9-F8E8-4751-BBD2-407D0CD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Refinement: computing </a:t>
            </a:r>
            <a:r>
              <a:rPr lang="en-US" dirty="0" err="1"/>
              <a:t>bisimulation</a:t>
            </a:r>
            <a:r>
              <a:rPr lang="en-US" dirty="0"/>
              <a:t> quotients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A3B3-83BA-48F2-BF81-E4B0704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B1CC18-5C11-480C-8CCE-D4241D46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C6FA9-F8E8-4751-BBD2-407D0CD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Refinement: computing </a:t>
            </a:r>
            <a:r>
              <a:rPr lang="en-US" dirty="0" err="1"/>
              <a:t>bisimulation</a:t>
            </a:r>
            <a:r>
              <a:rPr lang="en-US" dirty="0"/>
              <a:t> quotients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A3B3-83BA-48F2-BF81-E4B0704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94E9-62EC-48D0-A723-98ED1657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B1CC18-5C11-480C-8CCE-D4241D46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C6FA9-F8E8-4751-BBD2-407D0CD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Refinement: computing </a:t>
            </a:r>
            <a:r>
              <a:rPr lang="en-US" dirty="0" err="1"/>
              <a:t>bisimulation</a:t>
            </a:r>
            <a:r>
              <a:rPr lang="en-US" dirty="0"/>
              <a:t> quotients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A3B3-83BA-48F2-BF81-E4B0704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4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B1CC18-5C11-480C-8CCE-D4241D46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0C6FA9-F8E8-4751-BBD2-407D0CDE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Refinement: computing </a:t>
            </a:r>
            <a:r>
              <a:rPr lang="en-US" dirty="0" err="1"/>
              <a:t>bisimulation</a:t>
            </a:r>
            <a:r>
              <a:rPr lang="en-US" dirty="0"/>
              <a:t> quotients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9A3B3-83BA-48F2-BF81-E4B07045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96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50C7AD-92EF-4569-89D6-0AB65627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EDF8F6-C430-49AB-845B-911AB002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E26B3-AFDA-408B-B566-2EBDD33A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79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C752E-DA17-4640-97BA-9A4509427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8E9058-5CA1-4BAE-AB8B-EE7D13BC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Pre-Order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F5BA-13C4-4559-8B3C-DEBC815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82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33EE7F-37E2-4206-A8A7-820926F6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287BF7-0223-4143-AED0-79C6AD23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76D9F-C27D-4D57-992B-BC88FE96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421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6D9389-42B9-4CBE-88A3-931B63B6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BF09F6-ABB6-4C88-B396-11464A44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5DF3-3FE1-4D54-A1BC-792716D9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05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A6E4FA-3330-4594-810E-E3CC277B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637BAF-1256-4DA2-8616-5038F9CD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C5B6D-B179-45E7-86EB-DE1FFFE4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441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D6B702-A4C9-48BF-A274-9FCDFB69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C7FC7-1AD3-4BA5-A742-D3DA4177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Quotient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A8CF5-F672-4C01-9D8F-2266E95C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0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8C5885-FEE8-4539-ADF6-C6BCBA754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249900-3868-40AB-AF5A-57445F1C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simulation and </a:t>
            </a:r>
            <a:r>
              <a:rPr lang="en-US" dirty="0" err="1"/>
              <a:t>bisimulation</a:t>
            </a:r>
            <a:r>
              <a:rPr lang="en-US" dirty="0"/>
              <a:t>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F9A8D-0961-4E9F-95BD-EF6EBDDD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C8645-2559-4F63-88CC-85F4CC26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66DED8-B65E-4919-A71A-A2D5D7F8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Stuttering Equivalence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C902-4901-430D-A178-8193F268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0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DAAC4D-D5D0-4108-BFF5-FB3ECE52A2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write transitions as 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 →</m:t>
                    </m:r>
                  </m:oMath>
                </a14:m>
                <a:r>
                  <a:rPr lang="en-US" dirty="0"/>
                  <a:t> , or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notations are useful in different contexts, second is more readable</a:t>
                </a:r>
              </a:p>
              <a:p>
                <a:endParaRPr lang="en-US" dirty="0"/>
              </a:p>
              <a:p>
                <a:r>
                  <a:rPr lang="en-US" dirty="0"/>
                  <a:t>Semantics: </a:t>
                </a:r>
              </a:p>
              <a:p>
                <a:pPr lvl="1"/>
                <a:r>
                  <a:rPr lang="en-US" dirty="0"/>
                  <a:t>LTS starts in some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 execution of the LTS is a finite or infinite sequence of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):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if the current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then the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executed nondeterministically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DAAC4D-D5D0-4108-BFF5-FB3ECE52A2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BABDB11-9EC8-47E4-848D-AC20A5E4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1ABC0-C233-43C7-BD26-BC3C6395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760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DAE3B-7DBF-461C-B068-A0C3D13E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3DAA3-F930-4CA4-9F31-FDB4660D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Stuttering 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92FAD-62A2-4C2C-B1FA-A407D97D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417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815332-50D1-4DE7-A901-DA0D7DC51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860E5E-7560-4FB8-BEE1-F36074195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20A32-98D0-4F04-9AC9-652CCDCC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2E7FB1-78A5-4384-B9DB-AABEB2F7D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multiple initial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initial state is nondeterministically picked</a:t>
                </a:r>
              </a:p>
              <a:p>
                <a:r>
                  <a:rPr lang="en-US" dirty="0"/>
                  <a:t>Initial state set can be empty: LTS does not have any behavior in this case</a:t>
                </a:r>
              </a:p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labeling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defines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it means that the atomic proposition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or satisfied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 atomic proposition can be thought of as a Boolean feature of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reason about </a:t>
                </a:r>
                <a:r>
                  <a:rPr lang="en-US" i="1" dirty="0"/>
                  <a:t>propositional logic </a:t>
                </a:r>
                <a:r>
                  <a:rPr lang="en-US" dirty="0"/>
                  <a:t>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(constructed over the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)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 state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 propositions labeling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 iff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2E7FB1-78A5-4384-B9DB-AABEB2F7D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589997C-CD6C-4873-B5DC-29BBBB35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states &amp; Atomic propositions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7F6D-E338-420A-B7C5-B511EF61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157AB9-13A7-4597-9B04-A6B187AD0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884706"/>
                <a:ext cx="11699087" cy="179933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h𝑜𝑤𝑑𝑦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Transitions: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𝑝𝑖𝑐𝑘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𝑚𝑜𝑣𝑒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𝑠𝑡𝑎𝑦</m:t>
                        </m:r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h𝑜𝑤𝑑𝑦</m:t>
                        </m:r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157AB9-13A7-4597-9B04-A6B187AD0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884706"/>
                <a:ext cx="11699087" cy="1799334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6C42E6-9223-4054-9C89-E8B187CB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98A2D-0866-4240-9ED5-1F39C4EB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02BEB42-9566-4475-905B-1D610B03D813}"/>
              </a:ext>
            </a:extLst>
          </p:cNvPr>
          <p:cNvGrpSpPr/>
          <p:nvPr/>
        </p:nvGrpSpPr>
        <p:grpSpPr>
          <a:xfrm>
            <a:off x="4175988" y="1231153"/>
            <a:ext cx="3145190" cy="2471159"/>
            <a:chOff x="4175988" y="1231153"/>
            <a:chExt cx="3145190" cy="24711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4B6A2E7-9465-4F2C-B0BF-36EA3FBF050A}"/>
                    </a:ext>
                  </a:extLst>
                </p:cNvPr>
                <p:cNvSpPr/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A4B6A2E7-9465-4F2C-B0BF-36EA3FBF0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376" y="1231153"/>
                  <a:ext cx="502024" cy="51397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74573C8-CDE5-439D-A41A-5A9E51A044A0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966447" y="1488141"/>
              <a:ext cx="525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6708CF-D8A4-4EB1-B7E3-128B66CA2E39}"/>
                </a:ext>
              </a:extLst>
            </p:cNvPr>
            <p:cNvCxnSpPr>
              <a:cxnSpLocks/>
              <a:stCxn id="5" idx="4"/>
              <a:endCxn id="19" idx="0"/>
            </p:cNvCxnSpPr>
            <p:nvPr/>
          </p:nvCxnSpPr>
          <p:spPr>
            <a:xfrm flipH="1">
              <a:off x="5740536" y="1745129"/>
              <a:ext cx="2852" cy="478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1A86652-4A75-4AAC-B356-F21C7DB3BCBC}"/>
                    </a:ext>
                  </a:extLst>
                </p:cNvPr>
                <p:cNvSpPr/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1A86652-4A75-4AAC-B356-F21C7DB3B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9524" y="2224018"/>
                  <a:ext cx="502024" cy="51397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0B05F7-912D-44D7-8E25-27858CADD12C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5991548" y="2481006"/>
              <a:ext cx="827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56CF32A-F7F3-4D9C-9580-B632744024CB}"/>
                    </a:ext>
                  </a:extLst>
                </p:cNvPr>
                <p:cNvSpPr/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56CF32A-F7F3-4D9C-9580-B632744024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154" y="2224018"/>
                  <a:ext cx="502024" cy="51397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645A9F7-73F0-4637-9EA9-1BB268126613}"/>
                    </a:ext>
                  </a:extLst>
                </p:cNvPr>
                <p:cNvSpPr/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8645A9F7-73F0-4637-9EA9-1BB2681266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988" y="2224017"/>
                  <a:ext cx="502024" cy="51397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0314F21-DF55-4FEE-970D-900E7E3145E3}"/>
                </a:ext>
              </a:extLst>
            </p:cNvPr>
            <p:cNvCxnSpPr>
              <a:cxnSpLocks/>
              <a:stCxn id="19" idx="2"/>
              <a:endCxn id="27" idx="6"/>
            </p:cNvCxnSpPr>
            <p:nvPr/>
          </p:nvCxnSpPr>
          <p:spPr>
            <a:xfrm flipH="1" flipV="1">
              <a:off x="4678012" y="2481005"/>
              <a:ext cx="8115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1507AC0-61D8-493B-AD36-5FB5F315AB84}"/>
                </a:ext>
              </a:extLst>
            </p:cNvPr>
            <p:cNvSpPr/>
            <p:nvPr/>
          </p:nvSpPr>
          <p:spPr>
            <a:xfrm>
              <a:off x="4545686" y="1585399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BB9655-136A-4921-8709-6806422BC7B1}"/>
                </a:ext>
              </a:extLst>
            </p:cNvPr>
            <p:cNvSpPr/>
            <p:nvPr/>
          </p:nvSpPr>
          <p:spPr>
            <a:xfrm flipH="1">
              <a:off x="5975890" y="1571663"/>
              <a:ext cx="967028" cy="657841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220378" y="320149"/>
                    <a:pt x="381549" y="210509"/>
                  </a:cubicBezTo>
                  <a:cubicBezTo>
                    <a:pt x="542720" y="100869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9B6A1AD-CF90-4A7B-9AFE-E9FCCDD75211}"/>
                    </a:ext>
                  </a:extLst>
                </p:cNvPr>
                <p:cNvSpPr/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9B6A1AD-CF90-4A7B-9AFE-E9FCCDD75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0091" y="3188336"/>
                  <a:ext cx="502024" cy="51397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639B85A-7315-415A-A8E4-4CF997528E99}"/>
                    </a:ext>
                  </a:extLst>
                </p:cNvPr>
                <p:cNvSpPr/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5639B85A-7315-415A-A8E4-4CF997528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188336"/>
                  <a:ext cx="502024" cy="51397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47E374A-317D-48B1-8417-6E1BFE9992FD}"/>
                </a:ext>
              </a:extLst>
            </p:cNvPr>
            <p:cNvCxnSpPr>
              <a:cxnSpLocks/>
              <a:stCxn id="19" idx="3"/>
              <a:endCxn id="38" idx="0"/>
            </p:cNvCxnSpPr>
            <p:nvPr/>
          </p:nvCxnSpPr>
          <p:spPr>
            <a:xfrm flipH="1">
              <a:off x="5181103" y="2662724"/>
              <a:ext cx="381941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F4AD905-F38C-414A-BF6D-66435C7A962D}"/>
                </a:ext>
              </a:extLst>
            </p:cNvPr>
            <p:cNvCxnSpPr>
              <a:cxnSpLocks/>
              <a:stCxn id="19" idx="5"/>
              <a:endCxn id="39" idx="0"/>
            </p:cNvCxnSpPr>
            <p:nvPr/>
          </p:nvCxnSpPr>
          <p:spPr>
            <a:xfrm>
              <a:off x="5918028" y="2662724"/>
              <a:ext cx="428984" cy="52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C64E9BB-E856-49FF-9FD7-660E2208E754}"/>
                </a:ext>
              </a:extLst>
            </p:cNvPr>
            <p:cNvSpPr/>
            <p:nvPr/>
          </p:nvSpPr>
          <p:spPr>
            <a:xfrm>
              <a:off x="4986432" y="1651087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73536 w 967028"/>
                <a:gd name="connsiteY1" fmla="*/ 199774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12365" y="309414"/>
                    <a:pt x="173536" y="199774"/>
                  </a:cubicBezTo>
                  <a:cubicBezTo>
                    <a:pt x="334707" y="90134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3086389-197F-4B86-BE2F-8C643E0ACD56}"/>
                </a:ext>
              </a:extLst>
            </p:cNvPr>
            <p:cNvSpPr/>
            <p:nvPr/>
          </p:nvSpPr>
          <p:spPr>
            <a:xfrm flipH="1">
              <a:off x="5953446" y="1625224"/>
              <a:ext cx="550485" cy="1612518"/>
            </a:xfrm>
            <a:custGeom>
              <a:avLst/>
              <a:gdLst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4" fmla="*/ 868351 w 1028615"/>
                <a:gd name="connsiteY4" fmla="*/ 223304 h 677215"/>
                <a:gd name="connsiteX0" fmla="*/ 0 w 1028615"/>
                <a:gd name="connsiteY0" fmla="*/ 677215 h 677215"/>
                <a:gd name="connsiteX1" fmla="*/ 381549 w 1028615"/>
                <a:gd name="connsiteY1" fmla="*/ 229883 h 677215"/>
                <a:gd name="connsiteX2" fmla="*/ 967028 w 1028615"/>
                <a:gd name="connsiteY2" fmla="*/ 19374 h 677215"/>
                <a:gd name="connsiteX3" fmla="*/ 999920 w 1028615"/>
                <a:gd name="connsiteY3" fmla="*/ 32530 h 677215"/>
                <a:gd name="connsiteX0" fmla="*/ 0 w 967028"/>
                <a:gd name="connsiteY0" fmla="*/ 657841 h 657841"/>
                <a:gd name="connsiteX1" fmla="*/ 381549 w 967028"/>
                <a:gd name="connsiteY1" fmla="*/ 210509 h 657841"/>
                <a:gd name="connsiteX2" fmla="*/ 967028 w 967028"/>
                <a:gd name="connsiteY2" fmla="*/ 0 h 657841"/>
                <a:gd name="connsiteX0" fmla="*/ 0 w 967028"/>
                <a:gd name="connsiteY0" fmla="*/ 657841 h 657841"/>
                <a:gd name="connsiteX1" fmla="*/ 138869 w 967028"/>
                <a:gd name="connsiteY1" fmla="*/ 207825 h 657841"/>
                <a:gd name="connsiteX2" fmla="*/ 967028 w 967028"/>
                <a:gd name="connsiteY2" fmla="*/ 0 h 6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28" h="657841">
                  <a:moveTo>
                    <a:pt x="0" y="657841"/>
                  </a:moveTo>
                  <a:cubicBezTo>
                    <a:pt x="110189" y="488995"/>
                    <a:pt x="-22302" y="317465"/>
                    <a:pt x="138869" y="207825"/>
                  </a:cubicBezTo>
                  <a:cubicBezTo>
                    <a:pt x="300040" y="98185"/>
                    <a:pt x="863966" y="32892"/>
                    <a:pt x="967028" y="0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6DC7023-B95D-4D1C-B28B-02AF653EE895}"/>
                </a:ext>
              </a:extLst>
            </p:cNvPr>
            <p:cNvSpPr txBox="1"/>
            <p:nvPr/>
          </p:nvSpPr>
          <p:spPr>
            <a:xfrm>
              <a:off x="5468592" y="1790367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pick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8283D3-905C-41F5-BD84-FFE29FFBAC34}"/>
                </a:ext>
              </a:extLst>
            </p:cNvPr>
            <p:cNvSpPr txBox="1"/>
            <p:nvPr/>
          </p:nvSpPr>
          <p:spPr>
            <a:xfrm>
              <a:off x="5184338" y="2745421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EA89864-E3B6-41EB-9D80-620950DB97B8}"/>
                </a:ext>
              </a:extLst>
            </p:cNvPr>
            <p:cNvSpPr txBox="1"/>
            <p:nvPr/>
          </p:nvSpPr>
          <p:spPr>
            <a:xfrm>
              <a:off x="5849670" y="273273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9721E5-E49F-4D89-842E-935B3E77A8CC}"/>
                </a:ext>
              </a:extLst>
            </p:cNvPr>
            <p:cNvSpPr txBox="1"/>
            <p:nvPr/>
          </p:nvSpPr>
          <p:spPr>
            <a:xfrm>
              <a:off x="5908875" y="2325179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BE2C4A4-0FBF-4FF9-8F11-0B616C153E61}"/>
                </a:ext>
              </a:extLst>
            </p:cNvPr>
            <p:cNvSpPr txBox="1"/>
            <p:nvPr/>
          </p:nvSpPr>
          <p:spPr>
            <a:xfrm>
              <a:off x="4995142" y="2318413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move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388E8C-C9DE-49E8-A149-6A519F933FE6}"/>
                </a:ext>
              </a:extLst>
            </p:cNvPr>
            <p:cNvSpPr txBox="1"/>
            <p:nvPr/>
          </p:nvSpPr>
          <p:spPr>
            <a:xfrm>
              <a:off x="4309507" y="1672198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hello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E28E899-4B72-443E-BA1A-635BC44F6484}"/>
                </a:ext>
              </a:extLst>
            </p:cNvPr>
            <p:cNvSpPr txBox="1"/>
            <p:nvPr/>
          </p:nvSpPr>
          <p:spPr>
            <a:xfrm>
              <a:off x="4623551" y="2753690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02BC25-199B-4253-A6A1-7CBC8C3EE972}"/>
                </a:ext>
              </a:extLst>
            </p:cNvPr>
            <p:cNvSpPr txBox="1"/>
            <p:nvPr/>
          </p:nvSpPr>
          <p:spPr>
            <a:xfrm>
              <a:off x="6407354" y="2779934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howdy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8AA5AB-99B5-434E-82AB-2578FDF9AC4D}"/>
                </a:ext>
              </a:extLst>
            </p:cNvPr>
            <p:cNvSpPr txBox="1"/>
            <p:nvPr/>
          </p:nvSpPr>
          <p:spPr>
            <a:xfrm>
              <a:off x="6564924" y="1636312"/>
              <a:ext cx="613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hey</a:t>
              </a: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982EE8F-7E88-4461-95C4-DE1441DB3EA4}"/>
                </a:ext>
              </a:extLst>
            </p:cNvPr>
            <p:cNvSpPr/>
            <p:nvPr/>
          </p:nvSpPr>
          <p:spPr>
            <a:xfrm>
              <a:off x="5885720" y="2099466"/>
              <a:ext cx="211599" cy="210559"/>
            </a:xfrm>
            <a:custGeom>
              <a:avLst/>
              <a:gdLst>
                <a:gd name="connsiteX0" fmla="*/ 0 w 211599"/>
                <a:gd name="connsiteY0" fmla="*/ 138196 h 210559"/>
                <a:gd name="connsiteX1" fmla="*/ 111833 w 211599"/>
                <a:gd name="connsiteY1" fmla="*/ 50 h 210559"/>
                <a:gd name="connsiteX2" fmla="*/ 210510 w 211599"/>
                <a:gd name="connsiteY2" fmla="*/ 151353 h 210559"/>
                <a:gd name="connsiteX3" fmla="*/ 46049 w 211599"/>
                <a:gd name="connsiteY3" fmla="*/ 210559 h 210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599" h="210559">
                  <a:moveTo>
                    <a:pt x="0" y="138196"/>
                  </a:moveTo>
                  <a:cubicBezTo>
                    <a:pt x="38374" y="68026"/>
                    <a:pt x="76748" y="-2143"/>
                    <a:pt x="111833" y="50"/>
                  </a:cubicBezTo>
                  <a:cubicBezTo>
                    <a:pt x="146918" y="2243"/>
                    <a:pt x="221474" y="116268"/>
                    <a:pt x="210510" y="151353"/>
                  </a:cubicBezTo>
                  <a:cubicBezTo>
                    <a:pt x="199546" y="186438"/>
                    <a:pt x="122797" y="198498"/>
                    <a:pt x="46049" y="210559"/>
                  </a:cubicBezTo>
                </a:path>
              </a:pathLst>
            </a:cu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CFCAA1B-FF1B-4802-9AE3-597772205090}"/>
                </a:ext>
              </a:extLst>
            </p:cNvPr>
            <p:cNvSpPr txBox="1"/>
            <p:nvPr/>
          </p:nvSpPr>
          <p:spPr>
            <a:xfrm>
              <a:off x="5821134" y="1995606"/>
              <a:ext cx="5476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stay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64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85D10B-1423-4374-894F-DA0EB25B40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, set of direct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-successors:</a:t>
                </a:r>
              </a:p>
              <a:p>
                <a:pPr marL="0" indent="0">
                  <a:buNone/>
                </a:pP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-predecessors:</a:t>
                </a:r>
              </a:p>
              <a:p>
                <a:pPr marL="0" indent="0">
                  <a:buNone/>
                </a:pP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groupChr>
                          <m:groupChrPr>
                            <m:chr m:val="→"/>
                            <m:vertJc m:val="bot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85D10B-1423-4374-894F-DA0EB25B40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b="-1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C099FF2-BF9E-47A2-8282-17031F7F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Successors and Predecessors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AC16-9943-47DB-B3D6-CEA926FE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2191D-F2B6-44DD-8B6F-0088295C9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is called action-deterministic if:</a:t>
                </a:r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:pPr marL="86868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is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deterministic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 (Number of initial states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at most 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𝑃𝑜𝑠𝑡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∣ 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( Number of successors with the same atomic proposition label is at most 1)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2191D-F2B6-44DD-8B6F-0088295C9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00E38E3-FAC9-45D0-B6DD-84CAB72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5E1CF-B94C-4CB4-BA81-3644EFCD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13452</TotalTime>
  <Words>2571</Words>
  <Application>Microsoft Office PowerPoint</Application>
  <PresentationFormat>Widescreen</PresentationFormat>
  <Paragraphs>406</Paragraphs>
  <Slides>51</Slides>
  <Notes>0</Notes>
  <HiddenSlides>24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Labelled Transition Systems</vt:lpstr>
      <vt:lpstr>Overview</vt:lpstr>
      <vt:lpstr>Transition Systems</vt:lpstr>
      <vt:lpstr>LTS formal definition</vt:lpstr>
      <vt:lpstr>Transitions</vt:lpstr>
      <vt:lpstr>Initial states &amp; Atomic propositions</vt:lpstr>
      <vt:lpstr>Example of LTS</vt:lpstr>
      <vt:lpstr>Successors and Predecessors</vt:lpstr>
      <vt:lpstr>Deterministic Transition System</vt:lpstr>
      <vt:lpstr>Executions</vt:lpstr>
      <vt:lpstr>Execution example</vt:lpstr>
      <vt:lpstr>Reachable States</vt:lpstr>
      <vt:lpstr>Modeling Programs using LTSs</vt:lpstr>
      <vt:lpstr>Program graphs</vt:lpstr>
      <vt:lpstr>Effect and (e)valuation</vt:lpstr>
      <vt:lpstr>LTS semantics of a program graph</vt:lpstr>
      <vt:lpstr>LTS can model almost any computation</vt:lpstr>
      <vt:lpstr>Concurrency/Parallelism and Communication</vt:lpstr>
      <vt:lpstr>Interleaved model of concurrency</vt:lpstr>
      <vt:lpstr>Interleaved composition</vt:lpstr>
      <vt:lpstr>Interleaved LTS</vt:lpstr>
      <vt:lpstr>Shared memory/Asynchronous Message Passing</vt:lpstr>
      <vt:lpstr>Interleaved Program Graphs</vt:lpstr>
      <vt:lpstr>Interleaving of program graphs</vt:lpstr>
      <vt:lpstr>Mutual Exclusion </vt:lpstr>
      <vt:lpstr>Handshaking or Synchronous Rendezvous</vt:lpstr>
      <vt:lpstr>Synchronous Parallelism</vt:lpstr>
      <vt:lpstr>Synchronous Product</vt:lpstr>
      <vt:lpstr>Equivalence Relation &amp; Equivalence Classes</vt:lpstr>
      <vt:lpstr>Equivalence &amp; Quotient examples</vt:lpstr>
      <vt:lpstr>Paths and Traces in an LTS                    </vt:lpstr>
      <vt:lpstr>Trace Inclusion and Equivalence</vt:lpstr>
      <vt:lpstr>Bisimulation Relation</vt:lpstr>
      <vt:lpstr>Bisimulation is an equivalence relation </vt:lpstr>
      <vt:lpstr>Bisimulation Relation between states of an LTS</vt:lpstr>
      <vt:lpstr>Bisimulation Quotient</vt:lpstr>
      <vt:lpstr>Action-based Bisimulation</vt:lpstr>
      <vt:lpstr>Partition Refinement: computing bisimulation quotients</vt:lpstr>
      <vt:lpstr>Partition Refinement: computing bisimulation quotients</vt:lpstr>
      <vt:lpstr>Partition Refinement: computing bisimulation quotients</vt:lpstr>
      <vt:lpstr>Partition Refinement: computing bisimulation quotients</vt:lpstr>
      <vt:lpstr>Time complexity</vt:lpstr>
      <vt:lpstr>Simulation Pre-Order</vt:lpstr>
      <vt:lpstr>Abstraction Function</vt:lpstr>
      <vt:lpstr>Abstract LTS</vt:lpstr>
      <vt:lpstr>Simulation Equivalence</vt:lpstr>
      <vt:lpstr>Simulation Quotient</vt:lpstr>
      <vt:lpstr>Comparing simulation and bisimulation equivalence</vt:lpstr>
      <vt:lpstr>Stuttering Equivalence</vt:lpstr>
      <vt:lpstr>Stuttering Bisimulation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98</cp:revision>
  <dcterms:created xsi:type="dcterms:W3CDTF">2018-01-04T23:14:16Z</dcterms:created>
  <dcterms:modified xsi:type="dcterms:W3CDTF">2022-01-21T21:52:35Z</dcterms:modified>
</cp:coreProperties>
</file>