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78" r:id="rId3"/>
    <p:sldId id="429" r:id="rId4"/>
    <p:sldId id="370" r:id="rId5"/>
    <p:sldId id="368" r:id="rId6"/>
    <p:sldId id="372" r:id="rId7"/>
    <p:sldId id="373" r:id="rId8"/>
    <p:sldId id="376" r:id="rId9"/>
    <p:sldId id="374" r:id="rId10"/>
    <p:sldId id="396" r:id="rId11"/>
    <p:sldId id="375" r:id="rId12"/>
    <p:sldId id="397" r:id="rId13"/>
    <p:sldId id="398" r:id="rId14"/>
    <p:sldId id="399" r:id="rId15"/>
    <p:sldId id="400" r:id="rId16"/>
    <p:sldId id="401" r:id="rId17"/>
    <p:sldId id="402" r:id="rId18"/>
    <p:sldId id="403" r:id="rId19"/>
    <p:sldId id="404" r:id="rId20"/>
    <p:sldId id="377" r:id="rId21"/>
    <p:sldId id="378" r:id="rId22"/>
    <p:sldId id="381" r:id="rId23"/>
    <p:sldId id="380" r:id="rId24"/>
    <p:sldId id="379" r:id="rId25"/>
    <p:sldId id="382" r:id="rId26"/>
    <p:sldId id="395" r:id="rId27"/>
    <p:sldId id="333" r:id="rId28"/>
    <p:sldId id="384" r:id="rId29"/>
    <p:sldId id="385" r:id="rId30"/>
    <p:sldId id="386" r:id="rId31"/>
    <p:sldId id="387" r:id="rId32"/>
    <p:sldId id="388" r:id="rId33"/>
    <p:sldId id="389" r:id="rId34"/>
    <p:sldId id="405" r:id="rId35"/>
    <p:sldId id="390" r:id="rId36"/>
    <p:sldId id="391" r:id="rId37"/>
    <p:sldId id="394" r:id="rId38"/>
    <p:sldId id="406" r:id="rId39"/>
    <p:sldId id="407" r:id="rId40"/>
    <p:sldId id="408" r:id="rId41"/>
    <p:sldId id="409" r:id="rId42"/>
    <p:sldId id="428" r:id="rId43"/>
    <p:sldId id="411" r:id="rId44"/>
    <p:sldId id="412" r:id="rId45"/>
    <p:sldId id="413" r:id="rId46"/>
    <p:sldId id="414"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1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51" d="100"/>
          <a:sy n="151" d="100"/>
        </p:scale>
        <p:origin x="924"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9/21/2020</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39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F2C92139-A446-4B54-A7E5-11F9EF6FFAFE}"/>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F885E699-EB56-4C57-9F9D-BDD7045787A9}"/>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4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5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5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11</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a:t>
            </a:r>
            <a:r>
              <a:rPr lang="en-US"/>
              <a:t>the course</a:t>
            </a:r>
            <a:endParaRPr lang="en-US" dirty="0"/>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While previous controllers used systematic use of linear systems theory, PID controllers are the most widely-used and most prevalent in practice (&gt; 90%)</a:t>
            </a:r>
          </a:p>
          <a:p>
            <a:r>
              <a:rPr lang="en-US" dirty="0"/>
              <a:t>Main 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proportional gain; </a:t>
                </a:r>
              </a:p>
              <a:p>
                <a:pPr lvl="1"/>
                <a:r>
                  <a:rPr lang="en-US" dirty="0"/>
                  <a:t>Feedback correction proportional to error</a:t>
                </a:r>
              </a:p>
              <a:p>
                <a:r>
                  <a:rPr lang="en-US" dirty="0"/>
                  <a:t>Cons: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a:t>
                </a:r>
              </a:p>
              <a:p>
                <a:pPr lvl="2"/>
                <a:r>
                  <a:rPr lang="en-US" dirty="0"/>
                  <a:t>system may oscillate (i.e. unstable) [overcompensation]</a:t>
                </a:r>
              </a:p>
              <a:p>
                <a:pPr lvl="2"/>
                <a:r>
                  <a:rPr lang="en-US" dirty="0"/>
                  <a:t>may not converge to set-point fast enough</a:t>
                </a:r>
              </a:p>
              <a:p>
                <a:pPr lvl="1"/>
                <a:r>
                  <a:rPr lang="en-US" dirty="0"/>
                  <a:t>P-controller always has steady state error or offset error</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3056" b="-236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Derivative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𝐞</m:t>
                        </m:r>
                      </m:e>
                    </m:acc>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oMath>
                </a14:m>
                <a:r>
                  <a:rPr lang="en-US" dirty="0"/>
                  <a:t> derivative gain; </a:t>
                </a:r>
              </a:p>
              <a:p>
                <a:pPr lvl="1"/>
                <a:r>
                  <a:rPr lang="en-US" dirty="0"/>
                  <a:t>Feedback proportional to how fast the error is increasing/decreasing</a:t>
                </a:r>
              </a:p>
              <a:p>
                <a:r>
                  <a:rPr lang="en-US" dirty="0"/>
                  <a:t>Purpose:</a:t>
                </a:r>
              </a:p>
              <a:p>
                <a:pPr lvl="1"/>
                <a:r>
                  <a:rPr lang="en-US" dirty="0"/>
                  <a:t>“Predictive” term, can reduce overshoot: if error is decreasing slowly, feedback is slower</a:t>
                </a:r>
              </a:p>
              <a:p>
                <a:pPr lvl="1"/>
                <a:r>
                  <a:rPr lang="en-US" dirty="0"/>
                  <a:t>Can improve tolerance to disturbances</a:t>
                </a:r>
              </a:p>
              <a:p>
                <a:r>
                  <a:rPr lang="en-US" dirty="0"/>
                  <a:t>Disadvantages:</a:t>
                </a:r>
              </a:p>
              <a:p>
                <a:pPr lvl="1"/>
                <a:r>
                  <a:rPr lang="en-US" dirty="0"/>
                  <a:t>Still cannot eliminate steady-state error</a:t>
                </a:r>
              </a:p>
              <a:p>
                <a:pPr lvl="1"/>
                <a:r>
                  <a:rPr lang="en-US" dirty="0"/>
                  <a:t>High frequency disturbances can get amplified</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2778" r="-257" b="-27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93027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Integral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oMath>
                </a14:m>
                <a:r>
                  <a:rPr lang="en-US" dirty="0"/>
                  <a:t> integral gain; </a:t>
                </a:r>
              </a:p>
              <a:p>
                <a:pPr lvl="1"/>
                <a:r>
                  <a:rPr lang="en-US" dirty="0"/>
                  <a:t>Feedback action proportional to cumulative error over time</a:t>
                </a:r>
              </a:p>
              <a:p>
                <a:pPr lvl="1"/>
                <a:r>
                  <a:rPr lang="en-US" dirty="0"/>
                  <a:t>If a small error persists, it will add up over time and push the system towards eliminating this error): eliminates offset/steady-state error</a:t>
                </a:r>
              </a:p>
              <a:p>
                <a:r>
                  <a:rPr lang="en-US" dirty="0"/>
                  <a:t>Disadvantages: </a:t>
                </a:r>
              </a:p>
              <a:p>
                <a:pPr lvl="1"/>
                <a:r>
                  <a:rPr lang="en-US" dirty="0"/>
                  <a:t>Integral action by itself can increase instability</a:t>
                </a:r>
              </a:p>
              <a:p>
                <a:pPr lvl="2"/>
                <a:r>
                  <a:rPr lang="en-US" dirty="0"/>
                  <a:t>(adding a “D” term can help)</a:t>
                </a:r>
              </a:p>
              <a:p>
                <a:pPr lvl="1"/>
                <a:r>
                  <a:rPr lang="en-US" dirty="0"/>
                  <a:t>Integrator term can accumulate error and suggest corrections that are not feasible for the actuators (integrator windup)</a:t>
                </a:r>
              </a:p>
              <a:p>
                <a:pPr lvl="2"/>
                <a:r>
                  <a:rPr lang="en-US" dirty="0"/>
                  <a:t>Real systems “saturate” the integrator beyond a certain value</a:t>
                </a:r>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972" b="-9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PI/PID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79414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27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1;0 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=[0;1]</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p:txBody>
          <a:bodyPr/>
          <a:lstStyle/>
          <a:p>
            <a:r>
              <a:rPr lang="en-US" dirty="0"/>
              <a:t>Engineering techniques and theory 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r>
              <a:rPr lang="en-US" dirty="0"/>
              <a:t>Design challenge: Make a controller, scheduler, supervisor for the system to be controlled</a:t>
            </a:r>
          </a:p>
          <a:p>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6229161" cy="4351338"/>
          </a:xfrm>
        </p:spPr>
        <p:txBody>
          <a:bodyPr>
            <a:normAutofit fontScale="92500" lnSpcReduction="20000"/>
          </a:bodyPr>
          <a:lstStyle/>
          <a:p>
            <a:r>
              <a:rPr lang="en-US" dirty="0"/>
              <a:t>Open-loop or feed-forward control</a:t>
            </a:r>
          </a:p>
          <a:p>
            <a:pPr lvl="1"/>
            <a:r>
              <a:rPr lang="en-US" dirty="0"/>
              <a:t>Control action does not depend on plant output</a:t>
            </a:r>
          </a:p>
          <a:p>
            <a:pPr lvl="1"/>
            <a:r>
              <a:rPr lang="en-US" dirty="0"/>
              <a:t>Most common form of control in many CPS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46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799175" y="2355575"/>
            <a:ext cx="5987170" cy="1260235"/>
            <a:chOff x="5745387" y="2271051"/>
            <a:chExt cx="5987170"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745387" y="2365190"/>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745387" y="2365190"/>
                  <a:ext cx="740395" cy="461665"/>
                </a:xfrm>
                <a:prstGeom prst="rect">
                  <a:avLst/>
                </a:prstGeom>
                <a:blipFill>
                  <a:blip r:embed="rId2"/>
                  <a:stretch>
                    <a:fillRect r="-163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51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54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57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58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5E3AD-7992-4F68-B764-A22FD83917EB}"/>
              </a:ext>
            </a:extLst>
          </p:cNvPr>
          <p:cNvSpPr>
            <a:spLocks noGrp="1"/>
          </p:cNvSpPr>
          <p:nvPr>
            <p:ph idx="1"/>
          </p:nvPr>
        </p:nvSpPr>
        <p:spPr/>
        <p:txBody>
          <a:bodyPr/>
          <a:lstStyle/>
          <a:p>
            <a:r>
              <a:rPr lang="en-US" dirty="0"/>
              <a:t>Guest lecture from </a:t>
            </a:r>
            <a:r>
              <a:rPr lang="en-US" dirty="0" err="1"/>
              <a:t>Mathworks</a:t>
            </a:r>
            <a:r>
              <a:rPr lang="en-US" dirty="0"/>
              <a:t> (still working out the plan)</a:t>
            </a:r>
          </a:p>
          <a:p>
            <a:pPr marL="0" indent="0">
              <a:buNone/>
            </a:pPr>
            <a:endParaRPr lang="en-US" dirty="0"/>
          </a:p>
          <a:p>
            <a:r>
              <a:rPr lang="en-US" dirty="0"/>
              <a:t>No class on Feb 18!</a:t>
            </a:r>
          </a:p>
          <a:p>
            <a:pPr marL="0" indent="0">
              <a:buNone/>
            </a:pPr>
            <a:endParaRPr lang="en-US" dirty="0"/>
          </a:p>
        </p:txBody>
      </p:sp>
      <p:sp>
        <p:nvSpPr>
          <p:cNvPr id="3" name="Title 2">
            <a:extLst>
              <a:ext uri="{FF2B5EF4-FFF2-40B4-BE49-F238E27FC236}">
                <a16:creationId xmlns:a16="http://schemas.microsoft.com/office/drawing/2014/main" id="{D6A5165E-9B5B-4A1F-854A-D70517428284}"/>
              </a:ext>
            </a:extLst>
          </p:cNvPr>
          <p:cNvSpPr>
            <a:spLocks noGrp="1"/>
          </p:cNvSpPr>
          <p:nvPr>
            <p:ph type="title"/>
          </p:nvPr>
        </p:nvSpPr>
        <p:spPr/>
        <p:txBody>
          <a:bodyPr/>
          <a:lstStyle/>
          <a:p>
            <a:r>
              <a:rPr lang="en-US" dirty="0"/>
              <a:t>Next lecture</a:t>
            </a:r>
          </a:p>
        </p:txBody>
      </p:sp>
      <p:sp>
        <p:nvSpPr>
          <p:cNvPr id="4" name="Slide Number Placeholder 3">
            <a:extLst>
              <a:ext uri="{FF2B5EF4-FFF2-40B4-BE49-F238E27FC236}">
                <a16:creationId xmlns:a16="http://schemas.microsoft.com/office/drawing/2014/main" id="{D123B44D-EDEF-4052-992E-5A8C69903FDD}"/>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84430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9</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23720</TotalTime>
  <Words>4564</Words>
  <Application>Microsoft Office PowerPoint</Application>
  <PresentationFormat>Widescreen</PresentationFormat>
  <Paragraphs>628</Paragraphs>
  <Slides>60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Open-loop vs. Closed-loop control</vt:lpstr>
      <vt:lpstr>Closed-loop or Feedback Control</vt:lpstr>
      <vt:lpstr>Simple Linear Feedback Control: Reference Tracking</vt:lpstr>
      <vt:lpstr>Simple Linear Feedback Control: Reference Tracking</vt:lpstr>
      <vt:lpstr>Linear Quadratic Regulator</vt:lpstr>
      <vt:lpstr>Designing a pole placement controller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PID controllers</vt:lpstr>
      <vt:lpstr>P-only controller</vt:lpstr>
      <vt:lpstr>PD-controller</vt:lpstr>
      <vt:lpstr>PI/PID controller</vt:lpstr>
      <vt:lpstr>PID controller in practice</vt:lpstr>
      <vt:lpstr>Measuring control performance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400</cp:revision>
  <dcterms:created xsi:type="dcterms:W3CDTF">2018-01-04T23:14:16Z</dcterms:created>
  <dcterms:modified xsi:type="dcterms:W3CDTF">2020-09-21T08:08:06Z</dcterms:modified>
</cp:coreProperties>
</file>