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90" r:id="rId3"/>
    <p:sldId id="391" r:id="rId4"/>
    <p:sldId id="393" r:id="rId5"/>
    <p:sldId id="394" r:id="rId6"/>
    <p:sldId id="395" r:id="rId7"/>
    <p:sldId id="389" r:id="rId8"/>
    <p:sldId id="357" r:id="rId9"/>
    <p:sldId id="386" r:id="rId10"/>
    <p:sldId id="387" r:id="rId11"/>
    <p:sldId id="388" r:id="rId12"/>
    <p:sldId id="396" r:id="rId13"/>
    <p:sldId id="398" r:id="rId14"/>
    <p:sldId id="399" r:id="rId15"/>
    <p:sldId id="400" r:id="rId16"/>
    <p:sldId id="401" r:id="rId17"/>
    <p:sldId id="402" r:id="rId18"/>
    <p:sldId id="403" r:id="rId19"/>
    <p:sldId id="405" r:id="rId20"/>
    <p:sldId id="406" r:id="rId21"/>
    <p:sldId id="407" r:id="rId22"/>
    <p:sldId id="404" r:id="rId23"/>
    <p:sldId id="409" r:id="rId24"/>
    <p:sldId id="408" r:id="rId25"/>
    <p:sldId id="410" r:id="rId26"/>
    <p:sldId id="415" r:id="rId27"/>
    <p:sldId id="438" r:id="rId28"/>
    <p:sldId id="439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  <p:sldId id="469" r:id="rId46"/>
    <p:sldId id="470" r:id="rId47"/>
    <p:sldId id="421" r:id="rId48"/>
    <p:sldId id="422" r:id="rId49"/>
    <p:sldId id="471" r:id="rId50"/>
    <p:sldId id="47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3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4BB2-C3DA-45AC-9733-B3900BFD199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FFE33-54D8-4AD0-8680-EF4E2788C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D44B-9F18-4DF9-9C1D-DB3A0606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FB456-99E9-4D03-8A4E-9A811AA07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CE50-3CF2-4D0B-B69E-406D4312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CF1E-7EEC-47AB-94D0-41B4AB08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F8EA-CB3B-403E-B8A1-B5165955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3B45-6C2F-4462-8403-EF163376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A22DB-3DEA-4520-960A-4B3A8C160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B411-F69D-4A82-967F-50BF57E8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CEF0-E64F-410F-B587-BA7BFF3C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1895-F598-41F8-8059-6BD7E6CC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2D069-FC31-4D15-AD01-E5305714E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159B2-19CD-4A50-9518-2C6231BD2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DFF9-7EEA-4D77-9EC4-596E3B2B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7D99A-BF7B-49A7-966E-23EC7951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844F-539D-4153-AE94-ABA601B8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1A634-3067-4018-BF8D-7609509F14E0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276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92B1-14B8-4452-ADF9-DB0D9D55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4563-603A-4F2E-9EA3-5CB75C3B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347DC-494D-4359-9F65-0EC75FD0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CCF0-D112-4EF4-BE69-5F38905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A3CA-3E56-458B-A2D1-5C76D35A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6B41-E073-441C-ADCE-CA4B49B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533B4-EA64-48AB-BE9D-A3598CAE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7471-BBF8-41C3-ACFB-0DE69B9F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1C4D-7D01-438A-8727-B3E66CDE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2DB5-03DB-4F2D-B87F-83AA85AB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6013-F81F-4DE3-9424-08303902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2479-C55D-4BF8-A940-5F22AF648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C9290-048C-41EF-86C8-67316FE56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24C0C-CA9A-434F-B9D8-CBC8536C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AB5B-90F1-4AD1-A602-357667BA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E0D4C-F64E-4E45-9E9D-7C141145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3BC-63DF-4A1C-A4D1-8ED1251B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CA9A0-C093-41E2-B4A7-CA91A6D3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47AE0-D8CE-4237-81CD-73462F78B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A8B8-5874-444F-8FA5-234A59F1C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DAAEC-508D-4086-859F-7EA6779E8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28156-472C-48BC-BB56-B07E0E9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6F614-FA58-4A0D-9FEA-5A8AD23F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4D938-AF18-4525-9A46-E6FCF10F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A4DE-E7BB-4CD4-A6A8-64ADDD9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7AC3B-14BC-475D-A9F3-1C155A3A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6209-2FA7-407A-8A46-23EB206A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9AB3A-E89C-4D8E-933B-F9EFBEE3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6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6486B-784C-4710-A8C0-DB2493CC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11B9F-2A2A-4EB2-A257-B974173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38A18-B98A-4116-9FB8-FA595975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1E15-68C3-4DCB-88BD-70A0CD96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018E-E36D-496B-8D95-0889C859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397D1-21CE-41CC-84CA-F06B42D0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F5A8-7984-42B7-ACEE-19BBA8DC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C1A9E-9F3D-4EB6-A384-DB7B0B2C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EFD2E-ABED-4982-B904-18B6388E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DA27-0BE1-448A-86B2-C06A8156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25AC4-1327-451E-95C1-8F7A901CA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45B87-D16E-4A99-A60C-216C18CC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D42C-9BCC-4474-A60C-338C494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AF72D-6762-459A-A4F9-C92F3C3A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C194-46A4-49ED-86C0-5145E383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10776-3DBA-45D1-951C-6DEADE4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6D96-0782-4383-BB7F-13294550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68F1-4B91-49A5-B745-F5E5B3451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648F-3281-4BAD-96D5-67D153483E6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0A93-0440-48F8-82E3-DF0FFED0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F6BA-213B-4089-B78C-29A4C77D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4141-6803-4C13-B603-101434F2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51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10" Type="http://schemas.openxmlformats.org/officeDocument/2006/relationships/image" Target="../media/image830.png"/><Relationship Id="rId4" Type="http://schemas.openxmlformats.org/officeDocument/2006/relationships/image" Target="../media/image770.png"/><Relationship Id="rId9" Type="http://schemas.openxmlformats.org/officeDocument/2006/relationships/image" Target="../media/image8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30.png"/><Relationship Id="rId3" Type="http://schemas.openxmlformats.org/officeDocument/2006/relationships/image" Target="../media/image850.png"/><Relationship Id="rId7" Type="http://schemas.openxmlformats.org/officeDocument/2006/relationships/image" Target="../media/image800.png"/><Relationship Id="rId12" Type="http://schemas.openxmlformats.org/officeDocument/2006/relationships/image" Target="../media/image92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0.png"/><Relationship Id="rId11" Type="http://schemas.openxmlformats.org/officeDocument/2006/relationships/image" Target="../media/image900.png"/><Relationship Id="rId5" Type="http://schemas.openxmlformats.org/officeDocument/2006/relationships/image" Target="../media/image870.png"/><Relationship Id="rId15" Type="http://schemas.openxmlformats.org/officeDocument/2006/relationships/image" Target="../media/image950.png"/><Relationship Id="rId10" Type="http://schemas.openxmlformats.org/officeDocument/2006/relationships/image" Target="../media/image911.png"/><Relationship Id="rId4" Type="http://schemas.openxmlformats.org/officeDocument/2006/relationships/image" Target="../media/image860.png"/><Relationship Id="rId9" Type="http://schemas.openxmlformats.org/officeDocument/2006/relationships/image" Target="../media/image901.png"/><Relationship Id="rId14" Type="http://schemas.openxmlformats.org/officeDocument/2006/relationships/image" Target="../media/image9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.png"/><Relationship Id="rId10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D560-A3E2-4DF3-8B52-867F8BF6C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TL remaining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073A-6F41-44E2-92FA-9C1173CEF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729" y="1332703"/>
                <a:ext cx="793303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Fairness assumptions can be expressed in LTL!</a:t>
                </a:r>
              </a:p>
              <a:p>
                <a:r>
                  <a:rPr lang="en-US" dirty="0"/>
                  <a:t>Add a new variable </a:t>
                </a:r>
                <a:r>
                  <a:rPr lang="en-US" i="1" dirty="0"/>
                  <a:t>taken </a:t>
                </a:r>
                <a:r>
                  <a:rPr lang="en-US" dirty="0"/>
                  <a:t>that takes value ‘A’, ‘B’</a:t>
                </a:r>
              </a:p>
              <a:p>
                <a:r>
                  <a:rPr lang="en-US" dirty="0"/>
                  <a:t>Weak fairness: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dirty="0"/>
                  <a:t>Task 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𝑔𝑢𝑎𝑟𝑑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, so this simplifies to: </a:t>
                </a:r>
                <a:r>
                  <a:rPr lang="en-US" dirty="0" err="1"/>
                  <a:t>wf</a:t>
                </a: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(taken=A)</a:t>
                </a:r>
              </a:p>
              <a:p>
                <a:r>
                  <a:rPr lang="en-US" dirty="0"/>
                  <a:t>Task B: </a:t>
                </a:r>
                <a:r>
                  <a:rPr lang="en-US" dirty="0" err="1"/>
                  <a:t>wf</a:t>
                </a:r>
                <a:r>
                  <a:rPr lang="en-US" dirty="0"/>
                  <a:t>(B)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(even(x))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(taken=B)</a:t>
                </a:r>
              </a:p>
              <a:p>
                <a:r>
                  <a:rPr lang="en-US" dirty="0"/>
                  <a:t>Does (</a:t>
                </a:r>
                <a:r>
                  <a:rPr lang="en-US" dirty="0" err="1"/>
                  <a:t>wf</a:t>
                </a:r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wf</a:t>
                </a:r>
                <a:r>
                  <a:rPr lang="en-US" dirty="0"/>
                  <a:t>(B))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10)? </a:t>
                </a:r>
              </a:p>
              <a:p>
                <a:pPr lvl="1"/>
                <a:r>
                  <a:rPr lang="en-US" b="1" dirty="0"/>
                  <a:t>Yes!</a:t>
                </a:r>
              </a:p>
              <a:p>
                <a:r>
                  <a:rPr lang="en-US" dirty="0"/>
                  <a:t>Does (</a:t>
                </a:r>
                <a:r>
                  <a:rPr lang="en-US" dirty="0" err="1"/>
                  <a:t>wf</a:t>
                </a:r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wf</a:t>
                </a:r>
                <a:r>
                  <a:rPr lang="en-US" dirty="0"/>
                  <a:t>(B))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y?</a:t>
                </a:r>
              </a:p>
              <a:p>
                <a:pPr lvl="1"/>
                <a:r>
                  <a:rPr lang="en-US" b="1" dirty="0"/>
                  <a:t>No!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729" y="1332703"/>
                <a:ext cx="7933039" cy="4351338"/>
              </a:xfrm>
              <a:blipFill>
                <a:blip r:embed="rId2"/>
                <a:stretch>
                  <a:fillRect l="-7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EAEB44-B2D0-4E62-9D2A-4EA7325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fairness assumptions in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6B17-D3DE-407A-97E7-C96B412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1B6B38-8599-47E3-A968-B0F7028F80D8}"/>
              </a:ext>
            </a:extLst>
          </p:cNvPr>
          <p:cNvGrpSpPr/>
          <p:nvPr/>
        </p:nvGrpSpPr>
        <p:grpSpPr>
          <a:xfrm>
            <a:off x="355157" y="1399921"/>
            <a:ext cx="3247017" cy="2362876"/>
            <a:chOff x="1165105" y="1723597"/>
            <a:chExt cx="3760893" cy="2145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F525F-A808-41B2-8871-5502B3052D56}"/>
                </a:ext>
              </a:extLst>
            </p:cNvPr>
            <p:cNvSpPr/>
            <p:nvPr/>
          </p:nvSpPr>
          <p:spPr>
            <a:xfrm>
              <a:off x="1206585" y="1723597"/>
              <a:ext cx="3719413" cy="214578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E462D1-9CDC-4B15-B2CA-5FAF6E060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/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nat</a:t>
                  </a:r>
                  <a:r>
                    <a:rPr lang="en-US" sz="2400" dirty="0"/>
                    <a:t> x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r>
                    <a:rPr lang="en-US" sz="2400" dirty="0"/>
                    <a:t>; bool 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blipFill>
                  <a:blip r:embed="rId3"/>
                  <a:stretch>
                    <a:fillRect l="-2907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/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x + 1; taken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blipFill>
                  <a:blip r:embed="rId4"/>
                  <a:stretch>
                    <a:fillRect l="-2964" t="-10390" r="-79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/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         y: = 1-y; taken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a14:m>
                  <a:r>
                    <a:rPr lang="en-US" sz="2400" dirty="0"/>
                    <a:t> B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blipFill>
                  <a:blip r:embed="rId5"/>
                  <a:stretch>
                    <a:fillRect l="-3036" t="-5755" r="-1898" b="-136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1802D-3209-4D97-ACBA-6B160E632AE1}"/>
              </a:ext>
            </a:extLst>
          </p:cNvPr>
          <p:cNvSpPr txBox="1"/>
          <p:nvPr/>
        </p:nvSpPr>
        <p:spPr>
          <a:xfrm>
            <a:off x="1151308" y="3754601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/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{A,B,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} taken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blipFill>
                <a:blip r:embed="rId6"/>
                <a:stretch>
                  <a:fillRect l="-35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729" y="1332702"/>
                <a:ext cx="7933039" cy="34092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Strong fairness: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dirty="0"/>
                  <a:t>Task 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𝑔𝑢𝑎𝑟𝑑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, so this simplifies to: sf(A)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(taken=A)</a:t>
                </a:r>
              </a:p>
              <a:p>
                <a:r>
                  <a:rPr lang="en-US" dirty="0"/>
                  <a:t>Task B: sf(B)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(even(x))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(taken=B)</a:t>
                </a:r>
              </a:p>
              <a:p>
                <a:r>
                  <a:rPr lang="en-US" dirty="0"/>
                  <a:t>Does (sf(A)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sf(B))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0)? </a:t>
                </a:r>
              </a:p>
              <a:p>
                <a:pPr lvl="1"/>
                <a:r>
                  <a:rPr lang="en-US" b="1" dirty="0"/>
                  <a:t>Yes!</a:t>
                </a:r>
              </a:p>
              <a:p>
                <a:r>
                  <a:rPr lang="en-US" dirty="0"/>
                  <a:t>Does (sf(A)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sf(B))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y?</a:t>
                </a:r>
              </a:p>
              <a:p>
                <a:pPr lvl="1"/>
                <a:r>
                  <a:rPr lang="en-US" b="1" dirty="0"/>
                  <a:t>Yes!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729" y="1332702"/>
                <a:ext cx="7933039" cy="3409229"/>
              </a:xfrm>
              <a:blipFill>
                <a:blip r:embed="rId2"/>
                <a:stretch>
                  <a:fillRect l="-769" t="-3757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EAEB44-B2D0-4E62-9D2A-4EA7325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fairness assumptions in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6B17-D3DE-407A-97E7-C96B412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1B6B38-8599-47E3-A968-B0F7028F80D8}"/>
              </a:ext>
            </a:extLst>
          </p:cNvPr>
          <p:cNvGrpSpPr/>
          <p:nvPr/>
        </p:nvGrpSpPr>
        <p:grpSpPr>
          <a:xfrm>
            <a:off x="355157" y="1399921"/>
            <a:ext cx="3247017" cy="2362876"/>
            <a:chOff x="1165105" y="1723597"/>
            <a:chExt cx="3760893" cy="2145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F525F-A808-41B2-8871-5502B3052D56}"/>
                </a:ext>
              </a:extLst>
            </p:cNvPr>
            <p:cNvSpPr/>
            <p:nvPr/>
          </p:nvSpPr>
          <p:spPr>
            <a:xfrm>
              <a:off x="1206585" y="1723597"/>
              <a:ext cx="3719413" cy="214578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E462D1-9CDC-4B15-B2CA-5FAF6E060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/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nat</a:t>
                  </a:r>
                  <a:r>
                    <a:rPr lang="en-US" sz="2400" dirty="0"/>
                    <a:t> x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r>
                    <a:rPr lang="en-US" sz="2400" dirty="0"/>
                    <a:t>; bool 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blipFill>
                  <a:blip r:embed="rId3"/>
                  <a:stretch>
                    <a:fillRect l="-2907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/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x + 1; taken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blipFill>
                  <a:blip r:embed="rId4"/>
                  <a:stretch>
                    <a:fillRect l="-2964" t="-10390" r="-79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/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         y: = 1-y; taken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a14:m>
                  <a:r>
                    <a:rPr lang="en-US" sz="2400" dirty="0"/>
                    <a:t> B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blipFill>
                  <a:blip r:embed="rId5"/>
                  <a:stretch>
                    <a:fillRect l="-3036" t="-5755" r="-1898" b="-136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1802D-3209-4D97-ACBA-6B160E632AE1}"/>
              </a:ext>
            </a:extLst>
          </p:cNvPr>
          <p:cNvSpPr txBox="1"/>
          <p:nvPr/>
        </p:nvSpPr>
        <p:spPr>
          <a:xfrm>
            <a:off x="1151308" y="3754601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/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{A,B,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} taken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blipFill>
                <a:blip r:embed="rId6"/>
                <a:stretch>
                  <a:fillRect l="-35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A82523F-B2A8-4C60-93FD-19CD9B72883E}"/>
              </a:ext>
            </a:extLst>
          </p:cNvPr>
          <p:cNvSpPr/>
          <p:nvPr/>
        </p:nvSpPr>
        <p:spPr>
          <a:xfrm>
            <a:off x="193979" y="4770464"/>
            <a:ext cx="11804041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If a process satisfies a liveness requirement under strong fairness, it satisfies it under weak fairness: strong fairness is a </a:t>
            </a:r>
            <a:r>
              <a:rPr lang="en-US" sz="2800" b="1" dirty="0"/>
              <a:t>stronger formula </a:t>
            </a:r>
            <a:r>
              <a:rPr lang="en-US" sz="2800" dirty="0"/>
              <a:t>than weak fairness</a:t>
            </a:r>
          </a:p>
        </p:txBody>
      </p:sp>
    </p:spTree>
    <p:extLst>
      <p:ext uri="{BB962C8B-B14F-4D97-AF65-F5344CB8AC3E}">
        <p14:creationId xmlns:p14="http://schemas.microsoft.com/office/powerpoint/2010/main" val="107818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83FB6-5CDE-4B09-AB93-C3613A58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was a linear-time logic where we reason about traces</a:t>
            </a:r>
          </a:p>
          <a:p>
            <a:r>
              <a:rPr lang="en-US" dirty="0"/>
              <a:t>CTL is a logic where we reason over the tree of executions generated by a program, also known as the </a:t>
            </a:r>
            <a:r>
              <a:rPr lang="en-US" i="1" dirty="0"/>
              <a:t>computation tree</a:t>
            </a:r>
            <a:endParaRPr lang="en-US" dirty="0"/>
          </a:p>
          <a:p>
            <a:r>
              <a:rPr lang="en-US" dirty="0"/>
              <a:t>We care about CTL because:</a:t>
            </a:r>
          </a:p>
          <a:p>
            <a:pPr lvl="1"/>
            <a:r>
              <a:rPr lang="en-US" dirty="0"/>
              <a:t> There are some properties that cannot be expressed in LTL, but can be expressed in CTL: From every system state, there is a system execution that takes it back to the initial state (also known as the reset property)</a:t>
            </a:r>
          </a:p>
          <a:p>
            <a:pPr lvl="1"/>
            <a:r>
              <a:rPr lang="en-US" dirty="0"/>
              <a:t>To understand </a:t>
            </a:r>
            <a:r>
              <a:rPr lang="en-US" dirty="0" err="1"/>
              <a:t>pCTL</a:t>
            </a:r>
            <a:r>
              <a:rPr lang="en-US" dirty="0"/>
              <a:t> (Probabilistic CTL), it’s good if you understand CTL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express interesting properties for multi-agent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DD350D-5867-4F26-9E9E-B67A2A3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BD4F-A084-44A4-A698-C3B0B4E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5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1D6DA-28FC-4CFE-9492-8826EE95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094" y="1277926"/>
            <a:ext cx="3752900" cy="4445007"/>
          </a:xfrm>
        </p:spPr>
        <p:txBody>
          <a:bodyPr>
            <a:normAutofit/>
          </a:bodyPr>
          <a:lstStyle/>
          <a:p>
            <a:r>
              <a:rPr lang="en-US" dirty="0"/>
              <a:t>We saw computation trees when understanding semantics of asynchronous processes</a:t>
            </a:r>
          </a:p>
          <a:p>
            <a:r>
              <a:rPr lang="en-US" dirty="0"/>
              <a:t>Basically a tree that considers “all possibilities” in a reactive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85A36-75B3-4F0F-9B76-5E3FD5C7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33D9-FDE7-4266-BAC9-A02B0F7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BEFC1-C120-47B7-801B-156FBDF4E43C}"/>
              </a:ext>
            </a:extLst>
          </p:cNvPr>
          <p:cNvGrpSpPr/>
          <p:nvPr/>
        </p:nvGrpSpPr>
        <p:grpSpPr>
          <a:xfrm>
            <a:off x="192005" y="1147454"/>
            <a:ext cx="3211206" cy="1255135"/>
            <a:chOff x="1206584" y="1703718"/>
            <a:chExt cx="3719414" cy="18181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506EE5-C532-4BBA-913F-CBAAB77121C7}"/>
                </a:ext>
              </a:extLst>
            </p:cNvPr>
            <p:cNvSpPr/>
            <p:nvPr/>
          </p:nvSpPr>
          <p:spPr>
            <a:xfrm>
              <a:off x="1206585" y="1723597"/>
              <a:ext cx="3719413" cy="175744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69416-0BEA-4999-8784-9BDDE478AF9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4" y="2341759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F582B-0CCF-46C6-8F35-7E74AAD7ABFA}"/>
                </a:ext>
              </a:extLst>
            </p:cNvPr>
            <p:cNvSpPr txBox="1"/>
            <p:nvPr/>
          </p:nvSpPr>
          <p:spPr>
            <a:xfrm>
              <a:off x="1481058" y="1703718"/>
              <a:ext cx="3222109" cy="50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/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(x + 1) mod 2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blipFill>
                  <a:blip r:embed="rId2"/>
                  <a:stretch>
                    <a:fillRect l="-3596" t="-13793" r="-2472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/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/>
                    <a:t> 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blipFill>
                  <a:blip r:embed="rId3"/>
                  <a:stretch>
                    <a:fillRect l="-3587" t="-10526" r="-246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561C67-80A1-4C3A-8045-8945CB75C0B6}"/>
              </a:ext>
            </a:extLst>
          </p:cNvPr>
          <p:cNvGrpSpPr/>
          <p:nvPr/>
        </p:nvGrpSpPr>
        <p:grpSpPr>
          <a:xfrm>
            <a:off x="192005" y="2989333"/>
            <a:ext cx="3288870" cy="2196748"/>
            <a:chOff x="3702969" y="1557568"/>
            <a:chExt cx="3288870" cy="2196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/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blipFill>
                  <a:blip r:embed="rId4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/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blipFill>
                  <a:blip r:embed="rId5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E65B84-74F1-4B13-8823-CB6C1E713753}"/>
                </a:ext>
              </a:extLst>
            </p:cNvPr>
            <p:cNvSpPr/>
            <p:nvPr/>
          </p:nvSpPr>
          <p:spPr>
            <a:xfrm>
              <a:off x="3702969" y="2107201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/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/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A64CE5-3A17-4711-A474-67F7C5E93844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064880" y="2033424"/>
              <a:ext cx="562009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92B0C52-7882-4865-BBB7-6A31705CC099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564365" y="2305535"/>
              <a:ext cx="0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01FBB3-157F-43A5-A755-174B5F7F4C1F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6127404" y="2305535"/>
              <a:ext cx="1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6AAE3-40F0-4E2E-9DC3-E709E05F056B}"/>
                </a:ext>
              </a:extLst>
            </p:cNvPr>
            <p:cNvSpPr/>
            <p:nvPr/>
          </p:nvSpPr>
          <p:spPr>
            <a:xfrm flipH="1">
              <a:off x="6627919" y="2048014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4A36A1-A751-4D73-AAEB-DB6812B99EA1}"/>
                </a:ext>
              </a:extLst>
            </p:cNvPr>
            <p:cNvSpPr/>
            <p:nvPr/>
          </p:nvSpPr>
          <p:spPr>
            <a:xfrm>
              <a:off x="4844375" y="1557568"/>
              <a:ext cx="904672" cy="221976"/>
            </a:xfrm>
            <a:custGeom>
              <a:avLst/>
              <a:gdLst>
                <a:gd name="connsiteX0" fmla="*/ 875490 w 875490"/>
                <a:gd name="connsiteY0" fmla="*/ 138909 h 138909"/>
                <a:gd name="connsiteX1" fmla="*/ 398834 w 875490"/>
                <a:gd name="connsiteY1" fmla="*/ 2722 h 138909"/>
                <a:gd name="connsiteX2" fmla="*/ 0 w 875490"/>
                <a:gd name="connsiteY2" fmla="*/ 61088 h 138909"/>
                <a:gd name="connsiteX0" fmla="*/ 875490 w 875490"/>
                <a:gd name="connsiteY0" fmla="*/ 456886 h 456886"/>
                <a:gd name="connsiteX1" fmla="*/ 483557 w 875490"/>
                <a:gd name="connsiteY1" fmla="*/ 344 h 456886"/>
                <a:gd name="connsiteX2" fmla="*/ 0 w 875490"/>
                <a:gd name="connsiteY2" fmla="*/ 379065 h 456886"/>
                <a:gd name="connsiteX0" fmla="*/ 950801 w 950801"/>
                <a:gd name="connsiteY0" fmla="*/ 578721 h 578722"/>
                <a:gd name="connsiteX1" fmla="*/ 483557 w 950801"/>
                <a:gd name="connsiteY1" fmla="*/ 2046 h 578722"/>
                <a:gd name="connsiteX2" fmla="*/ 0 w 950801"/>
                <a:gd name="connsiteY2" fmla="*/ 380767 h 578722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5489" h="456888">
                  <a:moveTo>
                    <a:pt x="875489" y="456889"/>
                  </a:moveTo>
                  <a:cubicBezTo>
                    <a:pt x="757187" y="114969"/>
                    <a:pt x="629472" y="13316"/>
                    <a:pt x="483557" y="346"/>
                  </a:cubicBezTo>
                  <a:cubicBezTo>
                    <a:pt x="337642" y="-12624"/>
                    <a:pt x="126459" y="343399"/>
                    <a:pt x="0" y="379067"/>
                  </a:cubicBezTo>
                </a:path>
              </a:pathLst>
            </a:cu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562DF75-7EB3-4352-9E83-A57EDEC26BB0}"/>
              </a:ext>
            </a:extLst>
          </p:cNvPr>
          <p:cNvSpPr txBox="1"/>
          <p:nvPr/>
        </p:nvSpPr>
        <p:spPr>
          <a:xfrm>
            <a:off x="847537" y="2349472"/>
            <a:ext cx="1308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C37712-2E14-4BAC-8649-5F90254281EA}"/>
              </a:ext>
            </a:extLst>
          </p:cNvPr>
          <p:cNvSpPr txBox="1"/>
          <p:nvPr/>
        </p:nvSpPr>
        <p:spPr>
          <a:xfrm>
            <a:off x="166680" y="5214298"/>
            <a:ext cx="322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Finite State machine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6EA145-F589-4F7D-B0A7-7C438BF0088A}"/>
              </a:ext>
            </a:extLst>
          </p:cNvPr>
          <p:cNvCxnSpPr>
            <a:cxnSpLocks/>
          </p:cNvCxnSpPr>
          <p:nvPr/>
        </p:nvCxnSpPr>
        <p:spPr>
          <a:xfrm>
            <a:off x="247530" y="2989333"/>
            <a:ext cx="408337" cy="31451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/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 b="-3158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/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blipFill>
                <a:blip r:embed="rId9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/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7AB0BE3-FFAB-42AC-8CD0-0AC154A5411F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4912767" y="1673725"/>
            <a:ext cx="418562" cy="6652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6683E7-1F0B-45C5-B30F-5E89D41EC7A9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6039164" y="1673725"/>
            <a:ext cx="513362" cy="586416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/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blipFill>
                <a:blip r:embed="rId11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/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blipFill>
                <a:blip r:embed="rId12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/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blipFill>
                <a:blip r:embed="rId13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67246B-E34B-4ABC-8721-5B7383E46E4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4499034" y="2872692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E85BDF-F8AD-443D-A92E-CDD4A4155EC3}"/>
              </a:ext>
            </a:extLst>
          </p:cNvPr>
          <p:cNvCxnSpPr>
            <a:cxnSpLocks/>
            <a:stCxn id="73" idx="3"/>
            <a:endCxn id="83" idx="0"/>
          </p:cNvCxnSpPr>
          <p:nvPr/>
        </p:nvCxnSpPr>
        <p:spPr>
          <a:xfrm flipH="1">
            <a:off x="6052009" y="2724664"/>
            <a:ext cx="146599" cy="7847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5949CE-1FFF-4984-BB9F-A67EC6952EF0}"/>
              </a:ext>
            </a:extLst>
          </p:cNvPr>
          <p:cNvCxnSpPr>
            <a:cxnSpLocks/>
            <a:stCxn id="73" idx="5"/>
            <a:endCxn id="84" idx="0"/>
          </p:cNvCxnSpPr>
          <p:nvPr/>
        </p:nvCxnSpPr>
        <p:spPr>
          <a:xfrm>
            <a:off x="6906443" y="2724664"/>
            <a:ext cx="564400" cy="7981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0C96FD-3827-464E-8BC1-E9622387125F}"/>
              </a:ext>
            </a:extLst>
          </p:cNvPr>
          <p:cNvCxnSpPr>
            <a:cxnSpLocks/>
          </p:cNvCxnSpPr>
          <p:nvPr/>
        </p:nvCxnSpPr>
        <p:spPr>
          <a:xfrm flipH="1">
            <a:off x="4037844" y="3979594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8CBD9A-8A71-4FD7-BC35-775430A520E4}"/>
              </a:ext>
            </a:extLst>
          </p:cNvPr>
          <p:cNvCxnSpPr>
            <a:cxnSpLocks/>
          </p:cNvCxnSpPr>
          <p:nvPr/>
        </p:nvCxnSpPr>
        <p:spPr>
          <a:xfrm>
            <a:off x="4693330" y="4006187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B4B9BE-3498-4D74-835A-A3EC4CE0C6C6}"/>
              </a:ext>
            </a:extLst>
          </p:cNvPr>
          <p:cNvCxnSpPr>
            <a:cxnSpLocks/>
          </p:cNvCxnSpPr>
          <p:nvPr/>
        </p:nvCxnSpPr>
        <p:spPr>
          <a:xfrm flipH="1">
            <a:off x="5570466" y="4033881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02B854-DE99-40EE-9B29-1409F1436066}"/>
              </a:ext>
            </a:extLst>
          </p:cNvPr>
          <p:cNvCxnSpPr>
            <a:cxnSpLocks/>
          </p:cNvCxnSpPr>
          <p:nvPr/>
        </p:nvCxnSpPr>
        <p:spPr>
          <a:xfrm>
            <a:off x="6225952" y="406047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2D4C843-D54E-49A0-BFA5-D8F26A3990E0}"/>
              </a:ext>
            </a:extLst>
          </p:cNvPr>
          <p:cNvCxnSpPr>
            <a:cxnSpLocks/>
          </p:cNvCxnSpPr>
          <p:nvPr/>
        </p:nvCxnSpPr>
        <p:spPr>
          <a:xfrm>
            <a:off x="7441054" y="406699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1B077-F03F-4C13-BA42-F8CC968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8A3F-46BC-4D18-9676-4F7748E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0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57297"/>
                  </p:ext>
                </p:extLst>
              </p:nvPr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5" t="-125333" r="-910160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125333" r="-279911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25333" r="-86" b="-8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225333" r="-279911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325333" r="-27991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425333" r="-279911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518421" r="-279911" b="-4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626667" r="-279911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726667" r="-279911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826667" r="-27991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926667" r="-2799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660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Path properties: </a:t>
                </a:r>
                <a:r>
                  <a:rPr lang="en-US" dirty="0"/>
                  <a:t>properties of any given path or execution in the program</a:t>
                </a:r>
              </a:p>
              <a:p>
                <a:r>
                  <a:rPr lang="en-US" i="1" dirty="0"/>
                  <a:t>Quantification over runs: </a:t>
                </a:r>
                <a:r>
                  <a:rPr lang="en-US" dirty="0"/>
                  <a:t>Checking if a property holds over </a:t>
                </a:r>
                <a:r>
                  <a:rPr lang="en-US" b="1" dirty="0"/>
                  <a:t>all </a:t>
                </a:r>
                <a:r>
                  <a:rPr lang="en-US" dirty="0"/>
                  <a:t>paths or over </a:t>
                </a:r>
                <a:r>
                  <a:rPr lang="en-US" b="1" dirty="0"/>
                  <a:t>some </a:t>
                </a:r>
                <a:r>
                  <a:rPr lang="en-US" dirty="0"/>
                  <a:t>path</a:t>
                </a:r>
                <a:endParaRPr lang="en-US" i="1" dirty="0"/>
              </a:p>
              <a:p>
                <a:r>
                  <a:rPr lang="en-US" dirty="0"/>
                  <a:t>Example CTL operator: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  <a:blipFill>
                <a:blip r:embed="rId2"/>
                <a:stretch>
                  <a:fillRect l="-625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291D39-53C2-49E2-BC48-D7FC19F5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0C40-A237-4AE5-A046-94952032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502E-4DC5-441F-BC24-F468772D1423}"/>
              </a:ext>
            </a:extLst>
          </p:cNvPr>
          <p:cNvSpPr txBox="1"/>
          <p:nvPr/>
        </p:nvSpPr>
        <p:spPr>
          <a:xfrm>
            <a:off x="2149812" y="4842860"/>
            <a:ext cx="3122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b="1" dirty="0"/>
              <a:t>A</a:t>
            </a:r>
            <a:r>
              <a:rPr lang="en-US" sz="3200" dirty="0"/>
              <a:t>ll executions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DD76E-DCAE-411C-85F7-5CF161EF34E8}"/>
              </a:ext>
            </a:extLst>
          </p:cNvPr>
          <p:cNvSpPr txBox="1"/>
          <p:nvPr/>
        </p:nvSpPr>
        <p:spPr>
          <a:xfrm>
            <a:off x="6016224" y="4842860"/>
            <a:ext cx="540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Eventually/In Some </a:t>
            </a:r>
            <a:r>
              <a:rPr lang="en-US" sz="3200" b="1" dirty="0"/>
              <a:t>F</a:t>
            </a:r>
            <a:r>
              <a:rPr lang="en-US" sz="3200" dirty="0"/>
              <a:t>uture step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059F70-3827-4503-8DDA-39873EF29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7125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B7F30A-61E1-4D25-A709-2CF0E66F72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9353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8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DBA92-B3EA-47F8-9CB9-2670BA7B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B68C-F97F-4C2F-A090-7F3E6DC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0C18D-5967-481E-BFCB-41BBE90817C6}"/>
              </a:ext>
            </a:extLst>
          </p:cNvPr>
          <p:cNvGrpSpPr/>
          <p:nvPr/>
        </p:nvGrpSpPr>
        <p:grpSpPr>
          <a:xfrm>
            <a:off x="467379" y="1754589"/>
            <a:ext cx="3287498" cy="3513668"/>
            <a:chOff x="467379" y="1754589"/>
            <a:chExt cx="3287498" cy="3513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567E04-7226-42CD-AAA0-1FFAC4FC5E7D}"/>
                </a:ext>
              </a:extLst>
            </p:cNvPr>
            <p:cNvGrpSpPr/>
            <p:nvPr/>
          </p:nvGrpSpPr>
          <p:grpSpPr>
            <a:xfrm>
              <a:off x="467379" y="1754589"/>
              <a:ext cx="3287498" cy="2394873"/>
              <a:chOff x="331192" y="2240972"/>
              <a:chExt cx="3287498" cy="23948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/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/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/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F45831-B4C8-4B2B-A1F4-4B22CEC4296B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1256489" y="2905743"/>
                <a:ext cx="641520" cy="9512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0225BC-9B76-4978-AFC9-29343D139ED7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2482680" y="2905743"/>
                <a:ext cx="722585" cy="8734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/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F6341B-CB3C-4314-8E49-D7B77685431E}"/>
              </a:ext>
            </a:extLst>
          </p:cNvPr>
          <p:cNvGrpSpPr/>
          <p:nvPr/>
        </p:nvGrpSpPr>
        <p:grpSpPr>
          <a:xfrm>
            <a:off x="4589662" y="1606492"/>
            <a:ext cx="2775627" cy="3490651"/>
            <a:chOff x="6060331" y="1658649"/>
            <a:chExt cx="2775627" cy="349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EC21BB-DB30-4E3C-B8A7-A8542ACDA04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137AF-BD84-4288-8C6B-67913D48E209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/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/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8C268-7540-480D-92EA-69D4115BF8A9}"/>
              </a:ext>
            </a:extLst>
          </p:cNvPr>
          <p:cNvGrpSpPr/>
          <p:nvPr/>
        </p:nvGrpSpPr>
        <p:grpSpPr>
          <a:xfrm>
            <a:off x="8130435" y="1547486"/>
            <a:ext cx="3396841" cy="3492552"/>
            <a:chOff x="5602384" y="1658649"/>
            <a:chExt cx="3233574" cy="34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E69BE72-DC14-4B84-88EE-EA4DCCF6BD99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ED60CF-581C-45CD-AFBB-BFBC9CB9EF2C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/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/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/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/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all</a:t>
                </a:r>
              </a:p>
              <a:p>
                <a:r>
                  <a:rPr lang="en-US" sz="2800" dirty="0"/>
                  <a:t>Paths,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blipFill>
                <a:blip r:embed="rId2"/>
                <a:stretch>
                  <a:fillRect l="-4396" t="-3356" r="-28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166680" y="1515623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2E14511-AF26-441D-9E80-C4F72EFB6997}"/>
              </a:ext>
            </a:extLst>
          </p:cNvPr>
          <p:cNvGrpSpPr/>
          <p:nvPr/>
        </p:nvGrpSpPr>
        <p:grpSpPr>
          <a:xfrm>
            <a:off x="7729182" y="1438030"/>
            <a:ext cx="4529500" cy="3859382"/>
            <a:chOff x="6736332" y="1251799"/>
            <a:chExt cx="4529500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/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000DB6-DEAD-436D-8F64-7B48F46ACEB9}"/>
                </a:ext>
              </a:extLst>
            </p:cNvPr>
            <p:cNvSpPr/>
            <p:nvPr/>
          </p:nvSpPr>
          <p:spPr>
            <a:xfrm>
              <a:off x="6736332" y="237589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61280B9-9E4A-4EBC-9666-DC8403D5EDAB}"/>
                </a:ext>
              </a:extLst>
            </p:cNvPr>
            <p:cNvSpPr/>
            <p:nvPr/>
          </p:nvSpPr>
          <p:spPr>
            <a:xfrm>
              <a:off x="8401254" y="2215542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4DA1A1-82BE-403F-8635-C971E74D1466}"/>
                </a:ext>
              </a:extLst>
            </p:cNvPr>
            <p:cNvCxnSpPr>
              <a:cxnSpLocks/>
              <a:stCxn id="88" idx="3"/>
              <a:endCxn id="89" idx="0"/>
            </p:cNvCxnSpPr>
            <p:nvPr/>
          </p:nvCxnSpPr>
          <p:spPr>
            <a:xfrm flipH="1">
              <a:off x="7149758" y="1916570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149037E-BD4A-4B2A-83F3-9F1A19DCD6FB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8067842" y="1916570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B1820E-8F0F-4B89-9E5A-3031CF101828}"/>
                </a:ext>
              </a:extLst>
            </p:cNvPr>
            <p:cNvSpPr/>
            <p:nvPr/>
          </p:nvSpPr>
          <p:spPr>
            <a:xfrm>
              <a:off x="7519757" y="3240225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47A7D4-6C6F-4586-AD9E-27BD57BB4BA2}"/>
                </a:ext>
              </a:extLst>
            </p:cNvPr>
            <p:cNvSpPr/>
            <p:nvPr/>
          </p:nvSpPr>
          <p:spPr>
            <a:xfrm>
              <a:off x="9389295" y="323774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D0BC2A-8792-4E6F-921F-507D820AD711}"/>
                </a:ext>
              </a:extLst>
            </p:cNvPr>
            <p:cNvCxnSpPr>
              <a:cxnSpLocks/>
              <a:stCxn id="90" idx="5"/>
              <a:endCxn id="95" idx="1"/>
            </p:cNvCxnSpPr>
            <p:nvPr/>
          </p:nvCxnSpPr>
          <p:spPr>
            <a:xfrm>
              <a:off x="9107015" y="2880313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5EB675-7E01-428F-BD47-0E3CC5633C78}"/>
                </a:ext>
              </a:extLst>
            </p:cNvPr>
            <p:cNvCxnSpPr>
              <a:cxnSpLocks/>
              <a:stCxn id="90" idx="3"/>
              <a:endCxn id="94" idx="7"/>
            </p:cNvCxnSpPr>
            <p:nvPr/>
          </p:nvCxnSpPr>
          <p:spPr>
            <a:xfrm flipH="1">
              <a:off x="8225518" y="2880313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A5DC27-B1C5-4734-916C-38250E6F6F7C}"/>
                </a:ext>
              </a:extLst>
            </p:cNvPr>
            <p:cNvSpPr/>
            <p:nvPr/>
          </p:nvSpPr>
          <p:spPr>
            <a:xfrm>
              <a:off x="8517901" y="4332353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CD76C1-327B-4A34-AAF5-E05C8A45D617}"/>
                </a:ext>
              </a:extLst>
            </p:cNvPr>
            <p:cNvSpPr/>
            <p:nvPr/>
          </p:nvSpPr>
          <p:spPr>
            <a:xfrm>
              <a:off x="9974013" y="4300530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8F8EDF9-2DEE-4A79-8823-7D59B8317A91}"/>
                </a:ext>
              </a:extLst>
            </p:cNvPr>
            <p:cNvCxnSpPr>
              <a:cxnSpLocks/>
              <a:stCxn id="95" idx="5"/>
              <a:endCxn id="99" idx="0"/>
            </p:cNvCxnSpPr>
            <p:nvPr/>
          </p:nvCxnSpPr>
          <p:spPr>
            <a:xfrm>
              <a:off x="10095056" y="3902511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50FF057-1B3C-48D9-BF1D-AAEBFFE1DE58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>
            <a:xfrm flipH="1">
              <a:off x="9223662" y="3902511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/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367" r="-351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4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Across all</a:t>
                </a:r>
              </a:p>
              <a:p>
                <a:r>
                  <a:rPr lang="en-US" sz="2800" dirty="0"/>
                  <a:t>paths, and for every successor in the 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blipFill>
                <a:blip r:embed="rId2"/>
                <a:stretch>
                  <a:fillRect l="-4142" t="-3020" r="-57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208341" y="1551458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/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49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85000DB6-DEAD-436D-8F64-7B48F46ACEB9}"/>
              </a:ext>
            </a:extLst>
          </p:cNvPr>
          <p:cNvSpPr/>
          <p:nvPr/>
        </p:nvSpPr>
        <p:spPr>
          <a:xfrm>
            <a:off x="7729182" y="2562121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61280B9-9E4A-4EBC-9666-DC8403D5EDAB}"/>
              </a:ext>
            </a:extLst>
          </p:cNvPr>
          <p:cNvSpPr/>
          <p:nvPr/>
        </p:nvSpPr>
        <p:spPr>
          <a:xfrm>
            <a:off x="9394104" y="2401773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4DA1A1-82BE-403F-8635-C971E74D1466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8142608" y="2102801"/>
            <a:ext cx="333413" cy="459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49037E-BD4A-4B2A-83F3-9F1A19DCD6FB}"/>
              </a:ext>
            </a:extLst>
          </p:cNvPr>
          <p:cNvCxnSpPr>
            <a:cxnSpLocks/>
            <a:stCxn id="88" idx="5"/>
            <a:endCxn id="90" idx="1"/>
          </p:cNvCxnSpPr>
          <p:nvPr/>
        </p:nvCxnSpPr>
        <p:spPr>
          <a:xfrm>
            <a:off x="9060692" y="2102801"/>
            <a:ext cx="454502" cy="41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6B1820E-8F0F-4B89-9E5A-3031CF101828}"/>
              </a:ext>
            </a:extLst>
          </p:cNvPr>
          <p:cNvSpPr/>
          <p:nvPr/>
        </p:nvSpPr>
        <p:spPr>
          <a:xfrm>
            <a:off x="8512607" y="3426456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47A7D4-6C6F-4586-AD9E-27BD57BB4BA2}"/>
              </a:ext>
            </a:extLst>
          </p:cNvPr>
          <p:cNvSpPr/>
          <p:nvPr/>
        </p:nvSpPr>
        <p:spPr>
          <a:xfrm>
            <a:off x="10382145" y="342397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D0BC2A-8792-4E6F-921F-507D820AD711}"/>
              </a:ext>
            </a:extLst>
          </p:cNvPr>
          <p:cNvCxnSpPr>
            <a:cxnSpLocks/>
            <a:stCxn id="90" idx="5"/>
            <a:endCxn id="95" idx="1"/>
          </p:cNvCxnSpPr>
          <p:nvPr/>
        </p:nvCxnSpPr>
        <p:spPr>
          <a:xfrm>
            <a:off x="10099865" y="3066544"/>
            <a:ext cx="403370" cy="471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5EB675-7E01-428F-BD47-0E3CC5633C78}"/>
              </a:ext>
            </a:extLst>
          </p:cNvPr>
          <p:cNvCxnSpPr>
            <a:cxnSpLocks/>
            <a:stCxn id="90" idx="3"/>
            <a:endCxn id="94" idx="7"/>
          </p:cNvCxnSpPr>
          <p:nvPr/>
        </p:nvCxnSpPr>
        <p:spPr>
          <a:xfrm flipH="1">
            <a:off x="9218368" y="3066544"/>
            <a:ext cx="296826" cy="473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3A5DC27-B1C5-4734-916C-38250E6F6F7C}"/>
              </a:ext>
            </a:extLst>
          </p:cNvPr>
          <p:cNvSpPr/>
          <p:nvPr/>
        </p:nvSpPr>
        <p:spPr>
          <a:xfrm>
            <a:off x="9510751" y="4518584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CD76C1-327B-4A34-AAF5-E05C8A45D617}"/>
              </a:ext>
            </a:extLst>
          </p:cNvPr>
          <p:cNvSpPr/>
          <p:nvPr/>
        </p:nvSpPr>
        <p:spPr>
          <a:xfrm>
            <a:off x="10966863" y="448676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F8EDF9-2DEE-4A79-8823-7D59B8317A91}"/>
              </a:ext>
            </a:extLst>
          </p:cNvPr>
          <p:cNvCxnSpPr>
            <a:cxnSpLocks/>
            <a:stCxn id="95" idx="5"/>
            <a:endCxn id="99" idx="0"/>
          </p:cNvCxnSpPr>
          <p:nvPr/>
        </p:nvCxnSpPr>
        <p:spPr>
          <a:xfrm>
            <a:off x="11087906" y="4088742"/>
            <a:ext cx="292383" cy="398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0FF057-1B3C-48D9-BF1D-AAEBFFE1DE58}"/>
              </a:ext>
            </a:extLst>
          </p:cNvPr>
          <p:cNvCxnSpPr>
            <a:cxnSpLocks/>
            <a:stCxn id="95" idx="3"/>
            <a:endCxn id="98" idx="7"/>
          </p:cNvCxnSpPr>
          <p:nvPr/>
        </p:nvCxnSpPr>
        <p:spPr>
          <a:xfrm flipH="1">
            <a:off x="10216512" y="4088742"/>
            <a:ext cx="286723" cy="543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/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always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/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/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/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/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/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03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𝐀𝐆𝐄𝐅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207575-54BF-4F72-A2E1-36FFD34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C4D-54F0-4171-8F07-49240B21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Safety verification can be done using inductive invariants or analyzing reachable state space of the system</a:t>
            </a:r>
          </a:p>
          <a:p>
            <a:pPr lvl="1"/>
            <a:r>
              <a:rPr lang="en-US" dirty="0"/>
              <a:t>A bug is an execution that drives the monitor into an error state</a:t>
            </a:r>
          </a:p>
          <a:p>
            <a:r>
              <a:rPr lang="en-US" dirty="0"/>
              <a:t>Can we use a monitor to classify infinite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Checking if a given state machine (program) satisfies a CTL formula can be done quite efficiently (linear in the size of the machine and the property)</a:t>
                </a:r>
              </a:p>
              <a:p>
                <a:r>
                  <a:rPr lang="en-US" dirty="0"/>
                  <a:t>Native CTL cannot express fairness properties</a:t>
                </a:r>
              </a:p>
              <a:p>
                <a:pPr lvl="1"/>
                <a:r>
                  <a:rPr lang="en-US" dirty="0"/>
                  <a:t>Extension Fair CTL can express fairness</a:t>
                </a:r>
              </a:p>
              <a:p>
                <a:r>
                  <a:rPr lang="en-US" dirty="0"/>
                  <a:t>CTL</a:t>
                </a:r>
                <a:r>
                  <a:rPr lang="en-US" baseline="30000" dirty="0"/>
                  <a:t>* </a:t>
                </a:r>
                <a:r>
                  <a:rPr lang="en-US" dirty="0"/>
                  <a:t> is a logic that combines CTL and LTL: You can have formulas like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CTL: Less used than LTL, but an important logic in the history of temporal logic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  <a:blipFill>
                <a:blip r:embed="rId2"/>
                <a:stretch>
                  <a:fillRect l="-625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081E89-6E40-44E0-8C62-3A23FBC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8" y="430374"/>
            <a:ext cx="10920419" cy="778828"/>
          </a:xfrm>
        </p:spPr>
        <p:txBody>
          <a:bodyPr/>
          <a:lstStyle/>
          <a:p>
            <a:r>
              <a:rPr lang="en-US" dirty="0"/>
              <a:t>CTL advantages and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32586-8FE3-48D3-BABA-937CDB7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/>
                          <m:t>⊭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2384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chain with a controller!</a:t>
                </a:r>
              </a:p>
              <a:p>
                <a:r>
                  <a:rPr lang="en-US" dirty="0"/>
                  <a:t>Represented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as before (can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the definition if needed)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transition probability function such that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reward function.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defines the immediate reward received for transitioning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discount factor representing diminishing rewards with time</a:t>
                </a:r>
              </a:p>
              <a:p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023F66-9B32-4C5B-BA4C-4D0768A4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2AEA-E5A3-4788-AC56-9A16DF4A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400E9-052F-4311-9AA9-D9C98156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09202"/>
            <a:ext cx="6031751" cy="4944710"/>
          </a:xfrm>
        </p:spPr>
        <p:txBody>
          <a:bodyPr>
            <a:normAutofit/>
          </a:bodyPr>
          <a:lstStyle/>
          <a:p>
            <a:r>
              <a:rPr lang="en-US" dirty="0"/>
              <a:t>Assume fixed target location</a:t>
            </a:r>
          </a:p>
          <a:p>
            <a:r>
              <a:rPr lang="en-US" dirty="0"/>
              <a:t>Reward for transitions going to target cell = 1, otherwise 0</a:t>
            </a:r>
          </a:p>
          <a:p>
            <a:r>
              <a:rPr lang="en-US" dirty="0"/>
              <a:t>Just part of the robot MDP showing two different actions, each action leading to next states with some probability</a:t>
            </a:r>
          </a:p>
          <a:p>
            <a:r>
              <a:rPr lang="en-US" dirty="0"/>
              <a:t>Which action to choose from each cell? </a:t>
            </a:r>
          </a:p>
          <a:p>
            <a:r>
              <a:rPr lang="en-US" dirty="0"/>
              <a:t>How do we find an optimal policy (that maximizes rewards)?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44824-6728-4ECD-A6CF-F6933BA0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Robot controlling its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8CF3C-3A5A-40A6-9A53-7FFC1AE2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/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/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FAB99B-887F-48A5-92C7-D6F22072E61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643626" y="2471531"/>
            <a:ext cx="761644" cy="32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5970A-2EA8-4EC9-8C1F-9CF7862D4525}"/>
              </a:ext>
            </a:extLst>
          </p:cNvPr>
          <p:cNvSpPr/>
          <p:nvPr/>
        </p:nvSpPr>
        <p:spPr>
          <a:xfrm>
            <a:off x="2405270" y="2093843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/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85A865-0EE3-4620-B640-9F16B78D237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28730" y="2221396"/>
            <a:ext cx="1207289" cy="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A8460-5AC2-4B5B-8975-CD2639EB431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34014" y="2374814"/>
            <a:ext cx="1167533" cy="5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719ED2-CF5B-4623-B959-E36E6D11965B}"/>
              </a:ext>
            </a:extLst>
          </p:cNvPr>
          <p:cNvSpPr txBox="1"/>
          <p:nvPr/>
        </p:nvSpPr>
        <p:spPr>
          <a:xfrm>
            <a:off x="3273620" y="1837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6AEB5-4041-4CA5-A369-011F108E3820}"/>
              </a:ext>
            </a:extLst>
          </p:cNvPr>
          <p:cNvSpPr txBox="1"/>
          <p:nvPr/>
        </p:nvSpPr>
        <p:spPr>
          <a:xfrm>
            <a:off x="3294168" y="26717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69024-302C-4971-9008-C4CEF9F9A6F3}"/>
              </a:ext>
            </a:extLst>
          </p:cNvPr>
          <p:cNvSpPr/>
          <p:nvPr/>
        </p:nvSpPr>
        <p:spPr>
          <a:xfrm>
            <a:off x="2405270" y="3404212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FC668-2B3D-4346-A840-DE92F8B291CC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>
            <a:off x="1643626" y="3153641"/>
            <a:ext cx="761644" cy="46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/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/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D0F52-F3F8-4FE9-B723-79D9480301C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936657" y="3604701"/>
            <a:ext cx="1164890" cy="6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9C2981-9AEE-4D8B-98E4-AAE52B676CD5}"/>
              </a:ext>
            </a:extLst>
          </p:cNvPr>
          <p:cNvSpPr txBox="1"/>
          <p:nvPr/>
        </p:nvSpPr>
        <p:spPr>
          <a:xfrm>
            <a:off x="3281547" y="3200498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273026-A497-40B5-8F49-7D7AB67332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934014" y="3787046"/>
            <a:ext cx="1133061" cy="50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F3BE19-8C25-4331-9B49-1CA2436A6316}"/>
              </a:ext>
            </a:extLst>
          </p:cNvPr>
          <p:cNvSpPr txBox="1"/>
          <p:nvPr/>
        </p:nvSpPr>
        <p:spPr>
          <a:xfrm>
            <a:off x="3294168" y="4083945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994603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609342-075D-464E-8379-666E0CE14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MDP can be described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transition probability function such that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reward function. (Sometimes a reward function is written with actions as well,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We will use only state-reward functions to make it easy.)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discount factor representing diminishing rewards with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609342-075D-464E-8379-666E0CE14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832239-70E4-49DC-BDE0-F3C3E24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9640-43F7-4108-83F9-A471A44B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706" y="1629765"/>
                <a:ext cx="6744563" cy="2804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inf.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6" y="1629765"/>
                <a:ext cx="6744563" cy="2804670"/>
              </a:xfrm>
              <a:prstGeom prst="rect">
                <a:avLst/>
              </a:prstGeom>
              <a:blipFill>
                <a:blip r:embed="rId7"/>
                <a:stretch>
                  <a:fillRect l="-723" t="-2609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706" y="4434435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6" y="4434435"/>
                <a:ext cx="4879893" cy="1069193"/>
              </a:xfrm>
              <a:prstGeom prst="rect">
                <a:avLst/>
              </a:prstGeom>
              <a:blipFill>
                <a:blip r:embed="rId8"/>
                <a:stretch>
                  <a:fillRect l="-1625" t="-9091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in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Pick a new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Results in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...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payoff for this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9565CF6-30CA-41A1-9C63-33F8884F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D2A2-1B57-40E4-8C0B-9621FE7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50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06" y="1332703"/>
                <a:ext cx="1214079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starts in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player 1 (controller) chooses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player 2 (environment) picking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Player 1 picks a new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Player 2 picks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...</a:t>
                </a:r>
              </a:p>
              <a:p>
                <a:r>
                  <a:rPr lang="en-US" dirty="0"/>
                  <a:t>Total payoff for this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06" y="1332703"/>
                <a:ext cx="12140793" cy="4351338"/>
              </a:xfrm>
              <a:blipFill>
                <a:blip r:embed="rId2"/>
                <a:stretch>
                  <a:fillRect l="-602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9565CF6-30CA-41A1-9C63-33F8884F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as two-player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D2A2-1B57-40E4-8C0B-9621FE7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4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FE1C65-487F-4E2F-A045-B562875D6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2" y="1332703"/>
                <a:ext cx="11989611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Policy is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mapping states to actions</a:t>
                </a:r>
              </a:p>
              <a:p>
                <a:pPr lvl="1"/>
                <a:r>
                  <a:rPr lang="en-US" dirty="0"/>
                  <a:t>This is deterministic view of policies, later we will look at stochastic policies</a:t>
                </a:r>
              </a:p>
              <a:p>
                <a:r>
                  <a:rPr lang="en-US" dirty="0"/>
                  <a:t>Policy is basically the “implementation” of our controller. It tells the controller what action to take in each state.</a:t>
                </a:r>
              </a:p>
              <a:p>
                <a:r>
                  <a:rPr lang="en-US" dirty="0"/>
                  <a:t>If we are executing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take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Value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the expected payoff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following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thereafter</a:t>
                </a: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given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policy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FE1C65-487F-4E2F-A045-B562875D6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2" y="1332703"/>
                <a:ext cx="11989611" cy="4351338"/>
              </a:xfrm>
              <a:blipFill>
                <a:blip r:embed="rId2"/>
                <a:stretch>
                  <a:fillRect l="-50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491AC3-C304-4680-B60F-333E6B0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Value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12BB-FBB6-4335-B2BC-F7D6D54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84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50271-9FCF-4AB9-B2E7-229F4035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Bellman showed that :</a:t>
            </a:r>
          </a:p>
          <a:p>
            <a:pPr lvl="1"/>
            <a:r>
              <a:rPr lang="en-US" dirty="0"/>
              <a:t>computing optimal reward/cost over several steps of </a:t>
            </a:r>
          </a:p>
          <a:p>
            <a:pPr lvl="1"/>
            <a:r>
              <a:rPr lang="en-US" dirty="0"/>
              <a:t>a dynamic discrete decision problem (i.e. computing the best decision in each discrete step)</a:t>
            </a:r>
          </a:p>
          <a:p>
            <a:pPr lvl="1"/>
            <a:r>
              <a:rPr lang="en-US" dirty="0"/>
              <a:t>can be stated in a recursive step-by-step form</a:t>
            </a:r>
          </a:p>
          <a:p>
            <a:pPr lvl="1"/>
            <a:r>
              <a:rPr lang="en-US" dirty="0"/>
              <a:t>by writing the relationship between the value functions in two successive iterations.</a:t>
            </a:r>
          </a:p>
          <a:p>
            <a:r>
              <a:rPr lang="en-US" dirty="0"/>
              <a:t>This relationship is called Bellman equation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46E38-C522-4BCF-AE0D-F90D2B96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D9AA8-5811-40F5-94EE-E2EE345B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51466D-23BF-416E-9E38-BC148A10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 expected sum of rewards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has two terms:</a:t>
                </a:r>
              </a:p>
              <a:p>
                <a:pPr lvl="1"/>
                <a:r>
                  <a:rPr lang="en-US" dirty="0"/>
                  <a:t>Immediate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sum of future discounted rewards</a:t>
                </a:r>
              </a:p>
              <a:p>
                <a:r>
                  <a:rPr lang="en-US" dirty="0"/>
                  <a:t>Note that above is the same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finite-state MDP, we can write one such equation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which gives 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linear equations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variables (the unknown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can be solved efficiently (Gaussian elimination).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51466D-23BF-416E-9E38-BC148A10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2EC76F-1A15-47C7-B4A6-D7A8D59F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satisfies Bellman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6A340-25CD-48D0-989A-68B96CFB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53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74E97D-23F2-4FC8-8753-452AE0028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now know how to compute the value for a given policy</a:t>
                </a: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Computing best/optimal policy: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 Bellman equation for optimal value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And optimal policy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make above equation hold,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74E97D-23F2-4FC8-8753-452AE0028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AF6553-5F7A-43F1-A890-887BCF6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B31D4-C920-4EB7-8255-19EB7E7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2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1A6E4-D41B-4E73-8A27-483824F7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compute the optimal policy?</a:t>
            </a:r>
          </a:p>
          <a:p>
            <a:r>
              <a:rPr lang="en-US" dirty="0"/>
              <a:t>Two algorithms:</a:t>
            </a:r>
          </a:p>
          <a:p>
            <a:pPr lvl="1"/>
            <a:r>
              <a:rPr lang="en-US" dirty="0"/>
              <a:t>Value iteration</a:t>
            </a:r>
          </a:p>
          <a:p>
            <a:pPr lvl="1"/>
            <a:r>
              <a:rPr lang="en-US" dirty="0"/>
              <a:t>Policy iteration</a:t>
            </a:r>
          </a:p>
          <a:p>
            <a:endParaRPr lang="en-US" dirty="0"/>
          </a:p>
          <a:p>
            <a:r>
              <a:rPr lang="en-US" dirty="0"/>
              <a:t>Value iteration: Repeatedly update estimated value function using Bellman equation</a:t>
            </a:r>
          </a:p>
          <a:p>
            <a:r>
              <a:rPr lang="en-US" dirty="0"/>
              <a:t>Policy iteration: Use value function of a given policy to improve the policy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1ED66B-47B5-43A8-A489-F9C8D515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7CAA4-648A-4970-A15C-3F09354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39DA3-4400-49DA-B7EE-A62B8A754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Value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the beginning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be shown that after finite number of 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39DA3-4400-49DA-B7EE-A62B8A754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F6E235F-E705-4CB9-936C-16EED06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2CAB2-94E4-487A-9343-7BFF5B2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4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081E-01CA-4FFB-B4BF-D5BBB80F2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policy at the beginning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randomly</a:t>
                </a:r>
              </a:p>
              <a:p>
                <a:pPr marL="0" indent="0">
                  <a:buNone/>
                </a:pPr>
                <a:r>
                  <a:rPr lang="en-US" dirty="0"/>
                  <a:t>	While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) {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dirty="0"/>
                  <a:t> /*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*/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}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Can be shown that this algorithm also converges to the optimal policy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081E-01CA-4FFB-B4BF-D5BBB80F2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308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B4E0D99-8C88-42C6-816A-DA3E4F37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BD33-BE55-452A-B7BF-1DFEA47F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379A-95AF-4EB8-BBE4-9C8F8C7B2697}"/>
              </a:ext>
            </a:extLst>
          </p:cNvPr>
          <p:cNvSpPr/>
          <p:nvPr/>
        </p:nvSpPr>
        <p:spPr>
          <a:xfrm>
            <a:off x="9838944" y="2487168"/>
            <a:ext cx="1960474" cy="1375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use the LP formulation to solve this, or an iterative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13452F-014A-4A5A-B5CE-8085D60F20EA}"/>
              </a:ext>
            </a:extLst>
          </p:cNvPr>
          <p:cNvCxnSpPr>
            <a:stCxn id="5" idx="1"/>
          </p:cNvCxnSpPr>
          <p:nvPr/>
        </p:nvCxnSpPr>
        <p:spPr>
          <a:xfrm flipH="1">
            <a:off x="7556602" y="3174797"/>
            <a:ext cx="2282342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31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4D234A-FCF3-4E29-B854-567581F80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using rewards for action-values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indicates the reward obtained by taking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thereafter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Optimal-action-value policy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previous formulas change a bit, as the reward depends on which action is taken (and is thus is subject to transition probability)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4D234A-FCF3-4E29-B854-567581F80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4CCBB0-A3A8-4D4F-BA50-9AE3DD72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state-action pairs for rewards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8CE1-CEFB-4ED1-864B-9D28E1F7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2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-59829" y="4915452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D58B45-76E9-4DB5-9895-D7FFC2D8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iteration and Policy iteration are both standard, and no agreement on which is better</a:t>
            </a:r>
          </a:p>
          <a:p>
            <a:r>
              <a:rPr lang="en-US" dirty="0"/>
              <a:t>In practice, value iteration is preferred over policy iteration as the latter requires solving linear equations, which scales ~cubically with the size of the state space</a:t>
            </a:r>
          </a:p>
          <a:p>
            <a:r>
              <a:rPr lang="en-US" dirty="0"/>
              <a:t>Real-world applications face challenges: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Curse of modeling: Where does the (probabilistic) environment model come from?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Curse of dimensionality: Even if you have a model, computing and storing expectations over large state-spaces is impractical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5764-4281-4B02-A99A-647BE2CD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3B20-FF6C-48C6-A3E4-EFD1551C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49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934DD7-B3F4-48BE-8225-917BC152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data to estimate model</a:t>
                </a:r>
              </a:p>
              <a:p>
                <a:pPr lvl="1"/>
                <a:r>
                  <a:rPr lang="en-US" dirty="0"/>
                  <a:t>Run many simulations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Perform optimal policy search over the approximate model</a:t>
                </a:r>
              </a:p>
              <a:p>
                <a:r>
                  <a:rPr lang="en-US" dirty="0"/>
                  <a:t>Model converges asymptotically if all state-action pairs are visited infinitely often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934DD7-B3F4-48BE-8225-917BC152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D2ACCF-FBA0-4C5B-BC1B-C592247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model (Indirect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C1033-04D5-49C6-A696-D8D45F0E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4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2F2646-0E61-441A-8F3D-C942B10D7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Called a model-free method, because it does not assume knowledge of a model of the environment</a:t>
                </a:r>
              </a:p>
              <a:p>
                <a:r>
                  <a:rPr lang="en-US" dirty="0"/>
                  <a:t>Learning agent tries to learn optimal policy from its history of interactions with the environment</a:t>
                </a:r>
              </a:p>
              <a:p>
                <a:r>
                  <a:rPr lang="en-US" dirty="0"/>
                  <a:t>Agent interaction described in tuples called “experience”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for each state and action returns the expected reward of that action (and all subsequent actions) at that state</a:t>
                </a:r>
              </a:p>
              <a:p>
                <a:r>
                  <a:rPr lang="en-US" dirty="0"/>
                  <a:t>Q-learning uses a technique called “temporal differences” to estimate optimal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in each state</a:t>
                </a:r>
              </a:p>
              <a:p>
                <a:r>
                  <a:rPr lang="en-US" dirty="0"/>
                  <a:t>Agent maintains a table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values 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2F2646-0E61-441A-8F3D-C942B10D7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3DD55B-610D-48E5-B80C-94395614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Q-learning: (Model-free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2BA8D-2F91-48E4-94E7-7C914956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8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9D7F70-4142-4B5E-AAF0-AB39D6F4D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Whenever the agent is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takes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we have new data about the reward that we get, we use this to update our estimate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 at that state</a:t>
                </a:r>
              </a:p>
              <a:p>
                <a:r>
                  <a:rPr lang="en-US" dirty="0"/>
                  <a:t>Agent updates its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using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how aggressively you update the 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means that you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 very slowly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means that you simple replace the old value with the new value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estimate of the optimal future value</a:t>
                </a:r>
              </a:p>
              <a:p>
                <a:r>
                  <a:rPr lang="en-US" dirty="0"/>
                  <a:t>Note that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learning, when we update the value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have some knowledge of what happens when we 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9D7F70-4142-4B5E-AAF0-AB39D6F4D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3226" r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9CAFEC-E6AC-4143-A297-0FB89490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9FC8-A3B6-48FE-BF48-885BC609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17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FE4BA6-B739-4F7A-953F-5004B086A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Q-learning learns an optimal policy no matter which policy you are following – hence it’s called an off-policy method</a:t>
                </a:r>
              </a:p>
              <a:p>
                <a:r>
                  <a:rPr lang="en-US" dirty="0"/>
                  <a:t>One issue in Q-learning (and more broadly in RL): How should an agent decide which actions to choose to explore?</a:t>
                </a:r>
              </a:p>
              <a:p>
                <a:pPr lvl="1"/>
                <a:r>
                  <a:rPr lang="en-US" dirty="0"/>
                  <a:t>Is it better to explore more actions, or exploit an action for which we got a good reward (i.e. pursue the chosen path deeper)?</a:t>
                </a:r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i="1" dirty="0"/>
                  <a:t>exploitation-exploration tradeoff, </a:t>
                </a:r>
                <a:r>
                  <a:rPr lang="en-US" dirty="0"/>
                  <a:t>a parameter to choose for many RL algorithms</a:t>
                </a:r>
              </a:p>
              <a:p>
                <a:r>
                  <a:rPr lang="en-US" dirty="0"/>
                  <a:t>One way to do this is using the Boltzmann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parameter (called temperature) controls probability of picking non-optimal actions.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large, all actions are chosen uniformly (explore),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small, then the best actions are chosen.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FE4BA6-B739-4F7A-953F-5004B086A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647" r="-365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2D5747-C46B-4244-B397-5FF42224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33E1-03E5-4035-A9DC-DB3A6182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1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10EA91-7FA7-415E-A917-CEFB949D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Uncertainty! </a:t>
            </a:r>
          </a:p>
          <a:p>
            <a:r>
              <a:rPr lang="en-US" dirty="0"/>
              <a:t>In all previous algorithms, we assume that all states are fully visible and precisely estimable</a:t>
            </a:r>
          </a:p>
          <a:p>
            <a:r>
              <a:rPr lang="en-US" dirty="0"/>
              <a:t>In CPS examples, there is uncertainty in states (sensor/actuation noise, state may not be observable but only estimated, etc.)</a:t>
            </a:r>
          </a:p>
          <a:p>
            <a:r>
              <a:rPr lang="en-US" dirty="0"/>
              <a:t>The approach is to model the underlying system as a Partially-Observable Markov Decision Process (POMDP)  -- pronounced POM-DPs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85483-E223-46DC-B884-6EF43F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more challenges for RL in autonomous CPS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1CDDA-E155-4084-B53D-1000EF98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69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6-tuple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transition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gives the probability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transitioning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under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observation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probability of observing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if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taken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reward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a reward for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FBABBE-6EA6-4284-A4B2-8540A9B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1846-4551-403E-A1F2-253948F1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67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E7E01D-B411-4F76-8AE4-2C306056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theory concerns with planning problems for discrete or continuous POMDPs</a:t>
            </a:r>
          </a:p>
          <a:p>
            <a:r>
              <a:rPr lang="en-US" dirty="0"/>
              <a:t>Strong assumptions required to get theoretical results of optimality</a:t>
            </a:r>
          </a:p>
          <a:p>
            <a:pPr lvl="1"/>
            <a:r>
              <a:rPr lang="en-US" dirty="0"/>
              <a:t>Underlying state-transitions correspond to a linear dynamical system with Gaussian probability distribution</a:t>
            </a:r>
          </a:p>
          <a:p>
            <a:pPr lvl="1"/>
            <a:r>
              <a:rPr lang="en-US" dirty="0"/>
              <a:t>Reward function is a negative quadratic loss</a:t>
            </a:r>
          </a:p>
          <a:p>
            <a:r>
              <a:rPr lang="en-US" dirty="0"/>
              <a:t>Solving generic discrete POMDP is intractable, finding tractable special cases is a hot topic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05644-0123-442C-800A-922C835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BA689-432A-4EFD-A222-3F59647F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40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92AA7B-3E47-4E43-82B4-445F3D0CF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Policies in POMDPs are mappings from </a:t>
                </a:r>
                <a:r>
                  <a:rPr lang="en-US" i="1" dirty="0"/>
                  <a:t>belief </a:t>
                </a:r>
                <a:r>
                  <a:rPr lang="en-US" dirty="0"/>
                  <a:t>states to actions</a:t>
                </a:r>
              </a:p>
              <a:p>
                <a:r>
                  <a:rPr lang="en-US" dirty="0"/>
                  <a:t>Instead of tracking arbitrarily long observation histories, we track belief states</a:t>
                </a:r>
              </a:p>
              <a:p>
                <a:r>
                  <a:rPr lang="en-US" dirty="0"/>
                  <a:t>A belief state is a distribution over states; in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assigned to being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belief states:</a:t>
                </a:r>
              </a:p>
              <a:p>
                <a:pPr lvl="1"/>
                <a:r>
                  <a:rPr lang="en-US" dirty="0"/>
                  <a:t>Start in some initial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prior to any observations</a:t>
                </a:r>
              </a:p>
              <a:p>
                <a:pPr lvl="1"/>
                <a:r>
                  <a:rPr lang="en-US" dirty="0"/>
                  <a:t>Compute new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based on current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, and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92AA7B-3E47-4E43-82B4-445F3D0CF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78A8A0-C46A-402C-9192-3E1FFDC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3E4AA-6B3D-49EC-BAFF-7B83625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1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F22FA0-C635-4DC4-A91C-A4E8D7675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Kalman filter: exact update of belief state for linear dynamical systems</a:t>
                </a:r>
              </a:p>
              <a:p>
                <a:r>
                  <a:rPr lang="en-US" dirty="0"/>
                  <a:t>Particle filter: approximate update for general systems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F22FA0-C635-4DC4-A91C-A4E8D7675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B798FD3-BC41-4BED-AF65-1AE3EF3A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258F9-3151-4941-9D1A-F2B3C11E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ACC40-56D4-4B85-A623-A467B499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literature, starting in 1960s</a:t>
            </a:r>
          </a:p>
          <a:p>
            <a:r>
              <a:rPr lang="en-US" dirty="0"/>
              <a:t>Point-based value iteration:</a:t>
            </a:r>
          </a:p>
          <a:p>
            <a:pPr lvl="1"/>
            <a:r>
              <a:rPr lang="en-US" dirty="0"/>
              <a:t>Select a small set of reachable belief points</a:t>
            </a:r>
          </a:p>
          <a:p>
            <a:pPr lvl="1"/>
            <a:r>
              <a:rPr lang="en-US" dirty="0"/>
              <a:t>Perform Bellman updates at those points, keeping value and gradient</a:t>
            </a:r>
          </a:p>
          <a:p>
            <a:r>
              <a:rPr lang="en-US" dirty="0"/>
              <a:t>Online search for POMDP solutions</a:t>
            </a:r>
          </a:p>
          <a:p>
            <a:pPr lvl="1"/>
            <a:r>
              <a:rPr lang="en-US" dirty="0"/>
              <a:t>Build AND/OR tree of the reachable belief states from current belief</a:t>
            </a:r>
          </a:p>
          <a:p>
            <a:pPr lvl="1"/>
            <a:r>
              <a:rPr lang="en-US" dirty="0"/>
              <a:t>Approaches like branch-and-bound, heuristic search, Monte Carlo Tree search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CC9B2-C544-41E8-A2E8-34A1AC4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planning in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3B9D3-EDCC-4F9A-88B7-4DE1E30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769071" cy="41051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  <a:p>
                <a:r>
                  <a:rPr lang="en-US" dirty="0"/>
                  <a:t>Construct composition of the original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</a:t>
                </a:r>
                <a:r>
                  <a:rPr lang="en-US" dirty="0" err="1"/>
                  <a:t>Büchi</a:t>
                </a:r>
                <a:r>
                  <a:rPr lang="en-US" dirty="0"/>
                  <a:t> monitor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there are cycles in the composite process that do not visit the states specified by the liveness property, then we have found a violation.</a:t>
                </a:r>
              </a:p>
              <a:p>
                <a:r>
                  <a:rPr lang="en-US" dirty="0"/>
                  <a:t>Reachable cycles in process composition correspond to counterexamples to liveness properties</a:t>
                </a:r>
              </a:p>
              <a:p>
                <a:r>
                  <a:rPr lang="en-US" dirty="0"/>
                  <a:t>Implemented in many verification tools (e.g. the SPIN model checker developed at NASA JPL)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769071" cy="4105145"/>
              </a:xfrm>
              <a:blipFill>
                <a:blip r:embed="rId2"/>
                <a:stretch>
                  <a:fillRect l="-518" t="-3120" r="-570" b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7A5437-B009-4B9D-9E5B-C47F22229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9095" y="1302433"/>
                <a:ext cx="7867131" cy="42531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far we have seen how we can express behaviors of individual system traces using LTL</a:t>
                </a:r>
              </a:p>
              <a:p>
                <a:r>
                  <a:rPr lang="en-US" dirty="0"/>
                  <a:t>A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starting from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satisfies a LTL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all system behaviors </a:t>
                </a:r>
                <a:r>
                  <a:rPr lang="en-US" dirty="0"/>
                  <a:t>starting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satisfy the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a system is safe w.r.t. a safety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all behaviors satisfy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(</a:t>
                </a:r>
                <a:r>
                  <a:rPr lang="en-US" b="1" dirty="0"/>
                  <a:t>Blinker, </a:t>
                </a:r>
                <a:r>
                  <a:rPr lang="en-US" dirty="0"/>
                  <a:t>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0,y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0))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US" dirty="0"/>
                  <a:t>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0)?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7A5437-B009-4B9D-9E5B-C47F22229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9095" y="1302433"/>
                <a:ext cx="7867131" cy="4253134"/>
              </a:xfrm>
              <a:blipFill>
                <a:blip r:embed="rId2"/>
                <a:stretch>
                  <a:fillRect l="-100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5847E7-98E6-41B8-896D-D219F91C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is a language for expressing system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D4F51-7F6B-4769-8D04-73987461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0C4A74-E382-40C6-BBD1-1FA633CF2B8C}"/>
              </a:ext>
            </a:extLst>
          </p:cNvPr>
          <p:cNvGrpSpPr/>
          <p:nvPr/>
        </p:nvGrpSpPr>
        <p:grpSpPr>
          <a:xfrm>
            <a:off x="578199" y="1857384"/>
            <a:ext cx="3211205" cy="2463764"/>
            <a:chOff x="1206585" y="1723597"/>
            <a:chExt cx="3719413" cy="2710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F4BD86-884E-4A71-A6A2-2035EDA992F8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45BFCE-2799-4375-8852-4DDF1C7B4D90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361619-0388-41DC-A0DB-2295970A8F90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32E73E-72DD-4ECC-989A-8384A9A3C70C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32E73E-72DD-4ECC-989A-8384A9A3C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3"/>
                  <a:stretch>
                    <a:fillRect l="-6646" t="-11765" r="-5063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5B16D3-C3EC-4D19-A753-4F9F53959A89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5B16D3-C3EC-4D19-A753-4F9F53959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4"/>
                  <a:stretch>
                    <a:fillRect l="-5915" t="-6410" r="-4507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9939DE-A823-4248-B571-A0401C5B0551}"/>
              </a:ext>
            </a:extLst>
          </p:cNvPr>
          <p:cNvSpPr txBox="1"/>
          <p:nvPr/>
        </p:nvSpPr>
        <p:spPr>
          <a:xfrm>
            <a:off x="1569081" y="4319328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</p:spTree>
    <p:extLst>
      <p:ext uri="{BB962C8B-B14F-4D97-AF65-F5344CB8AC3E}">
        <p14:creationId xmlns:p14="http://schemas.microsoft.com/office/powerpoint/2010/main" val="234767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E9583-79D8-475B-B686-7636D81B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74A7-1E54-4BE9-BBA9-B0C4748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692C5A-B8BB-40E0-973E-2E4BDF7378E1}"/>
              </a:ext>
            </a:extLst>
          </p:cNvPr>
          <p:cNvGrpSpPr/>
          <p:nvPr/>
        </p:nvGrpSpPr>
        <p:grpSpPr>
          <a:xfrm>
            <a:off x="586291" y="1849292"/>
            <a:ext cx="3211205" cy="2463764"/>
            <a:chOff x="1206585" y="1723597"/>
            <a:chExt cx="3719413" cy="27102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8DDCF0-5937-4478-8727-BFD18F92DDA5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4D36-E8D2-4163-BBF6-18EBD45C5DBC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D3B20-40BD-4A29-A4F0-725F94B2D719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EE2A0A-6205-4377-A7B8-F18ED299B0F5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EE2A0A-6205-4377-A7B8-F18ED299B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2"/>
                  <a:stretch>
                    <a:fillRect l="-6329" t="-10465" r="-538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9FE9F2-333A-40FA-A5A5-C315A2DFFBDE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9FE9F2-333A-40FA-A5A5-C315A2DFF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3"/>
                  <a:stretch>
                    <a:fillRect l="-5634" t="-5732" r="-4789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5EFC7A7-20DF-483D-8784-5FC2BFEB2B7C}"/>
              </a:ext>
            </a:extLst>
          </p:cNvPr>
          <p:cNvSpPr txBox="1"/>
          <p:nvPr/>
        </p:nvSpPr>
        <p:spPr>
          <a:xfrm>
            <a:off x="1577173" y="4311236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CC2035F6-4A37-4275-9FFD-2BB3913BB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7331" y="1332703"/>
                <a:ext cx="752843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Liveness property: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10)</a:t>
                </a:r>
                <a:endParaRPr lang="en-US" b="1" dirty="0"/>
              </a:p>
              <a:p>
                <a:pPr lvl="1"/>
                <a:r>
                  <a:rPr lang="en-US" dirty="0"/>
                  <a:t>Is this property guaranteed to hold?</a:t>
                </a:r>
              </a:p>
              <a:p>
                <a:pPr lvl="1"/>
                <a:r>
                  <a:rPr lang="en-US" dirty="0"/>
                  <a:t>No, task A may be executed less than 10 times.</a:t>
                </a:r>
              </a:p>
              <a:p>
                <a:r>
                  <a:rPr lang="en-US" dirty="0"/>
                  <a:t>Liveness Property: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dirty="0"/>
                  <a:t> y (eventually y is 1)</a:t>
                </a:r>
              </a:p>
              <a:p>
                <a:pPr lvl="1"/>
                <a:r>
                  <a:rPr lang="en-US" dirty="0"/>
                  <a:t>Is this property guaranteed to hold?</a:t>
                </a:r>
              </a:p>
              <a:p>
                <a:pPr lvl="1"/>
                <a:r>
                  <a:rPr lang="en-US" dirty="0"/>
                  <a:t>No, task B may never be selected for execution!</a:t>
                </a:r>
              </a:p>
              <a:p>
                <a:r>
                  <a:rPr lang="en-US" dirty="0"/>
                  <a:t>But, this seems like a very unrealistic or broken scheduler!</a:t>
                </a:r>
              </a:p>
              <a:p>
                <a:r>
                  <a:rPr lang="en-US" dirty="0"/>
                  <a:t>For infinite executions involving multiple tasks, it is important for the execution to be </a:t>
                </a:r>
                <a:r>
                  <a:rPr lang="en-US" i="1" dirty="0"/>
                  <a:t>fair</a:t>
                </a:r>
                <a:r>
                  <a:rPr lang="en-US" dirty="0"/>
                  <a:t> to each task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CC2035F6-4A37-4275-9FFD-2BB3913BB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7331" y="1332703"/>
                <a:ext cx="7528437" cy="4351338"/>
              </a:xfrm>
              <a:blipFill>
                <a:blip r:embed="rId4"/>
                <a:stretch>
                  <a:fillRect l="-1053" t="-3226" r="-1135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7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6B205-A777-4426-A942-7DA750B3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69" y="1332703"/>
            <a:ext cx="797349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fairness assumption </a:t>
            </a:r>
            <a:r>
              <a:rPr lang="en-US" dirty="0"/>
              <a:t>is a property that encodes the meaning of what it means for an infinite execution to be fair with respect to a task.</a:t>
            </a:r>
          </a:p>
          <a:p>
            <a:r>
              <a:rPr lang="en-US" b="1" dirty="0"/>
              <a:t>Weak fairness: </a:t>
            </a:r>
            <a:r>
              <a:rPr lang="en-US" dirty="0"/>
              <a:t>If a task is persistently enabled, then it is repeatedly executed.</a:t>
            </a:r>
          </a:p>
          <a:p>
            <a:pPr lvl="1"/>
            <a:r>
              <a:rPr lang="en-US" dirty="0"/>
              <a:t>I.e. if after some point the task guard is always true, then the task is infinitely often executed.</a:t>
            </a:r>
          </a:p>
          <a:p>
            <a:r>
              <a:rPr lang="en-US" b="1" dirty="0"/>
              <a:t>Strong fairness</a:t>
            </a:r>
            <a:r>
              <a:rPr lang="en-US" dirty="0"/>
              <a:t>: If a task is repeatedly enabled, then it is repeatedly executed.</a:t>
            </a:r>
          </a:p>
          <a:p>
            <a:pPr lvl="1"/>
            <a:r>
              <a:rPr lang="en-US" dirty="0"/>
              <a:t>I.e. if the task guard is infinitely often true, then the task is infinitely often executed.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05320C-1ECD-413E-87EC-6B273F66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vs. Strong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8F2A5-A276-4209-B6C3-8505750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20A5B5-8B46-4328-8B07-BD58C57ECB78}"/>
              </a:ext>
            </a:extLst>
          </p:cNvPr>
          <p:cNvGrpSpPr/>
          <p:nvPr/>
        </p:nvGrpSpPr>
        <p:grpSpPr>
          <a:xfrm>
            <a:off x="390969" y="1873568"/>
            <a:ext cx="3211205" cy="2463764"/>
            <a:chOff x="1206585" y="1723597"/>
            <a:chExt cx="3719413" cy="2710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DDF437-9A66-4686-A07C-9ED49112A3F5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FC8B01-4D34-4DBA-A0F9-F3DE12CA5E7B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288AF-11FB-4D89-BEB3-C279BE4DC817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3502C7F-4F24-46A4-A771-168070C2CEC0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3502C7F-4F24-46A4-A771-168070C2C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2"/>
                  <a:stretch>
                    <a:fillRect l="-6329" t="-10465" r="-538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57EE97-E5B6-4980-AFAF-F3727DA5744D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57EE97-E5B6-4980-AFAF-F3727DA57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3"/>
                  <a:stretch>
                    <a:fillRect l="-5634" t="-5732" r="-4789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D1DEE5-BFB2-4360-A817-8BD12E49E1ED}"/>
              </a:ext>
            </a:extLst>
          </p:cNvPr>
          <p:cNvSpPr txBox="1"/>
          <p:nvPr/>
        </p:nvSpPr>
        <p:spPr>
          <a:xfrm>
            <a:off x="1272689" y="4384337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</p:spTree>
    <p:extLst>
      <p:ext uri="{BB962C8B-B14F-4D97-AF65-F5344CB8AC3E}">
        <p14:creationId xmlns:p14="http://schemas.microsoft.com/office/powerpoint/2010/main" val="234589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4384</Words>
  <Application>Microsoft Office PowerPoint</Application>
  <PresentationFormat>Widescreen</PresentationFormat>
  <Paragraphs>622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     TL remaining slides</vt:lpstr>
      <vt:lpstr>Monitors </vt:lpstr>
      <vt:lpstr>Büchi automaton Example 1</vt:lpstr>
      <vt:lpstr>Büchi automaton Example 2</vt:lpstr>
      <vt:lpstr>Büchi automaton Example 3</vt:lpstr>
      <vt:lpstr>Using Büchi monitors</vt:lpstr>
      <vt:lpstr>LTL is a language for expressing system requirements</vt:lpstr>
      <vt:lpstr>Processes &amp; Fairness</vt:lpstr>
      <vt:lpstr>Weak vs. Strong fairness</vt:lpstr>
      <vt:lpstr>Expressing fairness assumptions in LTL: I</vt:lpstr>
      <vt:lpstr>Expressing fairness assumptions in LTL: II</vt:lpstr>
      <vt:lpstr>Computation Tree Logic</vt:lpstr>
      <vt:lpstr>Computation Tree</vt:lpstr>
      <vt:lpstr>CTL Syntax</vt:lpstr>
      <vt:lpstr>CTL semantics</vt:lpstr>
      <vt:lpstr>CTL Semantics through examples</vt:lpstr>
      <vt:lpstr>CTL semantics through examples</vt:lpstr>
      <vt:lpstr>CTL semantics through examples</vt:lpstr>
      <vt:lpstr>CTL Operator fun</vt:lpstr>
      <vt:lpstr>CTL advantages and limitations</vt:lpstr>
      <vt:lpstr>Probabilistic CTL</vt:lpstr>
      <vt:lpstr>Probabilistic CTL</vt:lpstr>
      <vt:lpstr>Semantics</vt:lpstr>
      <vt:lpstr>PCTL</vt:lpstr>
      <vt:lpstr>Quantitative in PCTL vs. Qualitative in CTL</vt:lpstr>
      <vt:lpstr>CTMC + PCTL</vt:lpstr>
      <vt:lpstr>Markov Decision Process</vt:lpstr>
      <vt:lpstr>Autonomous Robot controlling its actions</vt:lpstr>
      <vt:lpstr>Markov Decision Process</vt:lpstr>
      <vt:lpstr>MDP run</vt:lpstr>
      <vt:lpstr>MDP as two-player game</vt:lpstr>
      <vt:lpstr>Policies and Value Functions</vt:lpstr>
      <vt:lpstr>Bellman Equation</vt:lpstr>
      <vt:lpstr>Value function satisfies Bellman equations</vt:lpstr>
      <vt:lpstr>Optimal value function</vt:lpstr>
      <vt:lpstr>Planning in MDPs</vt:lpstr>
      <vt:lpstr>Value iteration</vt:lpstr>
      <vt:lpstr>Policy iteration</vt:lpstr>
      <vt:lpstr>Using state-action pairs for rewards</vt:lpstr>
      <vt:lpstr>Challenges</vt:lpstr>
      <vt:lpstr>Approximate model (Indirect method)</vt:lpstr>
      <vt:lpstr>Q-learning: (Model-free method)</vt:lpstr>
      <vt:lpstr>Q-learning</vt:lpstr>
      <vt:lpstr>Q-learning</vt:lpstr>
      <vt:lpstr>Some more challenges for RL in autonomous CPS</vt:lpstr>
      <vt:lpstr>POMDPs</vt:lpstr>
      <vt:lpstr>RL for POMDPs</vt:lpstr>
      <vt:lpstr>RL for POMDPs</vt:lpstr>
      <vt:lpstr>RL for POMDPS</vt:lpstr>
      <vt:lpstr>Algorithms for planning in POMDPs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TL remaining slides</dc:title>
  <dc:creator>Jyotirmoy Vinay Deshmukh</dc:creator>
  <cp:lastModifiedBy>Jyotirmoy Vinay Deshmukh</cp:lastModifiedBy>
  <cp:revision>3</cp:revision>
  <dcterms:created xsi:type="dcterms:W3CDTF">2020-09-28T01:17:05Z</dcterms:created>
  <dcterms:modified xsi:type="dcterms:W3CDTF">2021-11-01T20:52:05Z</dcterms:modified>
</cp:coreProperties>
</file>