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79" r:id="rId4"/>
    <p:sldId id="280" r:id="rId5"/>
    <p:sldId id="281" r:id="rId6"/>
    <p:sldId id="291" r:id="rId7"/>
    <p:sldId id="292" r:id="rId8"/>
    <p:sldId id="290" r:id="rId9"/>
    <p:sldId id="286" r:id="rId10"/>
    <p:sldId id="287" r:id="rId11"/>
    <p:sldId id="294" r:id="rId12"/>
    <p:sldId id="293" r:id="rId13"/>
    <p:sldId id="295" r:id="rId14"/>
    <p:sldId id="296" r:id="rId15"/>
    <p:sldId id="298" r:id="rId16"/>
    <p:sldId id="297" r:id="rId17"/>
    <p:sldId id="288" r:id="rId18"/>
    <p:sldId id="299" r:id="rId19"/>
    <p:sldId id="28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Formal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56681C-FBCE-4691-B233-EAA45506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262743"/>
            <a:ext cx="11699087" cy="4421297"/>
          </a:xfrm>
        </p:spPr>
        <p:txBody>
          <a:bodyPr/>
          <a:lstStyle/>
          <a:p>
            <a:r>
              <a:rPr lang="en-US" dirty="0"/>
              <a:t>Neural networks are a very special kind of a program </a:t>
            </a:r>
          </a:p>
          <a:p>
            <a:r>
              <a:rPr lang="en-US" dirty="0"/>
              <a:t>Machine learning typically focuses on improving the accuracy of neural networks, verification typically has not been a concern</a:t>
            </a:r>
          </a:p>
          <a:p>
            <a:r>
              <a:rPr lang="en-US" dirty="0"/>
              <a:t>Many problems for neural networks could be addressed using formal verification approaches:</a:t>
            </a:r>
          </a:p>
          <a:p>
            <a:pPr lvl="1"/>
            <a:r>
              <a:rPr lang="en-US" dirty="0"/>
              <a:t>Robustness: Do small perturbations in the input to the NN cause large changes in its output (or output labels)?</a:t>
            </a:r>
          </a:p>
          <a:p>
            <a:pPr lvl="1"/>
            <a:r>
              <a:rPr lang="en-US" dirty="0"/>
              <a:t>Compression: Is a reduced size NN functionally similar to the original NN?</a:t>
            </a:r>
          </a:p>
          <a:p>
            <a:pPr lvl="1"/>
            <a:r>
              <a:rPr lang="en-US" dirty="0"/>
              <a:t>Safety: Is an NN-controlled dynamical system safe?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CB581B-F47A-494C-9A51-D7734C92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frontiers: Neural network verification/robustness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9FF3-8ABC-4C96-B7A1-A3CCD263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7C27BE-982A-4256-887D-4365A143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855406"/>
            <a:ext cx="11699087" cy="5103135"/>
          </a:xfrm>
        </p:spPr>
        <p:txBody>
          <a:bodyPr>
            <a:normAutofit/>
          </a:bodyPr>
          <a:lstStyle/>
          <a:p>
            <a:r>
              <a:rPr lang="en-US" dirty="0"/>
              <a:t>Given a set of high-level specifications* generate the correct-by-construction program that is guaranteed to satisfy the specs</a:t>
            </a:r>
          </a:p>
          <a:p>
            <a:pPr lvl="1"/>
            <a:r>
              <a:rPr lang="en-US" dirty="0"/>
              <a:t>* = we also provide some assumptions about the program (e.g., some program skeleton, assumptions about platform on which program will run, assumptions on communication topology, etc.)</a:t>
            </a:r>
          </a:p>
          <a:p>
            <a:pPr lvl="1"/>
            <a:r>
              <a:rPr lang="en-US" dirty="0"/>
              <a:t>Logic synthesis: produce circuit implementations from high-level descriptions (mature area with several active EDA companies)</a:t>
            </a:r>
          </a:p>
          <a:p>
            <a:pPr lvl="1"/>
            <a:r>
              <a:rPr lang="en-US" dirty="0"/>
              <a:t>Program synthesis: imperative programs, functional programs</a:t>
            </a:r>
          </a:p>
          <a:p>
            <a:pPr lvl="1"/>
            <a:r>
              <a:rPr lang="en-US" dirty="0"/>
              <a:t>Reactive synthesis: reactive programs that are not intended to terminate</a:t>
            </a:r>
          </a:p>
          <a:p>
            <a:pPr lvl="1"/>
            <a:r>
              <a:rPr lang="en-US" dirty="0"/>
              <a:t>Controller synthesis: cyber-physical systems</a:t>
            </a:r>
          </a:p>
          <a:p>
            <a:pPr lvl="1"/>
            <a:r>
              <a:rPr lang="en-US" dirty="0"/>
              <a:t>Controller/Policy Learning: general decision-making systems</a:t>
            </a:r>
          </a:p>
          <a:p>
            <a:r>
              <a:rPr lang="en-US" dirty="0"/>
              <a:t>Synthesis is a harder problem than verification, but verification can be used as a step within a broader synthesis framework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FD9E5-93BD-4309-B350-76C8760A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9006D-CF03-463D-BFD3-20459810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99D830-9966-4B7F-A506-7430F709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for deductive verification</a:t>
            </a:r>
          </a:p>
          <a:p>
            <a:r>
              <a:rPr lang="en-US" dirty="0"/>
              <a:t>Modeling programs as transition systems</a:t>
            </a:r>
          </a:p>
          <a:p>
            <a:r>
              <a:rPr lang="en-US" dirty="0"/>
              <a:t>Automatic verification approaches such as model checking</a:t>
            </a:r>
          </a:p>
          <a:p>
            <a:r>
              <a:rPr lang="en-US" dirty="0"/>
              <a:t>Specification languages such as temporal logic and automata over infinite words and trees</a:t>
            </a:r>
          </a:p>
          <a:p>
            <a:r>
              <a:rPr lang="en-US" dirty="0"/>
              <a:t>Techniques to make verification scalable</a:t>
            </a:r>
          </a:p>
          <a:p>
            <a:r>
              <a:rPr lang="en-US" dirty="0"/>
              <a:t>Models, Specification formalisms and Verification algorithms for Probabilistic Systems</a:t>
            </a:r>
          </a:p>
          <a:p>
            <a:r>
              <a:rPr lang="en-US" dirty="0"/>
              <a:t>Modeling, Specifying and Verifying Cyber-Physical Systems</a:t>
            </a:r>
          </a:p>
          <a:p>
            <a:r>
              <a:rPr lang="en-US" dirty="0"/>
              <a:t>New research on neural network verification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21C66-EB6F-46FB-95EF-C89CCC05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B2324-BB57-45D3-819B-0037EC21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D9AECD-777D-4AC7-8DAA-F9B130DE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71812"/>
            <a:ext cx="11699087" cy="41122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History of software development is also a history of software blunders, often those that have catastrophic results</a:t>
            </a:r>
          </a:p>
          <a:p>
            <a:pPr lvl="1"/>
            <a:r>
              <a:rPr lang="en-US" dirty="0"/>
              <a:t>Ariane 5 rocket explosion (integer overflow), Therac-25 radiation treatment killing patients with radiation overdose (race condition), $475M FDIV bug for Intel (missing entries in lookup table used for floating point division), Patriot missile fails to intercept Scud missile (rounding error), software error led to recall of a neonatal ventilator, … several others</a:t>
            </a:r>
          </a:p>
          <a:p>
            <a:pPr lvl="1"/>
            <a:r>
              <a:rPr lang="en-US" dirty="0"/>
              <a:t>More recently: Tesla car misidentifies a truck as the sky, Uber car fails to act in time to avoid fatal collision with pedestrian walking a bike, Boeing 787 MAX errors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AC0D4-E379-4F65-917C-C1202841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people care about formal verification?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85000-8587-4F24-8FB3-621E8761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65527-5AA2-43E8-9083-D3817D38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Hardware/EDA industry: has embraced FV for almost two decades</a:t>
            </a:r>
          </a:p>
          <a:p>
            <a:r>
              <a:rPr lang="en-US" sz="2000" dirty="0"/>
              <a:t>Avionics industry: </a:t>
            </a:r>
          </a:p>
          <a:p>
            <a:pPr lvl="1"/>
            <a:r>
              <a:rPr lang="en-US" sz="1800" dirty="0"/>
              <a:t>FAA requires software on commercial airplanes to be certified before they can fly</a:t>
            </a:r>
          </a:p>
          <a:p>
            <a:pPr lvl="1"/>
            <a:r>
              <a:rPr lang="en-US" sz="1800" dirty="0"/>
              <a:t>Rigorous standards for certification, changing even one line of code can trigger multi-year-long certification process (important to do it right!)</a:t>
            </a:r>
          </a:p>
          <a:p>
            <a:r>
              <a:rPr lang="en-US" sz="2000" dirty="0"/>
              <a:t>Medical devices:</a:t>
            </a:r>
          </a:p>
          <a:p>
            <a:pPr lvl="1"/>
            <a:r>
              <a:rPr lang="en-US" sz="1800" dirty="0"/>
              <a:t>FDA requires medical device software to be certified</a:t>
            </a:r>
          </a:p>
          <a:p>
            <a:r>
              <a:rPr lang="en-US" sz="2000" dirty="0"/>
              <a:t>Software industry [a very incomplete list]</a:t>
            </a:r>
          </a:p>
          <a:p>
            <a:pPr lvl="1"/>
            <a:r>
              <a:rPr lang="en-US" sz="1800" dirty="0"/>
              <a:t>Amazon has a world class formal verification group that uses TLA+ model checker and other tools to verify various distributed systems aspects (esp. in AWS)</a:t>
            </a:r>
          </a:p>
          <a:p>
            <a:pPr lvl="1"/>
            <a:r>
              <a:rPr lang="en-US" sz="1800" dirty="0"/>
              <a:t>Microsoft Research has a strong rigorous software engineering group responsible for fundamental advances in theory and tools for formal verification</a:t>
            </a:r>
          </a:p>
          <a:p>
            <a:r>
              <a:rPr lang="en-US" sz="2000" dirty="0"/>
              <a:t>Increasingly: the automotive industry [Toyota, Robert Bosch GmbH, Ford, GM, Volvo, and several others have teams doing research/practice of verification]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4FF91-EF85-4DE5-B06F-A129C0C5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formal verification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A1CBE-470E-4490-8B8A-C424C56C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8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9E389A-50DB-4C4C-97D4-696E793E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About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6B232-B493-41B0-825D-14E6C874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6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895170-C121-458B-BD56-624E893C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will be no programming assignments!</a:t>
            </a:r>
          </a:p>
          <a:p>
            <a:r>
              <a:rPr lang="en-US" dirty="0"/>
              <a:t>The course will require you to exercise your mathematical and logical skills</a:t>
            </a:r>
          </a:p>
          <a:p>
            <a:r>
              <a:rPr lang="en-US" dirty="0"/>
              <a:t>I will give guidance and help with proof techniques, formalizing problems,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said …</a:t>
            </a:r>
          </a:p>
          <a:p>
            <a:r>
              <a:rPr lang="en-US" dirty="0"/>
              <a:t>You are encouraged to download and play with formal verification tools such as model checkers, theorem provers, SMT solvers, monitoring and specification tools</a:t>
            </a:r>
          </a:p>
          <a:p>
            <a:r>
              <a:rPr lang="en-US" dirty="0"/>
              <a:t>My personal conviction is that formal methods/verification can advance as a field only through well-engineered tools: it is important to build tools. </a:t>
            </a:r>
          </a:p>
          <a:p>
            <a:r>
              <a:rPr lang="en-US" dirty="0"/>
              <a:t>The purpose of this course: understanding the technology behind the tools.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3E446-88CB-4FCD-85CB-CB740136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theory course!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017EC-128B-4A50-AE94-556E2F2E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CB1D1A-5819-46C5-AAB8-B7501D5C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Lecture-oriented + supplementary reading from textbooks if necessary</a:t>
            </a:r>
          </a:p>
          <a:p>
            <a:r>
              <a:rPr lang="en-US" dirty="0"/>
              <a:t>Three textbooks will cover most of the material for the course</a:t>
            </a:r>
          </a:p>
          <a:p>
            <a:pPr marL="411480" lvl="1" indent="0">
              <a:buNone/>
            </a:pPr>
            <a:r>
              <a:rPr lang="en-US" dirty="0"/>
              <a:t>(should be available through libraries.usc.edu as </a:t>
            </a:r>
            <a:r>
              <a:rPr lang="en-US" dirty="0" err="1"/>
              <a:t>ebooks</a:t>
            </a:r>
            <a:r>
              <a:rPr lang="en-US" dirty="0"/>
              <a:t>)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Principles of Model Checking by Christel Baier and Joost Pieter Katoen, MIT Press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Verifying Cyber-Physical Systems by Sayan Mitra, MIT Press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Principles of Cyber-Physical Systems by Rajeev Alur, MIT Press</a:t>
            </a:r>
            <a:endParaRPr lang="en-US" dirty="0"/>
          </a:p>
          <a:p>
            <a:r>
              <a:rPr lang="en-US" dirty="0"/>
              <a:t>4 homework assignments</a:t>
            </a:r>
          </a:p>
          <a:p>
            <a:pPr lvl="1"/>
            <a:r>
              <a:rPr lang="en-US" dirty="0"/>
              <a:t>Can work on homework in teams: collaborate if you desire</a:t>
            </a:r>
          </a:p>
          <a:p>
            <a:pPr lvl="1"/>
            <a:r>
              <a:rPr lang="en-US" dirty="0"/>
              <a:t>Homework content: design algorithms, write proofs</a:t>
            </a:r>
          </a:p>
          <a:p>
            <a:r>
              <a:rPr lang="en-US" dirty="0"/>
              <a:t>1 take-home final exam</a:t>
            </a:r>
          </a:p>
          <a:p>
            <a:pPr lvl="1"/>
            <a:r>
              <a:rPr lang="en-US" dirty="0"/>
              <a:t>Everyone takes their own exam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C0715-BE3B-45B4-B810-E916F807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6E38C-E00B-45DD-B40E-A2C153E2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D00D0A-4979-4AC0-BED0-244DFC8B9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20% per homework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4 + 20% for finals</a:t>
                </a:r>
              </a:p>
              <a:p>
                <a:endParaRPr lang="en-US" dirty="0"/>
              </a:p>
              <a:p>
                <a:r>
                  <a:rPr lang="en-US" dirty="0"/>
                  <a:t>Grades depend on</a:t>
                </a:r>
              </a:p>
              <a:p>
                <a:pPr lvl="1"/>
                <a:r>
                  <a:rPr lang="en-US" dirty="0"/>
                  <a:t>Correctness of proofs/algorithms</a:t>
                </a:r>
              </a:p>
              <a:p>
                <a:pPr lvl="1"/>
                <a:r>
                  <a:rPr lang="en-US" dirty="0"/>
                  <a:t>Partial credit galore if your proof/algorithm is hunting in the right area</a:t>
                </a:r>
              </a:p>
              <a:p>
                <a:pPr lvl="1"/>
                <a:r>
                  <a:rPr lang="en-US" dirty="0"/>
                  <a:t>Extra credit for elegance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D00D0A-4979-4AC0-BED0-244DFC8B9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F6B3D9C-63B9-42F6-AD43-B595C1FE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and Grading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B8F63-5DC6-4EB2-BEF4-89731B5B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F50352-FD90-462F-98F9-B36513C6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Fridays 11am-12pm + by appointment</a:t>
            </a:r>
          </a:p>
          <a:p>
            <a:endParaRPr lang="en-US" dirty="0"/>
          </a:p>
          <a:p>
            <a:r>
              <a:rPr lang="en-US" dirty="0" err="1"/>
              <a:t>Jyo’s</a:t>
            </a:r>
            <a:r>
              <a:rPr lang="en-US" dirty="0"/>
              <a:t> office: SAL 340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F87FA-0D56-498D-BD77-43A41303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1C50E-4F2F-4DAB-94BE-A33FA39C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240971"/>
            <a:ext cx="11699087" cy="3969540"/>
          </a:xfrm>
        </p:spPr>
        <p:txBody>
          <a:bodyPr>
            <a:normAutofit/>
          </a:bodyPr>
          <a:lstStyle/>
          <a:p>
            <a:r>
              <a:rPr lang="en-US" dirty="0"/>
              <a:t>Mathematically rigorous techniques for reasoning about computer systems</a:t>
            </a:r>
          </a:p>
          <a:p>
            <a:r>
              <a:rPr lang="en-US" dirty="0"/>
              <a:t>Computer systems can include a broad variety of systems:</a:t>
            </a:r>
          </a:p>
          <a:p>
            <a:pPr lvl="1"/>
            <a:r>
              <a:rPr lang="en-US" dirty="0"/>
              <a:t>software programs (terminating functional programs, scientific computing, scripts to train your favorite ML model, simulators, etc.)</a:t>
            </a:r>
          </a:p>
          <a:p>
            <a:pPr lvl="1"/>
            <a:r>
              <a:rPr lang="en-US" dirty="0"/>
              <a:t>reactive systems (distributed and concurrent software for operating systems, email servers, databases, logging, monitoring, etc.)</a:t>
            </a:r>
          </a:p>
          <a:p>
            <a:pPr lvl="1"/>
            <a:r>
              <a:rPr lang="en-US" dirty="0"/>
              <a:t> interactive systems (web browsers, human-machine interfaces)</a:t>
            </a:r>
          </a:p>
          <a:p>
            <a:pPr lvl="1"/>
            <a:r>
              <a:rPr lang="en-US" dirty="0"/>
              <a:t>hardware circuits/descriptions (VHDL/Verilog descriptions, SPICE programs, etc.)</a:t>
            </a:r>
          </a:p>
          <a:p>
            <a:pPr lvl="1"/>
            <a:r>
              <a:rPr lang="en-US" dirty="0"/>
              <a:t>cyber-physical systems (service robots, self-driving cars, airplanes, human-piloted and autonomous drones, medical devices, industrial systems, power grids, etc.)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formal methods?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4D691-68EF-47DE-8BEC-E5552903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04" y="1275548"/>
            <a:ext cx="6576678" cy="3471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/>
              <a:t>Introductions…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6977-9EA2-4A98-A422-CB555DD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BABFF8-DBC7-44E9-94DF-66F74575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87929"/>
            <a:ext cx="11699087" cy="4296112"/>
          </a:xfrm>
        </p:spPr>
        <p:txBody>
          <a:bodyPr/>
          <a:lstStyle/>
          <a:p>
            <a:r>
              <a:rPr lang="en-US" dirty="0"/>
              <a:t>Specification</a:t>
            </a:r>
          </a:p>
          <a:p>
            <a:pPr lvl="1"/>
            <a:r>
              <a:rPr lang="en-US" dirty="0"/>
              <a:t>We should be able to describe our expectations on the behavior of the system-under-design (SUD) using a high-level (formal) language</a:t>
            </a:r>
          </a:p>
          <a:p>
            <a:r>
              <a:rPr lang="en-US" dirty="0"/>
              <a:t>Verification </a:t>
            </a:r>
          </a:p>
          <a:p>
            <a:pPr lvl="1"/>
            <a:r>
              <a:rPr lang="en-US" dirty="0"/>
              <a:t>Given a computer-interpretable description of the SUD, we should be able to algorithmically </a:t>
            </a:r>
            <a:r>
              <a:rPr lang="en-US" i="1" dirty="0"/>
              <a:t>decide</a:t>
            </a:r>
            <a:r>
              <a:rPr lang="en-US" dirty="0"/>
              <a:t> if the SUD satisfies its specification</a:t>
            </a:r>
            <a:endParaRPr lang="en-US" i="1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Given a set of high-level (complete or incomplete) specifications of the SUD, and some partial (possibly empty) implementation of the SUD, we should be able to </a:t>
            </a:r>
            <a:r>
              <a:rPr lang="en-US" i="1" dirty="0"/>
              <a:t>algorithmically synthesize </a:t>
            </a:r>
            <a:r>
              <a:rPr lang="en-US" dirty="0"/>
              <a:t>the complete implementation of the SUD (that is guaranteed to satisfy the given specifications)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B6B57A-6E81-4605-9D60-A9A2BD34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ideas in formal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4023C-B717-4D1A-BDBF-2F4854C3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2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5F003C7-3E66-45B5-BDB0-44BE3834D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49391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sz="2000" i="1" dirty="0"/>
                  <a:t>“Program computes the factorial of a non-negative integer input.”</a:t>
                </a:r>
              </a:p>
              <a:p>
                <a:pPr lvl="1"/>
                <a:r>
                  <a:rPr lang="en-US" sz="2000" i="1" dirty="0"/>
                  <a:t>“Program execution does not lead to failure of user-specified assertions.”</a:t>
                </a:r>
              </a:p>
              <a:p>
                <a:pPr lvl="1"/>
                <a:r>
                  <a:rPr lang="en-US" sz="2000" i="1" dirty="0"/>
                  <a:t>“Program does not have memory leaks.”</a:t>
                </a:r>
              </a:p>
              <a:p>
                <a:pPr lvl="1"/>
                <a:r>
                  <a:rPr lang="en-US" sz="2000" i="1" dirty="0"/>
                  <a:t>“The circuit implements matrix multiplication using floating point precision arithmetic.”</a:t>
                </a:r>
              </a:p>
              <a:p>
                <a:pPr lvl="1"/>
                <a:r>
                  <a:rPr lang="en-US" sz="2000" i="1" dirty="0"/>
                  <a:t>“The robot never travels to a room where the floor is wet.”</a:t>
                </a:r>
              </a:p>
              <a:p>
                <a:pPr lvl="1"/>
                <a:r>
                  <a:rPr lang="en-US" sz="2000" i="1" dirty="0"/>
                  <a:t>“Whenever the user requests a print job, the printer eventually finishes printing it.”</a:t>
                </a:r>
              </a:p>
              <a:p>
                <a:r>
                  <a:rPr lang="en-US" dirty="0"/>
                  <a:t>Specification languages have a well-defined syntax and semantics</a:t>
                </a:r>
              </a:p>
              <a:p>
                <a:pPr lvl="1"/>
                <a:r>
                  <a:rPr lang="en-US" dirty="0"/>
                  <a:t>We will look at specifications that are based on various kinds of </a:t>
                </a:r>
              </a:p>
              <a:p>
                <a:pPr lvl="2"/>
                <a:r>
                  <a:rPr lang="en-US" dirty="0"/>
                  <a:t>Formal logics (e.g., first-order logic, temporal logic)</a:t>
                </a:r>
              </a:p>
              <a:p>
                <a:pPr lvl="2"/>
                <a:r>
                  <a:rPr lang="en-US" dirty="0"/>
                  <a:t>Automata (e.g., finite-state automata,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-automata, timed and hybrid automata)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5F003C7-3E66-45B5-BDB0-44BE3834D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4939130"/>
              </a:xfrm>
              <a:blipFill>
                <a:blip r:embed="rId2"/>
                <a:stretch>
                  <a:fillRect l="-52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FD7AE38-077E-469B-9A98-290EFB4E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C5F34-E919-49BD-A071-062ECB5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736F2B-DBCC-405C-9827-534C5CE692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55101"/>
                <a:ext cx="11699087" cy="437294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 single run of a program (or any fixed finite number of runs) may not be enough to check if the program satisfies its spec</a:t>
                </a:r>
              </a:p>
              <a:p>
                <a:pPr lvl="1"/>
                <a:r>
                  <a:rPr lang="en-US" dirty="0"/>
                  <a:t>Imperative programs may have inputs that range over large sets (integers, floats, strings)</a:t>
                </a:r>
              </a:p>
              <a:p>
                <a:pPr lvl="1"/>
                <a:r>
                  <a:rPr lang="en-US" dirty="0"/>
                  <a:t>Environment of reactive programs, cyber-physical systems may present a very large (possibly infinite) number of  scenarios</a:t>
                </a:r>
              </a:p>
              <a:p>
                <a:pPr lvl="1"/>
                <a:r>
                  <a:rPr lang="en-US" dirty="0"/>
                  <a:t>Digital hardware circuits may have a very large input space, analog circuits may have an infinite input/state space</a:t>
                </a:r>
              </a:p>
              <a:p>
                <a:r>
                  <a:rPr lang="en-US" dirty="0"/>
                  <a:t>Verification: given a correctness specification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does the given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all possible inputs?  [imperative programs, circuits]</a:t>
                </a:r>
              </a:p>
              <a:p>
                <a:pPr lvl="1"/>
                <a:r>
                  <a:rPr lang="en-US" dirty="0"/>
                  <a:t>for all external stimuli? [reactive programs, cyber-physical systems]</a:t>
                </a:r>
              </a:p>
              <a:p>
                <a:pPr lvl="1"/>
                <a:r>
                  <a:rPr lang="en-US" dirty="0"/>
                  <a:t>with high probability given some distribution on the environment uncertainty?</a:t>
                </a:r>
              </a:p>
              <a:p>
                <a:pPr marL="411480" lvl="1" indent="0" algn="r">
                  <a:buNone/>
                </a:pPr>
                <a:r>
                  <a:rPr lang="en-US" dirty="0"/>
                  <a:t> [systems with stochasticity]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736F2B-DBCC-405C-9827-534C5CE692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55101"/>
                <a:ext cx="11699087" cy="4372947"/>
              </a:xfrm>
              <a:blipFill>
                <a:blip r:embed="rId2"/>
                <a:stretch>
                  <a:fillRect l="-417" t="-1953" r="-677" b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4D37165-B712-42BB-A04D-1D48E1CD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2D01-B549-447E-9F4E-6150608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0E0D8-E715-4F5D-B33C-5FF9C9CD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60850"/>
            <a:ext cx="11699087" cy="3197290"/>
          </a:xfrm>
        </p:spPr>
        <p:txBody>
          <a:bodyPr/>
          <a:lstStyle/>
          <a:p>
            <a:r>
              <a:rPr lang="en-US" dirty="0"/>
              <a:t>Testing: Pick some set of inputs and execute the program on this set. Program is buggy if it violates its specification on any of the test inputs.</a:t>
            </a:r>
          </a:p>
          <a:p>
            <a:r>
              <a:rPr lang="en-US" dirty="0"/>
              <a:t>Testing can show the presence of bugs, but not the absence of bugs.</a:t>
            </a:r>
          </a:p>
          <a:p>
            <a:pPr lvl="1"/>
            <a:r>
              <a:rPr lang="en-US" dirty="0"/>
              <a:t>The one test input that causes the bug may be missing from your test-suite</a:t>
            </a:r>
          </a:p>
          <a:p>
            <a:r>
              <a:rPr lang="en-US" dirty="0"/>
              <a:t>Verification tries to establish the absence of bugs by </a:t>
            </a:r>
            <a:r>
              <a:rPr lang="en-US" i="1" dirty="0"/>
              <a:t>proving </a:t>
            </a:r>
            <a:r>
              <a:rPr lang="en-US" dirty="0"/>
              <a:t>that the program cannot violate its specification under </a:t>
            </a:r>
            <a:r>
              <a:rPr lang="en-US" i="1" dirty="0"/>
              <a:t>all </a:t>
            </a:r>
            <a:r>
              <a:rPr lang="en-US" dirty="0"/>
              <a:t>possible inputs/stimuli 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36D6-B5AC-4903-AA6D-EE04BE1E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vs.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D226-E79B-4F9A-8BCE-481CA94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6B5E8-6FF4-4059-AAA9-9F19C086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86678"/>
            <a:ext cx="11699087" cy="4197362"/>
          </a:xfrm>
        </p:spPr>
        <p:txBody>
          <a:bodyPr/>
          <a:lstStyle/>
          <a:p>
            <a:r>
              <a:rPr lang="en-US" dirty="0"/>
              <a:t>Static/Program analysis: Learn properties of the program by just inspecting the source code </a:t>
            </a:r>
          </a:p>
          <a:p>
            <a:r>
              <a:rPr lang="en-US" dirty="0"/>
              <a:t>Static analysis is one way to perform verification for certain kinds of specifications; static analysis is generally fully automatic.</a:t>
            </a:r>
          </a:p>
          <a:p>
            <a:r>
              <a:rPr lang="en-US" dirty="0"/>
              <a:t>CSCI 610 is a great course to learn all about static analysis</a:t>
            </a:r>
          </a:p>
          <a:p>
            <a:r>
              <a:rPr lang="en-US" dirty="0"/>
              <a:t>Verification is a general approach that consist of various techniques with different levels of automation: (theorem proving, model checking, static and dynamic analysis, runtime verification,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76E99-FC1E-4241-9210-0B0218A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vs. Program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4FE4A-2309-4A62-BF9B-3824577F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940FC-343A-4F75-8B79-806EB2E0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24473"/>
            <a:ext cx="11699087" cy="4259567"/>
          </a:xfrm>
        </p:spPr>
        <p:txBody>
          <a:bodyPr/>
          <a:lstStyle/>
          <a:p>
            <a:r>
              <a:rPr lang="en-US" dirty="0"/>
              <a:t>Formal Verification is not limited to software programs</a:t>
            </a:r>
          </a:p>
          <a:p>
            <a:r>
              <a:rPr lang="en-US" dirty="0"/>
              <a:t>Suppose you are developing software for controlling a train, and the correctness is specified as, “if the train sees a red signal, it must come to rest within 120 seconds.” You cannot verify this specification on the software alone, but you need to know the time-evolution of the train’s behavior in response to the software commands it receives.</a:t>
            </a:r>
          </a:p>
          <a:p>
            <a:r>
              <a:rPr lang="en-US" dirty="0"/>
              <a:t>We can model the physical components being controlled by software using dynamical equations (ODEs, PDEs, DAEs, difference equations), and use CPS verification techniques to check the above specification.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DABE8-66CE-4322-80A8-617E988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for Cyber-physical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DF7B3-1E2A-4AB4-A1AA-F3EF23E7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6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C7909D-1A7D-440A-A2AE-9464A268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237861"/>
            <a:ext cx="11699087" cy="4446179"/>
          </a:xfrm>
        </p:spPr>
        <p:txBody>
          <a:bodyPr/>
          <a:lstStyle/>
          <a:p>
            <a:r>
              <a:rPr lang="en-US" dirty="0"/>
              <a:t>Many real-world cyber-physical systems (e.g., robots, cars, medical devices), networking software face stochastic uncertainty from their operating environment</a:t>
            </a:r>
          </a:p>
          <a:p>
            <a:r>
              <a:rPr lang="en-US" dirty="0"/>
              <a:t>For such systems, absolute guarantees are generally difficult to obtain</a:t>
            </a:r>
          </a:p>
          <a:p>
            <a:r>
              <a:rPr lang="en-US" dirty="0"/>
              <a:t>For example, “</a:t>
            </a:r>
            <a:r>
              <a:rPr lang="en-US" i="1" dirty="0"/>
              <a:t>self-driving car should not collide with other cars</a:t>
            </a:r>
            <a:r>
              <a:rPr lang="en-US" dirty="0"/>
              <a:t>” is a specification that we may never be able to prove because the self-driving car is designed with certain rational assumptions on other cars. What guarantees can we give if other cars are homicidal?</a:t>
            </a:r>
          </a:p>
          <a:p>
            <a:r>
              <a:rPr lang="en-US" dirty="0"/>
              <a:t>We can give guarantees modulo assumptions on the environment: if environment assumptions are stochastic, we get probabilistic guarantees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F6B583-B3DE-4A82-8F21-00394A3F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for Probabilistic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E47D4-DD89-4C11-A52A-6ADA47F9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0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9467</TotalTime>
  <Words>1743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TimesNewRomanPSMT</vt:lpstr>
      <vt:lpstr>Wingdings 3</vt:lpstr>
      <vt:lpstr>Office Theme</vt:lpstr>
      <vt:lpstr>Theory and Algorithms for Formal Verification</vt:lpstr>
      <vt:lpstr>What are formal methods?</vt:lpstr>
      <vt:lpstr>Some key ideas in formal methods</vt:lpstr>
      <vt:lpstr>Specifications</vt:lpstr>
      <vt:lpstr>Verification</vt:lpstr>
      <vt:lpstr>Verification vs. Testing</vt:lpstr>
      <vt:lpstr>Verification vs. Program Analysis</vt:lpstr>
      <vt:lpstr>Verification for Cyber-physical systems</vt:lpstr>
      <vt:lpstr>Verification for Probabilistic Systems</vt:lpstr>
      <vt:lpstr>New frontiers: Neural network verification/robustness</vt:lpstr>
      <vt:lpstr>Synthesis</vt:lpstr>
      <vt:lpstr>What will we learn?</vt:lpstr>
      <vt:lpstr>Why should people care about formal verification?</vt:lpstr>
      <vt:lpstr>Who cares about formal verification today?</vt:lpstr>
      <vt:lpstr>PowerPoint Presentation</vt:lpstr>
      <vt:lpstr>This is a theory course!</vt:lpstr>
      <vt:lpstr>Course structure</vt:lpstr>
      <vt:lpstr>Grade and Grading</vt:lpstr>
      <vt:lpstr>Office hours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73</cp:revision>
  <dcterms:created xsi:type="dcterms:W3CDTF">2018-01-04T23:14:16Z</dcterms:created>
  <dcterms:modified xsi:type="dcterms:W3CDTF">2022-01-14T21:57:37Z</dcterms:modified>
</cp:coreProperties>
</file>