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81" r:id="rId3"/>
    <p:sldId id="294" r:id="rId4"/>
    <p:sldId id="293" r:id="rId5"/>
    <p:sldId id="295" r:id="rId6"/>
    <p:sldId id="282" r:id="rId7"/>
    <p:sldId id="296" r:id="rId8"/>
    <p:sldId id="297" r:id="rId9"/>
    <p:sldId id="298" r:id="rId10"/>
    <p:sldId id="291" r:id="rId11"/>
    <p:sldId id="292" r:id="rId12"/>
    <p:sldId id="299" r:id="rId13"/>
    <p:sldId id="300" r:id="rId14"/>
    <p:sldId id="302" r:id="rId15"/>
    <p:sldId id="303" r:id="rId16"/>
    <p:sldId id="301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1" r:id="rId34"/>
    <p:sldId id="320" r:id="rId35"/>
    <p:sldId id="322" r:id="rId36"/>
    <p:sldId id="324" r:id="rId37"/>
    <p:sldId id="323" r:id="rId38"/>
    <p:sldId id="325" r:id="rId39"/>
    <p:sldId id="326" r:id="rId40"/>
    <p:sldId id="327" r:id="rId41"/>
    <p:sldId id="328" r:id="rId42"/>
    <p:sldId id="330" r:id="rId43"/>
    <p:sldId id="329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28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0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7679" y="6380997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s.anu.edu.au/courses/comp2600/Lectures/20WPII.pdf" TargetMode="External"/><Relationship Id="rId2" Type="http://schemas.openxmlformats.org/officeDocument/2006/relationships/hyperlink" Target="https://www.cs.cornell.edu/courses/cs6110/2011sp/lectures/lecture1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anu.edu.au/courses/comp2600/Lectures/19wp1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Floyd, Hoare and Dijkstra: Deductive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2022: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20E0D8-E715-4F5D-B33C-5FF9C9CDF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specifications require introduction of new variables to store “old” values</a:t>
                </a:r>
              </a:p>
              <a:p>
                <a:endParaRPr lang="en-US" dirty="0"/>
              </a:p>
              <a:p>
                <a:r>
                  <a:rPr lang="en-US" dirty="0"/>
                  <a:t>Hoare-triple specifying the program to swap values of two variables using a temporary variable: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ghost variables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20E0D8-E715-4F5D-B33C-5FF9C9CDF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A936D6-B5AC-4903-AA6D-EE04BE1E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Auxiliary/Ghost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4D226-E79B-4F9A-8BCE-481CA948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46B5E8-6FF4-4059-AAA9-9F19C0865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you construct a proof?</a:t>
                </a:r>
              </a:p>
              <a:p>
                <a:pPr lvl="1"/>
                <a:r>
                  <a:rPr lang="en-US" dirty="0"/>
                  <a:t>Axioms (statements that are true by definition)</a:t>
                </a:r>
              </a:p>
              <a:p>
                <a:pPr lvl="1"/>
                <a:r>
                  <a:rPr lang="en-US" dirty="0"/>
                  <a:t>Inference Rules</a:t>
                </a:r>
              </a:p>
              <a:p>
                <a:endParaRPr lang="en-US" dirty="0"/>
              </a:p>
              <a:p>
                <a:r>
                  <a:rPr lang="en-US" dirty="0"/>
                  <a:t>Floyd-Hoare logic</a:t>
                </a:r>
              </a:p>
              <a:p>
                <a:pPr lvl="1"/>
                <a:r>
                  <a:rPr lang="en-US" dirty="0"/>
                  <a:t>Deductive system to prove partial correctness specifications for programs</a:t>
                </a:r>
              </a:p>
              <a:p>
                <a:pPr lvl="1"/>
                <a:r>
                  <a:rPr lang="en-US" dirty="0"/>
                  <a:t>Proofs look like trees (upside down CS trees) </a:t>
                </a:r>
              </a:p>
              <a:p>
                <a:pPr lvl="1"/>
                <a:r>
                  <a:rPr lang="en-US" dirty="0"/>
                  <a:t>Each element in this tree is separated by a line: things above the line are assumed to be true, and this allows us to prove the thing below the line	</a:t>
                </a:r>
              </a:p>
              <a:p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can be proved 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46B5E8-6FF4-4059-AAA9-9F19C0865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9976E99-FC1E-4241-9210-0B0218AA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4FE4A-2309-4A62-BF9B-3824577F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1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2F560C-61A0-4068-A54F-6165DC6B3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51591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denote the result of replacing all occurrences of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with the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Assignment statement: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Assignment axiom: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to be true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got the ‘value’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then substituting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before the assignment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should be also true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2F560C-61A0-4068-A54F-6165DC6B3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5159162"/>
              </a:xfrm>
              <a:blipFill>
                <a:blip r:embed="rId2"/>
                <a:stretch>
                  <a:fillRect l="-521" t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81623E0-C1E4-47A2-9784-53629A58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 Axioms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5FD40-7ED0-4225-B1C0-9DD2C7F7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375D40-D35A-4383-B353-2EC042D5F071}"/>
                  </a:ext>
                </a:extLst>
              </p:cNvPr>
              <p:cNvSpPr txBox="1"/>
              <p:nvPr/>
            </p:nvSpPr>
            <p:spPr>
              <a:xfrm>
                <a:off x="3385025" y="3352131"/>
                <a:ext cx="4483729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375D40-D35A-4383-B353-2EC042D5F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25" y="3352131"/>
                <a:ext cx="448372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89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98BD4F-FFF9-483C-8840-93F70055F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&gt;0∧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&gt;0∧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true after the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should be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before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42=42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≔42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=42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does not occur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in all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42=42 </m:t>
                    </m:r>
                  </m:oMath>
                </a14:m>
                <a:r>
                  <a:rPr lang="en-US" dirty="0"/>
                  <a:t>(i.e.,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r>
                  <a:rPr lang="en-US" dirty="0"/>
                  <a:t>), after the assignment,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=42 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98BD4F-FFF9-483C-8840-93F70055F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EAC822D-4B3A-462F-93BD-497AAD54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Logic: Assignment Axiom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60D4A-7E24-406D-8E52-FD5A1784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6438F-1C55-4C07-BBC8-FD2939F58E35}"/>
                  </a:ext>
                </a:extLst>
              </p:cNvPr>
              <p:cNvSpPr txBox="1"/>
              <p:nvPr/>
            </p:nvSpPr>
            <p:spPr>
              <a:xfrm>
                <a:off x="2986673" y="1259975"/>
                <a:ext cx="4483729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6438F-1C55-4C07-BBC8-FD2939F58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673" y="1259975"/>
                <a:ext cx="448372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9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A269BC-438A-4631-87CD-0B9664125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390114"/>
                <a:ext cx="11699087" cy="3293925"/>
              </a:xfrm>
            </p:spPr>
            <p:txBody>
              <a:bodyPr/>
              <a:lstStyle/>
              <a:p>
                <a:r>
                  <a:rPr lang="en-US" dirty="0"/>
                  <a:t>Intuition: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some condition (Boolean expression) possibly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 For some old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(denoted by the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), the new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must be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replaced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(which is over the old value) is true.</a:t>
                </a:r>
              </a:p>
              <a:p>
                <a:r>
                  <a:rPr lang="en-US" dirty="0"/>
                  <a:t>Note that this axiom introduces a new variable and an existential quantifier: it is generally harder to use.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A269BC-438A-4631-87CD-0B9664125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390114"/>
                <a:ext cx="11699087" cy="3293925"/>
              </a:xfrm>
              <a:blipFill>
                <a:blip r:embed="rId2"/>
                <a:stretch>
                  <a:fillRect l="-521" t="-2963" r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419861B-8E68-4308-981E-77F3D258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Assignment Axiom (Floyd)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B39EC-2395-4C3D-AB94-395E661F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8BB4B4-0972-4B8D-BEB3-1B9AD40E2EE9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8BB4B4-0972-4B8D-BEB3-1B9AD40E2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67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127563"/>
                <a:ext cx="11699087" cy="4046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simplify the postcondition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Now we can just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and substitute it in the first conjunct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=10+1∧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=11∧∃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=10}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=11∧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127563"/>
                <a:ext cx="11699087" cy="4046899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E6C52D4-9BC4-4783-AD93-69A9E6A8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Assignment Axiom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00D7-3A2A-42C0-B19D-1A59CAA5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7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127564"/>
                <a:ext cx="11699087" cy="35564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simplify the postcondition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Now we can just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substitute this in the second inequality to get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−1&gt;0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127564"/>
                <a:ext cx="11699087" cy="3556476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E6C52D4-9BC4-4783-AD93-69A9E6A8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Assignment Axiom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00D7-3A2A-42C0-B19D-1A59CAA5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637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C05857-2D33-4A96-9133-28D4621F2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743200"/>
                <a:ext cx="11699087" cy="2940840"/>
              </a:xfrm>
            </p:spPr>
            <p:txBody>
              <a:bodyPr/>
              <a:lstStyle/>
              <a:p>
                <a:r>
                  <a:rPr lang="en-US" dirty="0"/>
                  <a:t>This means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can be proven to be true, then we can combine them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Above rule </a:t>
                </a:r>
                <a:r>
                  <a:rPr lang="en-US" dirty="0"/>
                  <a:t>is called the </a:t>
                </a:r>
                <a:r>
                  <a:rPr lang="en-US" i="1" dirty="0"/>
                  <a:t>modus ponens </a:t>
                </a:r>
                <a:r>
                  <a:rPr lang="en-US" dirty="0"/>
                  <a:t>rule in propositional logic, 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dirty="0"/>
                  <a:t> are Boolean propositions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C05857-2D33-4A96-9133-28D4621F2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743200"/>
                <a:ext cx="11699087" cy="2940840"/>
              </a:xfrm>
              <a:blipFill>
                <a:blip r:embed="rId2"/>
                <a:stretch>
                  <a:fillRect l="-521" t="-3320" b="-3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44C3BF-67A4-43D4-AF82-22C48636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notation for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F79A4-184E-4970-BE82-82FA9D94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1635F5-21D3-4D1D-88EC-B1D2C8302CAB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10143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,…, ⊢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1635F5-21D3-4D1D-88EC-B1D2C8302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79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E7F42A7-0E2B-4495-B953-627774D780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906162"/>
                <a:ext cx="11699087" cy="2777878"/>
              </a:xfrm>
            </p:spPr>
            <p:txBody>
              <a:bodyPr/>
              <a:lstStyle/>
              <a:p>
                <a:r>
                  <a:rPr lang="en-US" dirty="0"/>
                  <a:t>Intuition: if the postconditon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precondition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you can prove that the Hoare triple consisting of the precondition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the postcondition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true when executing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sequence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E7F42A7-0E2B-4495-B953-627774D78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906162"/>
                <a:ext cx="11699087" cy="2777878"/>
              </a:xfrm>
              <a:blipFill>
                <a:blip r:embed="rId2"/>
                <a:stretch>
                  <a:fillRect l="-521" t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C4E1ED6-C87E-4A8D-A33C-33065C42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composition axiom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15B8F-0F04-4918-996B-0E6F4DF6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D1615-4B6E-48C0-BECD-F63119A3F67D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D1615-4B6E-48C0-BECD-F63119A3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687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49C438-BD86-45E2-B810-D43CBA9F2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480649"/>
                <a:ext cx="11699087" cy="32124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Consider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[By assignment axiom]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[By assignment axiom]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[By assignment axiom]</a:t>
                </a:r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49C438-BD86-45E2-B810-D43CBA9F2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480649"/>
                <a:ext cx="11699087" cy="3212444"/>
              </a:xfrm>
              <a:blipFill>
                <a:blip r:embed="rId2"/>
                <a:stretch>
                  <a:fillRect l="-521" t="-4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6F5AF39-9560-495D-8C69-C949E20D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composition axiom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DF2C-15A9-4397-94F6-C5966EC3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B2B8D3-B221-4F2A-8418-F557CB91C4DB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B2B8D3-B221-4F2A-8418-F557CB91C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CF4CC9-D16F-41D4-8B64-9B167296E252}"/>
                  </a:ext>
                </a:extLst>
              </p:cNvPr>
              <p:cNvSpPr txBox="1"/>
              <p:nvPr/>
            </p:nvSpPr>
            <p:spPr>
              <a:xfrm>
                <a:off x="9370337" y="3168713"/>
                <a:ext cx="2246552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CF4CC9-D16F-41D4-8B64-9B167296E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337" y="3168713"/>
                <a:ext cx="2246552" cy="338554"/>
              </a:xfrm>
              <a:prstGeom prst="rect">
                <a:avLst/>
              </a:prstGeom>
              <a:blipFill>
                <a:blip r:embed="rId4"/>
                <a:stretch>
                  <a:fillRect t="-98246" b="-15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97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D37165-B712-42BB-A04D-1D48E1CD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 W. Floyd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B2D01-B549-447E-9F4E-61506084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D5A35-2C68-414C-9E77-6717D472E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6" t="-2495" r="13057" b="20894"/>
          <a:stretch/>
        </p:blipFill>
        <p:spPr>
          <a:xfrm>
            <a:off x="326232" y="1254004"/>
            <a:ext cx="2294792" cy="2588236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AF26A94-A38D-4D6D-A915-D4B0EB3A1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793" y="1254004"/>
            <a:ext cx="8427976" cy="4941844"/>
          </a:xfrm>
        </p:spPr>
        <p:txBody>
          <a:bodyPr>
            <a:normAutofit/>
          </a:bodyPr>
          <a:lstStyle/>
          <a:p>
            <a:r>
              <a:rPr lang="en-US" dirty="0"/>
              <a:t>Pioneer in the field of program verification</a:t>
            </a:r>
          </a:p>
          <a:p>
            <a:r>
              <a:rPr lang="en-US" sz="2400" dirty="0"/>
              <a:t>1978 Turing Award for </a:t>
            </a:r>
          </a:p>
          <a:p>
            <a:pPr>
              <a:buNone/>
            </a:pPr>
            <a:r>
              <a:rPr lang="en-US" sz="1800" dirty="0"/>
              <a:t>	“clear influence on methodologies for the creation of efficient and reliable software, and for helping to found the following important subfields of computer science: the theory of parsing, the semantics of programming languages, automatic program verification, automatic program synthesis, and analysis of algorithms”</a:t>
            </a:r>
          </a:p>
          <a:p>
            <a:r>
              <a:rPr lang="en-US" sz="2400" dirty="0"/>
              <a:t>Seminal 1967 paper, “Assigning Meanings to Programs”</a:t>
            </a:r>
          </a:p>
          <a:p>
            <a:r>
              <a:rPr lang="en-US" sz="2400" dirty="0"/>
              <a:t>Developed logic of flowcharts</a:t>
            </a:r>
          </a:p>
          <a:p>
            <a:pPr lvl="1"/>
            <a:r>
              <a:rPr lang="en-US" sz="2200" dirty="0"/>
              <a:t>Invented the notion of “verification conditions</a:t>
            </a:r>
          </a:p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algorithm; PhD advisor of Robert </a:t>
            </a:r>
            <a:r>
              <a:rPr lang="en-US" dirty="0" err="1"/>
              <a:t>Tarjan</a:t>
            </a:r>
            <a:r>
              <a:rPr lang="en-US" dirty="0"/>
              <a:t>, Ron Rivest, Zohar Manna (co-advisee)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188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</p:spPr>
            <p:txBody>
              <a:bodyPr/>
              <a:lstStyle/>
              <a:p>
                <a:r>
                  <a:rPr lang="en-US" dirty="0"/>
                  <a:t>Conditional statement syntax: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Conditional rule: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  <a:blipFill>
                <a:blip r:embed="rId2"/>
                <a:stretch>
                  <a:fillRect l="-521" t="-10390" b="-16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9A6E5D-8D08-4856-86AC-8D1BA7F4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for Conditionals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E6AA9-DE25-4C27-87E2-933D811B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/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then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else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600"/>
                <a:ext cx="11699087" cy="9402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Intuition: from the precondition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for both valuations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you reach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600"/>
                <a:ext cx="11699087" cy="940247"/>
              </a:xfrm>
              <a:prstGeom prst="rect">
                <a:avLst/>
              </a:prstGeom>
              <a:blipFill>
                <a:blip r:embed="rId4"/>
                <a:stretch>
                  <a:fillRect l="-521" t="-10390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94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B1B23E-BED6-4FA4-9FBB-5C4132857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524969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&gt;−1)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dirty="0"/>
                  <a:t>  [By assignment axiom]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Second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≤−1)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show the above, we can use a rule called </a:t>
                </a:r>
                <a:r>
                  <a:rPr lang="en-US" i="1" dirty="0"/>
                  <a:t>precondition strengthening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dirty="0"/>
                  <a:t> [because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integer, and basic arithmetic]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B1B23E-BED6-4FA4-9FBB-5C4132857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5249697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0CF6B97-BAB5-464D-AE99-1420EBBB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rule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10BB5-C8D2-42AC-A6C3-B418511F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</p:spPr>
            <p:txBody>
              <a:bodyPr/>
              <a:lstStyle/>
              <a:p>
                <a:r>
                  <a:rPr lang="en-US" dirty="0"/>
                  <a:t>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lands in a state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true starting from the set of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then surely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lands in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starting from a smaller set of states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means that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a subset of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  <a:blipFill>
                <a:blip r:embed="rId2"/>
                <a:stretch>
                  <a:fillRect l="-521" t="-3774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BC7D77-3986-42BF-A8BB-2281F49D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 strengthening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8084A-E89F-44BC-9E25-AF831280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′,          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453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</p:spPr>
            <p:txBody>
              <a:bodyPr/>
              <a:lstStyle/>
              <a:p>
                <a:r>
                  <a:rPr lang="en-US" dirty="0"/>
                  <a:t>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lands in a state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true starting from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then for all such states will satisfy a weaker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(because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superset of those satisfying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  <a:blipFill>
                <a:blip r:embed="rId2"/>
                <a:stretch>
                  <a:fillRect l="-521" t="-3774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BC7D77-3986-42BF-A8BB-2281F49D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Postcondition weakening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8084A-E89F-44BC-9E25-AF831280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29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</p:spPr>
            <p:txBody>
              <a:bodyPr/>
              <a:lstStyle/>
              <a:p>
                <a:r>
                  <a:rPr lang="en-US" dirty="0"/>
                  <a:t>Loop statement syntax: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Loop rule: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  <a:blipFill>
                <a:blip r:embed="rId2"/>
                <a:stretch>
                  <a:fillRect l="-521" t="-10390" b="-16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9A6E5D-8D08-4856-86AC-8D1BA7F4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for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E6AA9-DE25-4C27-87E2-933D811B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/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600"/>
                <a:ext cx="11699087" cy="21904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dirty="0"/>
                  <a:t> is called the loop invariant</a:t>
                </a:r>
              </a:p>
              <a:p>
                <a:r>
                  <a:rPr lang="en-US" dirty="0"/>
                  <a:t>Intuition of the loop rule: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dirty="0"/>
                  <a:t> is a condition that holds before and after the loop body executes (the loop body executes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true). The loop rule also expresses that after the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𝐰𝐡𝐢𝐥𝐞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command has terminated,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must be false</a:t>
                </a:r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600"/>
                <a:ext cx="11699087" cy="2190403"/>
              </a:xfrm>
              <a:prstGeom prst="rect">
                <a:avLst/>
              </a:prstGeom>
              <a:blipFill>
                <a:blip r:embed="rId4"/>
                <a:stretch>
                  <a:fillRect l="-521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9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2A4E45-AAC9-4FEA-A16D-A8CFFDED1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943100"/>
                <a:ext cx="11699087" cy="37409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while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Loop-invariant: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Exercise: show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Exercise: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2A4E45-AAC9-4FEA-A16D-A8CFFDED1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943100"/>
                <a:ext cx="11699087" cy="3740940"/>
              </a:xfrm>
              <a:blipFill>
                <a:blip r:embed="rId2"/>
                <a:stretch>
                  <a:fillRect l="-521" t="-2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D7CA5B4-0553-4A5C-B202-83E04C02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rule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38B9F-4C31-452C-9EC8-D5B091E6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B5AF7D-1981-461F-84D6-017ADA53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2"/>
            <a:ext cx="11699087" cy="4719714"/>
          </a:xfrm>
        </p:spPr>
        <p:txBody>
          <a:bodyPr/>
          <a:lstStyle/>
          <a:p>
            <a:r>
              <a:rPr lang="en-US" dirty="0"/>
              <a:t>Invariant must hold initially</a:t>
            </a:r>
          </a:p>
          <a:p>
            <a:r>
              <a:rPr lang="en-US" dirty="0"/>
              <a:t>Invariant must hold after each loop iteration</a:t>
            </a:r>
          </a:p>
          <a:p>
            <a:r>
              <a:rPr lang="en-US" dirty="0"/>
              <a:t>Invariant and negated loop guard must imply postcondition</a:t>
            </a:r>
          </a:p>
          <a:p>
            <a:endParaRPr lang="en-US" dirty="0"/>
          </a:p>
          <a:p>
            <a:r>
              <a:rPr lang="en-US" dirty="0"/>
              <a:t>Exercise/example: </a:t>
            </a:r>
          </a:p>
          <a:p>
            <a:pPr lvl="1"/>
            <a:r>
              <a:rPr lang="en-US" dirty="0"/>
              <a:t>What’s the loop invariant for following program?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92370-9225-49FF-8681-647385F4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loop invariants is hard!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4D09F-89C3-454A-A647-207A9E25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39BBCE-BAEB-4118-A040-C4B362B02718}"/>
                  </a:ext>
                </a:extLst>
              </p:cNvPr>
              <p:cNvSpPr txBox="1"/>
              <p:nvPr/>
            </p:nvSpPr>
            <p:spPr>
              <a:xfrm>
                <a:off x="3405782" y="4267495"/>
                <a:ext cx="3602237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39BBCE-BAEB-4118-A040-C4B362B02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782" y="4267495"/>
                <a:ext cx="3602237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535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FD3331-AC00-4D85-96C4-006F906A8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69125"/>
                <a:ext cx="11699087" cy="308723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true in every loop iteration?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holds the partial result : </a:t>
                </a:r>
              </a:p>
              <a:p>
                <a:r>
                  <a:rPr lang="en-US" dirty="0"/>
                  <a:t>at the end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iteration: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−1×…×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, and,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Candidate Invariant: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FD3331-AC00-4D85-96C4-006F906A8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69125"/>
                <a:ext cx="11699087" cy="3087231"/>
              </a:xfrm>
              <a:blipFill>
                <a:blip r:embed="rId2"/>
                <a:stretch>
                  <a:fillRect l="-521" t="-3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FA38A1-2FBE-4AB3-A9BF-51B1793A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for factorial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4E336-E7B7-49D6-8C2E-CC933DA9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0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4639B93-34B2-4255-AA3D-4D5475B0E4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9652" y="998145"/>
                <a:ext cx="6020554" cy="22803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true at the beginning?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true at the end of the loop?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4639B93-34B2-4255-AA3D-4D5475B0E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652" y="998145"/>
                <a:ext cx="6020554" cy="2280341"/>
              </a:xfrm>
              <a:prstGeom prst="rect">
                <a:avLst/>
              </a:prstGeom>
              <a:blipFill>
                <a:blip r:embed="rId4"/>
                <a:stretch>
                  <a:fillRect l="-1012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46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FD3331-AC00-4D85-96C4-006F906A8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69125"/>
            <a:ext cx="11699087" cy="452432"/>
          </a:xfrm>
        </p:spPr>
        <p:txBody>
          <a:bodyPr>
            <a:normAutofit/>
          </a:bodyPr>
          <a:lstStyle/>
          <a:p>
            <a:r>
              <a:rPr lang="en-US" dirty="0"/>
              <a:t>Applying loop rule: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FA38A1-2FBE-4AB3-A9BF-51B1793A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for factorial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4E336-E7B7-49D6-8C2E-CC933DA9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2D6DEE-C343-4C6B-8FAF-A548EA6CC9C4}"/>
                  </a:ext>
                </a:extLst>
              </p:cNvPr>
              <p:cNvSpPr txBox="1"/>
              <p:nvPr/>
            </p:nvSpPr>
            <p:spPr>
              <a:xfrm>
                <a:off x="4665517" y="1015120"/>
                <a:ext cx="5048902" cy="4524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Candidate Invariant: </a:t>
                </a:r>
                <a14:m>
                  <m:oMath xmlns:m="http://schemas.openxmlformats.org/officeDocument/2006/math"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×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!=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!</m:t>
                    </m:r>
                  </m:oMath>
                </a14:m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2D6DEE-C343-4C6B-8FAF-A548EA6CC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17" y="1015120"/>
                <a:ext cx="5048902" cy="452432"/>
              </a:xfrm>
              <a:prstGeom prst="rect">
                <a:avLst/>
              </a:prstGeom>
              <a:blipFill>
                <a:blip r:embed="rId3"/>
                <a:stretch>
                  <a:fillRect l="-2046" t="-2105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ED6DEF-6DA0-429F-A199-FB55152B2861}"/>
                  </a:ext>
                </a:extLst>
              </p:cNvPr>
              <p:cNvSpPr txBox="1"/>
              <p:nvPr/>
            </p:nvSpPr>
            <p:spPr>
              <a:xfrm>
                <a:off x="1440682" y="3557036"/>
                <a:ext cx="9126872" cy="1062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!∧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!}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&lt;1}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ED6DEF-6DA0-429F-A199-FB55152B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82" y="3557036"/>
                <a:ext cx="9126872" cy="1062086"/>
              </a:xfrm>
              <a:prstGeom prst="rect">
                <a:avLst/>
              </a:prstGeom>
              <a:blipFill>
                <a:blip r:embed="rId4"/>
                <a:stretch>
                  <a:fillRect r="-3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84362026-A80B-41F5-B0AF-4AA83B38C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537" y="1549038"/>
                <a:ext cx="11699087" cy="1815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For convenience,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𝑏𝑜𝑑𝑦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Exercise: check if the invariant condition holds: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!∧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𝑏𝑜𝑑𝑦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!}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84362026-A80B-41F5-B0AF-4AA83B38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37" y="1549038"/>
                <a:ext cx="11699087" cy="1815882"/>
              </a:xfrm>
              <a:prstGeom prst="rect">
                <a:avLst/>
              </a:prstGeom>
              <a:blipFill>
                <a:blip r:embed="rId5"/>
                <a:stretch>
                  <a:fillRect l="-938" t="-5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4E2044EF-178B-457E-A47C-ABBB53B5188B}"/>
              </a:ext>
            </a:extLst>
          </p:cNvPr>
          <p:cNvSpPr txBox="1">
            <a:spLocks/>
          </p:cNvSpPr>
          <p:nvPr/>
        </p:nvSpPr>
        <p:spPr>
          <a:xfrm>
            <a:off x="166681" y="4658790"/>
            <a:ext cx="11699087" cy="1264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09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A38A1-2FBE-4AB3-A9BF-51B1793A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for factorial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4E336-E7B7-49D6-8C2E-CC933DA9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/>
              <p:nvPr/>
            </p:nvSpPr>
            <p:spPr>
              <a:xfrm>
                <a:off x="376402" y="1015120"/>
                <a:ext cx="2937488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2" y="1015120"/>
                <a:ext cx="2937488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">
                <a:extLst>
                  <a:ext uri="{FF2B5EF4-FFF2-40B4-BE49-F238E27FC236}">
                    <a16:creationId xmlns:a16="http://schemas.microsoft.com/office/drawing/2014/main" id="{4E2044EF-178B-457E-A47C-ABBB53B518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456" y="2864096"/>
                <a:ext cx="11699087" cy="32578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Consider the invariant: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			</a:t>
                </a:r>
                <a:endParaRPr lang="en-US" dirty="0"/>
              </a:p>
              <a:p>
                <a:r>
                  <a:rPr lang="en-US" dirty="0"/>
                  <a:t>Loop rule: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!=1</m:t>
                    </m:r>
                  </m:oMath>
                </a14:m>
                <a:r>
                  <a:rPr lang="en-US" dirty="0"/>
                  <a:t>. Simplifying, we get the desired postcondition</a:t>
                </a:r>
              </a:p>
              <a:p>
                <a:r>
                  <a:rPr lang="en-US" dirty="0"/>
                  <a:t>Sometimes you must carry additional stuff in the invariant!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4" name="Content Placeholder 1">
                <a:extLst>
                  <a:ext uri="{FF2B5EF4-FFF2-40B4-BE49-F238E27FC236}">
                    <a16:creationId xmlns:a16="http://schemas.microsoft.com/office/drawing/2014/main" id="{4E2044EF-178B-457E-A47C-ABBB53B5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6" y="2864096"/>
                <a:ext cx="11699087" cy="3257844"/>
              </a:xfrm>
              <a:prstGeom prst="rect">
                <a:avLst/>
              </a:prstGeom>
              <a:blipFill>
                <a:blip r:embed="rId3"/>
                <a:stretch>
                  <a:fillRect l="-521" t="-2996" b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4DE362-816E-4169-B559-33B03CA5350A}"/>
                  </a:ext>
                </a:extLst>
              </p:cNvPr>
              <p:cNvSpPr txBox="1"/>
              <p:nvPr/>
            </p:nvSpPr>
            <p:spPr>
              <a:xfrm>
                <a:off x="892248" y="3780996"/>
                <a:ext cx="8537309" cy="923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≥0}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≥0 ∧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&lt;1}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4DE362-816E-4169-B559-33B03CA53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48" y="3780996"/>
                <a:ext cx="8537309" cy="923586"/>
              </a:xfrm>
              <a:prstGeom prst="rect">
                <a:avLst/>
              </a:prstGeom>
              <a:blipFill>
                <a:blip r:embed="rId4"/>
                <a:stretch>
                  <a:fillRect r="-20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BD0CB-E892-4771-AE4E-9B1833D9A0B6}"/>
                  </a:ext>
                </a:extLst>
              </p:cNvPr>
              <p:cNvSpPr txBox="1"/>
              <p:nvPr/>
            </p:nvSpPr>
            <p:spPr>
              <a:xfrm>
                <a:off x="7861371" y="2886531"/>
                <a:ext cx="41747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also a loop invariant</a:t>
                </a:r>
                <a:endParaRPr lang="en-US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BD0CB-E892-4771-AE4E-9B1833D9A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371" y="2886531"/>
                <a:ext cx="4174765" cy="369332"/>
              </a:xfrm>
              <a:prstGeom prst="rect">
                <a:avLst/>
              </a:prstGeom>
              <a:blipFill>
                <a:blip r:embed="rId5"/>
                <a:stretch>
                  <a:fillRect l="-1316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AC92BF1A-9579-4198-A585-CC1B775BAC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75966" y="1045408"/>
                <a:ext cx="8336136" cy="17855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can show: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&lt;1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 do we show: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!}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AC92BF1A-9579-4198-A585-CC1B775BA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966" y="1045408"/>
                <a:ext cx="8336136" cy="1785594"/>
              </a:xfrm>
              <a:prstGeom prst="rect">
                <a:avLst/>
              </a:prstGeom>
              <a:blipFill>
                <a:blip r:embed="rId6"/>
                <a:stretch>
                  <a:fillRect l="-585" t="-4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87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6BAB8A-B9CD-49C8-884C-476AA08C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Tony Hoare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AF88-C544-4064-A6B5-51460987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55F06-B0B7-424A-8367-2B2E909CD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0" r="5914" b="19066"/>
          <a:stretch/>
        </p:blipFill>
        <p:spPr>
          <a:xfrm>
            <a:off x="326234" y="1230923"/>
            <a:ext cx="1691752" cy="1937349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0C994A8-3821-41C0-A5B0-32AB3222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793" y="1254004"/>
            <a:ext cx="8427976" cy="4941844"/>
          </a:xfrm>
        </p:spPr>
        <p:txBody>
          <a:bodyPr>
            <a:normAutofit/>
          </a:bodyPr>
          <a:lstStyle/>
          <a:p>
            <a:r>
              <a:rPr lang="en-US" dirty="0"/>
              <a:t>Pioneer in the field of programming languages, verification</a:t>
            </a:r>
          </a:p>
          <a:p>
            <a:r>
              <a:rPr lang="en-US" sz="2400" dirty="0"/>
              <a:t>1980 Turing Award for </a:t>
            </a:r>
          </a:p>
          <a:p>
            <a:pPr indent="0">
              <a:buNone/>
            </a:pPr>
            <a:r>
              <a:rPr lang="en-US" sz="1800" dirty="0"/>
              <a:t>“fundamental contributions to the definition and design of programming languages”</a:t>
            </a:r>
          </a:p>
          <a:p>
            <a:r>
              <a:rPr lang="en-US" sz="2400" dirty="0"/>
              <a:t>Seminal 1969 paper, “An axiomatic basis for computer programming.”</a:t>
            </a:r>
          </a:p>
          <a:p>
            <a:pPr lvl="1"/>
            <a:r>
              <a:rPr lang="en-US" sz="2000" dirty="0"/>
              <a:t>Developed set of proof rules closer to traditional logic systems for “algebraic” programs (if-then-else, while loops, assignments)</a:t>
            </a:r>
          </a:p>
          <a:p>
            <a:r>
              <a:rPr lang="en-US" sz="2400" dirty="0"/>
              <a:t>Inventor of Quicksort, CSP (communicating sequential processes)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2360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2A439C-BB88-4A97-AA4A-8D94A765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conjunction and disjunction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29D2-00CB-4BFF-8872-99AEB53C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CE0D1C-3F55-4882-948C-AE84A01AD873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6352458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CE0D1C-3F55-4882-948C-AE84A01AD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6352458" cy="1137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8D55E4-EBEC-470C-90F7-A1BCFDEB8842}"/>
                  </a:ext>
                </a:extLst>
              </p:cNvPr>
              <p:cNvSpPr txBox="1"/>
              <p:nvPr/>
            </p:nvSpPr>
            <p:spPr>
              <a:xfrm>
                <a:off x="1818776" y="2860222"/>
                <a:ext cx="6404339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8D55E4-EBEC-470C-90F7-A1BCFDEB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2860222"/>
                <a:ext cx="6404339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040AF0A-6DFF-4114-9767-67252D70064D}"/>
              </a:ext>
            </a:extLst>
          </p:cNvPr>
          <p:cNvSpPr txBox="1"/>
          <p:nvPr/>
        </p:nvSpPr>
        <p:spPr>
          <a:xfrm>
            <a:off x="8273069" y="155807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Conjunction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DFC51-48E8-4487-9E18-10BCF6C5A8AA}"/>
              </a:ext>
            </a:extLst>
          </p:cNvPr>
          <p:cNvSpPr txBox="1"/>
          <p:nvPr/>
        </p:nvSpPr>
        <p:spPr>
          <a:xfrm>
            <a:off x="8273069" y="31955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Disjunction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A416F20-FFB5-490A-A454-30F6A70E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4546485"/>
            <a:ext cx="11699087" cy="753444"/>
          </a:xfrm>
        </p:spPr>
        <p:txBody>
          <a:bodyPr>
            <a:normAutofit/>
          </a:bodyPr>
          <a:lstStyle/>
          <a:p>
            <a:r>
              <a:rPr lang="en-US" dirty="0"/>
              <a:t>Useful rules to split a proof into sub-proofs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4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DA23B0-7DF1-4C86-8EB3-A467C9C38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formalized the axioms for assignment, conditionals, loops</a:t>
                </a:r>
              </a:p>
              <a:p>
                <a:r>
                  <a:rPr lang="en-US" dirty="0"/>
                  <a:t>How do we prove things with these axioms? [We saw a flavor of this in the last factorial example]</a:t>
                </a:r>
              </a:p>
              <a:p>
                <a:endParaRPr lang="en-US" dirty="0"/>
              </a:p>
              <a:p>
                <a:r>
                  <a:rPr lang="en-US" dirty="0"/>
                  <a:t>Problem definition: Given a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(composed of possibly a sequence of statements), show that the Hoare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valid. </a:t>
                </a:r>
              </a:p>
              <a:p>
                <a:pPr lvl="1"/>
                <a:r>
                  <a:rPr lang="en-US" dirty="0"/>
                  <a:t>Note that in the axioms we controlled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, in the sense that the axiom was stated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that </a:t>
                </a:r>
                <a:r>
                  <a:rPr lang="en-US" i="1" dirty="0"/>
                  <a:t>we </a:t>
                </a:r>
                <a:r>
                  <a:rPr lang="en-US" dirty="0"/>
                  <a:t>wanted. In a proof, we will be given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We give a number of “derived” rules for Hoare logic from the axiom that allow us to construct a backward proof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DA23B0-7DF1-4C86-8EB3-A467C9C38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73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7503394-34A5-4844-8830-8551449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Mechanizing Floyd-Hoare Logic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54B2B-0555-4729-A1CF-2BE69B18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8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A2A5A0-4336-42B9-BD5F-06F97BD5F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56" y="2895111"/>
                <a:ext cx="11699087" cy="302712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Read a proof </a:t>
                </a:r>
                <a:r>
                  <a:rPr lang="en-US" i="1" dirty="0"/>
                  <a:t>backward, i.e., </a:t>
                </a:r>
                <a:r>
                  <a:rPr lang="en-US" dirty="0"/>
                  <a:t>from bottom to top</a:t>
                </a:r>
              </a:p>
              <a:p>
                <a:pPr lvl="1"/>
                <a:r>
                  <a:rPr lang="en-US" dirty="0"/>
                  <a:t>Bottom triple is what we want to show valid</a:t>
                </a:r>
              </a:p>
              <a:p>
                <a:pPr lvl="1"/>
                <a:r>
                  <a:rPr lang="en-US" dirty="0"/>
                  <a:t>Top triple(s)/condition(s) is/are the new sub-goals we must establish</a:t>
                </a:r>
              </a:p>
              <a:p>
                <a:r>
                  <a:rPr lang="en-US" dirty="0"/>
                  <a:t>Derived assignment rule: </a:t>
                </a:r>
              </a:p>
              <a:p>
                <a:pPr lvl="1"/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we need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Derived Sequenced Assignment rule:</a:t>
                </a:r>
              </a:p>
              <a:p>
                <a:pPr lvl="1"/>
                <a:r>
                  <a:rPr lang="en-US" dirty="0"/>
                  <a:t>We can push the postcondition through the assignment</a:t>
                </a:r>
              </a:p>
              <a:p>
                <a:r>
                  <a:rPr lang="en-US" dirty="0"/>
                  <a:t>Conditional rule: already in this form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A2A5A0-4336-42B9-BD5F-06F97BD5F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56" y="2895111"/>
                <a:ext cx="11699087" cy="3027127"/>
              </a:xfrm>
              <a:blipFill>
                <a:blip r:embed="rId2"/>
                <a:stretch>
                  <a:fillRect l="-417" t="-4032"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9F78294-9714-4EAB-B739-63855EA3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F130C-94A8-4D82-8BA7-91491E60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B83664-8055-4AE5-A104-9A7BD54BC815}"/>
                  </a:ext>
                </a:extLst>
              </p:cNvPr>
              <p:cNvSpPr txBox="1"/>
              <p:nvPr/>
            </p:nvSpPr>
            <p:spPr>
              <a:xfrm>
                <a:off x="437448" y="1007098"/>
                <a:ext cx="3589802" cy="11278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type m:val="li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B83664-8055-4AE5-A104-9A7BD54B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8" y="1007098"/>
                <a:ext cx="3589802" cy="1127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FB6E82-6729-408E-B383-FCC9C8A868F8}"/>
                  </a:ext>
                </a:extLst>
              </p:cNvPr>
              <p:cNvSpPr txBox="1"/>
              <p:nvPr/>
            </p:nvSpPr>
            <p:spPr>
              <a:xfrm>
                <a:off x="5780797" y="1007097"/>
                <a:ext cx="4767910" cy="11278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FB6E82-6729-408E-B383-FCC9C8A8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797" y="1007097"/>
                <a:ext cx="4767910" cy="1127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B90B79A-ACE9-4F02-9DA5-F31A2BD879ED}"/>
              </a:ext>
            </a:extLst>
          </p:cNvPr>
          <p:cNvSpPr txBox="1"/>
          <p:nvPr/>
        </p:nvSpPr>
        <p:spPr>
          <a:xfrm>
            <a:off x="901279" y="2134907"/>
            <a:ext cx="266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Derived Assignment Rule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5F63C-8F23-46E9-A236-9674BFC3BE4A}"/>
              </a:ext>
            </a:extLst>
          </p:cNvPr>
          <p:cNvSpPr txBox="1"/>
          <p:nvPr/>
        </p:nvSpPr>
        <p:spPr>
          <a:xfrm>
            <a:off x="6276638" y="2148865"/>
            <a:ext cx="377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Derived Sequenced Assignment Rule</a:t>
            </a:r>
          </a:p>
        </p:txBody>
      </p:sp>
    </p:spTree>
    <p:extLst>
      <p:ext uri="{BB962C8B-B14F-4D97-AF65-F5344CB8AC3E}">
        <p14:creationId xmlns:p14="http://schemas.microsoft.com/office/powerpoint/2010/main" val="2318421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E49999-1923-4E06-91FA-E8BDC691C5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4027251"/>
                <a:ext cx="11699087" cy="20428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Follows from sequencing and precondition strengthening/postcondition weakening rules</a:t>
                </a:r>
              </a:p>
              <a:p>
                <a:r>
                  <a:rPr lang="en-US" dirty="0"/>
                  <a:t>To show a sequence of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its Hoare triple we can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local Hoare triples </a:t>
                </a:r>
                <a:r>
                  <a:rPr lang="en-US" dirty="0" err="1"/>
                  <a:t>s.t.</a:t>
                </a:r>
                <a:r>
                  <a:rPr lang="en-US" dirty="0"/>
                  <a:t> their pre/postconditions satisfy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additional conditions shown above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E49999-1923-4E06-91FA-E8BDC691C5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4027251"/>
                <a:ext cx="11699087" cy="2042809"/>
              </a:xfrm>
              <a:blipFill>
                <a:blip r:embed="rId2"/>
                <a:stretch>
                  <a:fillRect l="-521" t="-5075" b="-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38E617C-40D4-475E-9826-7B7A414C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Sequencing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D6597-C74D-4F30-B436-17BB594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FA424-3E38-4F4C-A356-535AF7FDBDCC}"/>
                  </a:ext>
                </a:extLst>
              </p:cNvPr>
              <p:cNvSpPr txBox="1"/>
              <p:nvPr/>
            </p:nvSpPr>
            <p:spPr>
              <a:xfrm>
                <a:off x="2432920" y="1081052"/>
                <a:ext cx="7552717" cy="2720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⊢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,⊢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…,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−1 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⊢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⊢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eqAr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;…;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FA424-3E38-4F4C-A356-535AF7FD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920" y="1081052"/>
                <a:ext cx="7552717" cy="2720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767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CDE42B-1073-4960-BAF5-290F6BCF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177701"/>
            <a:ext cx="11699087" cy="2506339"/>
          </a:xfrm>
        </p:spPr>
        <p:txBody>
          <a:bodyPr/>
          <a:lstStyle/>
          <a:p>
            <a:r>
              <a:rPr lang="en-US" dirty="0"/>
              <a:t>Three sub-goals:</a:t>
            </a:r>
          </a:p>
          <a:p>
            <a:pPr lvl="1"/>
            <a:r>
              <a:rPr lang="en-US" dirty="0"/>
              <a:t>the precondition implies the loop invariant</a:t>
            </a:r>
          </a:p>
          <a:p>
            <a:pPr lvl="1"/>
            <a:r>
              <a:rPr lang="en-US" dirty="0"/>
              <a:t>the loop invariant is indeed a valid loop invariant</a:t>
            </a:r>
          </a:p>
          <a:p>
            <a:pPr lvl="1"/>
            <a:r>
              <a:rPr lang="en-US" dirty="0"/>
              <a:t>the loop invariant and the loop termination condition imply the postcondition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AFA253-0FC9-4865-A79F-B6094EA1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loop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45E5F-C116-43DB-B860-415F2FAB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EB9CC-F531-4650-8C64-86D834747AFF}"/>
                  </a:ext>
                </a:extLst>
              </p:cNvPr>
              <p:cNvSpPr txBox="1"/>
              <p:nvPr/>
            </p:nvSpPr>
            <p:spPr>
              <a:xfrm>
                <a:off x="1668145" y="1688550"/>
                <a:ext cx="8855709" cy="1002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  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    ⊢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EB9CC-F531-4650-8C64-86D834747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145" y="1688550"/>
                <a:ext cx="8855709" cy="1002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067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19F137-3167-4D8A-997C-9CF0741D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1699087" cy="1404863"/>
          </a:xfrm>
        </p:spPr>
        <p:txBody>
          <a:bodyPr/>
          <a:lstStyle/>
          <a:p>
            <a:r>
              <a:rPr lang="en-US" dirty="0"/>
              <a:t>From the desired goal, keep generating sub-goals by moving backward</a:t>
            </a:r>
          </a:p>
          <a:p>
            <a:r>
              <a:rPr lang="en-US" dirty="0"/>
              <a:t>Moving backward through some statements requires inventing invariants and annotations (intermediate conditions)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B001F5-C0C9-49AA-9D6D-F18F0BA0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Mechanizing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6268A-6404-4D39-84B5-71118090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C9CE19-D3D3-4ADE-83F1-3F82B80AD845}"/>
                  </a:ext>
                </a:extLst>
              </p:cNvPr>
              <p:cNvSpPr/>
              <p:nvPr/>
            </p:nvSpPr>
            <p:spPr>
              <a:xfrm>
                <a:off x="1673157" y="2979906"/>
                <a:ext cx="1173805" cy="10878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Goal: Prove Hoare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C9CE19-D3D3-4ADE-83F1-3F82B80AD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157" y="2979906"/>
                <a:ext cx="1173805" cy="108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0ECDBB7-8702-47BE-8457-D7935F04B53D}"/>
              </a:ext>
            </a:extLst>
          </p:cNvPr>
          <p:cNvSpPr/>
          <p:nvPr/>
        </p:nvSpPr>
        <p:spPr>
          <a:xfrm>
            <a:off x="3976991" y="2979906"/>
            <a:ext cx="1173806" cy="108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Generate invariants, intermediate assertions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(annotations)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396A6-7A97-4F5A-A65E-16DE8B072850}"/>
              </a:ext>
            </a:extLst>
          </p:cNvPr>
          <p:cNvSpPr/>
          <p:nvPr/>
        </p:nvSpPr>
        <p:spPr>
          <a:xfrm>
            <a:off x="6280825" y="2979906"/>
            <a:ext cx="1173806" cy="108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Verification conditions (e.g. first order logic statements)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702357-CE89-4959-9235-4F5D43A82D4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46962" y="3523844"/>
            <a:ext cx="1130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8E92D1-2853-4EE6-A9EB-E453CD6B0A5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50797" y="3523844"/>
            <a:ext cx="1130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048498-5712-4D91-94DC-08E7117E558A}"/>
              </a:ext>
            </a:extLst>
          </p:cNvPr>
          <p:cNvSpPr txBox="1"/>
          <p:nvPr/>
        </p:nvSpPr>
        <p:spPr>
          <a:xfrm>
            <a:off x="2989074" y="35384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Human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expert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898AE7-2D98-4400-874E-05B692CB41C4}"/>
              </a:ext>
            </a:extLst>
          </p:cNvPr>
          <p:cNvSpPr txBox="1"/>
          <p:nvPr/>
        </p:nvSpPr>
        <p:spPr>
          <a:xfrm>
            <a:off x="7515277" y="3510063"/>
            <a:ext cx="1187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Theorem 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Prover/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SMT solvers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Human experts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D11F24-79BD-4670-837F-DBD9602B7C56}"/>
              </a:ext>
            </a:extLst>
          </p:cNvPr>
          <p:cNvCxnSpPr>
            <a:cxnSpLocks/>
          </p:cNvCxnSpPr>
          <p:nvPr/>
        </p:nvCxnSpPr>
        <p:spPr>
          <a:xfrm>
            <a:off x="7454631" y="3510063"/>
            <a:ext cx="1130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B1F9E8-97C4-4A5D-A4A5-5BA398E3082F}"/>
              </a:ext>
            </a:extLst>
          </p:cNvPr>
          <p:cNvSpPr/>
          <p:nvPr/>
        </p:nvSpPr>
        <p:spPr>
          <a:xfrm>
            <a:off x="8584659" y="3004464"/>
            <a:ext cx="1173806" cy="108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Proof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3B4F8-CE62-4DAE-997E-98DB39F91E15}"/>
              </a:ext>
            </a:extLst>
          </p:cNvPr>
          <p:cNvSpPr txBox="1"/>
          <p:nvPr/>
        </p:nvSpPr>
        <p:spPr>
          <a:xfrm>
            <a:off x="5217058" y="3548402"/>
            <a:ext cx="945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Verification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Condition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3308807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6C92BB-0A73-45C6-BAA0-C2A788E1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827" y="988141"/>
            <a:ext cx="6346942" cy="4695899"/>
          </a:xfrm>
        </p:spPr>
        <p:txBody>
          <a:bodyPr/>
          <a:lstStyle/>
          <a:p>
            <a:r>
              <a:rPr lang="en-US" dirty="0"/>
              <a:t>Red annotations are conditions that are intended to be true when the program control reaches there</a:t>
            </a:r>
          </a:p>
          <a:p>
            <a:r>
              <a:rPr lang="en-US" dirty="0"/>
              <a:t>We have to think up the annotations:</a:t>
            </a:r>
          </a:p>
          <a:p>
            <a:pPr lvl="1"/>
            <a:r>
              <a:rPr lang="en-US" dirty="0"/>
              <a:t>requires knowledge of how the program works</a:t>
            </a:r>
          </a:p>
          <a:p>
            <a:pPr lvl="1"/>
            <a:r>
              <a:rPr lang="en-US" dirty="0"/>
              <a:t>requires some insight into the proof itself</a:t>
            </a:r>
          </a:p>
          <a:p>
            <a:pPr lvl="1"/>
            <a:r>
              <a:rPr lang="en-US" dirty="0"/>
              <a:t>the derived rules and axioms give us hints on what would be useful things to have as annotations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E9774-ECD8-4444-BD2F-DB401533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6EDC-7E40-415F-98DA-30062E9A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BCD025-EBFB-4BE9-901C-72B44BD0701D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0" dirty="0">
                    <a:solidFill>
                      <a:srgbClr val="C00000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!}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BCD025-EBFB-4BE9-901C-72B44BD07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  <a:blipFill>
                <a:blip r:embed="rId2"/>
                <a:stretch>
                  <a:fillRect l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130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FCD3F-26F3-4296-A893-1CEE3DEB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55" y="5043958"/>
            <a:ext cx="11031165" cy="1094702"/>
          </a:xfrm>
        </p:spPr>
        <p:txBody>
          <a:bodyPr>
            <a:normAutofit/>
          </a:bodyPr>
          <a:lstStyle/>
          <a:p>
            <a:r>
              <a:rPr lang="en-US" sz="2400" dirty="0"/>
              <a:t>From the subgoals (proving local annotation triples valid), we can identify logic formulas that need to be proven valid. Formula 1 was obtained using the derived assignment rule, 2,3,4 follow from the derived loop rule.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8BF6C-55FB-45C8-B491-00BF400D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condition generator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89F62-2A18-48BB-AD0F-DEAFC74D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94D7EA-F151-4E5E-9A7B-5C3E7058D979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solidFill>
                      <a:srgbClr val="C00000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!}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94D7EA-F151-4E5E-9A7B-5C3E7058D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  <a:blipFill>
                <a:blip r:embed="rId2"/>
                <a:stretch>
                  <a:fillRect l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B36B-DC6B-49B8-83F1-089F6400559E}"/>
                  </a:ext>
                </a:extLst>
              </p:cNvPr>
              <p:cNvSpPr txBox="1"/>
              <p:nvPr/>
            </p:nvSpPr>
            <p:spPr>
              <a:xfrm>
                <a:off x="5308321" y="1960379"/>
                <a:ext cx="6818825" cy="30250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0" dirty="0"/>
                  <a:t>1.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⇒(1=1∧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0" dirty="0">
                    <a:latin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endParaRPr lang="en-US" sz="2400" i="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400" i="0" dirty="0">
                    <a:latin typeface="Cambria Math" panose="02040503050406030204" pitchFamily="18" charset="0"/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≥1)⇒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4.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B36B-DC6B-49B8-83F1-089F64005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321" y="1960379"/>
                <a:ext cx="6818825" cy="3025059"/>
              </a:xfrm>
              <a:prstGeom prst="rect">
                <a:avLst/>
              </a:prstGeom>
              <a:blipFill>
                <a:blip r:embed="rId3"/>
                <a:stretch>
                  <a:fillRect l="-1339" t="-1406" b="-3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B104D-E13D-4DFC-A4F2-2E267B44D338}"/>
                  </a:ext>
                </a:extLst>
              </p:cNvPr>
              <p:cNvSpPr txBox="1"/>
              <p:nvPr/>
            </p:nvSpPr>
            <p:spPr>
              <a:xfrm>
                <a:off x="5306567" y="1322982"/>
                <a:ext cx="1689111" cy="5453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type m:val="lin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B104D-E13D-4DFC-A4F2-2E267B44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67" y="1322982"/>
                <a:ext cx="1689111" cy="545342"/>
              </a:xfrm>
              <a:prstGeom prst="rect">
                <a:avLst/>
              </a:prstGeom>
              <a:blipFill>
                <a:blip r:embed="rId4"/>
                <a:stretch>
                  <a:fillRect t="-52747" r="-4643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FE21A1-5D85-4E74-972B-270FB7CFD055}"/>
                  </a:ext>
                </a:extLst>
              </p:cNvPr>
              <p:cNvSpPr txBox="1"/>
              <p:nvPr/>
            </p:nvSpPr>
            <p:spPr>
              <a:xfrm>
                <a:off x="7107676" y="1289447"/>
                <a:ext cx="5019469" cy="612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  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    ⊢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FE21A1-5D85-4E74-972B-270FB7CF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676" y="1289447"/>
                <a:ext cx="5019469" cy="612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287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E96077-AE2F-44C8-9E9A-3EA8B70A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108953"/>
            <a:ext cx="11699087" cy="4575087"/>
          </a:xfrm>
        </p:spPr>
        <p:txBody>
          <a:bodyPr/>
          <a:lstStyle/>
          <a:p>
            <a:r>
              <a:rPr lang="en-US" dirty="0"/>
              <a:t>Can be highly automated using solvers that use various specific decision procedures (e.g., Boolean satisfiability, theory of linear equations and inequalities, polynomials (real closed fields)) etc. </a:t>
            </a:r>
          </a:p>
          <a:p>
            <a:r>
              <a:rPr lang="en-US" dirty="0"/>
              <a:t>Popularly known as SAT modulo Theories (or SMT) solvers (z3, cvc4, </a:t>
            </a:r>
            <a:r>
              <a:rPr lang="en-US" dirty="0" err="1"/>
              <a:t>dReal</a:t>
            </a:r>
            <a:r>
              <a:rPr lang="en-US" dirty="0"/>
              <a:t>, </a:t>
            </a:r>
            <a:r>
              <a:rPr lang="en-US" dirty="0" err="1"/>
              <a:t>iSat</a:t>
            </a:r>
            <a:r>
              <a:rPr lang="en-US" dirty="0"/>
              <a:t>, </a:t>
            </a:r>
            <a:r>
              <a:rPr lang="en-US" dirty="0" err="1"/>
              <a:t>yices</a:t>
            </a:r>
            <a:r>
              <a:rPr lang="en-US" dirty="0"/>
              <a:t>, etc.)</a:t>
            </a:r>
          </a:p>
          <a:p>
            <a:r>
              <a:rPr lang="en-US" dirty="0"/>
              <a:t>Some verification conditions may not be solvable by an SMT solver: the mathematical statement may involve functions or operations for which there are no decision procedures: a human may have to step in and provide hints/lemmas to solve such VCs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8D5D51-1CED-4D6B-9994-FB9E1DFD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verification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D58E6-0402-4296-9FE9-E1BABB32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26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ECDA76-8930-4B43-B0A9-611E6722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74843"/>
            <a:ext cx="11699087" cy="4309197"/>
          </a:xfrm>
        </p:spPr>
        <p:txBody>
          <a:bodyPr/>
          <a:lstStyle/>
          <a:p>
            <a:r>
              <a:rPr lang="en-US" dirty="0"/>
              <a:t>Define </a:t>
            </a:r>
            <a:r>
              <a:rPr lang="en-US" i="1" dirty="0"/>
              <a:t>axiomatic semantics </a:t>
            </a:r>
            <a:r>
              <a:rPr lang="en-US" dirty="0"/>
              <a:t>of your programming language (what does each statement mean)</a:t>
            </a:r>
          </a:p>
          <a:p>
            <a:r>
              <a:rPr lang="en-US" dirty="0"/>
              <a:t>Derive inference rules for each statement in your programming language</a:t>
            </a:r>
          </a:p>
          <a:p>
            <a:r>
              <a:rPr lang="en-US" dirty="0"/>
              <a:t>Define annotations (from human input) for your program</a:t>
            </a:r>
          </a:p>
          <a:p>
            <a:r>
              <a:rPr lang="en-US" dirty="0"/>
              <a:t>Show that the annotations are consistent with a valid backward proof</a:t>
            </a:r>
          </a:p>
          <a:p>
            <a:r>
              <a:rPr lang="en-US" dirty="0"/>
              <a:t>Define a procedure to generate verification conditions from your annotations</a:t>
            </a:r>
          </a:p>
          <a:p>
            <a:r>
              <a:rPr lang="en-US" dirty="0"/>
              <a:t>Prove/simplify your verification conditions</a:t>
            </a:r>
          </a:p>
          <a:p>
            <a:r>
              <a:rPr lang="en-US" dirty="0"/>
              <a:t>Can think of it as building a proof tree where each branch is a sub-goal, and if all branches are proven, then proof is complete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09B0D3-D79F-4459-B74E-318AC3F3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Floyd-Hoare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481D9-ECC7-4BCF-BEA8-1AA6309A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9BAD4-0857-490D-B9D3-CCD5E657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W. Dijkstra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AFE85-9C85-4537-A2A3-EAABD883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C28C0CA-CFEC-4B32-B3B0-76884DF4B2EB}"/>
              </a:ext>
            </a:extLst>
          </p:cNvPr>
          <p:cNvSpPr txBox="1">
            <a:spLocks/>
          </p:cNvSpPr>
          <p:nvPr/>
        </p:nvSpPr>
        <p:spPr>
          <a:xfrm>
            <a:off x="3437793" y="1254004"/>
            <a:ext cx="8427976" cy="4941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Pioneer in the field of computing, distributed systems, all aspects of programming</a:t>
            </a:r>
          </a:p>
          <a:p>
            <a:r>
              <a:rPr lang="en-US" sz="2400" dirty="0"/>
              <a:t>1972 Turing Award for </a:t>
            </a:r>
          </a:p>
          <a:p>
            <a:pPr indent="0">
              <a:buFont typeface="Wingdings 3" panose="05040102010807070707" pitchFamily="18" charset="2"/>
              <a:buNone/>
            </a:pPr>
            <a:r>
              <a:rPr lang="en-US" sz="1800" dirty="0"/>
              <a:t>“development of ALGOL, principles of programming languages, graph theory, philosophical contemplations in PL”</a:t>
            </a:r>
          </a:p>
          <a:p>
            <a:r>
              <a:rPr lang="en-US" sz="2400" dirty="0"/>
              <a:t>Invented </a:t>
            </a:r>
            <a:r>
              <a:rPr lang="en-US" sz="2400" i="1" dirty="0"/>
              <a:t>Guarded Command Language</a:t>
            </a:r>
            <a:r>
              <a:rPr lang="en-US" sz="2400" dirty="0"/>
              <a:t>: important language to understand nondeterministic, reactive programs, and </a:t>
            </a:r>
            <a:r>
              <a:rPr lang="en-US" sz="2400" i="1" dirty="0"/>
              <a:t>predicate transformer semantics </a:t>
            </a:r>
            <a:r>
              <a:rPr lang="en-US" sz="2400" dirty="0"/>
              <a:t>(an effective algorithm to reduce program correctness to solving a first-order formula)</a:t>
            </a:r>
          </a:p>
          <a:p>
            <a:r>
              <a:rPr lang="en-US" sz="2400" dirty="0"/>
              <a:t>Famous for EWDs (hand-written manuscripts), the shortest path algorithm, several other algorithms in distributed systems</a:t>
            </a:r>
          </a:p>
          <a:p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E652D8-FC93-448C-8016-296CB3F0D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07"/>
          <a:stretch/>
        </p:blipFill>
        <p:spPr>
          <a:xfrm>
            <a:off x="479913" y="1254004"/>
            <a:ext cx="1821251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81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C015AC-3907-49F4-A353-C4EFA1A0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6620"/>
            <a:ext cx="11699087" cy="3777419"/>
          </a:xfrm>
        </p:spPr>
        <p:txBody>
          <a:bodyPr/>
          <a:lstStyle/>
          <a:p>
            <a:r>
              <a:rPr lang="en-US" dirty="0"/>
              <a:t>Entire process is highly tedious and error-prone </a:t>
            </a:r>
          </a:p>
          <a:p>
            <a:r>
              <a:rPr lang="en-US" dirty="0"/>
              <a:t>Requires lots of human ingenuity (obtaining the right annotations, loop invariants)</a:t>
            </a:r>
          </a:p>
          <a:p>
            <a:r>
              <a:rPr lang="en-US" dirty="0"/>
              <a:t>Requires human ingenuity in simplifying verification conditions</a:t>
            </a:r>
          </a:p>
          <a:p>
            <a:r>
              <a:rPr lang="en-US" dirty="0"/>
              <a:t>Automated theorem provers + SMT solvers make this process easier (Coq, ACL2, </a:t>
            </a:r>
            <a:r>
              <a:rPr lang="en-US" dirty="0" err="1"/>
              <a:t>KeY</a:t>
            </a:r>
            <a:r>
              <a:rPr lang="en-US" dirty="0"/>
              <a:t>, </a:t>
            </a:r>
            <a:r>
              <a:rPr lang="en-US" dirty="0" err="1"/>
              <a:t>KeYmaera</a:t>
            </a:r>
            <a:r>
              <a:rPr lang="en-US" dirty="0"/>
              <a:t>, PVS, Isabelle/HOL, HOL4, and several others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FE5B2F-7862-4CEF-ACCA-83372E50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Floyd-Hoare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DADC5-EA24-4E18-9F7B-7123B84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4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304190-B7C8-42D4-B594-77FCB5DE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Detour to a PL with nondeterminism: Guarded Command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2BD06-5BBC-41D9-8043-0346E05E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29003A4-F81C-406E-B71E-4044F7EB72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757294"/>
                  </p:ext>
                </p:extLst>
              </p:nvPr>
            </p:nvGraphicFramePr>
            <p:xfrm>
              <a:off x="498764" y="1894188"/>
              <a:ext cx="11445986" cy="33006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12631">
                      <a:extLst>
                        <a:ext uri="{9D8B030D-6E8A-4147-A177-3AD203B41FA5}">
                          <a16:colId xmlns:a16="http://schemas.microsoft.com/office/drawing/2014/main" val="3557925872"/>
                        </a:ext>
                      </a:extLst>
                    </a:gridCol>
                    <a:gridCol w="4514283">
                      <a:extLst>
                        <a:ext uri="{9D8B030D-6E8A-4147-A177-3AD203B41FA5}">
                          <a16:colId xmlns:a16="http://schemas.microsoft.com/office/drawing/2014/main" val="1268706951"/>
                        </a:ext>
                      </a:extLst>
                    </a:gridCol>
                    <a:gridCol w="4719072">
                      <a:extLst>
                        <a:ext uri="{9D8B030D-6E8A-4147-A177-3AD203B41FA5}">
                          <a16:colId xmlns:a16="http://schemas.microsoft.com/office/drawing/2014/main" val="44600353"/>
                        </a:ext>
                      </a:extLst>
                    </a:gridCol>
                  </a:tblGrid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𝑔𝑐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𝑔𝑢𝑎𝑟𝑑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𝑠𝑡𝑎𝑡𝑒𝑚𝑒𝑛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aseline="30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Not a statement by itself, part of a guarded command set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0661342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 set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𝑔𝑐𝑠</m:t>
                                </m:r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𝑔𝑐</m:t>
                                </m:r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8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box>
                                          <m:boxPr>
                                            <m:ctrlPr>
                                              <a:rPr lang="en-US" sz="18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oxPr>
                                          <m:e>
                                            <m:box>
                                              <m:boxPr>
                                                <m:ctrlPr>
                                                  <a:rPr lang="en-US" sz="18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r>
                                                  <a:rPr lang="en-US" sz="18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□</m:t>
                                                </m:r>
                                              </m:e>
                                            </m:box>
                                          </m:e>
                                        </m:box>
                                        <m:r>
                                          <a:rPr lang="en-US" sz="1800" b="0" i="1" baseline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baseline="0" smtClean="0">
                                            <a:latin typeface="Cambria Math" panose="02040503050406030204" pitchFamily="18" charset="0"/>
                                          </a:rPr>
                                          <m:t>𝑔𝑐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baseline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aseline="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Used to construct an alternative or repetitive 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8777024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Alternative construct 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FF9B9B"/>
                            </a:buClr>
                            <a:buSzPct val="80000"/>
                            <a:buFont typeface="Wingdings 3" panose="05040102010807070707" pitchFamily="18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if</m:t>
                                </m:r>
                                <m:r>
                                  <m:rPr>
                                    <m:lit/>
                                  </m:rPr>
                                  <a:rPr kumimoji="0" lang="en-US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fi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∷= 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𝐢𝐟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 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𝑔𝑐𝑠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 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𝐟𝐢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FF9B9B"/>
                            </a:buClr>
                            <a:buSzPct val="80000"/>
                            <a:buFont typeface="Wingdings 3" panose="05040102010807070707" pitchFamily="18" charset="2"/>
                            <a:buNone/>
                            <a:tabLst/>
                            <a:defRPr/>
                          </a:pPr>
                          <a:r>
                            <a:rPr lang="en-US" sz="1400" b="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At least one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baseline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𝑔𝑢𝑎𝑟𝑑</m:t>
                              </m:r>
                            </m:oMath>
                          </a14:m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should be true. If no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baseline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𝑔𝑢𝑎𝑟𝑑</m:t>
                              </m:r>
                            </m:oMath>
                          </a14:m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is true, program aborts, else the statement(s) corresponding to </a:t>
                          </a:r>
                          <a:r>
                            <a:rPr lang="en-US" sz="1400" i="1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any </a:t>
                          </a:r>
                          <a:r>
                            <a:rPr lang="en-US" sz="140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enabled guard are chosen to execute (nondeterministically)</a:t>
                          </a:r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2389258"/>
                      </a:ext>
                    </a:extLst>
                  </a:tr>
                  <a:tr h="211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Repetitive construct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smtClean="0"/>
                                  <m:t>do</m:t>
                                </m:r>
                                <m:r>
                                  <m:rPr>
                                    <m:lit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smtClean="0"/>
                                  <m:t>od</m:t>
                                </m:r>
                                <m:r>
                                  <a:rPr lang="en-US" sz="1800" b="1" smtClean="0"/>
                                  <m:t>∷= </m:t>
                                </m:r>
                                <m:r>
                                  <a:rPr lang="en-US" sz="1800" b="1" smtClean="0"/>
                                  <m:t>𝐝𝐨</m:t>
                                </m:r>
                                <m:r>
                                  <a:rPr lang="en-US" sz="1800" b="1" smtClean="0"/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𝑔𝑐𝑠</m:t>
                                </m:r>
                                <m:r>
                                  <a:rPr lang="en-US" sz="1800" b="0" smtClean="0"/>
                                  <m:t> </m:t>
                                </m:r>
                                <m:r>
                                  <a:rPr lang="en-US" sz="1800" b="1" smtClean="0"/>
                                  <m:t>𝐨𝐝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FF9B9B"/>
                            </a:buClr>
                            <a:buSzPct val="80000"/>
                            <a:buFont typeface="Wingdings 3" panose="05040102010807070707" pitchFamily="18" charset="2"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If none of the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</a:rPr>
                                <m:t>𝑔𝑢𝑎𝑟𝑑𝑠</m:t>
                              </m:r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 are true, loop terminates, otherwise  the statement(s) corresponding to any enabled guard are chosen to execute (nondeterministically).</a:t>
                          </a:r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8417951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smtClean="0"/>
                                  <m:t>assignment</m:t>
                                </m:r>
                                <m:r>
                                  <a:rPr lang="en-US" sz="1800" b="0" smtClean="0"/>
                                  <m:t>∷=</m:t>
                                </m:r>
                                <m:sSub>
                                  <m:sSubPr>
                                    <m:ctrl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smtClean="0"/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 b="0" smtClean="0"/>
                                  <m:t>≔</m:t>
                                </m:r>
                                <m:sSub>
                                  <m:sSubPr>
                                    <m:ctrl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smtClean="0"/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Parallel 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5434739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dirty="0" err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lit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dirty="0" err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fi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do</m:t>
                                </m:r>
                                <m:r>
                                  <m:rPr>
                                    <m:lit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od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 |</m:t>
                                </m:r>
                                <m:r>
                                  <a:rPr lang="en-US" sz="180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assignment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skip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abort</m:t>
                                </m:r>
                              </m:oMath>
                            </m:oMathPara>
                          </a14:m>
                          <a:endParaRPr lang="en-US" sz="1800" b="0" i="0" dirty="0">
                            <a:ea typeface="Cambria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procedure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calls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i="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𝑠𝑘𝑖𝑝</m:t>
                              </m:r>
                            </m:oMath>
                          </a14:m>
                          <a:r>
                            <a:rPr lang="en-US" sz="140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does nothing (state remains the same).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𝑎𝑏𝑜𝑟𝑡</m:t>
                              </m:r>
                            </m:oMath>
                          </a14:m>
                          <a:r>
                            <a:rPr lang="en-US" sz="140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does anything</a:t>
                          </a:r>
                          <a:r>
                            <a:rPr lang="en-US" sz="140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(state nondeterministically changes to a new state)</a:t>
                          </a:r>
                          <a:endParaRPr lang="en-US" sz="1400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9795496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29003A4-F81C-406E-B71E-4044F7EB72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757294"/>
                  </p:ext>
                </p:extLst>
              </p:nvPr>
            </p:nvGraphicFramePr>
            <p:xfrm>
              <a:off x="498764" y="1894188"/>
              <a:ext cx="11445986" cy="33006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12631">
                      <a:extLst>
                        <a:ext uri="{9D8B030D-6E8A-4147-A177-3AD203B41FA5}">
                          <a16:colId xmlns:a16="http://schemas.microsoft.com/office/drawing/2014/main" val="3557925872"/>
                        </a:ext>
                      </a:extLst>
                    </a:gridCol>
                    <a:gridCol w="4514283">
                      <a:extLst>
                        <a:ext uri="{9D8B030D-6E8A-4147-A177-3AD203B41FA5}">
                          <a16:colId xmlns:a16="http://schemas.microsoft.com/office/drawing/2014/main" val="1268706951"/>
                        </a:ext>
                      </a:extLst>
                    </a:gridCol>
                    <a:gridCol w="4719072">
                      <a:extLst>
                        <a:ext uri="{9D8B030D-6E8A-4147-A177-3AD203B41FA5}">
                          <a16:colId xmlns:a16="http://schemas.microsoft.com/office/drawing/2014/main" val="44600353"/>
                        </a:ext>
                      </a:extLst>
                    </a:gridCol>
                  </a:tblGrid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4412" r="-104723" b="-7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Not a statement by itself, part of a guarded command set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0661342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 set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105970" r="-104723" b="-622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Used to construct an alternative or repetitive 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8777024"/>
                      </a:ext>
                    </a:extLst>
                  </a:tr>
                  <a:tr h="667512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Alternative construct 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125455" r="-104723" b="-2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452" t="-125455" r="-129" b="-27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2389258"/>
                      </a:ext>
                    </a:extLst>
                  </a:tr>
                  <a:tr h="6675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Repetitive construct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225455" r="-104723" b="-1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452" t="-225455" r="-129" b="-17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8417951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526471" r="-104723" b="-189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Parallel 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5434739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8988" t="-355000" r="-104723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2452" t="-355000" r="-129" b="-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5496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CC9EFC-229B-4716-BE6A-A7D299E5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2"/>
            <a:ext cx="11699087" cy="962152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916839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0FABBB-B949-4C69-90D6-81E34B36D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5171" y="1058481"/>
                <a:ext cx="6004347" cy="19916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None/>
                  <a:tabLst>
                    <a:tab pos="684213" algn="l"/>
                  </a:tabLst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𝐝𝐨</m:t>
                    </m:r>
                  </m:oMath>
                </a14:m>
                <a:r>
                  <a:rPr lang="en-US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□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□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𝐨𝐝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0FABBB-B949-4C69-90D6-81E34B36D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5171" y="1058481"/>
                <a:ext cx="6004347" cy="1991650"/>
              </a:xfrm>
              <a:blipFill>
                <a:blip r:embed="rId2"/>
                <a:stretch>
                  <a:fillRect l="-305" t="-6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0136371-2161-43A9-8F49-C23850A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GCL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3E21-530A-4391-A567-73CC2008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10D6743B-7999-4C4D-A266-D0E0FB7E21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138106"/>
                <a:ext cx="11699087" cy="29493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=4,1,7,3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, so one of the guarded statements is executed nondeterministically</a:t>
                </a:r>
              </a:p>
              <a:p>
                <a:r>
                  <a:rPr lang="en-US" sz="2000" dirty="0"/>
                  <a:t>Say, we pick the guarded command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≔4,1,3,7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Now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true, so after executing corr. statement,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,3,7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Now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is true, so after executing corr. statement,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,7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Now none of the guards is true, so the loop terminates</a:t>
                </a:r>
              </a:p>
              <a:p>
                <a:r>
                  <a:rPr lang="en-US" sz="2000" dirty="0"/>
                  <a:t>Uses nondeterminism to sort the values!</a:t>
                </a:r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10D6743B-7999-4C4D-A266-D0E0FB7E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138106"/>
                <a:ext cx="11699087" cy="2949367"/>
              </a:xfrm>
              <a:prstGeom prst="rect">
                <a:avLst/>
              </a:prstGeom>
              <a:blipFill>
                <a:blip r:embed="rId3"/>
                <a:stretch>
                  <a:fillRect l="-208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50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C521FB9-CD3D-410F-9296-5427861C7C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0036"/>
                <a:ext cx="11699087" cy="4354004"/>
              </a:xfrm>
            </p:spPr>
            <p:txBody>
              <a:bodyPr/>
              <a:lstStyle/>
              <a:p>
                <a:r>
                  <a:rPr lang="en-US" dirty="0"/>
                  <a:t>Floyd-Hoare logic tries to prove partial correctness: establishing the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means that for any state that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if the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terminates, it terminates in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Hoare’s preconditions are sufficient mechanisms to prove partial correctness</a:t>
                </a:r>
              </a:p>
              <a:p>
                <a:r>
                  <a:rPr lang="en-US" dirty="0"/>
                  <a:t>Dijkstra introduced weakest precondition calculus : a systematic mechanism that guarantees necessary and sufficient conditions for a program to be correct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 : the weakest condition on the states of the system such that any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 is guaranteed to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C521FB9-CD3D-410F-9296-5427861C7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0036"/>
                <a:ext cx="11699087" cy="4354004"/>
              </a:xfrm>
              <a:blipFill>
                <a:blip r:embed="rId2"/>
                <a:stretch>
                  <a:fillRect l="-521" t="-2241" r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7BC6E68-0E18-4919-8391-920D5289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Guarded Command Language &amp; Predicate Transformers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54EC8-A07E-426C-95C2-FB1C05D7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2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F97A49-5D9B-4D53-BBD2-75A944C94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41593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r>
                  <a:rPr lang="en-US" dirty="0"/>
                  <a:t> will guarantee that if we add 1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result is greater than 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=42</m:t>
                    </m:r>
                  </m:oMath>
                </a14:m>
                <a:r>
                  <a:rPr lang="en-US" dirty="0"/>
                  <a:t> will also guarantee the same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b="1" i="1" dirty="0"/>
                  <a:t>largest </a:t>
                </a:r>
                <a:r>
                  <a:rPr lang="en-US" dirty="0"/>
                  <a:t>such set (i.e., weakest condition)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is </a:t>
                </a:r>
                <a:r>
                  <a:rPr lang="en-US" u="sng" dirty="0">
                    <a:solidFill>
                      <a:srgbClr val="C00000"/>
                    </a:solidFill>
                  </a:rPr>
                  <a:t>weaker </a:t>
                </a:r>
                <a:r>
                  <a:rPr lang="en-US" dirty="0">
                    <a:solidFill>
                      <a:srgbClr val="C00000"/>
                    </a:solidFill>
                  </a:rPr>
                  <a:t>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is a superset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F97A49-5D9B-4D53-BBD2-75A944C94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4159356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6CFA312-E321-4C81-AEEF-14E2E6B2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precondition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B9B7C-D5E6-466F-920A-C9B71A39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2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E4C88F-B4BA-4000-8757-3910FCA5E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about loops? </a:t>
                </a:r>
                <a:r>
                  <a:rPr lang="en-US" i="1" dirty="0"/>
                  <a:t>weakest liberal precondition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dirty="0"/>
                  <a:t>) ignores termination </a:t>
                </a:r>
              </a:p>
              <a:p>
                <a:pPr lvl="1"/>
                <a:r>
                  <a:rPr lang="en-US" dirty="0"/>
                  <a:t>(weakest preconditions require us to reason about termination, it is defined, but we will skip it)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then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𝑤𝑙𝑝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𝑤𝑙𝑝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E4C88F-B4BA-4000-8757-3910FCA5E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ADEB156-EDA0-477E-8B1F-62BB757C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Weakest preconditions for our imperative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DA28-9544-4E01-81D8-3AD15A16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53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3BA95B-3A4D-41FD-A603-1018C8F976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Problem with general while loops: we do not know how many times they will execute in general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There is no “nice</a:t>
                </a:r>
                <a:r>
                  <a:rPr lang="en-US" dirty="0">
                    <a:latin typeface="Cambria Math" panose="02040503050406030204" pitchFamily="18" charset="0"/>
                  </a:rPr>
                  <a:t>” first order formula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with respect to loops.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We can get a formula if we have a precise loop invariant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𝑖𝑛𝑣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∧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𝑤𝑙𝑝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𝑖𝑛𝑣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𝑜𝑙𝑑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𝑖𝑛𝑣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∧¬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𝑜𝑙𝑑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eqArr>
                            </m:e>
                          </m:eqAr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3BA95B-3A4D-41FD-A603-1018C8F97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23B172A-F188-4617-AEF8-B0F52173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liberal precondition: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85C0D-8AB6-4436-B5C6-A2B84CCF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24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D001ED-3354-4A14-BBEA-702209538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762383"/>
                <a:ext cx="11822829" cy="29216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sz="2000" dirty="0"/>
                  <a:t> represents the variables being assigned in the loop body,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is a fresh copy of the variables</a:t>
                </a:r>
              </a:p>
              <a:p>
                <a:r>
                  <a:rPr lang="en-US" dirty="0"/>
                  <a:t>First conjunct: States in the </a:t>
                </a:r>
                <a:r>
                  <a:rPr lang="en-US" dirty="0" err="1"/>
                  <a:t>w.l.p</a:t>
                </a:r>
                <a:r>
                  <a:rPr lang="en-US" dirty="0"/>
                  <a:t>. must satisfy the loop invariant</a:t>
                </a:r>
              </a:p>
              <a:p>
                <a:r>
                  <a:rPr lang="en-US" dirty="0"/>
                  <a:t>Second conjunct: All states that end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dirty="0"/>
                  <a:t> after executing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 must be a superset of states that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Third conjunct: States that exit the loop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and these should be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D001ED-3354-4A14-BBEA-702209538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762383"/>
                <a:ext cx="11822829" cy="2921657"/>
              </a:xfrm>
              <a:blipFill>
                <a:blip r:embed="rId2"/>
                <a:stretch>
                  <a:fillRect l="-515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51BA50-E530-41C2-BADA-303927AC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liberal precondition: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A61C-FADF-4A29-A2A0-7AEC48A2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48FE9-B93F-4D1C-8D75-D3E7A773097F}"/>
                  </a:ext>
                </a:extLst>
              </p:cNvPr>
              <p:cNvSpPr txBox="1"/>
              <p:nvPr/>
            </p:nvSpPr>
            <p:spPr>
              <a:xfrm>
                <a:off x="2389908" y="1289065"/>
                <a:ext cx="7508631" cy="1216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𝑤𝑙𝑝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𝑖𝑛𝑣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𝑖𝑛𝑣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∧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𝑤𝑙𝑝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𝑖𝑛𝑣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𝑜𝑙𝑑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𝑖𝑛𝑣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∧¬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𝑜𝑙𝑑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eqAr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48FE9-B93F-4D1C-8D75-D3E7A7730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908" y="1289065"/>
                <a:ext cx="7508631" cy="1216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00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27B906-A568-47AB-B860-16B6B12A9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05371"/>
                <a:ext cx="11699087" cy="26786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!∧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≥0∧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𝑤𝑙𝑝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 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!∧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≥0∧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27B906-A568-47AB-B860-16B6B12A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05371"/>
                <a:ext cx="11699087" cy="2678669"/>
              </a:xfrm>
              <a:blipFill>
                <a:blip r:embed="rId2"/>
                <a:stretch>
                  <a:fillRect b="-18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CB29628-E775-445B-ACBB-3F83E5B4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wlp</a:t>
            </a:r>
            <a:r>
              <a:rPr lang="en-US" dirty="0"/>
              <a:t> of while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68BD1-F252-404B-B123-C2E5FFFC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A39BCF-49DB-4E1C-8933-2D105BE016C3}"/>
                  </a:ext>
                </a:extLst>
              </p:cNvPr>
              <p:cNvSpPr txBox="1"/>
              <p:nvPr/>
            </p:nvSpPr>
            <p:spPr>
              <a:xfrm>
                <a:off x="3757475" y="955193"/>
                <a:ext cx="3736768" cy="9541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2800" b="0" i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−1;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A39BCF-49DB-4E1C-8933-2D105BE0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75" y="955193"/>
                <a:ext cx="3736768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47927E-6E37-4EEE-BFCE-CBA5BF39EEF5}"/>
                  </a:ext>
                </a:extLst>
              </p:cNvPr>
              <p:cNvSpPr txBox="1"/>
              <p:nvPr/>
            </p:nvSpPr>
            <p:spPr>
              <a:xfrm>
                <a:off x="7494243" y="1035530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47927E-6E37-4EEE-BFCE-CBA5BF39E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243" y="1035530"/>
                <a:ext cx="3960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CD1D71-9D9C-4699-8D97-3850A78C73C9}"/>
                  </a:ext>
                </a:extLst>
              </p:cNvPr>
              <p:cNvSpPr txBox="1"/>
              <p:nvPr/>
            </p:nvSpPr>
            <p:spPr>
              <a:xfrm>
                <a:off x="7494242" y="1452613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CD1D71-9D9C-4699-8D97-3850A78C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242" y="1452613"/>
                <a:ext cx="3960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401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91E5EE-9F2F-4143-9663-64BA3A84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wlp</a:t>
            </a:r>
            <a:r>
              <a:rPr lang="en-US" dirty="0"/>
              <a:t> of loops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43129-7F7B-467D-86D9-704DBA73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EBDC6CCD-71D6-4C33-870B-8D83068C5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8" y="987425"/>
                <a:ext cx="11698287" cy="4695825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!∧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≥0∧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𝑤𝑙𝑝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 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!∧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≥0∧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′!=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Simplify the last expression: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Simplify the second expression</a:t>
                </a:r>
              </a:p>
              <a:p>
                <a:pPr lvl="1"/>
                <a:r>
                  <a:rPr lang="en-US" dirty="0"/>
                  <a:t>First: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Basically, we are left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EBDC6CCD-71D6-4C33-870B-8D83068C5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8" y="987425"/>
                <a:ext cx="11698287" cy="4695825"/>
              </a:xfrm>
              <a:blipFill>
                <a:blip r:embed="rId2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70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D56C01-1746-487E-9287-0086AC3DC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imperative programming language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Expressions: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Boolean Expressions: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true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false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Programs:</a:t>
                </a:r>
              </a:p>
              <a:p>
                <a:pPr marL="411480" lvl="1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D56C01-1746-487E-9287-0086AC3DC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C0879F5-ECE7-4712-83F6-4E243E96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imperative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93DAB-1A7A-4368-8EAF-A3EA2A01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04409E6-0B3D-4CFB-B268-158DB3B243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565402"/>
                  </p:ext>
                </p:extLst>
              </p:nvPr>
            </p:nvGraphicFramePr>
            <p:xfrm>
              <a:off x="2789037" y="4104103"/>
              <a:ext cx="8916859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4689">
                      <a:extLst>
                        <a:ext uri="{9D8B030D-6E8A-4147-A177-3AD203B41FA5}">
                          <a16:colId xmlns:a16="http://schemas.microsoft.com/office/drawing/2014/main" val="1265496412"/>
                        </a:ext>
                      </a:extLst>
                    </a:gridCol>
                    <a:gridCol w="345322">
                      <a:extLst>
                        <a:ext uri="{9D8B030D-6E8A-4147-A177-3AD203B41FA5}">
                          <a16:colId xmlns:a16="http://schemas.microsoft.com/office/drawing/2014/main" val="2965621335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4264286558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3959838410"/>
                        </a:ext>
                      </a:extLst>
                    </a:gridCol>
                  </a:tblGrid>
                  <a:tr h="35303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Assignment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2276710"/>
                      </a:ext>
                    </a:extLst>
                  </a:tr>
                  <a:tr h="35303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Sequential composition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765075"/>
                      </a:ext>
                    </a:extLst>
                  </a:tr>
                  <a:tr h="353035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then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else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Conditional Branching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2174103"/>
                      </a:ext>
                    </a:extLst>
                  </a:tr>
                  <a:tr h="35303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hile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 panose="02040503050406030204" pitchFamily="18" charset="0"/>
                                  </a:rPr>
                                  <m:t>do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/>
                            <a:t>Loop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47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04409E6-0B3D-4CFB-B268-158DB3B243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565402"/>
                  </p:ext>
                </p:extLst>
              </p:nvPr>
            </p:nvGraphicFramePr>
            <p:xfrm>
              <a:off x="2789037" y="4104103"/>
              <a:ext cx="8916859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4689">
                      <a:extLst>
                        <a:ext uri="{9D8B030D-6E8A-4147-A177-3AD203B41FA5}">
                          <a16:colId xmlns:a16="http://schemas.microsoft.com/office/drawing/2014/main" val="1265496412"/>
                        </a:ext>
                      </a:extLst>
                    </a:gridCol>
                    <a:gridCol w="345322">
                      <a:extLst>
                        <a:ext uri="{9D8B030D-6E8A-4147-A177-3AD203B41FA5}">
                          <a16:colId xmlns:a16="http://schemas.microsoft.com/office/drawing/2014/main" val="2965621335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4264286558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3959838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667" r="-378431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10667" r="-10018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Assignment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22767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109211" r="-100182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Sequential composition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7650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212000" r="-100182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Conditional Branching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21741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312000" r="-100182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/>
                            <a:t>Loop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47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6BA198-35F2-4F82-8100-AACB4854962D}"/>
              </a:ext>
            </a:extLst>
          </p:cNvPr>
          <p:cNvSpPr txBox="1"/>
          <p:nvPr/>
        </p:nvSpPr>
        <p:spPr>
          <a:xfrm>
            <a:off x="4785506" y="1606926"/>
            <a:ext cx="9298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967628-D900-4F2D-9182-13111E56DCC5}"/>
              </a:ext>
            </a:extLst>
          </p:cNvPr>
          <p:cNvCxnSpPr>
            <a:cxnSpLocks/>
          </p:cNvCxnSpPr>
          <p:nvPr/>
        </p:nvCxnSpPr>
        <p:spPr>
          <a:xfrm flipH="1">
            <a:off x="4785506" y="1976258"/>
            <a:ext cx="94445" cy="2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03C973-5103-4CFC-822F-D050049B6B3B}"/>
              </a:ext>
            </a:extLst>
          </p:cNvPr>
          <p:cNvSpPr txBox="1"/>
          <p:nvPr/>
        </p:nvSpPr>
        <p:spPr>
          <a:xfrm>
            <a:off x="2408626" y="1606926"/>
            <a:ext cx="17107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integer constant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ED00AC-3F2F-4E8C-A332-9263CF90F440}"/>
              </a:ext>
            </a:extLst>
          </p:cNvPr>
          <p:cNvCxnSpPr>
            <a:cxnSpLocks/>
          </p:cNvCxnSpPr>
          <p:nvPr/>
        </p:nvCxnSpPr>
        <p:spPr>
          <a:xfrm>
            <a:off x="4054218" y="1976258"/>
            <a:ext cx="287279" cy="2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7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D0410E7-C01B-442C-85AC-D01E632402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51221"/>
                <a:ext cx="11699087" cy="50785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</m:box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nary>
                      <m:naryPr>
                        <m:chr m:val="⋀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𝑤𝑙𝑝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𝐝𝐨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𝐨𝐝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good opportunity to introduce fixed-points:</a:t>
                </a: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□</m:t>
                        </m:r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□</m:t>
                        </m:r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 …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also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⋁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𝑙𝑝</m:t>
                    </m:r>
                    <m:d>
                      <m:d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𝐨𝐝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∨…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: Set of states that execute the loop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times and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(i.e., they satisfy none of the guards)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: Set of states that execute the loop exactly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times and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after termination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𝐟𝐢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200" dirty="0"/>
                  <a:t>Consider the function 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𝐟𝐢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)) </a:t>
                </a:r>
              </a:p>
              <a:p>
                <a:pPr lvl="1"/>
                <a:r>
                  <a:rPr lang="en-US" sz="2000" dirty="0"/>
                  <a:t>We are basically iteratively evaluating this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. If this iterative process reaches a fixed-point, i.e.,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, then that is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sz="2000" dirty="0"/>
                  <a:t> of the loop [note that this is not a first order logic formula]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D0410E7-C01B-442C-85AC-D01E63240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51221"/>
                <a:ext cx="11699087" cy="5078540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B2E0E1-53F9-41BA-83BA-290EEEE7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preconditions for GCL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6CFED-5522-4BF4-B402-93A17060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880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75D6B-40AF-4BA9-9239-6EB3DFC35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Duals of weakest preconditions: useful for doing </a:t>
                </a:r>
                <a:r>
                  <a:rPr lang="en-US" i="1" dirty="0"/>
                  <a:t>symbolic execution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means that starting from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executing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 in a state that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derive strongest postcondition computation rules for each statement in our imperative language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indicates the old values of the variable (before the assignment)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new value after the assignment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</m:oMath>
                </a14:m>
                <a:r>
                  <a:rPr lang="en-US" dirty="0"/>
                  <a:t> requires eliminating the quantifier over the old values: this is not always easy (imagine if the RHS of the assignment was complicated)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75D6B-40AF-4BA9-9239-6EB3DFC35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938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2A3073F-76AE-4964-AD63-A7115DCE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Strongest postconditions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993E3-8E98-4AA4-85F6-475E3774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69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92A74B-E6EA-4764-B089-D678F328B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1977"/>
                <a:ext cx="11699087" cy="4092063"/>
              </a:xfrm>
            </p:spPr>
            <p:txBody>
              <a:bodyPr/>
              <a:lstStyle/>
              <a:p>
                <a:r>
                  <a:rPr lang="en-US" dirty="0"/>
                  <a:t>To prove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we need to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loop-free program,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dirty="0"/>
                  <a:t> computation is straightforward, and this gives us a way to automate the proof (just keep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dirty="0"/>
                  <a:t> of each statement backwards!)</a:t>
                </a:r>
              </a:p>
              <a:p>
                <a:r>
                  <a:rPr lang="en-US" dirty="0"/>
                  <a:t>With loops, we need annotations/invariants</a:t>
                </a:r>
              </a:p>
              <a:p>
                <a:r>
                  <a:rPr lang="en-US" dirty="0"/>
                  <a:t>Weakest precondition calculus is one of the first ways towards mechanizing proofs, and systematically reasoning about programs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92A74B-E6EA-4764-B089-D678F328B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1977"/>
                <a:ext cx="11699087" cy="4092063"/>
              </a:xfrm>
              <a:blipFill>
                <a:blip r:embed="rId2"/>
                <a:stretch>
                  <a:fillRect l="-521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CE1B43-A92E-41ED-8AF2-A9B99564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Weakest precondition calculus automates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0269-6745-43EF-AB25-051A82AF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63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537E7D-9D9E-47C0-990E-F926BAB52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763016"/>
                <a:ext cx="11699087" cy="3921024"/>
              </a:xfrm>
            </p:spPr>
            <p:txBody>
              <a:bodyPr/>
              <a:lstStyle/>
              <a:p>
                <a:r>
                  <a:rPr lang="en-US" dirty="0"/>
                  <a:t>Dijkstra’s predicate transformer semantics can help us systematically obtain proofs</a:t>
                </a:r>
              </a:p>
              <a:p>
                <a:r>
                  <a:rPr lang="en-US" dirty="0"/>
                  <a:t>Floyd-Hoare logic gives sufficient conditions, Dijkstra’s method gives necessary and sufficient condition for program correctness</a:t>
                </a:r>
              </a:p>
              <a:p>
                <a:r>
                  <a:rPr lang="en-US" dirty="0"/>
                  <a:t>Verification conditions and predicate transformer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𝑤𝑙𝑝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𝑠𝑝</m:t>
                    </m:r>
                  </m:oMath>
                </a14:m>
                <a:r>
                  <a:rPr lang="en-US" dirty="0"/>
                  <a:t>) semantics are connected: weakest preconditions are explanations for how VCs should be generated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537E7D-9D9E-47C0-990E-F926BAB52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763016"/>
                <a:ext cx="11699087" cy="3921024"/>
              </a:xfrm>
              <a:blipFill>
                <a:blip r:embed="rId2"/>
                <a:stretch>
                  <a:fillRect l="-521" t="-2488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429976C-EAE9-4174-B5FB-0430355B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DE292-1D24-490B-B449-A05F492B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138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F50352-FD90-462F-98F9-B36513C6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6" y="1981482"/>
            <a:ext cx="11699087" cy="2741821"/>
          </a:xfrm>
        </p:spPr>
        <p:txBody>
          <a:bodyPr>
            <a:normAutofit/>
          </a:bodyPr>
          <a:lstStyle/>
          <a:p>
            <a:r>
              <a:rPr lang="en-US" sz="1400" dirty="0"/>
              <a:t>Discussions on Hoare Logic inspired by Mike Gordon’s lectures on Hoare Logic: https://www.cl.cam.ac.uk/archive/mjcg/HoareLogic/Lectures/</a:t>
            </a:r>
          </a:p>
          <a:p>
            <a:r>
              <a:rPr lang="en-US" sz="1400" dirty="0"/>
              <a:t>Floyd, Robert W. "Assigning meanings to programs.“ </a:t>
            </a:r>
          </a:p>
          <a:p>
            <a:r>
              <a:rPr lang="en-US" sz="1400" dirty="0"/>
              <a:t>Manna, Zohar. "The correctness of programs." </a:t>
            </a:r>
            <a:r>
              <a:rPr lang="en-US" sz="1400" i="1" dirty="0"/>
              <a:t>Journal of Computer and System Sciences</a:t>
            </a:r>
            <a:r>
              <a:rPr lang="en-US" sz="1400" dirty="0"/>
              <a:t> 3.2 (1969): 119-127.</a:t>
            </a:r>
          </a:p>
          <a:p>
            <a:r>
              <a:rPr lang="en-US" sz="1400" dirty="0"/>
              <a:t>Vaughan R. Pratt. 2003. Logics of programs. Encyclopedia of Computer Science. John Wiley and Sons Ltd., GBR, 1032–1034.</a:t>
            </a:r>
          </a:p>
          <a:p>
            <a:r>
              <a:rPr lang="en-US" sz="1400" dirty="0"/>
              <a:t>Hoare, Charles Antony Richard. "An axiomatic basis for computer programming." Communications of the ACM 12.10 (1969): 576-580.</a:t>
            </a:r>
          </a:p>
          <a:p>
            <a:r>
              <a:rPr lang="en-US" sz="1400" dirty="0">
                <a:hlinkClick r:id="rId2"/>
              </a:rPr>
              <a:t>https://www.cs.cornell.edu/courses/cs6110/2011sp/lectures/lecture18.pdf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https://cs.anu.edu.au/courses/comp2600/Lectures/20WPII.pdf</a:t>
            </a:r>
            <a:r>
              <a:rPr lang="en-US" sz="1400" dirty="0"/>
              <a:t> &amp; </a:t>
            </a:r>
            <a:r>
              <a:rPr lang="en-US" sz="1400" dirty="0">
                <a:hlinkClick r:id="rId4"/>
              </a:rPr>
              <a:t>https://cs.anu.edu.au/courses/comp2600/Lectures/19wp1.pdf</a:t>
            </a:r>
            <a:endParaRPr lang="en-US" sz="1400" dirty="0"/>
          </a:p>
          <a:p>
            <a:r>
              <a:rPr lang="en-US" sz="1400" dirty="0"/>
              <a:t>https://en.wikipedia.org/wiki/Predicate_transformer_semantics</a:t>
            </a:r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F87FA-0D56-498D-BD77-43A41303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1C50E-4F2F-4DAB-94BE-A33FA39C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F8DD913-ACFC-4FDF-836D-0EB0FBCFF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0"/>
                <a:ext cx="11699087" cy="51209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Deductive proof system to prove </a:t>
                </a:r>
                <a:r>
                  <a:rPr lang="en-US" i="1" dirty="0"/>
                  <a:t>partial </a:t>
                </a:r>
                <a:r>
                  <a:rPr lang="en-US" dirty="0"/>
                  <a:t>correctness of imperative programs</a:t>
                </a:r>
              </a:p>
              <a:p>
                <a:r>
                  <a:rPr lang="en-US" dirty="0"/>
                  <a:t>Hoare introduced notation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for specifying what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does: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: condition that should hold on program variables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executes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: condition that should hold on program variables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executes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true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dirty="0"/>
                  <a:t>for all cases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executed in a ‘state’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b="1" i="1" dirty="0"/>
                  <a:t>if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dirty="0"/>
                  <a:t>the state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terminates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state = valuation of all program variables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called a Hoare triple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precondition,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: postcondition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F8DD913-ACFC-4FDF-836D-0EB0FBCFF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0"/>
                <a:ext cx="11699087" cy="5120997"/>
              </a:xfrm>
              <a:blipFill>
                <a:blip r:embed="rId2"/>
                <a:stretch>
                  <a:fillRect l="-521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483C6AE-B96A-4BCF-9B9C-F2767019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triples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F9BEB-8E60-4F93-B73B-E0C8C0B9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8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022BBF-EC8D-483D-B7E0-09850EF1A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+10 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&gt;11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i="1" dirty="0"/>
                  <a:t>C 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022BBF-EC8D-483D-B7E0-09850EF1A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DD46DED-7678-447A-AFE4-EC4FD431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00C48-A9A8-4938-A402-1AFF121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34C39-A381-4801-996B-D17821B459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51604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=−35}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this Hoare triple true?</a:t>
                </a:r>
              </a:p>
              <a:p>
                <a:r>
                  <a:rPr lang="en-US" dirty="0"/>
                  <a:t>Unfortunately, yes! </a:t>
                </a:r>
              </a:p>
              <a:p>
                <a:r>
                  <a:rPr lang="en-US" dirty="0"/>
                  <a:t>Why? Program never terminates, partial correctness says: “if program terminates, then you must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.”  Implication is true if antecedent is false!</a:t>
                </a:r>
              </a:p>
              <a:p>
                <a:r>
                  <a:rPr lang="en-US" dirty="0"/>
                  <a:t>Stronger kind of specification: Total correctness</a:t>
                </a:r>
              </a:p>
              <a:p>
                <a:r>
                  <a:rPr lang="en-US" b="0" dirty="0"/>
                  <a:t>A specification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true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for all cases when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executed in a state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terminates, and,</a:t>
                </a:r>
              </a:p>
              <a:p>
                <a:pPr lvl="1"/>
                <a:r>
                  <a:rPr lang="en-US" dirty="0"/>
                  <a:t>state in which it terminates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=−35</m:t>
                        </m:r>
                      </m:e>
                    </m:d>
                  </m:oMath>
                </a14:m>
                <a:r>
                  <a:rPr lang="en-US" dirty="0"/>
                  <a:t> is obviously false.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34C39-A381-4801-996B-D17821B45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5160411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71CAED-1FDB-4BA6-B3A2-1A16A98F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correctness vs. partial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4DAD-48DF-41DB-8EA8-EDB44ECE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1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E84008-3F6B-482C-898C-1DC5A00C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74076"/>
            <a:ext cx="11699087" cy="4209964"/>
          </a:xfrm>
        </p:spPr>
        <p:txBody>
          <a:bodyPr/>
          <a:lstStyle/>
          <a:p>
            <a:r>
              <a:rPr lang="en-US" dirty="0"/>
              <a:t>Total correctness = Partial correctness + Termination</a:t>
            </a:r>
          </a:p>
          <a:p>
            <a:endParaRPr lang="en-US" dirty="0"/>
          </a:p>
          <a:p>
            <a:r>
              <a:rPr lang="en-US" dirty="0"/>
              <a:t>Termination is a hard thing to show in general!</a:t>
            </a:r>
          </a:p>
          <a:p>
            <a:r>
              <a:rPr lang="en-US" dirty="0"/>
              <a:t>E.g.: imagine that the program is a Turing machine, then termination is checking if the Turing machine halts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4E0B74-6043-49F9-BB12-FB17CC67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vs. partial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32C95-4EBA-4694-84AF-D52FD448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8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12149</TotalTime>
  <Words>4659</Words>
  <Application>Microsoft Office PowerPoint</Application>
  <PresentationFormat>Widescreen</PresentationFormat>
  <Paragraphs>551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Floyd, Hoare and Dijkstra: Deductive Verification</vt:lpstr>
      <vt:lpstr>Robert W. Floyd</vt:lpstr>
      <vt:lpstr>Sir Tony Hoare</vt:lpstr>
      <vt:lpstr>Edsger W. Dijkstra</vt:lpstr>
      <vt:lpstr>Simple imperative programming language</vt:lpstr>
      <vt:lpstr>Hoare triples</vt:lpstr>
      <vt:lpstr>Floyd-Hoare Logic examples</vt:lpstr>
      <vt:lpstr>Total correctness vs. partial correctness</vt:lpstr>
      <vt:lpstr>Total vs. partial correctness</vt:lpstr>
      <vt:lpstr>Auxiliary/Ghost variables</vt:lpstr>
      <vt:lpstr>Floyd-Hoare logic </vt:lpstr>
      <vt:lpstr>Floyd-Hoare Logic Axioms</vt:lpstr>
      <vt:lpstr>Floyd-Hoare Logic: Assignment Axiom Examples</vt:lpstr>
      <vt:lpstr>Forwards Assignment Axiom (Floyd)</vt:lpstr>
      <vt:lpstr>Forwards Assignment Axiom Example</vt:lpstr>
      <vt:lpstr>Forwards Assignment Axiom Example</vt:lpstr>
      <vt:lpstr>General notation for proofs</vt:lpstr>
      <vt:lpstr>Sequential composition axiom</vt:lpstr>
      <vt:lpstr>Sequential composition axiom example</vt:lpstr>
      <vt:lpstr>Rule for Conditionals</vt:lpstr>
      <vt:lpstr>Conditional rule example</vt:lpstr>
      <vt:lpstr>Precondition strengthening</vt:lpstr>
      <vt:lpstr>Postcondition weakening</vt:lpstr>
      <vt:lpstr>Rule for Loops</vt:lpstr>
      <vt:lpstr>Loop rule example</vt:lpstr>
      <vt:lpstr>Finding loop invariants is hard!</vt:lpstr>
      <vt:lpstr>Loop invariant for factorial program</vt:lpstr>
      <vt:lpstr>Loop invariant for factorial program</vt:lpstr>
      <vt:lpstr>Loop invariant for factorial program</vt:lpstr>
      <vt:lpstr>Specification conjunction and disjunction</vt:lpstr>
      <vt:lpstr>Mechanizing Floyd-Hoare Logic proofs</vt:lpstr>
      <vt:lpstr>Derived Rules</vt:lpstr>
      <vt:lpstr>Derived Sequencing Rule</vt:lpstr>
      <vt:lpstr>Derived loop rule</vt:lpstr>
      <vt:lpstr>Mechanizing Proofs</vt:lpstr>
      <vt:lpstr>Annotated specifications</vt:lpstr>
      <vt:lpstr>Verification condition generator</vt:lpstr>
      <vt:lpstr>Proving verification conditions</vt:lpstr>
      <vt:lpstr>Summary of Floyd-Hoare Logic</vt:lpstr>
      <vt:lpstr>Limitations of Floyd-Hoare Logic</vt:lpstr>
      <vt:lpstr>Detour to a PL with nondeterminism: Guarded Command Language</vt:lpstr>
      <vt:lpstr>Example GCL program</vt:lpstr>
      <vt:lpstr>Guarded Command Language &amp; Predicate Transformers</vt:lpstr>
      <vt:lpstr>Weakest precondition</vt:lpstr>
      <vt:lpstr>Weakest preconditions for our imperative programming language</vt:lpstr>
      <vt:lpstr>Weakest liberal precondition: loops</vt:lpstr>
      <vt:lpstr>Weakest liberal precondition: loops</vt:lpstr>
      <vt:lpstr>Example of wlp of while loop</vt:lpstr>
      <vt:lpstr>wlp of loops example</vt:lpstr>
      <vt:lpstr>Weakest preconditions for GCL</vt:lpstr>
      <vt:lpstr>Strongest postconditions</vt:lpstr>
      <vt:lpstr>Weakest precondition calculus automates proofs</vt:lpstr>
      <vt:lpstr>Summary 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84</cp:revision>
  <dcterms:created xsi:type="dcterms:W3CDTF">2018-01-04T23:14:16Z</dcterms:created>
  <dcterms:modified xsi:type="dcterms:W3CDTF">2022-01-14T18:14:25Z</dcterms:modified>
</cp:coreProperties>
</file>