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6" r:id="rId2"/>
    <p:sldId id="423" r:id="rId3"/>
    <p:sldId id="443" r:id="rId4"/>
    <p:sldId id="424" r:id="rId5"/>
    <p:sldId id="436" r:id="rId6"/>
    <p:sldId id="444" r:id="rId7"/>
    <p:sldId id="425" r:id="rId8"/>
    <p:sldId id="437" r:id="rId9"/>
    <p:sldId id="426" r:id="rId10"/>
    <p:sldId id="407" r:id="rId11"/>
    <p:sldId id="404" r:id="rId12"/>
    <p:sldId id="409" r:id="rId13"/>
    <p:sldId id="275" r:id="rId14"/>
    <p:sldId id="285" r:id="rId15"/>
    <p:sldId id="454" r:id="rId16"/>
    <p:sldId id="287" r:id="rId17"/>
    <p:sldId id="288" r:id="rId18"/>
    <p:sldId id="292" r:id="rId19"/>
    <p:sldId id="293" r:id="rId20"/>
    <p:sldId id="294" r:id="rId21"/>
    <p:sldId id="295" r:id="rId22"/>
    <p:sldId id="296" r:id="rId23"/>
    <p:sldId id="453" r:id="rId24"/>
    <p:sldId id="408" r:id="rId25"/>
    <p:sldId id="291" r:id="rId26"/>
    <p:sldId id="410" r:id="rId27"/>
    <p:sldId id="446" r:id="rId28"/>
    <p:sldId id="445" r:id="rId29"/>
    <p:sldId id="438" r:id="rId30"/>
    <p:sldId id="448" r:id="rId31"/>
    <p:sldId id="439" r:id="rId32"/>
    <p:sldId id="440" r:id="rId33"/>
    <p:sldId id="449" r:id="rId34"/>
    <p:sldId id="441" r:id="rId35"/>
    <p:sldId id="415" r:id="rId36"/>
    <p:sldId id="455" r:id="rId37"/>
    <p:sldId id="427" r:id="rId38"/>
    <p:sldId id="429" r:id="rId39"/>
    <p:sldId id="430" r:id="rId40"/>
    <p:sldId id="431" r:id="rId41"/>
    <p:sldId id="432" r:id="rId42"/>
    <p:sldId id="447" r:id="rId43"/>
    <p:sldId id="411" r:id="rId44"/>
    <p:sldId id="451" r:id="rId45"/>
    <p:sldId id="452" r:id="rId46"/>
    <p:sldId id="450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EBF7FF"/>
    <a:srgbClr val="CCFFFF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56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24T21:35:09.77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30546 10041 0,'0'13'16,"0"0"0,27 14-1,26 13-15,79 39 16,66 53 15,-13-13-15,-92-66-16,106 0 15,-14 66-15,93 80 32,-199-120-32,-53-53 15,27 14-15,13 26 16,27-13-16,39 0 15,40 26 1,-53-26 0,-39-26-1,-54-1-15,-13-26 0,14 27 16,-1-1 0,-12-13-16,12 27 15,-26-27-15,13 1 16,0-14-16,1 26 0,12 1 15,27 12 1,-26-12-16,12 12 16,41 27-16,-54-52 15,1 12-15,25 1 16,-12-1 0,-27-13-16,-13 1 0,0-1 46,14-13-46,-14 13 32</inkml:trace>
  <inkml:trace contextRef="#ctx0" brushRef="#br0" timeOffset="1957.09">30493 11430 0,'-26'13'78,"13"0"-62,-1 1-16,-12 12 16,-54 54-1,54-28-15,0 1 16,-27 27 15,39-27-15,14-40-1,0 0-15,0 0 16,0 1-16,0 12 16,0-13-16,0 0 15,0 1-15,0-1 16,0 0-1,0 0 1,0 1-16,0-1 16,27-13-16,13 26 15,-14-26 1,-13 0-16,14 0 0,12 0 16,-25 0-16,52 0 15,-53 0 1,13 0-16,14 0 15,-27 0-15,40-26 16,-39 13 0,-14-1-16,26 1 15,-13 0-15,14-14 16,-14 1-16,0 0 16,0-14-1,-13 13-15,0 1 16,0 13-1,0-14-15,-13 14 16,0 13-16,13-26 16,0 12-16,-27 14 15,14 0-15,13-26 16,-13 26 0,0-13-16,13-1 15,-13 1-15,-1 13 0,-12 0 16,13 0-16,-40-26 15,39 26 1,1 0-16,-26 0 16,25 0-16,1 0 0,0 0 31,0 0-31,-1 0 0,1 0 16,0 0-1</inkml:trace>
  <inkml:trace contextRef="#ctx0" brushRef="#br0" timeOffset="2686.01">30599 11589 0,'27'-13'16</inkml:trace>
  <inkml:trace contextRef="#ctx0" brushRef="#br0" timeOffset="3717.04">30943 11814 0</inkml:trace>
  <inkml:trace contextRef="#ctx0" brushRef="#br0" timeOffset="5414.02">31049 11443 0,'0'-13'15,"0"0"17,13-14-1,27 14-15,-14 0-16,14 13 15,26 0 1,-53 0-1,14 0 1,-14 0 0,0 0-1,0 13-15,-13 0 16,14 14 0,-14-14-16,13 0 0,-13 0 15,0 1-15,13 12 16,0 1-1,-13-14-15,0 0 16,0 14-16,0-14 16,0 0-16,0 27 15,0-27 1,-13 13-16,13-12 0,-13-1 16,13 13-1,0-13-15,-27 27 16,14-13-1,13-14-15,0 0 16,-13 0 0,13 1-16,-26 12 31,26-13-15,0 0 15,13-13 16,0 0-47,27 0 15,-27 0-15,27 0 16,-14 0 0,67 0-1,-67-13-15,14 13 16,39-26-1,-52 26-15,-14 0 0,13 0 16,1 0-16,-14 0 31,0 0-15</inkml:trace>
  <inkml:trace contextRef="#ctx0" brushRef="#br0" timeOffset="9649.7">29832 7369 0,'-13'0'62,"-1"0"-30,1 0 30,0 0-62,0 0 16,-1 0-16,-12 0 15,-1 0-15,14 0 0,0 0 16,-13 0-16,-1 0 16,14 13-16,0-13 15,-1 0-15,-12 13 16,13-13-16,0 0 15,-14 0 1,14 0-16,0 0 16,-1 0-1,-12 0 1,13 0 46,13 13 48,0 1-110,0-1 15,0 13 1,0-13 0,0 27 15,0-27-15,0 14 30,0-14-14,0 0 46,26-13-47,1 0-15,-1 0-1,-13 0 1,14 0 0,-1-13-16,1 13 15,12-26 1,1 12 15,0 14-31,-14 0 31,-13 0 1,1 0-17,-1 14 1,-13-1-16,13 13 31,0-26-15,-13 14-16,0-1 15,14 0 1,-14 13 0,0-12 15,0-1-16,0 0 17,0 0-32,0 1 15,0 25 1,-27-25 0,-52 25 15,65-26-31,-38 27 15,12-40 1,-26 0 0,13 13-1,13-13 1,-13 0 0,27 0-1,13 0 1,-1 0-1,1 0-15,0 0 0,0 0 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24T22:00:39.13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19579 3903 0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912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685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3C535D-E047-47F9-889C-BC43C5F0D03D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70495"/>
            <a:ext cx="11699087" cy="5081124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71549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725" y="93173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33922" y="6321494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42ADB-2C7D-43F0-AE64-F0BB8E03DBC2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1000.png"/><Relationship Id="rId7" Type="http://schemas.openxmlformats.org/officeDocument/2006/relationships/image" Target="../media/image10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1.png"/><Relationship Id="rId9" Type="http://schemas.openxmlformats.org/officeDocument/2006/relationships/image" Target="../media/image106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7" Type="http://schemas.openxmlformats.org/officeDocument/2006/relationships/image" Target="../media/image1120.png"/><Relationship Id="rId2" Type="http://schemas.openxmlformats.org/officeDocument/2006/relationships/image" Target="../media/image10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00.png"/><Relationship Id="rId4" Type="http://schemas.openxmlformats.org/officeDocument/2006/relationships/image" Target="../media/image109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1140.png"/><Relationship Id="rId7" Type="http://schemas.openxmlformats.org/officeDocument/2006/relationships/image" Target="../media/image118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0.png"/><Relationship Id="rId5" Type="http://schemas.openxmlformats.org/officeDocument/2006/relationships/image" Target="../media/image1160.png"/><Relationship Id="rId4" Type="http://schemas.openxmlformats.org/officeDocument/2006/relationships/image" Target="../media/image115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7.png"/><Relationship Id="rId3" Type="http://schemas.openxmlformats.org/officeDocument/2006/relationships/image" Target="../media/image152.png"/><Relationship Id="rId7" Type="http://schemas.openxmlformats.org/officeDocument/2006/relationships/image" Target="../media/image156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png"/><Relationship Id="rId5" Type="http://schemas.openxmlformats.org/officeDocument/2006/relationships/image" Target="../media/image154.png"/><Relationship Id="rId10" Type="http://schemas.openxmlformats.org/officeDocument/2006/relationships/image" Target="../media/image159.png"/><Relationship Id="rId4" Type="http://schemas.openxmlformats.org/officeDocument/2006/relationships/image" Target="../media/image153.png"/><Relationship Id="rId9" Type="http://schemas.openxmlformats.org/officeDocument/2006/relationships/image" Target="../media/image158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sa=t&amp;rct=j&amp;q=&amp;esrc=s&amp;source=web&amp;cd=2&amp;cad=rja&amp;uact=8&amp;ved=2ahUKEwiJo4flkpHgAhVUIjQIHTy3BqcQFjABegQICBAC&amp;url=https%3A%2F%2Fresources.mpi-inf.mpg.de%2Fdepartments%2Frg1%2Fconferences%2Fvtsa11%2Fslides%2Fkatoen%2Flec01_handout.pdf&amp;usg=AOvVaw2z6LvFRiIJRQvrGSGTxik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8.png"/><Relationship Id="rId7" Type="http://schemas.openxmlformats.org/officeDocument/2006/relationships/customXml" Target="../ink/ink1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Probabilistic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866" y="315527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Fall 2023. CS 513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290879" y="5366305"/>
            <a:ext cx="763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Full bibliography for material used in these slides is included at the end.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E99DFF9-2C5C-43D5-83CE-535557F69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</a:t>
            </a:r>
          </a:p>
          <a:p>
            <a:pPr lvl="1"/>
            <a:r>
              <a:rPr lang="en-US" dirty="0"/>
              <a:t>Can be interpreted over individual executions </a:t>
            </a:r>
          </a:p>
          <a:p>
            <a:pPr lvl="1"/>
            <a:r>
              <a:rPr lang="en-US" dirty="0"/>
              <a:t>Can be interpreted over a state machine: do all paths satisfy property</a:t>
            </a:r>
          </a:p>
          <a:p>
            <a:r>
              <a:rPr lang="en-US" dirty="0"/>
              <a:t>CTL</a:t>
            </a:r>
          </a:p>
          <a:p>
            <a:pPr lvl="1"/>
            <a:r>
              <a:rPr lang="en-US" dirty="0"/>
              <a:t>Is interpreted over a computation tree</a:t>
            </a:r>
          </a:p>
          <a:p>
            <a:r>
              <a:rPr lang="en-US" dirty="0"/>
              <a:t>PCTL</a:t>
            </a:r>
          </a:p>
          <a:p>
            <a:pPr lvl="1"/>
            <a:r>
              <a:rPr lang="en-US" dirty="0"/>
              <a:t>Is interpreted over a discrete-time Markov chain</a:t>
            </a:r>
          </a:p>
          <a:p>
            <a:pPr lvl="1"/>
            <a:r>
              <a:rPr lang="en-US" dirty="0"/>
              <a:t>Encodes uncertainties in computation due to environment etc.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B75241-C3C0-40A5-9482-441233D1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47E-7F32-43F2-8029-1DE835D5D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7978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A1E641-94C2-4032-A2D6-9A50E5ED5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488C8-DC3C-40AD-BB89-1FD73E7E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¬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Prop. in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r>
                            <a:rPr lang="en-US" sz="2400" dirty="0"/>
                            <a:t>, negation, 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∼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∼∈{&lt;,≤,&gt;,≥}</m:t>
                              </m:r>
                            </m:oMath>
                          </a14:m>
                          <a:r>
                            <a:rPr lang="en-US" sz="2400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∈[0,1]</m:t>
                              </m:r>
                            </m:oMath>
                          </a14:m>
                          <a:r>
                            <a:rPr lang="en-US" sz="2400" dirty="0"/>
                            <a:t> : Probability of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oMath>
                          </a14:m>
                          <a:r>
                            <a:rPr lang="en-US" sz="2400" dirty="0"/>
                            <a:t> being</a:t>
                          </a:r>
                          <a:r>
                            <a:rPr lang="en-US" sz="2400" baseline="0" dirty="0"/>
                            <a:t> true 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Bounded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(</a:t>
                          </a:r>
                          <a:r>
                            <a:rPr lang="en-US" sz="2400" dirty="0" err="1"/>
                            <a:t>upto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sz="2400" dirty="0"/>
                            <a:t> steps) 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  (Recall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𝑡𝑟𝑢𝑒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𝐔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400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=¬</m:t>
                              </m:r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8638FD2-E0C5-4AFC-B3D9-FE71462FCD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22171586"/>
                  </p:ext>
                </p:extLst>
              </p:nvPr>
            </p:nvGraphicFramePr>
            <p:xfrm>
              <a:off x="285920" y="1313371"/>
              <a:ext cx="11506872" cy="36880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140419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272701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34075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71053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16471" r="-910695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116471" r="-280134" b="-5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116471" r="-86" b="-5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(State)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216471" r="-280134" b="-4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216471" r="-86" b="-42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6471" r="-910695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416471" r="-280134" b="-22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Time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r>
                            <a:rPr lang="en-US" sz="2800" dirty="0"/>
                            <a:t>(Path)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504598" r="-280134" b="-1172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504598" r="-86" b="-1172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1741" t="-618824" r="-28013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2007" t="-618824" r="-86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7647345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DFC32115-E8F6-4749-9A63-158CC6B62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0" y="5039265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243756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Semantics of path formulas is straightforward (similar to LTL/CTL)</a:t>
                </a:r>
              </a:p>
              <a:p>
                <a:r>
                  <a:rPr lang="en-US" dirty="0"/>
                  <a:t>Semantics of state formula with Probabilistic operator: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′⊨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pPr lvl="1"/>
                <a:r>
                  <a:rPr lang="en-US" b="0" dirty="0"/>
                  <a:t>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hold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No, 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=0.1+0.2=0.3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of state formula with Until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𝑃𝑟𝑜𝑏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𝛼</m:t>
                        </m:r>
                        <m:sSup>
                          <m:sSupPr>
                            <m:ctrlP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dirty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1" i="1" dirty="0" smtClean="0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</a:p>
              <a:p>
                <a:pPr lvl="2"/>
                <a:r>
                  <a:rPr lang="en-US" dirty="0"/>
                  <a:t>1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, otherwise </a:t>
                </a:r>
              </a:p>
              <a:p>
                <a:pPr lvl="2"/>
                <a:r>
                  <a:rPr lang="en-US" dirty="0"/>
                  <a:t>0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/>
                      <m:t>⊭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otherwise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𝑃𝑟𝑜𝑏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  <a:p>
                <a:pPr marL="411480" lvl="1" indent="0" algn="ct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F704D4B-FAF0-4721-848C-44E08A0D8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19A2BF0-A53D-441F-BE12-D181E97B3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A08C5-4797-4119-B373-E2FD9FF16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4E9E15A-92FC-4C77-A0F5-95E6FBBBA953}"/>
              </a:ext>
            </a:extLst>
          </p:cNvPr>
          <p:cNvGrpSpPr/>
          <p:nvPr/>
        </p:nvGrpSpPr>
        <p:grpSpPr>
          <a:xfrm>
            <a:off x="8745283" y="2023009"/>
            <a:ext cx="3269737" cy="2006823"/>
            <a:chOff x="3660662" y="2352661"/>
            <a:chExt cx="2618111" cy="117641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/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B4DD0BEA-1C7D-433B-988C-E890C3BEEA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400" y="2352661"/>
                  <a:ext cx="381119" cy="37031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/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12DC7237-F811-4F31-87E6-9FE0482219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034" y="2788457"/>
                  <a:ext cx="381119" cy="37031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/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941D442-33A9-48D1-9B0F-E318AA404D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399" y="3158767"/>
                  <a:ext cx="381119" cy="37031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/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2896885E-99BE-41C9-A1C3-FBCB6A6EC2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5105" y="2788457"/>
                  <a:ext cx="381119" cy="37031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AFA7389-310B-4C7D-B090-EEFDB99C103C}"/>
                </a:ext>
              </a:extLst>
            </p:cNvPr>
            <p:cNvCxnSpPr>
              <a:stCxn id="6" idx="3"/>
              <a:endCxn id="8" idx="7"/>
            </p:cNvCxnSpPr>
            <p:nvPr/>
          </p:nvCxnSpPr>
          <p:spPr>
            <a:xfrm flipH="1">
              <a:off x="4207339" y="2668740"/>
              <a:ext cx="572875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B84DCA-8B9E-4452-9E90-41ADB3701186}"/>
                </a:ext>
              </a:extLst>
            </p:cNvPr>
            <p:cNvCxnSpPr>
              <a:cxnSpLocks/>
              <a:stCxn id="6" idx="4"/>
              <a:endCxn id="9" idx="0"/>
            </p:cNvCxnSpPr>
            <p:nvPr/>
          </p:nvCxnSpPr>
          <p:spPr>
            <a:xfrm flipH="1">
              <a:off x="4914959" y="2722971"/>
              <a:ext cx="1" cy="4357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1BE52B7-5A33-4340-9DDD-CFEE51E6B89C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>
            <a:xfrm>
              <a:off x="5049705" y="2668740"/>
              <a:ext cx="641214" cy="1739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5607A59-AD38-4BB6-92D1-0C0551D79A05}"/>
                </a:ext>
              </a:extLst>
            </p:cNvPr>
            <p:cNvSpPr txBox="1"/>
            <p:nvPr/>
          </p:nvSpPr>
          <p:spPr>
            <a:xfrm>
              <a:off x="5184451" y="2445212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D276DB4-69D7-493C-8CDD-F41DF10FC325}"/>
                </a:ext>
              </a:extLst>
            </p:cNvPr>
            <p:cNvSpPr txBox="1"/>
            <p:nvPr/>
          </p:nvSpPr>
          <p:spPr>
            <a:xfrm>
              <a:off x="4881922" y="2797081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A527749-E19E-41E8-B6F9-C403E6BDBFAD}"/>
                </a:ext>
              </a:extLst>
            </p:cNvPr>
            <p:cNvSpPr txBox="1"/>
            <p:nvPr/>
          </p:nvSpPr>
          <p:spPr>
            <a:xfrm>
              <a:off x="4338131" y="2735953"/>
              <a:ext cx="414442" cy="262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0.2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/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1A8F9CC-3C35-4194-B7DC-35DDA4057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0662" y="2607781"/>
                  <a:ext cx="384025" cy="3432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/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A6AAD7-D161-4E72-BD28-0655C60884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4824" y="3135635"/>
                  <a:ext cx="384025" cy="3432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/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E63CF44D-3FC1-4492-AF25-F0ED8F10F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52" y="2523835"/>
                  <a:ext cx="602221" cy="3432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14406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01BA47-D4B1-4895-8EFC-757EAD900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2754" y="2936631"/>
            <a:ext cx="4466492" cy="5890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Probabilistic Verification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12D20-EA79-4063-A6C9-38F64F62B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C764-1BB2-4DBE-B8C8-B549B5400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8118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8153AB-30DA-4947-8BAC-5B9A6EA2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2B86A-ABFE-4CE4-8B77-D515B7C7B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1E73230-1DFD-469B-BAD4-96D2F3C7D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¬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Φ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|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ℙ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𝐽</m:t>
                              </m:r>
                            </m:oMath>
                          </a14:m>
                          <a:r>
                            <a:rPr lang="en-US" sz="2400" b="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: nonempty</a:t>
                          </a:r>
                          <a:r>
                            <a:rPr lang="en-US" sz="2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interval </a:t>
                          </a:r>
                          <a:r>
                            <a:rPr lang="en-US" sz="2400" b="0" i="0" baseline="0" dirty="0">
                              <a:latin typeface="+mn-l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⊆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𝐴𝑃</m:t>
                              </m:r>
                            </m:oMath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𝜓</m:t>
                                </m:r>
                                <m: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1" i="0" smtClean="0">
                                        <a:latin typeface="Cambria Math" panose="02040503050406030204" pitchFamily="18" charset="0"/>
                                      </a:rPr>
                                      <m:t>𝐔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≤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tabLst>
                              <a:tab pos="1143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ℕ</m:t>
                                </m:r>
                              </m:oMath>
                            </m:oMathPara>
                          </a14:m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F5C6488-750D-4A70-AF3E-E065BA864A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82817"/>
                  </p:ext>
                </p:extLst>
              </p:nvPr>
            </p:nvGraphicFramePr>
            <p:xfrm>
              <a:off x="342563" y="997622"/>
              <a:ext cx="11739399" cy="2681669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77586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3777676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5185862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3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Syntax of PCTL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 formulas: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418709002"/>
                      </a:ext>
                    </a:extLst>
                  </a:tr>
                  <a:tr h="5480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04444" r="-323297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204444" r="-137258" b="-19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mpd="sng">
                          <a:noFill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204444" b="-1911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US" sz="28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Path formulas: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 sz="240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257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18605" r="-3232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73387" t="-418605" r="-137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26322" t="-4186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C4309C20-953C-41E3-BF5F-C2A65758D1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00" y="4835047"/>
            <a:ext cx="11739400" cy="609959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PCTL formulas are state formulas, path formulas used to define how to build a PCTL formula</a:t>
            </a:r>
          </a:p>
        </p:txBody>
      </p:sp>
    </p:spTree>
    <p:extLst>
      <p:ext uri="{BB962C8B-B14F-4D97-AF65-F5344CB8AC3E}">
        <p14:creationId xmlns:p14="http://schemas.microsoft.com/office/powerpoint/2010/main" val="1021461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76929D9-7B79-9140-B667-67C9DC654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 Game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B28E1-7965-DCAF-F7AA-55C0F3D0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13D09111-1E9F-C7B2-46A8-13ACD332DB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Rules of the game:</a:t>
                </a:r>
              </a:p>
              <a:p>
                <a:pPr marL="0" indent="0">
                  <a:buNone/>
                </a:pPr>
                <a:r>
                  <a:rPr lang="en-US" dirty="0"/>
                  <a:t>First throw:</a:t>
                </a:r>
              </a:p>
              <a:p>
                <a:r>
                  <a:rPr lang="en-US" dirty="0"/>
                  <a:t>Roll a 6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win and game stops</a:t>
                </a:r>
              </a:p>
              <a:p>
                <a:r>
                  <a:rPr lang="en-US" dirty="0"/>
                  <a:t>Roll a 2 on 1</a:t>
                </a:r>
                <a:r>
                  <a:rPr lang="en-US" baseline="30000" dirty="0"/>
                  <a:t>st</a:t>
                </a:r>
                <a:r>
                  <a:rPr lang="en-US" dirty="0"/>
                  <a:t> throw, lose and game stops</a:t>
                </a:r>
              </a:p>
              <a:p>
                <a:r>
                  <a:rPr lang="en-US" dirty="0"/>
                  <a:t>Otherwise remember 1</a:t>
                </a:r>
                <a:r>
                  <a:rPr lang="en-US" baseline="30000" dirty="0"/>
                  <a:t>st</a:t>
                </a:r>
                <a:r>
                  <a:rPr lang="en-US" dirty="0"/>
                  <a:t> roll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Note: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∈{1,3,4,5}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Subsequent throws:</a:t>
                </a:r>
              </a:p>
              <a:p>
                <a:r>
                  <a:rPr lang="en-US" dirty="0"/>
                  <a:t>Roll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and next roll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: win and game stops</a:t>
                </a:r>
              </a:p>
              <a:p>
                <a:pPr lvl="1"/>
                <a:r>
                  <a:rPr lang="en-US" dirty="0"/>
                  <a:t>Otherwise: lose and game stops</a:t>
                </a:r>
              </a:p>
              <a:p>
                <a:r>
                  <a:rPr lang="en-US" dirty="0"/>
                  <a:t>Otherwise, keep rolling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13D09111-1E9F-C7B2-46A8-13ACD332DB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38650" y="988141"/>
                <a:ext cx="7427118" cy="4695899"/>
              </a:xfrm>
              <a:blipFill>
                <a:blip r:embed="rId2"/>
                <a:stretch>
                  <a:fillRect l="-1642" t="-2857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06BA82E9-51CF-20EB-5FF9-2F04F1671C03}"/>
              </a:ext>
            </a:extLst>
          </p:cNvPr>
          <p:cNvSpPr/>
          <p:nvPr/>
        </p:nvSpPr>
        <p:spPr>
          <a:xfrm>
            <a:off x="1631950" y="1575516"/>
            <a:ext cx="993208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94ACB6-867E-EFAC-6153-A01B80A4AF44}"/>
              </a:ext>
            </a:extLst>
          </p:cNvPr>
          <p:cNvSpPr/>
          <p:nvPr/>
        </p:nvSpPr>
        <p:spPr>
          <a:xfrm>
            <a:off x="1400962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A5DB69-2839-9634-9489-9BDF9817FA0E}"/>
              </a:ext>
            </a:extLst>
          </p:cNvPr>
          <p:cNvSpPr/>
          <p:nvPr/>
        </p:nvSpPr>
        <p:spPr>
          <a:xfrm>
            <a:off x="88265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CAF65F-4227-3D22-6075-80905F332DEA}"/>
              </a:ext>
            </a:extLst>
          </p:cNvPr>
          <p:cNvSpPr/>
          <p:nvPr/>
        </p:nvSpPr>
        <p:spPr>
          <a:xfrm>
            <a:off x="2400300" y="4441990"/>
            <a:ext cx="831850" cy="84049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lose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CB2F630-E989-6909-6525-6D0112E00757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 flipH="1">
            <a:off x="1648196" y="2292923"/>
            <a:ext cx="129206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A2EBF9D-5780-B965-F353-7E56D73401C7}"/>
              </a:ext>
            </a:extLst>
          </p:cNvPr>
          <p:cNvCxnSpPr>
            <a:cxnSpLocks/>
            <a:stCxn id="6" idx="2"/>
            <a:endCxn id="8" idx="2"/>
          </p:cNvCxnSpPr>
          <p:nvPr/>
        </p:nvCxnSpPr>
        <p:spPr>
          <a:xfrm rot="10800000" flipV="1">
            <a:off x="882650" y="1995763"/>
            <a:ext cx="749300" cy="2866474"/>
          </a:xfrm>
          <a:prstGeom prst="curvedConnector3">
            <a:avLst>
              <a:gd name="adj1" fmla="val 201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AA3CC2A9-3398-4371-79D6-38FEADE4E4A2}"/>
              </a:ext>
            </a:extLst>
          </p:cNvPr>
          <p:cNvCxnSpPr>
            <a:cxnSpLocks/>
            <a:stCxn id="7" idx="1"/>
            <a:endCxn id="7" idx="2"/>
          </p:cNvCxnSpPr>
          <p:nvPr/>
        </p:nvCxnSpPr>
        <p:spPr>
          <a:xfrm rot="16200000" flipH="1" flipV="1">
            <a:off x="1355548" y="3121784"/>
            <a:ext cx="163242" cy="72413"/>
          </a:xfrm>
          <a:prstGeom prst="curvedConnector4">
            <a:avLst>
              <a:gd name="adj1" fmla="val -11533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3B6D74CB-0361-DA61-16FA-96B1F4E4AC59}"/>
              </a:ext>
            </a:extLst>
          </p:cNvPr>
          <p:cNvCxnSpPr>
            <a:cxnSpLocks/>
            <a:stCxn id="6" idx="6"/>
            <a:endCxn id="9" idx="6"/>
          </p:cNvCxnSpPr>
          <p:nvPr/>
        </p:nvCxnSpPr>
        <p:spPr>
          <a:xfrm>
            <a:off x="2625158" y="1995763"/>
            <a:ext cx="606992" cy="2866474"/>
          </a:xfrm>
          <a:prstGeom prst="curvedConnector3">
            <a:avLst>
              <a:gd name="adj1" fmla="val 2318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2CE701-6927-B13E-2B68-16AB51D1FA13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 flipH="1">
            <a:off x="1298575" y="3470470"/>
            <a:ext cx="349621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E8E58F-76A3-EE1F-2F51-B792195FA58B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1823017" y="3402853"/>
            <a:ext cx="993208" cy="103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DC7AF-9F0E-F5EE-37E3-A92677B8DDCE}"/>
                  </a:ext>
                </a:extLst>
              </p:cNvPr>
              <p:cNvSpPr txBox="1"/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F5DC7AF-9F0E-F5EE-37E3-A92677B8D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73" y="1989254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671B9F-A61A-B3CD-8346-F032F06C9837}"/>
                  </a:ext>
                </a:extLst>
              </p:cNvPr>
              <p:cNvSpPr txBox="1"/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671B9F-A61A-B3CD-8346-F032F06C9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46" y="311647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3D588731-67D2-7576-2E62-462B60998236}"/>
              </a:ext>
            </a:extLst>
          </p:cNvPr>
          <p:cNvCxnSpPr>
            <a:cxnSpLocks/>
            <a:stCxn id="8" idx="6"/>
            <a:endCxn id="8" idx="7"/>
          </p:cNvCxnSpPr>
          <p:nvPr/>
        </p:nvCxnSpPr>
        <p:spPr>
          <a:xfrm flipH="1" flipV="1">
            <a:off x="1592678" y="4565077"/>
            <a:ext cx="121822" cy="297160"/>
          </a:xfrm>
          <a:prstGeom prst="curvedConnector4">
            <a:avLst>
              <a:gd name="adj1" fmla="val -187651"/>
              <a:gd name="adj2" fmla="val 141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293DBF3-1838-053F-E5CA-B6376D3E2D88}"/>
              </a:ext>
            </a:extLst>
          </p:cNvPr>
          <p:cNvCxnSpPr>
            <a:cxnSpLocks/>
            <a:stCxn id="9" idx="2"/>
            <a:endCxn id="9" idx="1"/>
          </p:cNvCxnSpPr>
          <p:nvPr/>
        </p:nvCxnSpPr>
        <p:spPr>
          <a:xfrm rot="10800000" flipH="1">
            <a:off x="2400300" y="4565077"/>
            <a:ext cx="121822" cy="297160"/>
          </a:xfrm>
          <a:prstGeom prst="curvedConnector4">
            <a:avLst>
              <a:gd name="adj1" fmla="val -187651"/>
              <a:gd name="adj2" fmla="val 1392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15A6A8-5265-3B9B-13E0-C296733B2C65}"/>
                  </a:ext>
                </a:extLst>
              </p:cNvPr>
              <p:cNvSpPr txBox="1"/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F15A6A8-5265-3B9B-13E0-C296733B2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741" y="4476447"/>
                <a:ext cx="30489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874510-BA6E-7565-CA41-D84F8F238646}"/>
                  </a:ext>
                </a:extLst>
              </p:cNvPr>
              <p:cNvSpPr txBox="1"/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7874510-BA6E-7565-CA41-D84F8F2386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34" y="4504280"/>
                <a:ext cx="30489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CAEAF1-1DEB-4528-89B8-881E767D8A45}"/>
                  </a:ext>
                </a:extLst>
              </p:cNvPr>
              <p:cNvSpPr txBox="1"/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BCAEAF1-1DEB-4528-89B8-881E767D8A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73" y="3505562"/>
                <a:ext cx="501483" cy="443006"/>
              </a:xfrm>
              <a:prstGeom prst="rect">
                <a:avLst/>
              </a:prstGeom>
              <a:blipFill>
                <a:blip r:embed="rId6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0A9F7A30-4346-25A2-8FBC-FBDAA6F297BE}"/>
              </a:ext>
            </a:extLst>
          </p:cNvPr>
          <p:cNvSpPr/>
          <p:nvPr/>
        </p:nvSpPr>
        <p:spPr>
          <a:xfrm>
            <a:off x="2235986" y="2993430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A2872095-3F01-7F90-5A15-0A694EC97A63}"/>
              </a:ext>
            </a:extLst>
          </p:cNvPr>
          <p:cNvCxnSpPr>
            <a:cxnSpLocks/>
            <a:stCxn id="23" idx="1"/>
            <a:endCxn id="23" idx="2"/>
          </p:cNvCxnSpPr>
          <p:nvPr/>
        </p:nvCxnSpPr>
        <p:spPr>
          <a:xfrm rot="16200000" flipH="1" flipV="1">
            <a:off x="2190572" y="3106461"/>
            <a:ext cx="163242" cy="72413"/>
          </a:xfrm>
          <a:prstGeom prst="curvedConnector4">
            <a:avLst>
              <a:gd name="adj1" fmla="val -72541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214323D9-0A46-2B02-9A5D-334752778510}"/>
              </a:ext>
            </a:extLst>
          </p:cNvPr>
          <p:cNvSpPr/>
          <p:nvPr/>
        </p:nvSpPr>
        <p:spPr>
          <a:xfrm>
            <a:off x="2984916" y="296728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27A1446-0BE9-2527-8A56-A7C17CFFFA6D}"/>
              </a:ext>
            </a:extLst>
          </p:cNvPr>
          <p:cNvCxnSpPr>
            <a:cxnSpLocks/>
            <a:stCxn id="25" idx="1"/>
            <a:endCxn id="25" idx="2"/>
          </p:cNvCxnSpPr>
          <p:nvPr/>
        </p:nvCxnSpPr>
        <p:spPr>
          <a:xfrm rot="16200000" flipH="1" flipV="1">
            <a:off x="2939502" y="3080314"/>
            <a:ext cx="163242" cy="72413"/>
          </a:xfrm>
          <a:prstGeom prst="curvedConnector4">
            <a:avLst>
              <a:gd name="adj1" fmla="val -11144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7DC0B45A-0AB0-8A35-D78D-FE0D90604AB5}"/>
              </a:ext>
            </a:extLst>
          </p:cNvPr>
          <p:cNvSpPr/>
          <p:nvPr/>
        </p:nvSpPr>
        <p:spPr>
          <a:xfrm>
            <a:off x="628911" y="3008753"/>
            <a:ext cx="494468" cy="461717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AE267010-5C7C-A6F4-96A8-2442CB5D1958}"/>
              </a:ext>
            </a:extLst>
          </p:cNvPr>
          <p:cNvCxnSpPr>
            <a:cxnSpLocks/>
            <a:stCxn id="27" idx="1"/>
            <a:endCxn id="27" idx="2"/>
          </p:cNvCxnSpPr>
          <p:nvPr/>
        </p:nvCxnSpPr>
        <p:spPr>
          <a:xfrm rot="16200000" flipH="1" flipV="1">
            <a:off x="583497" y="3121784"/>
            <a:ext cx="163242" cy="72413"/>
          </a:xfrm>
          <a:prstGeom prst="curvedConnector4">
            <a:avLst>
              <a:gd name="adj1" fmla="val -95880"/>
              <a:gd name="adj2" fmla="val 4156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E8A1246-A9DB-6993-ACA9-9B5515E9580D}"/>
              </a:ext>
            </a:extLst>
          </p:cNvPr>
          <p:cNvCxnSpPr>
            <a:cxnSpLocks/>
            <a:stCxn id="6" idx="3"/>
            <a:endCxn id="27" idx="0"/>
          </p:cNvCxnSpPr>
          <p:nvPr/>
        </p:nvCxnSpPr>
        <p:spPr>
          <a:xfrm flipH="1">
            <a:off x="876145" y="2292923"/>
            <a:ext cx="901257" cy="715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63EF43-3B16-48CE-2F9B-491A5FAC87E0}"/>
              </a:ext>
            </a:extLst>
          </p:cNvPr>
          <p:cNvCxnSpPr>
            <a:cxnSpLocks/>
            <a:stCxn id="6" idx="5"/>
            <a:endCxn id="23" idx="0"/>
          </p:cNvCxnSpPr>
          <p:nvPr/>
        </p:nvCxnSpPr>
        <p:spPr>
          <a:xfrm>
            <a:off x="2479706" y="2292923"/>
            <a:ext cx="3514" cy="700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6408403-B0AC-1153-373D-C7AB70DD55B0}"/>
              </a:ext>
            </a:extLst>
          </p:cNvPr>
          <p:cNvCxnSpPr>
            <a:cxnSpLocks/>
            <a:stCxn id="6" idx="5"/>
            <a:endCxn id="25" idx="0"/>
          </p:cNvCxnSpPr>
          <p:nvPr/>
        </p:nvCxnSpPr>
        <p:spPr>
          <a:xfrm>
            <a:off x="2479706" y="2292923"/>
            <a:ext cx="752444" cy="6743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D6A8E9-0233-F272-4418-9AC4D150886B}"/>
                  </a:ext>
                </a:extLst>
              </p:cNvPr>
              <p:cNvSpPr txBox="1"/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ED6A8E9-0233-F272-4418-9AC4D1508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578" y="2169836"/>
                <a:ext cx="304891" cy="43922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E226A3-1555-CCBF-E250-051EC4AC098C}"/>
                  </a:ext>
                </a:extLst>
              </p:cNvPr>
              <p:cNvSpPr txBox="1"/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AE226A3-1555-CCBF-E250-051EC4AC0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6023" y="2373898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6B0B4E-EF12-1F06-099C-8413F7BEEFED}"/>
                  </a:ext>
                </a:extLst>
              </p:cNvPr>
              <p:cNvSpPr txBox="1"/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B6B0B4E-EF12-1F06-099C-8413F7BEE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998" y="231279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5D33FA-A727-7FB2-A1B1-58524A8D828A}"/>
                  </a:ext>
                </a:extLst>
              </p:cNvPr>
              <p:cNvSpPr txBox="1"/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5D33FA-A727-7FB2-A1B1-58524A8D8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808" y="2244111"/>
                <a:ext cx="304891" cy="439223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D3E607-F1E2-4458-811C-A1050380D6BB}"/>
              </a:ext>
            </a:extLst>
          </p:cNvPr>
          <p:cNvCxnSpPr>
            <a:cxnSpLocks/>
            <a:stCxn id="27" idx="4"/>
            <a:endCxn id="8" idx="0"/>
          </p:cNvCxnSpPr>
          <p:nvPr/>
        </p:nvCxnSpPr>
        <p:spPr>
          <a:xfrm>
            <a:off x="876145" y="3470470"/>
            <a:ext cx="42243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5E04333-DB63-9897-1413-3DBD136C0394}"/>
              </a:ext>
            </a:extLst>
          </p:cNvPr>
          <p:cNvCxnSpPr>
            <a:cxnSpLocks/>
            <a:stCxn id="23" idx="3"/>
            <a:endCxn id="8" idx="0"/>
          </p:cNvCxnSpPr>
          <p:nvPr/>
        </p:nvCxnSpPr>
        <p:spPr>
          <a:xfrm flipH="1">
            <a:off x="1298575" y="3387530"/>
            <a:ext cx="1009824" cy="1054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D5A539-0C1F-73DF-8495-07AADAA56137}"/>
              </a:ext>
            </a:extLst>
          </p:cNvPr>
          <p:cNvCxnSpPr>
            <a:cxnSpLocks/>
            <a:stCxn id="25" idx="3"/>
            <a:endCxn id="8" idx="0"/>
          </p:cNvCxnSpPr>
          <p:nvPr/>
        </p:nvCxnSpPr>
        <p:spPr>
          <a:xfrm flipH="1">
            <a:off x="1298575" y="3361383"/>
            <a:ext cx="175875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4F9AF47-3171-D755-00EF-CD5E70BB49D7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1648196" y="3470470"/>
            <a:ext cx="1168029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964F497-6E7B-8B3B-6281-56BCEC5A157C}"/>
              </a:ext>
            </a:extLst>
          </p:cNvPr>
          <p:cNvCxnSpPr>
            <a:cxnSpLocks/>
            <a:stCxn id="25" idx="3"/>
            <a:endCxn id="9" idx="0"/>
          </p:cNvCxnSpPr>
          <p:nvPr/>
        </p:nvCxnSpPr>
        <p:spPr>
          <a:xfrm flipH="1">
            <a:off x="2816225" y="3361383"/>
            <a:ext cx="241104" cy="1080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F1CE24D-1660-65AA-B893-CC686F614C71}"/>
              </a:ext>
            </a:extLst>
          </p:cNvPr>
          <p:cNvCxnSpPr>
            <a:cxnSpLocks/>
            <a:stCxn id="23" idx="4"/>
            <a:endCxn id="9" idx="0"/>
          </p:cNvCxnSpPr>
          <p:nvPr/>
        </p:nvCxnSpPr>
        <p:spPr>
          <a:xfrm>
            <a:off x="2483220" y="3455147"/>
            <a:ext cx="333005" cy="98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B99460-3A91-AD7C-E5D6-0BD6B8C79BA1}"/>
                  </a:ext>
                </a:extLst>
              </p:cNvPr>
              <p:cNvSpPr txBox="1"/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BB99460-3A91-AD7C-E5D6-0BD6B8C79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34669" y="2878656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B088B6-30AF-C0E1-625F-53F9B31B1585}"/>
                  </a:ext>
                </a:extLst>
              </p:cNvPr>
              <p:cNvSpPr txBox="1"/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BB088B6-30AF-C0E1-625F-53F9B31B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37388" y="2751777"/>
                <a:ext cx="411693" cy="45743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EA7C09-5778-FFB3-66C0-716833269B13}"/>
                  </a:ext>
                </a:extLst>
              </p:cNvPr>
              <p:cNvSpPr txBox="1"/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4EA7C09-5778-FFB3-66C0-716833269B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855319" y="2814722"/>
                <a:ext cx="411693" cy="45743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5C678C-FDD2-4A5C-85A3-AE6E3F559FE7}"/>
                  </a:ext>
                </a:extLst>
              </p:cNvPr>
              <p:cNvSpPr txBox="1"/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905C678C-FDD2-4A5C-85A3-AE6E3F559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642219" y="2745623"/>
                <a:ext cx="411693" cy="45743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B0A45E-F9ED-6757-5848-BA00E0332D4D}"/>
                  </a:ext>
                </a:extLst>
              </p:cNvPr>
              <p:cNvSpPr txBox="1"/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8B0A45E-F9ED-6757-5848-BA00E0332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106" y="3604097"/>
                <a:ext cx="389850" cy="438005"/>
              </a:xfrm>
              <a:prstGeom prst="rect">
                <a:avLst/>
              </a:prstGeom>
              <a:blipFill>
                <a:blip r:embed="rId11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485DF64-0BF0-3F6D-0BC6-7074D4D89B33}"/>
              </a:ext>
            </a:extLst>
          </p:cNvPr>
          <p:cNvCxnSpPr>
            <a:cxnSpLocks/>
            <a:stCxn id="27" idx="4"/>
            <a:endCxn id="9" idx="0"/>
          </p:cNvCxnSpPr>
          <p:nvPr/>
        </p:nvCxnSpPr>
        <p:spPr>
          <a:xfrm>
            <a:off x="876145" y="3470470"/>
            <a:ext cx="1940080" cy="971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9B64600-8295-2979-78C5-975AC7965559}"/>
                  </a:ext>
                </a:extLst>
              </p:cNvPr>
              <p:cNvSpPr txBox="1"/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9B64600-8295-2979-78C5-975AC7965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33" y="3299093"/>
                <a:ext cx="501483" cy="4430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3586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≤0.1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𝑔𝑜𝑎𝑙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probability of eventually reaching the goal is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[0,0.1]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∧⋯∧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𝑣𝑎𝑙𝑢𝑒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=6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possible outcomes for a fair die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≥0.9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𝑜𝑏𝑠𝑡𝑎𝑐𝑙𝑒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≤5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of reaching a state from where you </a:t>
                </a:r>
                <a:r>
                  <a:rPr lang="en-US" i="1" dirty="0"/>
                  <a:t>almost surely </a:t>
                </a:r>
                <a:r>
                  <a:rPr lang="en-US" dirty="0"/>
                  <a:t>are safe within 5 steps where you do not run into an obstacle is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Almost surely safe does not mean always safe!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E3F3465-896D-46B5-9C88-874C576F1B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42F18D-1DD0-4FE0-82B1-42D75243B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D3ADB-5BE3-4651-9FB6-7F2F99B4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F42678-4362-4DFD-96C6-2380809DF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PCTL formulas</a:t>
            </a:r>
          </a:p>
        </p:txBody>
      </p:sp>
    </p:spTree>
    <p:extLst>
      <p:ext uri="{BB962C8B-B14F-4D97-AF65-F5344CB8AC3E}">
        <p14:creationId xmlns:p14="http://schemas.microsoft.com/office/powerpoint/2010/main" val="4250811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in PCTL, you cannot negate path formulas (syntax does not allow)!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But,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𝐆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Here,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the negation of the comparison operator. E.g.,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CE16BE6-D558-4F7B-AF40-858C26A4B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r="-365" b="-1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06733-9DF4-4868-ABBD-CAEEB9B3B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4F58E-78C2-4ED0-914B-D5A077C1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B59AAB-BC5F-4111-8777-A9F8C9EE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equivalences</a:t>
            </a:r>
          </a:p>
        </p:txBody>
      </p:sp>
    </p:spTree>
    <p:extLst>
      <p:ext uri="{BB962C8B-B14F-4D97-AF65-F5344CB8AC3E}">
        <p14:creationId xmlns:p14="http://schemas.microsoft.com/office/powerpoint/2010/main" val="539449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Quantitative model checking: </a:t>
                </a:r>
              </a:p>
              <a:p>
                <a:pPr lvl="1"/>
                <a:r>
                  <a:rPr lang="en-US" dirty="0"/>
                  <a:t>Compute the probability bound of the outer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operator which holds over given LTS</a:t>
                </a:r>
              </a:p>
              <a:p>
                <a:endParaRPr lang="en-US" dirty="0"/>
              </a:p>
              <a:p>
                <a:r>
                  <a:rPr lang="en-US" dirty="0"/>
                  <a:t>Qualitative model checking</a:t>
                </a:r>
              </a:p>
              <a:p>
                <a:pPr lvl="1"/>
                <a:r>
                  <a:rPr lang="en-US" dirty="0"/>
                  <a:t>Check if under the given bound the formula is true</a:t>
                </a:r>
              </a:p>
              <a:p>
                <a:pPr lvl="1"/>
                <a:r>
                  <a:rPr lang="en-US" dirty="0"/>
                  <a:t>Can be solved by qualitative model checking: compute the actual bound and then compare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E6C5E9D-8420-4B2D-A866-9F68E2F79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A3D5E7-534D-4F9C-9C07-8FF6E59D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B7B97-B51B-48C9-97CF-545570487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E912F0-2C31-4E16-B360-61FF47106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Quantitative vs. Qualitative model checking</a:t>
            </a:r>
          </a:p>
        </p:txBody>
      </p:sp>
    </p:spTree>
    <p:extLst>
      <p:ext uri="{BB962C8B-B14F-4D97-AF65-F5344CB8AC3E}">
        <p14:creationId xmlns:p14="http://schemas.microsoft.com/office/powerpoint/2010/main" val="10966724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Overall algorithm similar to model checking CTL</a:t>
                </a:r>
              </a:p>
              <a:p>
                <a:r>
                  <a:rPr lang="en-US" dirty="0"/>
                  <a:t>Given DTMC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𝑆𝑎𝑡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= Probability of satisfying the path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in the set of paths starting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5DFDE0A-06EB-4842-B4CB-4AEDE0568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 b="-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ADA6A3-C253-464E-8093-49F943250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91440-32F7-4620-A429-5086E771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563038-B364-428B-B495-E594F6581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checking PCTL</a:t>
            </a:r>
          </a:p>
        </p:txBody>
      </p:sp>
    </p:spTree>
    <p:extLst>
      <p:ext uri="{BB962C8B-B14F-4D97-AF65-F5344CB8AC3E}">
        <p14:creationId xmlns:p14="http://schemas.microsoft.com/office/powerpoint/2010/main" val="662613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983FCE-9381-432C-9DE5-FFD3FBBF3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Models for components that we studied so far were either deterministic or nondeterministic.</a:t>
            </a:r>
          </a:p>
          <a:p>
            <a:r>
              <a:rPr lang="en-US" dirty="0"/>
              <a:t>The goal of such models is to represent computation or time-evolution of a physical phenomenon.</a:t>
            </a:r>
          </a:p>
          <a:p>
            <a:r>
              <a:rPr lang="en-US" dirty="0"/>
              <a:t>These models </a:t>
            </a:r>
            <a:r>
              <a:rPr lang="en-US" i="1" dirty="0"/>
              <a:t>do not </a:t>
            </a:r>
            <a:r>
              <a:rPr lang="en-US" dirty="0"/>
              <a:t>do a great job of capturing uncertainty.</a:t>
            </a:r>
          </a:p>
          <a:p>
            <a:r>
              <a:rPr lang="en-US" dirty="0"/>
              <a:t>We can usually model uncertainty using probabilities, so probabilistic models allow us to account for likelihood of environment behaviors</a:t>
            </a:r>
          </a:p>
          <a:p>
            <a:r>
              <a:rPr lang="en-US" dirty="0"/>
              <a:t>Machine learning/AI algorithms also require probabilistic modelling!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945410-3B95-4C9F-9E1C-3D5F1746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2776-0511-4188-9784-2686BE2B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7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we need to compute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𝐗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𝑆𝑎𝑡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</m:d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bar>
                  </m:oMath>
                </a14:m>
                <a:r>
                  <a:rPr lang="en-US" dirty="0"/>
                  <a:t> represent the state indexed vector, where: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ar>
                        <m:bar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</m:ba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𝐗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bar>
                          <m:ba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Φ</m:t>
                            </m:r>
                          </m:e>
                        </m:ba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1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83F67B7-FE66-41C2-AA00-835F145B5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D452A-7B44-44BB-B7BE-F8552E3FA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E6933-EB0B-4C32-B073-57B83DFA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3B50CFEA-2873-4F76-8E10-93ACFCA2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597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</p:spPr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1" i="0" smtClean="0">
                                              <a:latin typeface="Cambria Math" panose="02040503050406030204" pitchFamily="18" charset="0"/>
                                            </a:rPr>
                                            <m:t>𝐔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Φ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Ψ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bar>
                    <m:r>
                      <a:rPr lang="en-US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219522-FA09-4DA0-AFBF-5AAEF7C1C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04558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E74EF-7537-4663-8C65-C3539C90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FC7F97-BB9A-4705-B182-0209A59F8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C6582C73-995C-4AB4-B443-4F4E55839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10" t="-1250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763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or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𝑆𝑎𝑡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∧¬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Ψ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⋅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𝑃𝑟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b="1" i="0" smtClean="0">
                                          <a:latin typeface="Cambria Math" panose="02040503050406030204" pitchFamily="18" charset="0"/>
                                        </a:rPr>
                                        <m:t>𝐔</m:t>
                                      </m:r>
                                      <m: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Ψ</m:t>
                                      </m:r>
                                    </m:e>
                                  </m:d>
                                </m:e>
                              </m:nary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this is a system of linear equations, where each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d>
                  </m:oMath>
                </a14:m>
                <a:r>
                  <a:rPr lang="en-US" dirty="0"/>
                  <a:t> is a variable</a:t>
                </a:r>
              </a:p>
              <a:p>
                <a:endParaRPr lang="en-US" dirty="0"/>
              </a:p>
              <a:p>
                <a:r>
                  <a:rPr lang="en-US" dirty="0"/>
                  <a:t>We can solve this using standard methods to compute the probability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34154E-59B6-499A-8C48-D34AC5FD4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A0946E-368E-482D-8666-4FFF9C68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AE3B97-84A1-4A87-832B-E4DB2D8F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&lt;∞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9A4DCB03-9038-4156-859A-6AE1296342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5637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ED2A7A-8AEB-7F5C-04D7-D4380BF7FE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202179"/>
                <a:ext cx="11699087" cy="3849439"/>
              </a:xfrm>
            </p:spPr>
            <p:txBody>
              <a:bodyPr/>
              <a:lstStyle/>
              <a:p>
                <a:r>
                  <a:rPr lang="en-US" dirty="0"/>
                  <a:t>Qualitative Verification: Given Markov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a PCTL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some given constant,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Quantitative Verification: Given Markov Chain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and a PCTL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unknown,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ED2A7A-8AEB-7F5C-04D7-D4380BF7FE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202179"/>
                <a:ext cx="11699087" cy="3849439"/>
              </a:xfrm>
              <a:blipFill>
                <a:blip r:embed="rId2"/>
                <a:stretch>
                  <a:fillRect l="-625" t="-2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A4B3C27-6B7A-978C-7AD0-0774C8A4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problems in Probabilistic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F5845-426C-F148-35E8-F24B5056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18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21B8CD-F864-4CAA-B414-E5712DB96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E04FC-52DF-430E-8151-7B8C2D065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9B65B9A-5692-4A2B-8F1E-BF5F10116F15}"/>
              </a:ext>
            </a:extLst>
          </p:cNvPr>
          <p:cNvGrpSpPr/>
          <p:nvPr/>
        </p:nvGrpSpPr>
        <p:grpSpPr>
          <a:xfrm>
            <a:off x="5152929" y="1810461"/>
            <a:ext cx="7039071" cy="3986553"/>
            <a:chOff x="679386" y="1598616"/>
            <a:chExt cx="6984124" cy="398655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77E69E-65B3-42B3-9EE2-42964E0C0116}"/>
                </a:ext>
              </a:extLst>
            </p:cNvPr>
            <p:cNvSpPr txBox="1"/>
            <p:nvPr/>
          </p:nvSpPr>
          <p:spPr>
            <a:xfrm>
              <a:off x="2116331" y="512350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DF777FE-6948-4FD1-B7C6-A1FAD63D27A2}"/>
                </a:ext>
              </a:extLst>
            </p:cNvPr>
            <p:cNvSpPr txBox="1"/>
            <p:nvPr/>
          </p:nvSpPr>
          <p:spPr>
            <a:xfrm>
              <a:off x="4716748" y="5030194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5C3B920-0AD0-49C6-B82D-FE468D091F27}"/>
                </a:ext>
              </a:extLst>
            </p:cNvPr>
            <p:cNvSpPr/>
            <p:nvPr/>
          </p:nvSpPr>
          <p:spPr>
            <a:xfrm>
              <a:off x="1423851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Accelerate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CC0F15-28FD-44EA-96D5-D6855DA34831}"/>
                </a:ext>
              </a:extLst>
            </p:cNvPr>
            <p:cNvSpPr/>
            <p:nvPr/>
          </p:nvSpPr>
          <p:spPr>
            <a:xfrm>
              <a:off x="4841966" y="2397325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Constant Speed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9DEC02-2EC7-474C-B06E-9CBD34AE09AD}"/>
                </a:ext>
              </a:extLst>
            </p:cNvPr>
            <p:cNvSpPr/>
            <p:nvPr/>
          </p:nvSpPr>
          <p:spPr>
            <a:xfrm>
              <a:off x="1423850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Idling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F8EBBB7-975D-4DF7-97FE-BC10FF1F5635}"/>
                </a:ext>
              </a:extLst>
            </p:cNvPr>
            <p:cNvSpPr/>
            <p:nvPr/>
          </p:nvSpPr>
          <p:spPr>
            <a:xfrm>
              <a:off x="4841966" y="3974862"/>
              <a:ext cx="1972491" cy="77882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Brake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7450CD-46D3-40D2-8F59-E170809EB762}"/>
                </a:ext>
              </a:extLst>
            </p:cNvPr>
            <p:cNvCxnSpPr>
              <a:stCxn id="9" idx="6"/>
              <a:endCxn id="10" idx="2"/>
            </p:cNvCxnSpPr>
            <p:nvPr/>
          </p:nvCxnSpPr>
          <p:spPr>
            <a:xfrm>
              <a:off x="3396342" y="2786739"/>
              <a:ext cx="144562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FF12551-2DD1-404B-AC4A-CAA6BA2EE35D}"/>
                </a:ext>
              </a:extLst>
            </p:cNvPr>
            <p:cNvCxnSpPr>
              <a:cxnSpLocks/>
              <a:stCxn id="9" idx="6"/>
              <a:endCxn id="12" idx="1"/>
            </p:cNvCxnSpPr>
            <p:nvPr/>
          </p:nvCxnSpPr>
          <p:spPr>
            <a:xfrm>
              <a:off x="3396342" y="2786739"/>
              <a:ext cx="1734489" cy="13021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2D15FEE-B0EE-407D-88C7-EDD48EA141B2}"/>
                </a:ext>
              </a:extLst>
            </p:cNvPr>
            <p:cNvCxnSpPr>
              <a:cxnSpLocks/>
              <a:stCxn id="10" idx="4"/>
              <a:endCxn id="12" idx="0"/>
            </p:cNvCxnSpPr>
            <p:nvPr/>
          </p:nvCxnSpPr>
          <p:spPr>
            <a:xfrm>
              <a:off x="5828212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D6722F-3917-4B96-A03A-3B669322FF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176153"/>
              <a:ext cx="0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EE049D-3122-4619-8683-AD5B9464B923}"/>
                </a:ext>
              </a:extLst>
            </p:cNvPr>
            <p:cNvCxnSpPr>
              <a:cxnSpLocks/>
              <a:stCxn id="12" idx="2"/>
              <a:endCxn id="11" idx="6"/>
            </p:cNvCxnSpPr>
            <p:nvPr/>
          </p:nvCxnSpPr>
          <p:spPr>
            <a:xfrm flipH="1">
              <a:off x="3396341" y="4364276"/>
              <a:ext cx="144562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E69F1B0-2E21-4101-A31A-45001D0819AC}"/>
                </a:ext>
              </a:extLst>
            </p:cNvPr>
            <p:cNvCxnSpPr>
              <a:cxnSpLocks/>
              <a:stCxn id="11" idx="0"/>
              <a:endCxn id="9" idx="4"/>
            </p:cNvCxnSpPr>
            <p:nvPr/>
          </p:nvCxnSpPr>
          <p:spPr>
            <a:xfrm flipV="1">
              <a:off x="2410096" y="3176153"/>
              <a:ext cx="1" cy="7987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F2DD06E-EB05-44E0-B0E2-7CEC2808ADEC}"/>
                </a:ext>
              </a:extLst>
            </p:cNvPr>
            <p:cNvSpPr/>
            <p:nvPr/>
          </p:nvSpPr>
          <p:spPr>
            <a:xfrm>
              <a:off x="6643007" y="2227824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2E67106-E5E3-4A4C-862F-EA7A35475B2C}"/>
                </a:ext>
              </a:extLst>
            </p:cNvPr>
            <p:cNvSpPr/>
            <p:nvPr/>
          </p:nvSpPr>
          <p:spPr>
            <a:xfrm rot="5619972">
              <a:off x="6602190" y="4385003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FF1ABB-7FDC-4000-8BC1-1DFE601AFCC2}"/>
                </a:ext>
              </a:extLst>
            </p:cNvPr>
            <p:cNvSpPr/>
            <p:nvPr/>
          </p:nvSpPr>
          <p:spPr>
            <a:xfrm rot="7308126">
              <a:off x="2131419" y="4682439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FF8CC2B-2BA8-4EC9-89C2-83523FFB9642}"/>
                </a:ext>
              </a:extLst>
            </p:cNvPr>
            <p:cNvSpPr/>
            <p:nvPr/>
          </p:nvSpPr>
          <p:spPr>
            <a:xfrm rot="18334946">
              <a:off x="2123951" y="1883845"/>
              <a:ext cx="557354" cy="604586"/>
            </a:xfrm>
            <a:custGeom>
              <a:avLst/>
              <a:gdLst>
                <a:gd name="connsiteX0" fmla="*/ 171450 w 400191"/>
                <a:gd name="connsiteY0" fmla="*/ 446754 h 468666"/>
                <a:gd name="connsiteX1" fmla="*/ 400050 w 400191"/>
                <a:gd name="connsiteY1" fmla="*/ 418179 h 468666"/>
                <a:gd name="connsiteX2" fmla="*/ 142875 w 400191"/>
                <a:gd name="connsiteY2" fmla="*/ 3842 h 468666"/>
                <a:gd name="connsiteX3" fmla="*/ 0 w 400191"/>
                <a:gd name="connsiteY3" fmla="*/ 246729 h 4686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191" h="468666">
                  <a:moveTo>
                    <a:pt x="171450" y="446754"/>
                  </a:moveTo>
                  <a:cubicBezTo>
                    <a:pt x="288131" y="469376"/>
                    <a:pt x="404813" y="491998"/>
                    <a:pt x="400050" y="418179"/>
                  </a:cubicBezTo>
                  <a:cubicBezTo>
                    <a:pt x="395287" y="344360"/>
                    <a:pt x="209550" y="32417"/>
                    <a:pt x="142875" y="3842"/>
                  </a:cubicBezTo>
                  <a:cubicBezTo>
                    <a:pt x="76200" y="-24733"/>
                    <a:pt x="38100" y="110998"/>
                    <a:pt x="0" y="246729"/>
                  </a:cubicBezTo>
                </a:path>
              </a:pathLst>
            </a:cu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2648324-EF24-4A56-AFCB-DDC211E417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264" y="2971800"/>
              <a:ext cx="1651703" cy="12596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AFA131-57F1-4CB5-ADC0-4EF573D950AD}"/>
                </a:ext>
              </a:extLst>
            </p:cNvPr>
            <p:cNvSpPr txBox="1"/>
            <p:nvPr/>
          </p:nvSpPr>
          <p:spPr>
            <a:xfrm>
              <a:off x="3974805" y="2705394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0.2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3DCFB6-4BC4-4F57-98B3-FCE6EAB3309E}"/>
                </a:ext>
              </a:extLst>
            </p:cNvPr>
            <p:cNvSpPr txBox="1"/>
            <p:nvPr/>
          </p:nvSpPr>
          <p:spPr>
            <a:xfrm>
              <a:off x="4270729" y="308765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0F44F12-9168-40C4-B3C5-DF6E3A2B4848}"/>
                </a:ext>
              </a:extLst>
            </p:cNvPr>
            <p:cNvSpPr txBox="1"/>
            <p:nvPr/>
          </p:nvSpPr>
          <p:spPr>
            <a:xfrm>
              <a:off x="2123798" y="1598616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77A4D35-5872-4388-B832-3A98A73F1C7E}"/>
                </a:ext>
              </a:extLst>
            </p:cNvPr>
            <p:cNvSpPr txBox="1"/>
            <p:nvPr/>
          </p:nvSpPr>
          <p:spPr>
            <a:xfrm>
              <a:off x="2431173" y="3318490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545B69-7D0A-4A72-B4A6-9C6DD086FB8C}"/>
                </a:ext>
              </a:extLst>
            </p:cNvPr>
            <p:cNvSpPr txBox="1"/>
            <p:nvPr/>
          </p:nvSpPr>
          <p:spPr>
            <a:xfrm>
              <a:off x="6935426" y="4689595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317BE69-5DC7-4FBD-BE4D-B931B6F16F89}"/>
                </a:ext>
              </a:extLst>
            </p:cNvPr>
            <p:cNvSpPr txBox="1"/>
            <p:nvPr/>
          </p:nvSpPr>
          <p:spPr>
            <a:xfrm>
              <a:off x="6086373" y="3387461"/>
              <a:ext cx="7280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0.05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AC03C62-0B26-4424-B4D3-853D184FB940}"/>
                </a:ext>
              </a:extLst>
            </p:cNvPr>
            <p:cNvSpPr txBox="1"/>
            <p:nvPr/>
          </p:nvSpPr>
          <p:spPr>
            <a:xfrm>
              <a:off x="3793474" y="434429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D66609C-02FA-40A6-A8F7-5F860863CF50}"/>
                </a:ext>
              </a:extLst>
            </p:cNvPr>
            <p:cNvSpPr txBox="1"/>
            <p:nvPr/>
          </p:nvSpPr>
          <p:spPr>
            <a:xfrm>
              <a:off x="3437408" y="3467705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458E97A-6852-4B96-92B2-0AFF2CE0C7A4}"/>
                </a:ext>
              </a:extLst>
            </p:cNvPr>
            <p:cNvSpPr txBox="1"/>
            <p:nvPr/>
          </p:nvSpPr>
          <p:spPr>
            <a:xfrm>
              <a:off x="5265247" y="3220442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0.5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8339334-843D-43D5-9348-7D63652A300F}"/>
                </a:ext>
              </a:extLst>
            </p:cNvPr>
            <p:cNvSpPr txBox="1"/>
            <p:nvPr/>
          </p:nvSpPr>
          <p:spPr>
            <a:xfrm>
              <a:off x="7090917" y="2186138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/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FDE88A5-CE1C-40A3-B25C-6542D69B52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97" y="2093784"/>
                  <a:ext cx="713430" cy="83099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/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F90E5AC-E909-4D43-A802-49CFAFB53A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386" y="4113462"/>
                  <a:ext cx="689891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/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B61C382-3455-4182-8BFF-4701127C33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48994" y="1891371"/>
                  <a:ext cx="717119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/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8081E813-C2AC-4DC8-AF94-F2A4F27C4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0558" y="4729282"/>
                  <a:ext cx="917331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D3B1AD6-7E05-4852-99B1-62676C1BFDBD}"/>
                </a:ext>
              </a:extLst>
            </p:cNvPr>
            <p:cNvCxnSpPr/>
            <p:nvPr/>
          </p:nvCxnSpPr>
          <p:spPr>
            <a:xfrm>
              <a:off x="1509576" y="1829448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4BD2374-6A54-4D86-B019-33EB4451E53C}"/>
                </a:ext>
              </a:extLst>
            </p:cNvPr>
            <p:cNvCxnSpPr/>
            <p:nvPr/>
          </p:nvCxnSpPr>
          <p:spPr>
            <a:xfrm>
              <a:off x="1275526" y="3541231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436C96-FC54-48BF-985B-2525DBF1E7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1000" y="4753691"/>
              <a:ext cx="424616" cy="44591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364514E-A4B7-4DA3-A7D3-B98DBB41B63B}"/>
                </a:ext>
              </a:extLst>
            </p:cNvPr>
            <p:cNvCxnSpPr/>
            <p:nvPr/>
          </p:nvCxnSpPr>
          <p:spPr>
            <a:xfrm>
              <a:off x="4974903" y="1838527"/>
              <a:ext cx="376374" cy="5875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757EAA3-ADC3-4872-AB21-399987BD7E62}"/>
                </a:ext>
              </a:extLst>
            </p:cNvPr>
            <p:cNvSpPr txBox="1"/>
            <p:nvPr/>
          </p:nvSpPr>
          <p:spPr>
            <a:xfrm>
              <a:off x="992799" y="3094037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C0C196C-5941-4542-A118-FE4580B7C2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763" y="2520334"/>
              <a:ext cx="1831410" cy="264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BD80C8D-0814-4C92-BD8B-A23122558702}"/>
                </a:ext>
              </a:extLst>
            </p:cNvPr>
            <p:cNvSpPr txBox="1"/>
            <p:nvPr/>
          </p:nvSpPr>
          <p:spPr>
            <a:xfrm>
              <a:off x="3844847" y="2144729"/>
              <a:ext cx="5725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0.1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Qualitative: Does this formula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hold in state Brake?</a:t>
                </a:r>
              </a:p>
              <a:p>
                <a:r>
                  <a:rPr lang="en-US" sz="2400" dirty="0"/>
                  <a:t>Yes</a:t>
                </a:r>
              </a:p>
              <a:p>
                <a:r>
                  <a:rPr lang="en-US" sz="2400" dirty="0"/>
                  <a:t>Quantitative: Value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𝑃𝑟𝑜𝑏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for all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, pick smallest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    = 0.5 + 0.2 + 0.3*0.5 + 0.3*0.2</a:t>
                </a:r>
              </a:p>
              <a:p>
                <a:pPr marL="411480" lvl="1" indent="0">
                  <a:buNone/>
                </a:pPr>
                <a:r>
                  <a:rPr lang="en-US" sz="2400" dirty="0"/>
                  <a:t>    = 0.91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I.e. with probability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 0.91, driver checks cell phone within 2 steps</a:t>
                </a:r>
              </a:p>
            </p:txBody>
          </p:sp>
        </mc:Choice>
        <mc:Fallback xmlns="">
          <p:sp>
            <p:nvSpPr>
              <p:cNvPr id="49" name="Content Placeholder 1">
                <a:extLst>
                  <a:ext uri="{FF2B5EF4-FFF2-40B4-BE49-F238E27FC236}">
                    <a16:creationId xmlns:a16="http://schemas.microsoft.com/office/drawing/2014/main" id="{7AFB2237-784B-45AE-ADCF-1B33D4891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3" y="1209202"/>
                <a:ext cx="5042426" cy="4384773"/>
              </a:xfrm>
              <a:prstGeom prst="rect">
                <a:avLst/>
              </a:prstGeom>
              <a:blipFill>
                <a:blip r:embed="rId6"/>
                <a:stretch>
                  <a:fillRect l="-846" t="-2778" r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194338D4-9312-4DC8-8BB8-3DBFDC1FE954}"/>
              </a:ext>
            </a:extLst>
          </p:cNvPr>
          <p:cNvSpPr txBox="1"/>
          <p:nvPr/>
        </p:nvSpPr>
        <p:spPr>
          <a:xfrm>
            <a:off x="5684616" y="1832327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E003D9-1B25-49C7-85DF-51231A042718}"/>
              </a:ext>
            </a:extLst>
          </p:cNvPr>
          <p:cNvSpPr txBox="1"/>
          <p:nvPr/>
        </p:nvSpPr>
        <p:spPr>
          <a:xfrm>
            <a:off x="9162245" y="1831922"/>
            <a:ext cx="3428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/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607C388-E3FA-49B4-BB9D-2937ED4940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099" y="653316"/>
                <a:ext cx="3364896" cy="954107"/>
              </a:xfrm>
              <a:prstGeom prst="rect">
                <a:avLst/>
              </a:prstGeom>
              <a:blipFill>
                <a:blip r:embed="rId7"/>
                <a:stretch>
                  <a:fillRect t="-5732" r="-2355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443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can be thought of as a probabilistic analogue of CTL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However,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/>
                      <m:t>≢</m:t>
                    </m:r>
                    <m:r>
                      <m:rPr>
                        <m:nor/>
                      </m:rPr>
                      <a:rPr lang="en-US" b="0" i="0" dirty="0" smtClean="0"/>
                      <m:t> </m:t>
                    </m:r>
                    <m:r>
                      <m:rPr>
                        <m:nor/>
                      </m:rPr>
                      <a:rPr lang="en-US" b="1" i="0" dirty="0" smtClean="0"/>
                      <m:t>AF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0DE36F-3405-49EA-8EF2-9665FF954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80A09-D68D-4576-87A8-70CCC473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A1494-5018-411E-96DE-076887F2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79DD43-2289-435E-99DE-3B1159BA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PCTL vs. CTL</a:t>
            </a:r>
          </a:p>
        </p:txBody>
      </p:sp>
    </p:spTree>
    <p:extLst>
      <p:ext uri="{BB962C8B-B14F-4D97-AF65-F5344CB8AC3E}">
        <p14:creationId xmlns:p14="http://schemas.microsoft.com/office/powerpoint/2010/main" val="346299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Toss a coin repeatedly until “tails” is thrown</a:t>
                </a:r>
              </a:p>
              <a:p>
                <a:r>
                  <a:rPr lang="en-US" dirty="0"/>
                  <a:t>Is “tails” eventually thrown along all paths?</a:t>
                </a:r>
              </a:p>
              <a:p>
                <a:pPr lvl="1"/>
                <a:r>
                  <a:rPr lang="en-US" dirty="0"/>
                  <a:t>CTL: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𝐀𝐅</m:t>
                    </m:r>
                  </m:oMath>
                </a14:m>
                <a:r>
                  <a:rPr lang="en-US" dirty="0"/>
                  <a:t> tails</a:t>
                </a:r>
              </a:p>
              <a:p>
                <a:pPr lvl="1"/>
                <a:r>
                  <a:rPr lang="en-US" dirty="0"/>
                  <a:t>Result: false</a:t>
                </a:r>
              </a:p>
              <a:p>
                <a:pPr lvl="1"/>
                <a:r>
                  <a:rPr lang="en-US" dirty="0"/>
                  <a:t>Why?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the probability of eventually thrown “tails” equal to 1?</a:t>
                </a:r>
              </a:p>
              <a:p>
                <a:pPr lvl="1"/>
                <a:r>
                  <a:rPr lang="en-US" dirty="0"/>
                  <a:t>PCTL: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𝑡𝑎𝑖𝑙𝑠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)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Result</a:t>
                </a:r>
                <a:r>
                  <a:rPr lang="en-US" i="1" dirty="0"/>
                  <a:t>: true</a:t>
                </a:r>
              </a:p>
              <a:p>
                <a:pPr lvl="1"/>
                <a:r>
                  <a:rPr lang="en-US" dirty="0"/>
                  <a:t>Probability of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is zero!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D159515-6111-4061-ADE0-B966AB0797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7367004" cy="4351338"/>
              </a:xfrm>
              <a:blipFill>
                <a:blip r:embed="rId2"/>
                <a:stretch>
                  <a:fillRect l="-993" t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17295EB-4CBB-4681-AC16-2CBE106F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vs. Nondeterministic verification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31C10-22F5-4F81-BD09-C6A5D73F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/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64310DD-E1BA-4035-B9A0-F5AADBA79D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1609" y="2708809"/>
                <a:ext cx="968783" cy="890124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/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D73396C-1AC5-4663-ABC7-CDDF7FCFB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7463" y="1533231"/>
                <a:ext cx="863586" cy="77882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/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ln w="31750">
                <a:solidFill>
                  <a:srgbClr val="00B05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5D654F1-3432-403E-A9C9-BBADB2F7A0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140" y="3904882"/>
                <a:ext cx="968783" cy="890124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17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2CF0C6-A500-491F-92A0-C26D6CDBACE0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9168517" y="2198002"/>
            <a:ext cx="825415" cy="641163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6222A96-3601-4180-9B47-71ABD3864AC8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9168517" y="3468577"/>
            <a:ext cx="877498" cy="5666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EA94DA-7450-4CCF-9F93-45E492A9E0F3}"/>
              </a:ext>
            </a:extLst>
          </p:cNvPr>
          <p:cNvSpPr/>
          <p:nvPr/>
        </p:nvSpPr>
        <p:spPr>
          <a:xfrm>
            <a:off x="8820319" y="1861168"/>
            <a:ext cx="1027688" cy="825388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7688" h="825388">
                <a:moveTo>
                  <a:pt x="1027688" y="0"/>
                </a:moveTo>
                <a:cubicBezTo>
                  <a:pt x="757279" y="4046"/>
                  <a:pt x="486870" y="8092"/>
                  <a:pt x="315589" y="145657"/>
                </a:cubicBezTo>
                <a:cubicBezTo>
                  <a:pt x="144308" y="283222"/>
                  <a:pt x="72154" y="554305"/>
                  <a:pt x="0" y="825388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023399-4E06-455C-8022-A86B6F1DD24D}"/>
              </a:ext>
            </a:extLst>
          </p:cNvPr>
          <p:cNvSpPr/>
          <p:nvPr/>
        </p:nvSpPr>
        <p:spPr>
          <a:xfrm flipV="1">
            <a:off x="10603106" y="3575509"/>
            <a:ext cx="689472" cy="658384"/>
          </a:xfrm>
          <a:custGeom>
            <a:avLst/>
            <a:gdLst>
              <a:gd name="connsiteX0" fmla="*/ 1027688 w 1027688"/>
              <a:gd name="connsiteY0" fmla="*/ 0 h 825388"/>
              <a:gd name="connsiteX1" fmla="*/ 315589 w 1027688"/>
              <a:gd name="connsiteY1" fmla="*/ 145657 h 825388"/>
              <a:gd name="connsiteX2" fmla="*/ 0 w 1027688"/>
              <a:gd name="connsiteY2" fmla="*/ 825388 h 825388"/>
              <a:gd name="connsiteX0" fmla="*/ 1027688 w 1222235"/>
              <a:gd name="connsiteY0" fmla="*/ 0 h 836167"/>
              <a:gd name="connsiteX1" fmla="*/ 1191162 w 1222235"/>
              <a:gd name="connsiteY1" fmla="*/ 805712 h 836167"/>
              <a:gd name="connsiteX2" fmla="*/ 0 w 1222235"/>
              <a:gd name="connsiteY2" fmla="*/ 825388 h 836167"/>
              <a:gd name="connsiteX0" fmla="*/ 941846 w 1132304"/>
              <a:gd name="connsiteY0" fmla="*/ 0 h 810952"/>
              <a:gd name="connsiteX1" fmla="*/ 1105320 w 1132304"/>
              <a:gd name="connsiteY1" fmla="*/ 805712 h 810952"/>
              <a:gd name="connsiteX2" fmla="*/ 0 w 1132304"/>
              <a:gd name="connsiteY2" fmla="*/ 436427 h 810952"/>
              <a:gd name="connsiteX0" fmla="*/ 941846 w 954125"/>
              <a:gd name="connsiteY0" fmla="*/ 0 h 1151132"/>
              <a:gd name="connsiteX1" fmla="*/ 916469 w 954125"/>
              <a:gd name="connsiteY1" fmla="*/ 1147527 h 1151132"/>
              <a:gd name="connsiteX2" fmla="*/ 0 w 954125"/>
              <a:gd name="connsiteY2" fmla="*/ 436427 h 1151132"/>
              <a:gd name="connsiteX0" fmla="*/ 941846 w 977170"/>
              <a:gd name="connsiteY0" fmla="*/ 0 h 1158687"/>
              <a:gd name="connsiteX1" fmla="*/ 896224 w 977170"/>
              <a:gd name="connsiteY1" fmla="*/ 809335 h 1158687"/>
              <a:gd name="connsiteX2" fmla="*/ 916469 w 977170"/>
              <a:gd name="connsiteY2" fmla="*/ 1147527 h 1158687"/>
              <a:gd name="connsiteX3" fmla="*/ 0 w 977170"/>
              <a:gd name="connsiteY3" fmla="*/ 436427 h 1158687"/>
              <a:gd name="connsiteX0" fmla="*/ 941846 w 1462799"/>
              <a:gd name="connsiteY0" fmla="*/ 0 h 1147567"/>
              <a:gd name="connsiteX1" fmla="*/ 1462773 w 1462799"/>
              <a:gd name="connsiteY1" fmla="*/ 467520 h 1147567"/>
              <a:gd name="connsiteX2" fmla="*/ 916469 w 1462799"/>
              <a:gd name="connsiteY2" fmla="*/ 1147527 h 1147567"/>
              <a:gd name="connsiteX3" fmla="*/ 0 w 1462799"/>
              <a:gd name="connsiteY3" fmla="*/ 436427 h 1147567"/>
              <a:gd name="connsiteX0" fmla="*/ 941846 w 1462799"/>
              <a:gd name="connsiteY0" fmla="*/ 0 h 1053283"/>
              <a:gd name="connsiteX1" fmla="*/ 1462773 w 1462799"/>
              <a:gd name="connsiteY1" fmla="*/ 467520 h 1053283"/>
              <a:gd name="connsiteX2" fmla="*/ 521605 w 1462799"/>
              <a:gd name="connsiteY2" fmla="*/ 1053234 h 1053283"/>
              <a:gd name="connsiteX3" fmla="*/ 0 w 1462799"/>
              <a:gd name="connsiteY3" fmla="*/ 436427 h 1053283"/>
              <a:gd name="connsiteX0" fmla="*/ 564147 w 1462786"/>
              <a:gd name="connsiteY0" fmla="*/ 0 h 958990"/>
              <a:gd name="connsiteX1" fmla="*/ 1462773 w 1462786"/>
              <a:gd name="connsiteY1" fmla="*/ 373227 h 958990"/>
              <a:gd name="connsiteX2" fmla="*/ 521605 w 1462786"/>
              <a:gd name="connsiteY2" fmla="*/ 958941 h 958990"/>
              <a:gd name="connsiteX3" fmla="*/ 0 w 1462786"/>
              <a:gd name="connsiteY3" fmla="*/ 342134 h 9589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62786" h="958990">
                <a:moveTo>
                  <a:pt x="564147" y="0"/>
                </a:moveTo>
                <a:cubicBezTo>
                  <a:pt x="556543" y="134889"/>
                  <a:pt x="1467002" y="181973"/>
                  <a:pt x="1462773" y="373227"/>
                </a:cubicBezTo>
                <a:cubicBezTo>
                  <a:pt x="1458544" y="564481"/>
                  <a:pt x="765400" y="964123"/>
                  <a:pt x="521605" y="958941"/>
                </a:cubicBezTo>
                <a:cubicBezTo>
                  <a:pt x="277810" y="953759"/>
                  <a:pt x="72154" y="71051"/>
                  <a:pt x="0" y="342134"/>
                </a:cubicBezTo>
              </a:path>
            </a:pathLst>
          </a:custGeom>
          <a:ln w="254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A4C910E-15DB-411E-B5A9-E682CE8B0CFB}"/>
              </a:ext>
            </a:extLst>
          </p:cNvPr>
          <p:cNvSpPr txBox="1"/>
          <p:nvPr/>
        </p:nvSpPr>
        <p:spPr>
          <a:xfrm>
            <a:off x="9476793" y="2482044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B1E9D0-DC0F-433A-9AEA-3C8B46EAD1B0}"/>
              </a:ext>
            </a:extLst>
          </p:cNvPr>
          <p:cNvSpPr txBox="1"/>
          <p:nvPr/>
        </p:nvSpPr>
        <p:spPr>
          <a:xfrm>
            <a:off x="9546702" y="3222662"/>
            <a:ext cx="641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0.5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1B8135-A886-4508-BD43-C2E647A14203}"/>
              </a:ext>
            </a:extLst>
          </p:cNvPr>
          <p:cNvSpPr txBox="1"/>
          <p:nvPr/>
        </p:nvSpPr>
        <p:spPr>
          <a:xfrm>
            <a:off x="11176888" y="33373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066EA9-A331-437F-A4B7-25DE7308F108}"/>
              </a:ext>
            </a:extLst>
          </p:cNvPr>
          <p:cNvSpPr txBox="1"/>
          <p:nvPr/>
        </p:nvSpPr>
        <p:spPr>
          <a:xfrm>
            <a:off x="8984813" y="144312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/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h𝑒𝑎𝑑𝑠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43ED33-20FD-406A-AF3B-0900DF429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8664" y="1661035"/>
                <a:ext cx="1224374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/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8013B1-A306-4924-B6AB-FB26B2E07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3348" y="4227475"/>
                <a:ext cx="100796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D5AF07-EE04-8C60-F5D8-B95F1E8B9B08}"/>
                  </a:ext>
                </a:extLst>
              </p14:cNvPr>
              <p14:cNvContentPartPr/>
              <p14:nvPr/>
            </p14:nvContentPartPr>
            <p14:xfrm>
              <a:off x="7048440" y="1405080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D5AF07-EE04-8C60-F5D8-B95F1E8B9B0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039080" y="139572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819323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the prob. mass function of a geometric distribution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C683A8C-5BAD-42AA-AEBF-6C800303FB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FD6E949-5F31-4A0B-AAEE-A82F9862A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Geometric distribution for discrete random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C066-0CE0-462C-9B7A-1796C99A8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799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Residence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a Markov chain is an </a:t>
                </a:r>
                <a:r>
                  <a:rPr lang="en-US" dirty="0" err="1"/>
                  <a:t>r.v.</a:t>
                </a:r>
                <a:r>
                  <a:rPr lang="en-US" dirty="0"/>
                  <a:t> with geometric distribution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=1 −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2200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sz="2200" b="0" dirty="0"/>
              </a:p>
              <a:p>
                <a:pPr lvl="1"/>
                <a:r>
                  <a:rPr lang="en-US" sz="2200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What is the expected time you stay in a state?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the variance?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2C3C957-5901-4C43-B8C1-CFED6FB2C7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4709282"/>
              </a:xfrm>
              <a:blipFill>
                <a:blip r:embed="rId2"/>
                <a:stretch>
                  <a:fillRect l="-625" t="-2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D3FFABB-10C3-4EC3-92A9-111EFCFC5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Residence/Dwell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371B9-D892-4EC7-BA28-1D01902B4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920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CD25B1-7EA1-4F66-A82C-146EB778A4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53087"/>
            <a:ext cx="11699087" cy="3730954"/>
          </a:xfrm>
        </p:spPr>
        <p:txBody>
          <a:bodyPr/>
          <a:lstStyle/>
          <a:p>
            <a:r>
              <a:rPr lang="en-US" dirty="0"/>
              <a:t>Time in DTMC is discrete</a:t>
            </a:r>
          </a:p>
          <a:p>
            <a:r>
              <a:rPr lang="en-US" dirty="0"/>
              <a:t>CTMCs: </a:t>
            </a:r>
          </a:p>
          <a:p>
            <a:pPr lvl="1"/>
            <a:r>
              <a:rPr lang="en-US" dirty="0"/>
              <a:t>dense model of time</a:t>
            </a:r>
          </a:p>
          <a:p>
            <a:pPr lvl="1"/>
            <a:r>
              <a:rPr lang="en-US" dirty="0"/>
              <a:t>transitions can occur at any time</a:t>
            </a:r>
          </a:p>
          <a:p>
            <a:pPr lvl="1"/>
            <a:r>
              <a:rPr lang="en-US" dirty="0"/>
              <a:t>“dwell time” in a state is (negative) </a:t>
            </a:r>
            <a:r>
              <a:rPr lang="en-US" i="1" dirty="0"/>
              <a:t>exponentially distributed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3604230-E351-45AB-86BA-ABA15D2AD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Time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4F0C8-E8FA-41D2-952A-3C6AD22C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Collection of finite or infinite random variables, indexed by time</a:t>
                </a:r>
              </a:p>
              <a:p>
                <a:r>
                  <a:rPr lang="en-US" dirty="0"/>
                  <a:t>Discrete</a:t>
                </a:r>
                <a:r>
                  <a:rPr lang="en-US" b="0" i="0" dirty="0">
                    <a:latin typeface="+mj-lt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0" i="0" dirty="0">
                  <a:latin typeface="+mj-lt"/>
                </a:endParaRPr>
              </a:p>
              <a:p>
                <a:r>
                  <a:rPr lang="en-US" dirty="0"/>
                  <a:t>Continuous: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  <a:p>
                <a:r>
                  <a:rPr lang="en-US" dirty="0"/>
                  <a:t>Joint distribution of a (discrete-time) stochastic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Many kinds of stochastic processes: Markov process, Martingales, Levy Process, </a:t>
                </a:r>
                <a:r>
                  <a:rPr lang="en-US" dirty="0" err="1"/>
                  <a:t>AutoRegressive</a:t>
                </a:r>
                <a:r>
                  <a:rPr lang="en-US" dirty="0"/>
                  <a:t> process, Moving Average process, ….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02A4C3-A641-446A-9C6D-91979502DA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31CDDF2-5F7E-4EB1-8B0F-15F483F1B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6282A-36B8-45CE-9B0B-9D7739E9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5452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Continuous random variable : probability density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(≥0 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A negative exponentially distributed random variable </a:t>
                </a:r>
                <a:r>
                  <a:rPr lang="en-US" i="1" dirty="0"/>
                  <a:t>X </a:t>
                </a:r>
                <a:r>
                  <a:rPr lang="en-US" dirty="0"/>
                  <a:t>with rate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has probability density function (pdf)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≤0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FFAE21-93A2-4CEA-8702-420335D22B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76A5FA1-89E4-428A-A6D7-24F0D8C3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E4E8B-2BAA-43BA-8AAB-A9C1BDA3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5488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Cumulative distribution function (CDF)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</m:d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mr>
                      <m:m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I.e. zero probability of doing transition out of a state in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, but probability becomes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exercise: show that above CDF is memoryless,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2: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400" dirty="0"/>
                  <a:t> are </a:t>
                </a:r>
                <a:r>
                  <a:rPr lang="en-US" sz="2400" dirty="0" err="1"/>
                  <a:t>r.v.s</a:t>
                </a:r>
                <a:r>
                  <a:rPr lang="en-US" sz="2400" dirty="0"/>
                  <a:t> negatively exponentially distributed with rates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Fun exercise 3: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/>
                  <a:t> are negative exponentially distributed with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CC3032-2D6E-4A57-8B89-035CA79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 r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3359CB6-0DA7-4402-BE37-FB6713805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properties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C681D-7CCA-40F6-B3D7-4B02B0AD2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467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Tuple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is a 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a transition probability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sz="2000" dirty="0"/>
                  <a:t> is the </a:t>
                </a:r>
                <a:r>
                  <a:rPr lang="en-US" sz="2000" dirty="0" err="1"/>
                  <a:t>init.</a:t>
                </a:r>
                <a:r>
                  <a:rPr lang="en-US" sz="2000" dirty="0"/>
                  <a:t> dist.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sz="2000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sz="2000" dirty="0"/>
                  <a:t> is a function that assigns some subset of Boolean propositions to each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sup>
                    </m:sSup>
                  </m:oMath>
                </a14:m>
                <a:r>
                  <a:rPr lang="en-US" sz="2000" dirty="0"/>
                  <a:t> is the exit-rate function</a:t>
                </a:r>
              </a:p>
              <a:p>
                <a:r>
                  <a:rPr lang="en-US" sz="2000" dirty="0"/>
                  <a:t>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negative exponentially distributed with rate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Average residence time in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Bigger the exit-rate, shorter the average residence time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003" y="1332703"/>
                <a:ext cx="7335766" cy="4351338"/>
              </a:xfrm>
              <a:blipFill>
                <a:blip r:embed="rId2"/>
                <a:stretch>
                  <a:fillRect l="-665" t="-1964" r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658463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/>
                  <a:t>Transition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endParaRPr lang="en-US" sz="2800" b="0" dirty="0"/>
              </a:p>
              <a:p>
                <a:endParaRPr lang="en-US" sz="2800" dirty="0"/>
              </a:p>
              <a:p>
                <a:r>
                  <a:rPr lang="en-US" sz="2800" dirty="0"/>
                  <a:t>Transition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dirty="0"/>
                  <a:t>modeled</a:t>
                </a:r>
                <a:r>
                  <a:rPr lang="en-US" sz="2800" dirty="0"/>
                  <a:t> as a </a:t>
                </a:r>
                <a:r>
                  <a:rPr lang="en-US" sz="2800" dirty="0" err="1"/>
                  <a:t>r.v.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</m:oMath>
                </a14:m>
                <a:r>
                  <a:rPr lang="en-US" sz="2800" dirty="0"/>
                  <a:t> that is neg</a:t>
                </a:r>
                <a:r>
                  <a:rPr lang="en-US" dirty="0"/>
                  <a:t>ative</a:t>
                </a:r>
                <a:r>
                  <a:rPr lang="en-US" sz="2800" dirty="0"/>
                  <a:t> exponentially distributed with rate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800" b="0" dirty="0"/>
              </a:p>
              <a:p>
                <a:r>
                  <a:rPr lang="en-US" sz="2800" b="0" dirty="0"/>
                  <a:t>Bigger values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i="0" dirty="0"/>
                  <a:t>means </a:t>
                </a:r>
                <a:r>
                  <a:rPr lang="en-US" sz="2800" b="0" i="1" dirty="0"/>
                  <a:t>lower </a:t>
                </a:r>
                <a:r>
                  <a:rPr lang="en-US" dirty="0"/>
                  <a:t>probability of going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b="0" dirty="0"/>
                  <a:t>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2800" b="0" dirty="0"/>
              </a:p>
              <a:p>
                <a:r>
                  <a:rPr lang="en-US" sz="2800" dirty="0"/>
                  <a:t>Probability of reaching state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∈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suc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𝑐𝑒𝑠𝑜𝑟𝑠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′}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e>
                    </m:func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Probability of moving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8DD3C97-819A-4092-813B-3557C7A5F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BBC9F78-3875-48D4-A90C-C97D6D56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transition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71804-ACFB-45D0-9073-A092560C1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/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Rate of exiting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64F758-6C5C-4628-AF72-8743890F6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547" y="1964598"/>
                <a:ext cx="1716047" cy="369332"/>
              </a:xfrm>
              <a:prstGeom prst="wedgeRectCallout">
                <a:avLst>
                  <a:gd name="adj1" fmla="val 40893"/>
                  <a:gd name="adj2" fmla="val -92238"/>
                </a:avLst>
              </a:prstGeom>
              <a:blipFill>
                <a:blip r:embed="rId3"/>
                <a:stretch>
                  <a:fillRect l="-2827" b="-15730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/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noFill/>
              <a:ln>
                <a:solidFill>
                  <a:schemeClr val="tx2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Probability of going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3C7B3E-9B83-4BE8-8A66-9BE09ACB6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3681" y="2022820"/>
                <a:ext cx="2482218" cy="369332"/>
              </a:xfrm>
              <a:prstGeom prst="wedgeRectCallout">
                <a:avLst>
                  <a:gd name="adj1" fmla="val -33493"/>
                  <a:gd name="adj2" fmla="val -87080"/>
                </a:avLst>
              </a:prstGeom>
              <a:blipFill>
                <a:blip r:embed="rId4"/>
                <a:stretch>
                  <a:fillRect l="-1711" b="-17647"/>
                </a:stretch>
              </a:blipFill>
              <a:ln>
                <a:solidFill>
                  <a:schemeClr val="tx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450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Probability to go from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000" dirty="0"/>
                  <a:t>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endParaRPr lang="en-US" sz="2000" dirty="0"/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  <a:p>
                <a:r>
                  <a:rPr lang="en-US" sz="2000" dirty="0"/>
                  <a:t>What is the probability of changing to some lane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𝑙𝑎𝑛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seconds?</a:t>
                </a:r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𝑙𝑎𝑛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=(1−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𝑙𝑎𝑛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03E670-FFE5-409E-8CBE-1D1FF34EB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928" y="921058"/>
                <a:ext cx="7377389" cy="5015883"/>
              </a:xfrm>
              <a:blipFill>
                <a:blip r:embed="rId2"/>
                <a:stretch>
                  <a:fillRect l="-331"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648CE6F-B593-44C9-926A-763968782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CTMC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741BE3-81A0-4372-9ED1-7FD70BB29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/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14DDF01-3C9A-4C38-97BF-71B210F33E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179" y="2166583"/>
                <a:ext cx="825689" cy="70286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/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E0BF4D9-38C1-46D2-8E8E-D3C17DC0E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435" y="2166583"/>
                <a:ext cx="900753" cy="702860"/>
              </a:xfrm>
              <a:prstGeom prst="ellipse">
                <a:avLst/>
              </a:prstGeom>
              <a:blipFill>
                <a:blip r:embed="rId4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/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𝑙𝑎𝑛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80FC37B-1F44-4675-B344-C5F1DDF837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868" y="3508372"/>
                <a:ext cx="900753" cy="702860"/>
              </a:xfrm>
              <a:prstGeom prst="ellipse">
                <a:avLst/>
              </a:prstGeom>
              <a:blipFill>
                <a:blip r:embed="rId5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92DECF-880B-422C-95C4-01BF5D531D73}"/>
              </a:ext>
            </a:extLst>
          </p:cNvPr>
          <p:cNvSpPr/>
          <p:nvPr/>
        </p:nvSpPr>
        <p:spPr>
          <a:xfrm>
            <a:off x="1310185" y="2790967"/>
            <a:ext cx="696036" cy="975815"/>
          </a:xfrm>
          <a:custGeom>
            <a:avLst/>
            <a:gdLst>
              <a:gd name="connsiteX0" fmla="*/ 0 w 696036"/>
              <a:gd name="connsiteY0" fmla="*/ 0 h 975815"/>
              <a:gd name="connsiteX1" fmla="*/ 232012 w 696036"/>
              <a:gd name="connsiteY1" fmla="*/ 655093 h 975815"/>
              <a:gd name="connsiteX2" fmla="*/ 696036 w 696036"/>
              <a:gd name="connsiteY2" fmla="*/ 975815 h 975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96036" h="975815">
                <a:moveTo>
                  <a:pt x="0" y="0"/>
                </a:moveTo>
                <a:cubicBezTo>
                  <a:pt x="58003" y="246228"/>
                  <a:pt x="116006" y="492457"/>
                  <a:pt x="232012" y="655093"/>
                </a:cubicBezTo>
                <a:cubicBezTo>
                  <a:pt x="348018" y="817729"/>
                  <a:pt x="522027" y="896772"/>
                  <a:pt x="696036" y="975815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927A0E8-579A-41C5-9DDC-E6D6D5E4B38C}"/>
              </a:ext>
            </a:extLst>
          </p:cNvPr>
          <p:cNvSpPr/>
          <p:nvPr/>
        </p:nvSpPr>
        <p:spPr>
          <a:xfrm>
            <a:off x="1801504" y="2039487"/>
            <a:ext cx="1473959" cy="219217"/>
          </a:xfrm>
          <a:custGeom>
            <a:avLst/>
            <a:gdLst>
              <a:gd name="connsiteX0" fmla="*/ 0 w 1473959"/>
              <a:gd name="connsiteY0" fmla="*/ 157803 h 219217"/>
              <a:gd name="connsiteX1" fmla="*/ 696036 w 1473959"/>
              <a:gd name="connsiteY1" fmla="*/ 853 h 219217"/>
              <a:gd name="connsiteX2" fmla="*/ 1473959 w 1473959"/>
              <a:gd name="connsiteY2" fmla="*/ 219217 h 21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959" h="219217">
                <a:moveTo>
                  <a:pt x="0" y="157803"/>
                </a:moveTo>
                <a:cubicBezTo>
                  <a:pt x="225188" y="74210"/>
                  <a:pt x="450376" y="-9383"/>
                  <a:pt x="696036" y="853"/>
                </a:cubicBezTo>
                <a:cubicBezTo>
                  <a:pt x="941696" y="11089"/>
                  <a:pt x="1207827" y="115153"/>
                  <a:pt x="1473959" y="219217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B70457C-DDED-4DA0-AFAD-0362288F0D8E}"/>
              </a:ext>
            </a:extLst>
          </p:cNvPr>
          <p:cNvSpPr/>
          <p:nvPr/>
        </p:nvSpPr>
        <p:spPr>
          <a:xfrm>
            <a:off x="1856096" y="2722728"/>
            <a:ext cx="1337480" cy="138450"/>
          </a:xfrm>
          <a:custGeom>
            <a:avLst/>
            <a:gdLst>
              <a:gd name="connsiteX0" fmla="*/ 1337480 w 1337480"/>
              <a:gd name="connsiteY0" fmla="*/ 0 h 138450"/>
              <a:gd name="connsiteX1" fmla="*/ 634620 w 1337480"/>
              <a:gd name="connsiteY1" fmla="*/ 136478 h 138450"/>
              <a:gd name="connsiteX2" fmla="*/ 0 w 1337480"/>
              <a:gd name="connsiteY2" fmla="*/ 68239 h 138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37480" h="138450">
                <a:moveTo>
                  <a:pt x="1337480" y="0"/>
                </a:moveTo>
                <a:cubicBezTo>
                  <a:pt x="1097506" y="62552"/>
                  <a:pt x="857533" y="125105"/>
                  <a:pt x="634620" y="136478"/>
                </a:cubicBezTo>
                <a:cubicBezTo>
                  <a:pt x="411707" y="147851"/>
                  <a:pt x="205853" y="108045"/>
                  <a:pt x="0" y="68239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3C3602-8B7A-462E-84A2-14C0908D1E92}"/>
              </a:ext>
            </a:extLst>
          </p:cNvPr>
          <p:cNvSpPr/>
          <p:nvPr/>
        </p:nvSpPr>
        <p:spPr>
          <a:xfrm>
            <a:off x="1890215" y="2804615"/>
            <a:ext cx="354842" cy="736979"/>
          </a:xfrm>
          <a:custGeom>
            <a:avLst/>
            <a:gdLst>
              <a:gd name="connsiteX0" fmla="*/ 354842 w 354842"/>
              <a:gd name="connsiteY0" fmla="*/ 736979 h 736979"/>
              <a:gd name="connsiteX1" fmla="*/ 218364 w 354842"/>
              <a:gd name="connsiteY1" fmla="*/ 266131 h 736979"/>
              <a:gd name="connsiteX2" fmla="*/ 0 w 354842"/>
              <a:gd name="connsiteY2" fmla="*/ 0 h 736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4842" h="736979">
                <a:moveTo>
                  <a:pt x="354842" y="736979"/>
                </a:moveTo>
                <a:cubicBezTo>
                  <a:pt x="316173" y="562970"/>
                  <a:pt x="277504" y="388961"/>
                  <a:pt x="218364" y="266131"/>
                </a:cubicBezTo>
                <a:cubicBezTo>
                  <a:pt x="159224" y="143301"/>
                  <a:pt x="79612" y="71650"/>
                  <a:pt x="0" y="0"/>
                </a:cubicBezTo>
              </a:path>
            </a:pathLst>
          </a:custGeom>
          <a:noFill/>
          <a:ln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25D4D-1ECB-4183-813F-325ECE241102}"/>
              </a:ext>
            </a:extLst>
          </p:cNvPr>
          <p:cNvSpPr txBox="1"/>
          <p:nvPr/>
        </p:nvSpPr>
        <p:spPr>
          <a:xfrm>
            <a:off x="2057400" y="1729684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68344B-DB9C-4410-AB46-D03C0EC39CE8}"/>
              </a:ext>
            </a:extLst>
          </p:cNvPr>
          <p:cNvSpPr txBox="1"/>
          <p:nvPr/>
        </p:nvSpPr>
        <p:spPr>
          <a:xfrm>
            <a:off x="904164" y="3278874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0.8</a:t>
            </a:r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E990FB2-569B-4D54-B001-9AC1CCB9701C}"/>
              </a:ext>
            </a:extLst>
          </p:cNvPr>
          <p:cNvSpPr/>
          <p:nvPr/>
        </p:nvSpPr>
        <p:spPr>
          <a:xfrm>
            <a:off x="4026090" y="235345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219290C-A0DE-48D1-8125-DE08AE7B9D0E}"/>
              </a:ext>
            </a:extLst>
          </p:cNvPr>
          <p:cNvSpPr/>
          <p:nvPr/>
        </p:nvSpPr>
        <p:spPr>
          <a:xfrm>
            <a:off x="2900258" y="3668333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8DEE245-9C19-4FA3-97D0-E73197ABEA03}"/>
              </a:ext>
            </a:extLst>
          </p:cNvPr>
          <p:cNvSpPr/>
          <p:nvPr/>
        </p:nvSpPr>
        <p:spPr>
          <a:xfrm rot="11686522">
            <a:off x="820823" y="2209864"/>
            <a:ext cx="389070" cy="382938"/>
          </a:xfrm>
          <a:custGeom>
            <a:avLst/>
            <a:gdLst>
              <a:gd name="connsiteX0" fmla="*/ 0 w 389070"/>
              <a:gd name="connsiteY0" fmla="*/ 266916 h 382938"/>
              <a:gd name="connsiteX1" fmla="*/ 177420 w 389070"/>
              <a:gd name="connsiteY1" fmla="*/ 382922 h 382938"/>
              <a:gd name="connsiteX2" fmla="*/ 382137 w 389070"/>
              <a:gd name="connsiteY2" fmla="*/ 260092 h 382938"/>
              <a:gd name="connsiteX3" fmla="*/ 320722 w 389070"/>
              <a:gd name="connsiteY3" fmla="*/ 75847 h 382938"/>
              <a:gd name="connsiteX4" fmla="*/ 122829 w 389070"/>
              <a:gd name="connsiteY4" fmla="*/ 785 h 382938"/>
              <a:gd name="connsiteX5" fmla="*/ 6823 w 389070"/>
              <a:gd name="connsiteY5" fmla="*/ 116791 h 382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9070" h="382938">
                <a:moveTo>
                  <a:pt x="0" y="266916"/>
                </a:moveTo>
                <a:cubicBezTo>
                  <a:pt x="56865" y="325487"/>
                  <a:pt x="113731" y="384059"/>
                  <a:pt x="177420" y="382922"/>
                </a:cubicBezTo>
                <a:cubicBezTo>
                  <a:pt x="241109" y="381785"/>
                  <a:pt x="358253" y="311271"/>
                  <a:pt x="382137" y="260092"/>
                </a:cubicBezTo>
                <a:cubicBezTo>
                  <a:pt x="406021" y="208913"/>
                  <a:pt x="363940" y="119065"/>
                  <a:pt x="320722" y="75847"/>
                </a:cubicBezTo>
                <a:cubicBezTo>
                  <a:pt x="277504" y="32629"/>
                  <a:pt x="175146" y="-6039"/>
                  <a:pt x="122829" y="785"/>
                </a:cubicBezTo>
                <a:cubicBezTo>
                  <a:pt x="70512" y="7609"/>
                  <a:pt x="38667" y="62200"/>
                  <a:pt x="6823" y="116791"/>
                </a:cubicBezTo>
              </a:path>
            </a:pathLst>
          </a:cu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AEA73B-ED8D-4799-B1F2-586FDEEBA961}"/>
              </a:ext>
            </a:extLst>
          </p:cNvPr>
          <p:cNvSpPr txBox="1"/>
          <p:nvPr/>
        </p:nvSpPr>
        <p:spPr>
          <a:xfrm>
            <a:off x="4076022" y="2140179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0.4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9FC6AB-90DE-4848-AAD9-ABAE38DA4744}"/>
              </a:ext>
            </a:extLst>
          </p:cNvPr>
          <p:cNvSpPr txBox="1"/>
          <p:nvPr/>
        </p:nvSpPr>
        <p:spPr>
          <a:xfrm>
            <a:off x="2071048" y="2579427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0.3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ACD0B1-FCB4-4AE6-A756-2E1CB64933C4}"/>
              </a:ext>
            </a:extLst>
          </p:cNvPr>
          <p:cNvSpPr txBox="1"/>
          <p:nvPr/>
        </p:nvSpPr>
        <p:spPr>
          <a:xfrm>
            <a:off x="1924336" y="3015498"/>
            <a:ext cx="8256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0.6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1E2D6A-02D7-44CE-B493-B298FA387916}"/>
              </a:ext>
            </a:extLst>
          </p:cNvPr>
          <p:cNvSpPr txBox="1"/>
          <p:nvPr/>
        </p:nvSpPr>
        <p:spPr>
          <a:xfrm>
            <a:off x="3108387" y="3738640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0.2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8D9DD44-308F-4A4A-BEBE-F5CACED5A477}"/>
              </a:ext>
            </a:extLst>
          </p:cNvPr>
          <p:cNvSpPr txBox="1"/>
          <p:nvPr/>
        </p:nvSpPr>
        <p:spPr>
          <a:xfrm>
            <a:off x="254758" y="2166583"/>
            <a:ext cx="6960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0.1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4716AC-06AA-42E9-9D04-E4FF185827D4}"/>
              </a:ext>
            </a:extLst>
          </p:cNvPr>
          <p:cNvSpPr txBox="1"/>
          <p:nvPr/>
        </p:nvSpPr>
        <p:spPr>
          <a:xfrm>
            <a:off x="1288643" y="175715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3B21908-FB8A-49F4-B4F6-336A331963B5}"/>
              </a:ext>
            </a:extLst>
          </p:cNvPr>
          <p:cNvSpPr txBox="1"/>
          <p:nvPr/>
        </p:nvSpPr>
        <p:spPr>
          <a:xfrm>
            <a:off x="2273612" y="41808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0.5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BAD7C2-FF50-4B1B-8FA4-8990C60E1DE1}"/>
              </a:ext>
            </a:extLst>
          </p:cNvPr>
          <p:cNvSpPr txBox="1"/>
          <p:nvPr/>
        </p:nvSpPr>
        <p:spPr>
          <a:xfrm>
            <a:off x="3475603" y="28353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53686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≥0.5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Also recall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lim>
                            </m:limLow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+∑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Probability to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0,0.5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enabled in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0,0.5</m:t>
                                </m:r>
                              </m:e>
                            </m:d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×0.5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4FA1A6-1968-426C-BD31-759337CD6D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0557" y="1332703"/>
                <a:ext cx="7415212" cy="4351338"/>
              </a:xfrm>
              <a:blipFill>
                <a:blip r:embed="rId2"/>
                <a:stretch>
                  <a:fillRect l="-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B63AEA5-F093-45C9-8431-78FC419CB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CTMC + PCTL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D284-A56E-41D8-8AB7-2056DEC11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/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FC9249F9-0248-414D-8857-4344859CB7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50" y="2886075"/>
                <a:ext cx="535781" cy="542925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/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E5FDBE8-6A43-4BB6-B410-0F6ADA58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080" y="1874044"/>
                <a:ext cx="535781" cy="542925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/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218E2BA-059E-4D23-859B-583115DA6C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2" y="2886075"/>
                <a:ext cx="535781" cy="54292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/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57A1F30-C124-4834-8928-44F69A430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9841" y="4108920"/>
                <a:ext cx="535781" cy="54292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EC12F-E143-4F9A-9ED6-B1E49B5B1D1E}"/>
              </a:ext>
            </a:extLst>
          </p:cNvPr>
          <p:cNvCxnSpPr>
            <a:stCxn id="5" idx="6"/>
            <a:endCxn id="7" idx="2"/>
          </p:cNvCxnSpPr>
          <p:nvPr/>
        </p:nvCxnSpPr>
        <p:spPr>
          <a:xfrm>
            <a:off x="1393031" y="3157538"/>
            <a:ext cx="1166811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1AA939-0DEA-45B1-93FF-A262203C7D75}"/>
              </a:ext>
            </a:extLst>
          </p:cNvPr>
          <p:cNvCxnSpPr>
            <a:cxnSpLocks/>
            <a:stCxn id="5" idx="7"/>
            <a:endCxn id="6" idx="3"/>
          </p:cNvCxnSpPr>
          <p:nvPr/>
        </p:nvCxnSpPr>
        <p:spPr>
          <a:xfrm flipV="1">
            <a:off x="1314568" y="2337459"/>
            <a:ext cx="1343975" cy="62812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4D0806-D1E6-4766-8629-A8260B622966}"/>
              </a:ext>
            </a:extLst>
          </p:cNvPr>
          <p:cNvCxnSpPr>
            <a:cxnSpLocks/>
            <a:stCxn id="5" idx="5"/>
            <a:endCxn id="8" idx="1"/>
          </p:cNvCxnSpPr>
          <p:nvPr/>
        </p:nvCxnSpPr>
        <p:spPr>
          <a:xfrm>
            <a:off x="1314568" y="3349490"/>
            <a:ext cx="1323736" cy="83894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38648B-0914-4B35-8822-AD6C86DBAF91}"/>
              </a:ext>
            </a:extLst>
          </p:cNvPr>
          <p:cNvSpPr txBox="1"/>
          <p:nvPr/>
        </p:nvSpPr>
        <p:spPr>
          <a:xfrm>
            <a:off x="1761889" y="2232303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375536-ED99-4EF4-926D-24AEFCB90FB2}"/>
              </a:ext>
            </a:extLst>
          </p:cNvPr>
          <p:cNvSpPr txBox="1"/>
          <p:nvPr/>
        </p:nvSpPr>
        <p:spPr>
          <a:xfrm>
            <a:off x="1803193" y="315753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19FB3D-FA42-4EC4-9073-3ED6240FB744}"/>
              </a:ext>
            </a:extLst>
          </p:cNvPr>
          <p:cNvSpPr txBox="1"/>
          <p:nvPr/>
        </p:nvSpPr>
        <p:spPr>
          <a:xfrm>
            <a:off x="1734063" y="3866139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/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347AB5F-DEC6-47C2-A08E-6E3B3C2E7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79" y="1757818"/>
                <a:ext cx="5417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/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52E6AC-1829-4206-9FF9-64E7044EE5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241" y="2965585"/>
                <a:ext cx="368626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/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2A7F522-5630-4A1B-A3F2-02B803C53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2775" y="4195716"/>
                <a:ext cx="54175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/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F6B3CB0-C035-4A48-A30A-EFF73AADD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03" y="3476041"/>
                <a:ext cx="118192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80056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82A6A4-D1CA-1D4F-AA22-4A2E8A1BE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60A58-8384-2ACE-D0DA-5A9995648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10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Full system state is never observable, so HMMs only make observations or outputs available</a:t>
                </a:r>
              </a:p>
              <a:p>
                <a:r>
                  <a:rPr lang="en-US" dirty="0"/>
                  <a:t>HMM is a tuple: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as before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: set of observations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Conditional probability of observing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when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8247E3-76FE-4D69-A110-D06C804EBD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8F954D2-CCB3-4333-A4DF-5DBC0C4CD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Markov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7C221-7223-4414-972C-DF37C798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018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32BEE40-E805-4887-9BD3-58B3F9D2759F}"/>
              </a:ext>
            </a:extLst>
          </p:cNvPr>
          <p:cNvSpPr txBox="1">
            <a:spLocks/>
          </p:cNvSpPr>
          <p:nvPr/>
        </p:nvSpPr>
        <p:spPr>
          <a:xfrm>
            <a:off x="4671391" y="1332703"/>
            <a:ext cx="719437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What is the expected time before robot reaches target?</a:t>
            </a:r>
          </a:p>
          <a:p>
            <a:r>
              <a:rPr lang="en-US" sz="2400" dirty="0"/>
              <a:t>What’s the probability that robot reaches target within the next 2 steps?</a:t>
            </a:r>
          </a:p>
          <a:p>
            <a:r>
              <a:rPr lang="en-US" sz="2400" dirty="0"/>
              <a:t>What’s the probability that the robot hits a wall before getting to the target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781863FA-644D-4A8A-8566-2C93D6BF4508}"/>
              </a:ext>
            </a:extLst>
          </p:cNvPr>
          <p:cNvSpPr txBox="1">
            <a:spLocks/>
          </p:cNvSpPr>
          <p:nvPr/>
        </p:nvSpPr>
        <p:spPr>
          <a:xfrm>
            <a:off x="166680" y="3545816"/>
            <a:ext cx="7069007" cy="229176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accent1"/>
                </a:solidFill>
                <a:latin typeface="Blackadder ITC" panose="04020505051007020D02" pitchFamily="82" charset="0"/>
              </a:rPr>
              <a:t>Rules of the Game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Each timestep the target and robot move randomly to an adjacent cell or stay in the same cell (with some probability, possibly different for each cell)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When the robot and target occupy the same cell, robot declares victory</a:t>
            </a:r>
          </a:p>
        </p:txBody>
      </p:sp>
      <p:graphicFrame>
        <p:nvGraphicFramePr>
          <p:cNvPr id="10" name="Content Placeholder 4">
            <a:extLst>
              <a:ext uri="{FF2B5EF4-FFF2-40B4-BE49-F238E27FC236}">
                <a16:creationId xmlns:a16="http://schemas.microsoft.com/office/drawing/2014/main" id="{825C5BFF-66DA-4785-A5DA-2631AC0C8C39}"/>
              </a:ext>
            </a:extLst>
          </p:cNvPr>
          <p:cNvGraphicFramePr>
            <a:graphicFrameLocks/>
          </p:cNvGraphicFramePr>
          <p:nvPr/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41079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5CC16DA-719B-43A0-A647-41A59CDBB2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6956" y="1487456"/>
          <a:ext cx="3276960" cy="204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45321468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94584439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915115840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643900125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1209232634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16066594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5322230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3773536222"/>
                    </a:ext>
                  </a:extLst>
                </a:gridCol>
                <a:gridCol w="349120">
                  <a:extLst>
                    <a:ext uri="{9D8B030D-6E8A-4147-A177-3AD203B41FA5}">
                      <a16:colId xmlns:a16="http://schemas.microsoft.com/office/drawing/2014/main" val="208400359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6405836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6663364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358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6551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1044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823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83750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825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323401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FC20705-C3FC-4B11-993D-8796CB43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Robot trying to reach moving target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ECEF55-18D4-41FF-86CC-F1FA9EA1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/>
                  <a:t>If robot knows the cell in which the target is (fully observable), then this is simply a Markov chain</a:t>
                </a:r>
              </a:p>
              <a:p>
                <a:r>
                  <a:rPr lang="en-US" sz="2400" dirty="0"/>
                  <a:t>Each state is a pair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the cell occupied by R,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is the cell occupied by G</a:t>
                </a:r>
              </a:p>
              <a:p>
                <a:r>
                  <a:rPr lang="en-US" sz="2400" dirty="0"/>
                  <a:t>Movement of robot and target is independent,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Compute new transition probability matrix</a:t>
                </a:r>
              </a:p>
              <a:p>
                <a:pPr lvl="1"/>
                <a:r>
                  <a:rPr lang="en-US" sz="2400" dirty="0"/>
                  <a:t>For any initial configuration, you can find answers by using the Chapman-Kolmogorov equations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" name="Content Placeholder 1">
                <a:extLst>
                  <a:ext uri="{FF2B5EF4-FFF2-40B4-BE49-F238E27FC236}">
                    <a16:creationId xmlns:a16="http://schemas.microsoft.com/office/drawing/2014/main" id="{781863FA-644D-4A8A-8566-2C93D6BF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037" y="1626470"/>
                <a:ext cx="7069007" cy="4032208"/>
              </a:xfrm>
              <a:prstGeom prst="rect">
                <a:avLst/>
              </a:prstGeom>
              <a:blipFill>
                <a:blip r:embed="rId2"/>
                <a:stretch>
                  <a:fillRect l="-690" t="-2118" r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=(1,1),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=(2,2)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1,1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,(3,3)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2,2</m:t>
                                  </m:r>
                                </m:e>
                              </m:d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,(2,2)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9" name="Content Placeholder 1">
                <a:extLst>
                  <a:ext uri="{FF2B5EF4-FFF2-40B4-BE49-F238E27FC236}">
                    <a16:creationId xmlns:a16="http://schemas.microsoft.com/office/drawing/2014/main" id="{9E2A6C19-14E4-4A73-A008-4256FC70B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710033"/>
                <a:ext cx="4220818" cy="6640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063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Markov process: special case of a stochastic process</a:t>
                </a:r>
              </a:p>
              <a:p>
                <a:r>
                  <a:rPr lang="en-US" dirty="0"/>
                  <a:t>Markov property: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Distribution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only depends on the current state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269C43D-400F-49C1-9E74-5279B4F5D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2D10BB-B8AD-4270-BA4E-4648BE8F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E52A0-6254-4C62-9902-B07566D31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4898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E3E9C1A-48BB-4DF8-87F0-3D84D6236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29227"/>
          </a:xfrm>
        </p:spPr>
        <p:txBody>
          <a:bodyPr/>
          <a:lstStyle/>
          <a:p>
            <a:r>
              <a:rPr lang="en-US" dirty="0"/>
              <a:t>Robot with noisy proximity sensors: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408BCD-5049-4139-BE71-52889FC1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robot cannot see all the state?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568CB-39E8-4C44-B45B-998EC0C7B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DB7FF73-0934-40C2-A687-7CBB8E13D387}"/>
              </a:ext>
            </a:extLst>
          </p:cNvPr>
          <p:cNvGraphicFramePr>
            <a:graphicFrameLocks noGrp="1"/>
          </p:cNvGraphicFramePr>
          <p:nvPr/>
        </p:nvGraphicFramePr>
        <p:xfrm>
          <a:off x="1278835" y="206733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23EA5CA-6061-4C9B-AC8D-C6C2EFB3570C}"/>
              </a:ext>
            </a:extLst>
          </p:cNvPr>
          <p:cNvSpPr txBox="1"/>
          <p:nvPr/>
        </p:nvSpPr>
        <p:spPr>
          <a:xfrm>
            <a:off x="1444487" y="3167410"/>
            <a:ext cx="1112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 state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92FEBE-DE3D-4638-A1CC-882915A60625}"/>
              </a:ext>
            </a:extLst>
          </p:cNvPr>
          <p:cNvGraphicFramePr>
            <a:graphicFrameLocks noGrp="1"/>
          </p:cNvGraphicFramePr>
          <p:nvPr/>
        </p:nvGraphicFramePr>
        <p:xfrm>
          <a:off x="3670852" y="2043147"/>
          <a:ext cx="1565964" cy="11099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1988">
                  <a:extLst>
                    <a:ext uri="{9D8B030D-6E8A-4147-A177-3AD203B41FA5}">
                      <a16:colId xmlns:a16="http://schemas.microsoft.com/office/drawing/2014/main" val="1619276630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770342419"/>
                    </a:ext>
                  </a:extLst>
                </a:gridCol>
                <a:gridCol w="521988">
                  <a:extLst>
                    <a:ext uri="{9D8B030D-6E8A-4147-A177-3AD203B41FA5}">
                      <a16:colId xmlns:a16="http://schemas.microsoft.com/office/drawing/2014/main" val="2334020499"/>
                    </a:ext>
                  </a:extLst>
                </a:gridCol>
              </a:tblGrid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62056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959298"/>
                  </a:ext>
                </a:extLst>
              </a:tr>
              <a:tr h="36998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FFC9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FFC9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96650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138B878-2183-49F0-9AFA-C2E312019D7B}"/>
              </a:ext>
            </a:extLst>
          </p:cNvPr>
          <p:cNvSpPr txBox="1"/>
          <p:nvPr/>
        </p:nvSpPr>
        <p:spPr>
          <a:xfrm>
            <a:off x="3490791" y="3149641"/>
            <a:ext cx="2136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noisy state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64E2FA5A-0934-4C2E-BC5B-9B1FF79DAD71}"/>
              </a:ext>
            </a:extLst>
          </p:cNvPr>
          <p:cNvSpPr txBox="1">
            <a:spLocks/>
          </p:cNvSpPr>
          <p:nvPr/>
        </p:nvSpPr>
        <p:spPr>
          <a:xfrm>
            <a:off x="166681" y="3500955"/>
            <a:ext cx="11699087" cy="21312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Target state is </a:t>
            </a:r>
            <a:r>
              <a:rPr lang="en-US" sz="2000" i="1" dirty="0"/>
              <a:t>hidden : </a:t>
            </a:r>
            <a:r>
              <a:rPr lang="en-US" sz="2000" dirty="0"/>
              <a:t>if it is not proximal, robot does not know where the target is, and if it is proximal, robot only has noisy estimates</a:t>
            </a:r>
          </a:p>
          <a:p>
            <a:r>
              <a:rPr lang="en-US" sz="2000" dirty="0"/>
              <a:t>We can assume robot knows how the target moves (left, right, top, down), and the uncertainty (as captured by the transition probability matrix): this is like the process model in KF</a:t>
            </a:r>
          </a:p>
          <a:p>
            <a:r>
              <a:rPr lang="en-US" sz="2000" dirty="0"/>
              <a:t>The robot’s sensors are noisy, this is like the measurement model in KF</a:t>
            </a:r>
          </a:p>
          <a:p>
            <a:r>
              <a:rPr lang="en-US" sz="2000" dirty="0"/>
              <a:t>Question: Given a series of (noisy) observations, can the robot estimate where the target is?</a:t>
            </a:r>
          </a:p>
          <a:p>
            <a:r>
              <a:rPr lang="en-US" sz="2000" dirty="0"/>
              <a:t>Problem very similar to KF! In fact, HMM can be viewed as a discrete-variable version of KF</a:t>
            </a:r>
          </a:p>
        </p:txBody>
      </p:sp>
    </p:spTree>
    <p:extLst>
      <p:ext uri="{BB962C8B-B14F-4D97-AF65-F5344CB8AC3E}">
        <p14:creationId xmlns:p14="http://schemas.microsoft.com/office/powerpoint/2010/main" val="7535922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681554-540F-46B6-BA05-098FA89A2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/>
              <a:t>Decoding</a:t>
            </a:r>
            <a:r>
              <a:rPr lang="en-US" dirty="0"/>
              <a:t>] Given a sequence of observations, can you estimate the hidden state sequence? [Solution with the Viterbi Algorithm]</a:t>
            </a:r>
          </a:p>
          <a:p>
            <a:r>
              <a:rPr lang="en-US" dirty="0"/>
              <a:t>[</a:t>
            </a:r>
            <a:r>
              <a:rPr lang="en-US" b="1" dirty="0"/>
              <a:t>Likelihood</a:t>
            </a:r>
            <a:r>
              <a:rPr lang="en-US" dirty="0"/>
              <a:t>] Given an HMM and an observation sequence, what is the likelihood of that observation sequence [Dynamic Programming based Forward Algorithm]</a:t>
            </a:r>
          </a:p>
          <a:p>
            <a:r>
              <a:rPr lang="en-US" dirty="0"/>
              <a:t>[</a:t>
            </a:r>
            <a:r>
              <a:rPr lang="en-US" b="1" dirty="0"/>
              <a:t>Learning</a:t>
            </a:r>
            <a:r>
              <a:rPr lang="en-US" dirty="0"/>
              <a:t>] Given an observation sequence (or sequences), learn the HMM that maximizes the likelihood of that sequence [Baum-Welch or forward-backward algorithm]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5A4C78-10E5-46BE-B21D-6428C7E8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Problems for HMMs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0F9282-8DA1-466E-9C8F-6DB2A0AE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997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Generate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a sequence of (hidden) states, that generates observations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Two 2-dimensional tables of size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probability of most likely path that reaches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in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lang="en-US" b="0" dirty="0"/>
                  <a:t>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of the most likely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:2≤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Table entries filled recursively (dynamic programming approach):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argmax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EF8EE8-BC7B-4C70-9B67-D538C578A8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54DEF02-43A9-4164-8395-7A4607FF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Viterbi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E1F26-0DA9-4D0F-8571-74C8A68FD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360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8C57F5B-3C69-4BC1-8A99-F05590D23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dirty="0"/>
              <a:t>Baier, Christel, Joost-Pieter Katoen, and Kim </a:t>
            </a:r>
            <a:r>
              <a:rPr lang="en-US" sz="1400" dirty="0" err="1"/>
              <a:t>Guldstrand</a:t>
            </a:r>
            <a:r>
              <a:rPr lang="en-US" sz="1400" dirty="0"/>
              <a:t> Larsen. </a:t>
            </a:r>
            <a:r>
              <a:rPr lang="en-US" sz="1400" i="1" dirty="0"/>
              <a:t>Principles of model checking</a:t>
            </a:r>
            <a:r>
              <a:rPr lang="en-US" sz="1400" dirty="0"/>
              <a:t>. MIT press, 2008.</a:t>
            </a:r>
          </a:p>
          <a:p>
            <a:r>
              <a:rPr lang="en-US" sz="1400" dirty="0"/>
              <a:t>Continuous Time Markov Chains</a:t>
            </a:r>
            <a:r>
              <a:rPr lang="en-US" sz="1400" i="1" dirty="0"/>
              <a:t>: </a:t>
            </a:r>
            <a:r>
              <a:rPr lang="en-US" sz="1400" i="1" dirty="0">
                <a:hlinkClick r:id="rId2"/>
              </a:rPr>
              <a:t>https://resources.mpi-inf.mpg.de/departments/rg1/conferences/vtsa11/slides/katoen/lec01_handout.pdf</a:t>
            </a:r>
            <a:endParaRPr lang="en-US" sz="1400" dirty="0">
              <a:hlinkClick r:id="rId2"/>
            </a:endParaRPr>
          </a:p>
          <a:p>
            <a:endParaRPr lang="en-US" sz="1400" dirty="0"/>
          </a:p>
          <a:p>
            <a:endParaRPr lang="en-US" sz="1400" dirty="0"/>
          </a:p>
          <a:p>
            <a:pPr lvl="1"/>
            <a:endParaRPr lang="en-US" sz="1400" dirty="0"/>
          </a:p>
          <a:p>
            <a:pPr lvl="1"/>
            <a:endParaRPr lang="en-US" sz="14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345FEC-DE50-4BCF-B698-1F3452CE7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1CDA71-7DFF-44CF-8A8C-E02CE766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811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57653E5-25E8-4C91-A9AC-BEDCB9D1D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344189"/>
            <a:ext cx="11699087" cy="3339852"/>
          </a:xfrm>
        </p:spPr>
        <p:txBody>
          <a:bodyPr/>
          <a:lstStyle/>
          <a:p>
            <a:r>
              <a:rPr lang="en-US" dirty="0"/>
              <a:t>Absorbing: once you enter this state, you cannot leave</a:t>
            </a:r>
          </a:p>
          <a:p>
            <a:r>
              <a:rPr lang="en-US" dirty="0"/>
              <a:t>Recurrent/Persistent: return to this state at some future time is certain</a:t>
            </a:r>
          </a:p>
          <a:p>
            <a:r>
              <a:rPr lang="en-US" dirty="0"/>
              <a:t>Transient: Return some time in the future is uncertain</a:t>
            </a:r>
          </a:p>
          <a:p>
            <a:r>
              <a:rPr lang="en-US" dirty="0"/>
              <a:t>Periodic: States which can be visited at only certain time epochs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D08DAF-6412-4B58-A3BC-BF3117BDC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states in Markov chains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88BC5-8C9D-41F7-BAC3-23925237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5899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First passage : reaching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from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/>
                  <a:t>for the first time</a:t>
                </a: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Probability of ever reaching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each constitutes a probability distribution, but we cannot say anything about the infinite sum in general</a:t>
                </a:r>
              </a:p>
              <a:p>
                <a:r>
                  <a:rPr lang="en-US" dirty="0"/>
                  <a:t>Persistent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Transient if: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292D42-8256-4332-ADC5-839DB2E98A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5894D20-227F-4D79-8093-CA8A96549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passage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EAC05-7443-4826-9F19-5BCE87ADC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2252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Probability distribution that remains unchanged in the Markov chain as time progresses</a:t>
                </a:r>
              </a:p>
              <a:p>
                <a:r>
                  <a:rPr lang="en-US" dirty="0"/>
                  <a:t>Given as a row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whose entries sum to 1</a:t>
                </a:r>
              </a:p>
              <a:p>
                <a:r>
                  <a:rPr lang="en-US" dirty="0"/>
                  <a:t>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Gives information about the “limiting” behavior of the Markov chain or stability of the random process</a:t>
                </a:r>
              </a:p>
              <a:p>
                <a:r>
                  <a:rPr lang="en-US" dirty="0"/>
                  <a:t>How to find it?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</m:oMath>
                </a14:m>
                <a:r>
                  <a:rPr lang="en-US" dirty="0"/>
                  <a:t>transposed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has eigenvectors with eigenvalue 1 that are stationary distributions expressed as column vectors</a:t>
                </a:r>
              </a:p>
              <a:p>
                <a:r>
                  <a:rPr lang="en-US" dirty="0"/>
                  <a:t>Stationary distribution: left eigenvector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limiting distribution of Markov chain: over very long time horizons, how does the MC behave?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8CE824-9E27-4631-9987-BE82C7DFC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2"/>
                <a:ext cx="11699087" cy="4680747"/>
              </a:xfrm>
              <a:blipFill>
                <a:blip r:embed="rId2"/>
                <a:stretch>
                  <a:fillRect l="-625" t="-2999" r="-1146" b="-2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D280137-0C2B-4F33-ABC7-FD1D5077D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Stationary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BFC24-08FF-45F2-A050-BACCD057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943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DTMC is a </a:t>
                </a:r>
                <a:r>
                  <a:rPr lang="en-US" i="1" dirty="0"/>
                  <a:t>time-homogeneous </a:t>
                </a:r>
                <a:r>
                  <a:rPr lang="en-US" dirty="0"/>
                  <a:t>Markov process</a:t>
                </a:r>
              </a:p>
              <a:p>
                <a:pPr lvl="1"/>
                <a:r>
                  <a:rPr lang="en-US" dirty="0"/>
                  <a:t>Each step in the process takes the same time</a:t>
                </a:r>
              </a:p>
              <a:p>
                <a:pPr lvl="1"/>
                <a:r>
                  <a:rPr lang="en-US" dirty="0"/>
                  <a:t>Time-steps are discrete</a:t>
                </a:r>
              </a:p>
              <a:p>
                <a:pPr lvl="1"/>
                <a:r>
                  <a:rPr lang="en-US" dirty="0"/>
                  <a:t>State-space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discrete (values taken by the time-indexed random variables)</a:t>
                </a:r>
              </a:p>
              <a:p>
                <a:endParaRPr lang="en-US" dirty="0"/>
              </a:p>
              <a:p>
                <a:r>
                  <a:rPr lang="en-US" dirty="0"/>
                  <a:t>Transition probability to go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F7FA895-FCF9-41B9-BA0D-AEE9E026BA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882565" cy="4351338"/>
              </a:xfrm>
              <a:blipFill>
                <a:blip r:embed="rId2"/>
                <a:stretch>
                  <a:fillRect l="-61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C27F35F-F2D0-484E-844F-9CD6E779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Discrete-time Markov chain (DTMC)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29FE8-766B-4D88-A9C2-F7883FE9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14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r>
                  <a:rPr lang="en-US" dirty="0"/>
                  <a:t>Discrete-Time Markov chain (DTMC), described as a tuple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finite set of states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a transition probability function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→[0,1]</m:t>
                    </m:r>
                  </m:oMath>
                </a14:m>
                <a:r>
                  <a:rPr lang="en-US" dirty="0"/>
                  <a:t> is the initial distribution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set of Boolean propositions,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 is a function that assigns some subset of Boolean propositions to each state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504B68-D9D4-4B85-8A3A-68F194309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19B8AB-039E-44A7-A15A-52417723C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definition: DTMC as a 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C9736-0420-4177-B183-6CFB13DB8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73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AE22FB8-D76F-4E67-8A3A-DA723934F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 example: Driver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E4B41-ED80-456E-A978-A158B9A7E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4176F8-B194-4EA3-B1FB-8F2ACD9E0BF5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B02712B-A395-4535-9963-45CED17835B9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84811A5-5DED-4CDC-8D36-DDB3577DC83B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32AC3A-62AB-4890-AA2F-70CC4C44D3FB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D6A2AD-AEC2-441B-8B1A-C110FF648ACF}"/>
              </a:ext>
            </a:extLst>
          </p:cNvPr>
          <p:cNvCxnSpPr>
            <a:stCxn id="7" idx="6"/>
            <a:endCxn id="10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995C10-A039-446A-806D-F9F65FE09276}"/>
              </a:ext>
            </a:extLst>
          </p:cNvPr>
          <p:cNvCxnSpPr>
            <a:cxnSpLocks/>
            <a:stCxn id="7" idx="6"/>
            <a:endCxn id="12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7C0D3D-CA6A-4DFB-AA95-16660BE6B996}"/>
              </a:ext>
            </a:extLst>
          </p:cNvPr>
          <p:cNvCxnSpPr>
            <a:cxnSpLocks/>
            <a:stCxn id="10" idx="4"/>
            <a:endCxn id="12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CFED9FE-D133-412A-BF7C-EF2ECD5266D1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68E30C-C006-4507-8B19-85E923A1FC66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C119A78-34CF-4240-9A82-A0B1F9035D4B}"/>
              </a:ext>
            </a:extLst>
          </p:cNvPr>
          <p:cNvCxnSpPr>
            <a:cxnSpLocks/>
            <a:stCxn id="11" idx="0"/>
            <a:endCxn id="7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2BE4C61-7F82-479B-AA5E-348A35FEFDFC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3A2C2E-3ED4-4092-BCB5-155091BABFFA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26DE3873-D304-4226-81A5-57C0345257A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7A2624C-28EC-4A6B-A7A9-4ED8FD446E2F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64BE69D-73E8-42B7-AA8D-B919B4A79D1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9F411EE-737B-4656-861A-46C59D88DF17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5A81FB-4A85-4477-BF7E-5436F9E0D9C7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CEC0AF3-F433-435B-BAF2-34817364DA56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A1EFF7-C058-4E7E-AD74-510E942D5968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D01005C-1ABD-4C4F-B2D9-D8C30C803745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6A6F671-1A84-46AC-A748-40E62E26779A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6F70989-CE3F-42EA-8DB9-F2A4BA3C879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94DC0F3-AA23-4B41-8CDB-15ACFBFDBFA0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0C274D2-98BB-4577-8703-B9DBFABFD9AC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E3E8F3-3ABA-403D-84B5-73E44C8C1A0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3371590-12DC-418F-B273-08F5309B3537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CE82EC7-6B60-4AAC-8EF0-1EE4163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4D09C59-62E1-4F78-AB79-C1E6924F6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128B890-CB59-4E28-9771-363FCEA17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E95CCE9D-C662-4421-8C14-9FF8CC06C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/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800" dirty="0"/>
                  <a:t>: Checking cellphone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800" dirty="0"/>
                  <a:t>: Feeling sleepy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128B986-5B54-4624-B28A-C2398A21E7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263" y="2910407"/>
                <a:ext cx="3390352" cy="954107"/>
              </a:xfrm>
              <a:prstGeom prst="rect">
                <a:avLst/>
              </a:prstGeom>
              <a:blipFill>
                <a:blip r:embed="rId6"/>
                <a:stretch>
                  <a:fillRect t="-5732" r="-2338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31C825A-CD49-428D-BF41-449F5210B52F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B352038-FDE7-4D22-B7D6-499563663CC8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A0D3B9-B2EA-4C71-8EA6-CA27437B4DA2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BFED78F-3ABB-473C-804D-4952E4F75C3F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0A31EFD9-8310-4C76-95C5-A87700804E41}"/>
              </a:ext>
            </a:extLst>
          </p:cNvPr>
          <p:cNvSpPr txBox="1"/>
          <p:nvPr/>
        </p:nvSpPr>
        <p:spPr>
          <a:xfrm>
            <a:off x="1296635" y="141200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BD1515C-D454-4FD0-B1C1-37B5FD4FD162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BDC5E81-6312-45DE-BD1C-258BA13B8989}"/>
              </a:ext>
            </a:extLst>
          </p:cNvPr>
          <p:cNvSpPr txBox="1"/>
          <p:nvPr/>
        </p:nvSpPr>
        <p:spPr>
          <a:xfrm>
            <a:off x="4804824" y="136222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DCE3C8F-749D-4C50-B16A-15BE98755266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2727650-1640-4E63-B15E-7EDEB7ED0BFC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E344B8F-0659-4F11-BE72-4DB02C765708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2397289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42C8E7-59BF-4DD5-8FA9-2A946246E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chain: Transition probability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630C-5EEB-4988-A958-1C57493C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E9FD51F-3D56-4E2E-8490-0BEBB4E5BE57}"/>
              </a:ext>
            </a:extLst>
          </p:cNvPr>
          <p:cNvSpPr/>
          <p:nvPr/>
        </p:nvSpPr>
        <p:spPr>
          <a:xfrm>
            <a:off x="1423851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Accelerate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D92079-2283-4462-974B-A8B737A3D0E1}"/>
              </a:ext>
            </a:extLst>
          </p:cNvPr>
          <p:cNvSpPr/>
          <p:nvPr/>
        </p:nvSpPr>
        <p:spPr>
          <a:xfrm>
            <a:off x="4841966" y="2397325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Constant Speed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03832DE-6815-45A6-90BB-A7C93EDED134}"/>
              </a:ext>
            </a:extLst>
          </p:cNvPr>
          <p:cNvSpPr/>
          <p:nvPr/>
        </p:nvSpPr>
        <p:spPr>
          <a:xfrm>
            <a:off x="1423850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Idling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7C5D0A6-E983-4CA4-A7F4-6715BB3EE0AD}"/>
              </a:ext>
            </a:extLst>
          </p:cNvPr>
          <p:cNvSpPr/>
          <p:nvPr/>
        </p:nvSpPr>
        <p:spPr>
          <a:xfrm>
            <a:off x="4841966" y="3974862"/>
            <a:ext cx="1972491" cy="7788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C00000"/>
                </a:solidFill>
              </a:rPr>
              <a:t>Brake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F077EF8-F676-49EA-823C-4FFF30431D0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3396342" y="2786739"/>
            <a:ext cx="14456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7CA7E3-F1A6-41A1-B5DA-8EAC480AAC17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3396342" y="2786739"/>
            <a:ext cx="1734489" cy="130218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5E0DC5C-8C63-4DC3-AF7C-F532A4FD02EC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828212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EDA7FE6-E4FD-4154-B004-884F33079D2E}"/>
              </a:ext>
            </a:extLst>
          </p:cNvPr>
          <p:cNvCxnSpPr>
            <a:cxnSpLocks/>
          </p:cNvCxnSpPr>
          <p:nvPr/>
        </p:nvCxnSpPr>
        <p:spPr>
          <a:xfrm flipV="1">
            <a:off x="6096000" y="3176153"/>
            <a:ext cx="0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50B186-E56E-4756-8522-14B9BA69080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3396341" y="4364276"/>
            <a:ext cx="144562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833549E-0666-4F97-BEAA-EAF06233FB81}"/>
              </a:ext>
            </a:extLst>
          </p:cNvPr>
          <p:cNvCxnSpPr>
            <a:cxnSpLocks/>
            <a:stCxn id="7" idx="0"/>
            <a:endCxn id="5" idx="4"/>
          </p:cNvCxnSpPr>
          <p:nvPr/>
        </p:nvCxnSpPr>
        <p:spPr>
          <a:xfrm flipV="1">
            <a:off x="2410096" y="3176153"/>
            <a:ext cx="1" cy="7987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1DCF9A9-4965-4035-B8A9-557BEF716859}"/>
              </a:ext>
            </a:extLst>
          </p:cNvPr>
          <p:cNvSpPr/>
          <p:nvPr/>
        </p:nvSpPr>
        <p:spPr>
          <a:xfrm>
            <a:off x="6643007" y="2227824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3636093-DF70-4BEF-BB64-4D92BE17D746}"/>
              </a:ext>
            </a:extLst>
          </p:cNvPr>
          <p:cNvSpPr/>
          <p:nvPr/>
        </p:nvSpPr>
        <p:spPr>
          <a:xfrm rot="5619972">
            <a:off x="6602190" y="4385003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CA1A97A-65EA-464E-B1E8-D1669CAC9F9F}"/>
              </a:ext>
            </a:extLst>
          </p:cNvPr>
          <p:cNvSpPr/>
          <p:nvPr/>
        </p:nvSpPr>
        <p:spPr>
          <a:xfrm rot="7308126">
            <a:off x="2131419" y="4682439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82D9C51-0413-492C-82D5-805D60BD9BBA}"/>
              </a:ext>
            </a:extLst>
          </p:cNvPr>
          <p:cNvSpPr/>
          <p:nvPr/>
        </p:nvSpPr>
        <p:spPr>
          <a:xfrm rot="18334946">
            <a:off x="2123951" y="1883845"/>
            <a:ext cx="557354" cy="604586"/>
          </a:xfrm>
          <a:custGeom>
            <a:avLst/>
            <a:gdLst>
              <a:gd name="connsiteX0" fmla="*/ 171450 w 400191"/>
              <a:gd name="connsiteY0" fmla="*/ 446754 h 468666"/>
              <a:gd name="connsiteX1" fmla="*/ 400050 w 400191"/>
              <a:gd name="connsiteY1" fmla="*/ 418179 h 468666"/>
              <a:gd name="connsiteX2" fmla="*/ 142875 w 400191"/>
              <a:gd name="connsiteY2" fmla="*/ 3842 h 468666"/>
              <a:gd name="connsiteX3" fmla="*/ 0 w 400191"/>
              <a:gd name="connsiteY3" fmla="*/ 246729 h 46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191" h="468666">
                <a:moveTo>
                  <a:pt x="171450" y="446754"/>
                </a:moveTo>
                <a:cubicBezTo>
                  <a:pt x="288131" y="469376"/>
                  <a:pt x="404813" y="491998"/>
                  <a:pt x="400050" y="418179"/>
                </a:cubicBezTo>
                <a:cubicBezTo>
                  <a:pt x="395287" y="344360"/>
                  <a:pt x="209550" y="32417"/>
                  <a:pt x="142875" y="3842"/>
                </a:cubicBezTo>
                <a:cubicBezTo>
                  <a:pt x="76200" y="-24733"/>
                  <a:pt x="38100" y="110998"/>
                  <a:pt x="0" y="246729"/>
                </a:cubicBezTo>
              </a:path>
            </a:pathLst>
          </a:cu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47E650-4010-45A4-A0AD-A93E24474390}"/>
              </a:ext>
            </a:extLst>
          </p:cNvPr>
          <p:cNvCxnSpPr>
            <a:cxnSpLocks/>
          </p:cNvCxnSpPr>
          <p:nvPr/>
        </p:nvCxnSpPr>
        <p:spPr>
          <a:xfrm flipH="1" flipV="1">
            <a:off x="3243264" y="2971800"/>
            <a:ext cx="1651703" cy="125968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1DC679-21BA-45EF-90F4-ECEEE4B49A65}"/>
              </a:ext>
            </a:extLst>
          </p:cNvPr>
          <p:cNvSpPr txBox="1"/>
          <p:nvPr/>
        </p:nvSpPr>
        <p:spPr>
          <a:xfrm>
            <a:off x="3974805" y="270539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67521A-D5A3-4A34-86FF-9BD5BBEC76CE}"/>
              </a:ext>
            </a:extLst>
          </p:cNvPr>
          <p:cNvSpPr txBox="1"/>
          <p:nvPr/>
        </p:nvSpPr>
        <p:spPr>
          <a:xfrm>
            <a:off x="4270729" y="308765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D6E1F4-EF25-446C-BDA8-1F9A0FAA569C}"/>
              </a:ext>
            </a:extLst>
          </p:cNvPr>
          <p:cNvSpPr txBox="1"/>
          <p:nvPr/>
        </p:nvSpPr>
        <p:spPr>
          <a:xfrm>
            <a:off x="2123798" y="1598616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1CC53-1444-4056-A1C4-3750158963DB}"/>
              </a:ext>
            </a:extLst>
          </p:cNvPr>
          <p:cNvSpPr txBox="1"/>
          <p:nvPr/>
        </p:nvSpPr>
        <p:spPr>
          <a:xfrm>
            <a:off x="2116331" y="5123504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0E2C0B-7138-4ECB-B9FF-679ED5094328}"/>
              </a:ext>
            </a:extLst>
          </p:cNvPr>
          <p:cNvSpPr txBox="1"/>
          <p:nvPr/>
        </p:nvSpPr>
        <p:spPr>
          <a:xfrm>
            <a:off x="2431173" y="3318490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0.8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DACF2-8BAB-4006-A717-E271B29BF3D7}"/>
              </a:ext>
            </a:extLst>
          </p:cNvPr>
          <p:cNvSpPr txBox="1"/>
          <p:nvPr/>
        </p:nvSpPr>
        <p:spPr>
          <a:xfrm>
            <a:off x="6935426" y="4689595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8C947B-9657-4D8C-A2C3-ECB256656B36}"/>
              </a:ext>
            </a:extLst>
          </p:cNvPr>
          <p:cNvSpPr txBox="1"/>
          <p:nvPr/>
        </p:nvSpPr>
        <p:spPr>
          <a:xfrm>
            <a:off x="6086373" y="338746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0.05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E98E55-1B76-4F51-9956-BBF957D3867C}"/>
              </a:ext>
            </a:extLst>
          </p:cNvPr>
          <p:cNvSpPr txBox="1"/>
          <p:nvPr/>
        </p:nvSpPr>
        <p:spPr>
          <a:xfrm>
            <a:off x="3793474" y="434429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9C6F22-217A-4917-90EE-C87900C43F81}"/>
              </a:ext>
            </a:extLst>
          </p:cNvPr>
          <p:cNvSpPr txBox="1"/>
          <p:nvPr/>
        </p:nvSpPr>
        <p:spPr>
          <a:xfrm>
            <a:off x="3437408" y="346770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0DFAF6-6D08-4C84-8A29-4573AA04B29F}"/>
              </a:ext>
            </a:extLst>
          </p:cNvPr>
          <p:cNvSpPr txBox="1"/>
          <p:nvPr/>
        </p:nvSpPr>
        <p:spPr>
          <a:xfrm>
            <a:off x="5265247" y="3220442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6D5887-1C8B-4F78-B88D-54E5CD24FBE1}"/>
              </a:ext>
            </a:extLst>
          </p:cNvPr>
          <p:cNvSpPr txBox="1"/>
          <p:nvPr/>
        </p:nvSpPr>
        <p:spPr>
          <a:xfrm>
            <a:off x="7090917" y="2186138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/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F4330AC-74F3-4EAF-BE23-0B3665070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98" y="2337865"/>
                <a:ext cx="1175578" cy="461665"/>
              </a:xfrm>
              <a:prstGeom prst="rect">
                <a:avLst/>
              </a:prstGeom>
              <a:blipFill>
                <a:blip r:embed="rId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/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A46D544-88D3-442F-B4EB-17A41D7A4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86" y="4113462"/>
                <a:ext cx="717119" cy="461665"/>
              </a:xfrm>
              <a:prstGeom prst="rect">
                <a:avLst/>
              </a:prstGeom>
              <a:blipFill>
                <a:blip r:embed="rId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/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05E9A42-A8CF-49A1-B8BC-4BEF0E72D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8994" y="1891371"/>
                <a:ext cx="717119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/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6E2338F-B981-4909-90E1-0081D8A87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0558" y="4729282"/>
                <a:ext cx="946349" cy="461665"/>
              </a:xfrm>
              <a:prstGeom prst="rect">
                <a:avLst/>
              </a:prstGeom>
              <a:blipFill>
                <a:blip r:embed="rId5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8BA1704-CBB2-4135-B268-F722B89C2134}"/>
              </a:ext>
            </a:extLst>
          </p:cNvPr>
          <p:cNvCxnSpPr/>
          <p:nvPr/>
        </p:nvCxnSpPr>
        <p:spPr>
          <a:xfrm>
            <a:off x="1509576" y="1829448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2F4905E-BE6B-4511-B1AC-62B211BD11C3}"/>
              </a:ext>
            </a:extLst>
          </p:cNvPr>
          <p:cNvCxnSpPr/>
          <p:nvPr/>
        </p:nvCxnSpPr>
        <p:spPr>
          <a:xfrm>
            <a:off x="1275526" y="3541231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6160B4F-7522-4EB5-B6AD-48011385B9BC}"/>
              </a:ext>
            </a:extLst>
          </p:cNvPr>
          <p:cNvCxnSpPr>
            <a:cxnSpLocks/>
          </p:cNvCxnSpPr>
          <p:nvPr/>
        </p:nvCxnSpPr>
        <p:spPr>
          <a:xfrm flipV="1">
            <a:off x="5041000" y="4753691"/>
            <a:ext cx="424616" cy="445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87F0A40-F3E6-495A-AE02-007E019EFA4C}"/>
              </a:ext>
            </a:extLst>
          </p:cNvPr>
          <p:cNvCxnSpPr/>
          <p:nvPr/>
        </p:nvCxnSpPr>
        <p:spPr>
          <a:xfrm>
            <a:off x="4974903" y="1838527"/>
            <a:ext cx="376374" cy="5875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1C8EF105-C01E-4536-8A2D-A3CAAC946353}"/>
              </a:ext>
            </a:extLst>
          </p:cNvPr>
          <p:cNvSpPr txBox="1"/>
          <p:nvPr/>
        </p:nvSpPr>
        <p:spPr>
          <a:xfrm>
            <a:off x="992799" y="30940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960EC2-2EC1-4626-BE8B-53E25063320A}"/>
              </a:ext>
            </a:extLst>
          </p:cNvPr>
          <p:cNvSpPr txBox="1"/>
          <p:nvPr/>
        </p:nvSpPr>
        <p:spPr>
          <a:xfrm>
            <a:off x="4716748" y="503019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70DE2A-9E5C-402B-92D6-81A080BE5106}"/>
              </a:ext>
            </a:extLst>
          </p:cNvPr>
          <p:cNvCxnSpPr>
            <a:cxnSpLocks/>
          </p:cNvCxnSpPr>
          <p:nvPr/>
        </p:nvCxnSpPr>
        <p:spPr>
          <a:xfrm flipH="1">
            <a:off x="3161763" y="2520334"/>
            <a:ext cx="1831410" cy="26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070B1E-A74D-4394-B22C-63D2C5BA705E}"/>
              </a:ext>
            </a:extLst>
          </p:cNvPr>
          <p:cNvSpPr txBox="1"/>
          <p:nvPr/>
        </p:nvSpPr>
        <p:spPr>
          <a:xfrm>
            <a:off x="3844847" y="2144729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/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        A         C          B          I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e>
                      </m:mr>
                    </m:m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.3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0.2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0.4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0.05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0.5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93D2056-033E-4C37-ADAF-3B52F3684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8168" y="2144729"/>
                <a:ext cx="3400419" cy="1854867"/>
              </a:xfrm>
              <a:prstGeom prst="rect">
                <a:avLst/>
              </a:prstGeom>
              <a:blipFill>
                <a:blip r:embed="rId6"/>
                <a:stretch>
                  <a:fillRect t="-2632" r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52E29AF-0B0F-CFED-4630-F24A7188C286}"/>
                  </a:ext>
                </a:extLst>
              </p14:cNvPr>
              <p14:cNvContentPartPr/>
              <p14:nvPr/>
            </p14:nvContentPartPr>
            <p14:xfrm>
              <a:off x="10549080" y="2652840"/>
              <a:ext cx="1433880" cy="16765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52E29AF-0B0F-CFED-4630-F24A7188C28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539720" y="2643480"/>
                <a:ext cx="1452600" cy="169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23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Transition probabilities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Chapman-Kolmogorov Equation: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: probability of going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′′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′′,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Corollary: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31A1EE-EB03-4FB3-86D3-5169A3EB2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00199"/>
                <a:ext cx="11699087" cy="4083841"/>
              </a:xfrm>
              <a:blipFill>
                <a:blip r:embed="rId3"/>
                <a:stretch>
                  <a:fillRect l="-625" t="-2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Probability of moving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steps</a:t>
                </a:r>
              </a:p>
            </p:txBody>
          </p:sp>
        </mc:Choice>
        <mc:Fallback xmlns="">
          <p:sp>
            <p:nvSpPr>
              <p:cNvPr id="3" name="Title 2">
                <a:extLst>
                  <a:ext uri="{FF2B5EF4-FFF2-40B4-BE49-F238E27FC236}">
                    <a16:creationId xmlns:a16="http://schemas.microsoft.com/office/drawing/2014/main" id="{6C880BE8-AD6C-4848-91CE-6C734E7A59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 l="-2232" t="-19685" b="-3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0F049-B28C-4F43-8702-8C3ED4AE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649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24791</TotalTime>
  <Words>3211</Words>
  <Application>Microsoft Office PowerPoint</Application>
  <PresentationFormat>Widescreen</PresentationFormat>
  <Paragraphs>605</Paragraphs>
  <Slides>46</Slides>
  <Notes>2</Notes>
  <HiddenSlides>7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6" baseType="lpstr">
      <vt:lpstr>Arial</vt:lpstr>
      <vt:lpstr>Blackadder ITC</vt:lpstr>
      <vt:lpstr>Calibri</vt:lpstr>
      <vt:lpstr>Calibri Light</vt:lpstr>
      <vt:lpstr>Cambria</vt:lpstr>
      <vt:lpstr>Cambria Math</vt:lpstr>
      <vt:lpstr>Garamond</vt:lpstr>
      <vt:lpstr>Times New Roman</vt:lpstr>
      <vt:lpstr>Wingdings 3</vt:lpstr>
      <vt:lpstr>Office Theme</vt:lpstr>
      <vt:lpstr>Autonomous Cyber-Physical Systems: Probabilistic Models</vt:lpstr>
      <vt:lpstr>Probabilistic Models</vt:lpstr>
      <vt:lpstr>Stochastic Process</vt:lpstr>
      <vt:lpstr>Markov chains</vt:lpstr>
      <vt:lpstr>Discrete-time Markov chain (DTMC)</vt:lpstr>
      <vt:lpstr>Formal definition: DTMC as a transition system</vt:lpstr>
      <vt:lpstr>Markov chain example: Driver modeling</vt:lpstr>
      <vt:lpstr>Markov chain: Transition probability matrix</vt:lpstr>
      <vt:lpstr>Probability of moving n steps</vt:lpstr>
      <vt:lpstr>Probabilistic CTL</vt:lpstr>
      <vt:lpstr>Probabilistic CTL</vt:lpstr>
      <vt:lpstr>Semantics</vt:lpstr>
      <vt:lpstr>PowerPoint Presentation</vt:lpstr>
      <vt:lpstr>PCTL</vt:lpstr>
      <vt:lpstr>Fun Game</vt:lpstr>
      <vt:lpstr>Example PCTL formulas</vt:lpstr>
      <vt:lpstr>PCTL equivalences</vt:lpstr>
      <vt:lpstr>Quantitative vs. Qualitative model checking</vt:lpstr>
      <vt:lpstr>Model checking PCTL</vt:lpstr>
      <vt:lpstr>Computing P_(∼p) ψ</vt:lpstr>
      <vt:lpstr>Computing P_(∼p ) Φ U^(≤k)  Ψ</vt:lpstr>
      <vt:lpstr>Computing P_(∼p ) Φ U^(&lt;∞)  Ψ</vt:lpstr>
      <vt:lpstr>Types of problems in Probabilistic Verification</vt:lpstr>
      <vt:lpstr>PCTL</vt:lpstr>
      <vt:lpstr>PCTL vs. CTL</vt:lpstr>
      <vt:lpstr>Probabilistic vs. Nondeterministic verification </vt:lpstr>
      <vt:lpstr>Geometric distribution for discrete random variables</vt:lpstr>
      <vt:lpstr>Residence/Dwell times</vt:lpstr>
      <vt:lpstr>Continuous Time Markov Chains</vt:lpstr>
      <vt:lpstr>Exponential distribution</vt:lpstr>
      <vt:lpstr>Exponential distribution properties</vt:lpstr>
      <vt:lpstr>CTMC example</vt:lpstr>
      <vt:lpstr>CTMC transition probability</vt:lpstr>
      <vt:lpstr>CTMC example</vt:lpstr>
      <vt:lpstr>CTMC + PCTL</vt:lpstr>
      <vt:lpstr>PowerPoint Presentation</vt:lpstr>
      <vt:lpstr>Hidden Markov Models</vt:lpstr>
      <vt:lpstr>Robot trying to reach moving target example</vt:lpstr>
      <vt:lpstr>Robot trying to reach moving target example</vt:lpstr>
      <vt:lpstr>What if robot cannot see all the state?</vt:lpstr>
      <vt:lpstr>Interesting Problems for HMMs</vt:lpstr>
      <vt:lpstr>Viterbi Algorithm</vt:lpstr>
      <vt:lpstr>Bibliography</vt:lpstr>
      <vt:lpstr>Types of states in Markov chains</vt:lpstr>
      <vt:lpstr>First passage probability</vt:lpstr>
      <vt:lpstr>Stationary distributions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533</cp:revision>
  <dcterms:created xsi:type="dcterms:W3CDTF">2018-01-04T23:14:16Z</dcterms:created>
  <dcterms:modified xsi:type="dcterms:W3CDTF">2023-10-23T20:44:52Z</dcterms:modified>
</cp:coreProperties>
</file>