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9" r:id="rId11"/>
    <p:sldId id="288" r:id="rId12"/>
    <p:sldId id="292" r:id="rId13"/>
    <p:sldId id="293" r:id="rId14"/>
    <p:sldId id="294" r:id="rId15"/>
    <p:sldId id="303" r:id="rId16"/>
    <p:sldId id="295" r:id="rId17"/>
    <p:sldId id="291" r:id="rId18"/>
    <p:sldId id="297" r:id="rId19"/>
    <p:sldId id="298" r:id="rId20"/>
    <p:sldId id="290" r:id="rId21"/>
    <p:sldId id="299" r:id="rId22"/>
    <p:sldId id="300" r:id="rId23"/>
    <p:sldId id="287" r:id="rId24"/>
    <p:sldId id="301" r:id="rId25"/>
    <p:sldId id="2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77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8/26/2018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0" y="575832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84A0C8-99FC-499C-9625-1C0F6922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411086"/>
            <a:ext cx="2743200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29" y="572294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Introduction to Formal Verification/Reasoning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28" y="3602038"/>
            <a:ext cx="11966021" cy="165576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Fall 2018: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  <a:p>
            <a:r>
              <a:rPr lang="en-US" dirty="0"/>
              <a:t>Course materials: http://www-bcf.usc.edu/~jdeshmuk/teaching/cs699-fm-for-cps/index.html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C0FD-3E3B-407F-B35A-092F56A698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411086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B29134-D0A8-46D1-A363-7668EFDC6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 idea: Do not construct </a:t>
            </a:r>
            <a:r>
              <a:rPr lang="en-US" dirty="0" err="1"/>
              <a:t>Kripke</a:t>
            </a:r>
            <a:r>
              <a:rPr lang="en-US" dirty="0"/>
              <a:t> structure for program explicitly, but develop a </a:t>
            </a:r>
            <a:r>
              <a:rPr lang="en-US" i="1" dirty="0"/>
              <a:t>symbolic </a:t>
            </a:r>
            <a:r>
              <a:rPr lang="en-US" dirty="0"/>
              <a:t>representation for the transition system corresponding to the program</a:t>
            </a:r>
          </a:p>
          <a:p>
            <a:r>
              <a:rPr lang="en-US" dirty="0"/>
              <a:t>In Boolean programs (hardware verification): with the use of Binary Decision Diagrams and propositional SAT </a:t>
            </a:r>
          </a:p>
          <a:p>
            <a:r>
              <a:rPr lang="en-US" dirty="0"/>
              <a:t>In software programs: with the use of constraint solvers and SAT modulo theories (SMT solvers)</a:t>
            </a:r>
          </a:p>
          <a:p>
            <a:r>
              <a:rPr lang="en-US" dirty="0"/>
              <a:t>Symbolic model checking algorithms then perform verification with the help of constraint solving/SAT</a:t>
            </a:r>
          </a:p>
          <a:p>
            <a:r>
              <a:rPr lang="en-US" dirty="0"/>
              <a:t>We will learn the details in some of the papers we explore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8C5F60-8944-475D-98BE-665AA632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74ABF-F2B2-4963-89DC-5AB3F59C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5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195C0A-5C21-41D0-ABC7-7DFEDCB7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 idea: Remove some detail from the program to create an abstraction of the program</a:t>
            </a:r>
          </a:p>
          <a:p>
            <a:r>
              <a:rPr lang="en-US" dirty="0"/>
              <a:t>Abstract program is typically much smaller than the actual program, and is an </a:t>
            </a:r>
            <a:r>
              <a:rPr lang="en-US" i="1" dirty="0"/>
              <a:t>over-approximation</a:t>
            </a:r>
            <a:r>
              <a:rPr lang="en-US" dirty="0"/>
              <a:t>: the abstract program will contain strictly more behaviors than the concrete program (because some detail was removed)</a:t>
            </a:r>
          </a:p>
          <a:p>
            <a:r>
              <a:rPr lang="en-US" dirty="0"/>
              <a:t>Run analysis algorithms on the smaller abstract program </a:t>
            </a:r>
          </a:p>
          <a:p>
            <a:r>
              <a:rPr lang="en-US" dirty="0"/>
              <a:t>If the abstract program satisfies the spec, we are done (if less detailed behaviors satisfy the spec, more detailed behaviors will also satisfy it).</a:t>
            </a:r>
          </a:p>
          <a:p>
            <a:r>
              <a:rPr lang="en-US" dirty="0"/>
              <a:t>If abstract program does not satisfy the spec, it may be a false positive: we then use refinement to improve the quality of abstraction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552D8F-3F5D-49F4-93D2-E950CE9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Abstraction/Refinement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08946-0593-4F1D-A6BF-D7C39D19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1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6087F6-C27A-4869-9EDA-4710F806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91" y="1273296"/>
            <a:ext cx="3324664" cy="241462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 = 1000;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(x &gt; 0)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x := x-1;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halt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D31F4F-2FF8-462C-8F4A-2BD82CBD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3A7A2-95E3-4E38-BAB4-1FC9D6E4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70F4F8-1B37-442F-B80A-67340C19608B}"/>
              </a:ext>
            </a:extLst>
          </p:cNvPr>
          <p:cNvGrpSpPr/>
          <p:nvPr/>
        </p:nvGrpSpPr>
        <p:grpSpPr>
          <a:xfrm>
            <a:off x="4216052" y="1273296"/>
            <a:ext cx="6731929" cy="2925201"/>
            <a:chOff x="4876452" y="1769121"/>
            <a:chExt cx="6731929" cy="292520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F3DFBD-8C85-4374-AA3A-1973148D498F}"/>
                </a:ext>
              </a:extLst>
            </p:cNvPr>
            <p:cNvSpPr/>
            <p:nvPr/>
          </p:nvSpPr>
          <p:spPr>
            <a:xfrm>
              <a:off x="4876452" y="2292082"/>
              <a:ext cx="1163782" cy="1982045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BB77C2C-CDBD-44C5-B32B-C82122A30AF8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6040234" y="3262288"/>
              <a:ext cx="1752947" cy="2081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7E56FE3-EB76-4634-A94F-02C9BBE42330}"/>
                </a:ext>
              </a:extLst>
            </p:cNvPr>
            <p:cNvSpPr/>
            <p:nvPr/>
          </p:nvSpPr>
          <p:spPr>
            <a:xfrm>
              <a:off x="7793181" y="2340831"/>
              <a:ext cx="1163782" cy="184291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AD6A4F08-9CFB-43AD-B109-80A66C01652E}"/>
                </a:ext>
              </a:extLst>
            </p:cNvPr>
            <p:cNvSpPr/>
            <p:nvPr/>
          </p:nvSpPr>
          <p:spPr>
            <a:xfrm rot="16200000">
              <a:off x="5160818" y="1746477"/>
              <a:ext cx="609600" cy="654887"/>
            </a:xfrm>
            <a:prstGeom prst="arc">
              <a:avLst>
                <a:gd name="adj1" fmla="val 13033269"/>
                <a:gd name="adj2" fmla="val 8613869"/>
              </a:avLst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D16B80-6B55-4A88-8884-DDD3AEE328BC}"/>
                    </a:ext>
                  </a:extLst>
                </p:cNvPr>
                <p:cNvSpPr txBox="1"/>
                <p:nvPr/>
              </p:nvSpPr>
              <p:spPr>
                <a:xfrm>
                  <a:off x="5185539" y="4324990"/>
                  <a:ext cx="633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&gt;</m:t>
                      </m:r>
                    </m:oMath>
                  </a14:m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D16B80-6B55-4A88-8884-DDD3AEE32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5539" y="4324990"/>
                  <a:ext cx="63350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7692" t="-6557" r="-7692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BDE29-86D3-49D7-91BE-5AF6FF07A75A}"/>
                    </a:ext>
                  </a:extLst>
                </p:cNvPr>
                <p:cNvSpPr txBox="1"/>
                <p:nvPr/>
              </p:nvSpPr>
              <p:spPr>
                <a:xfrm>
                  <a:off x="8058318" y="4321761"/>
                  <a:ext cx="633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</m:oMath>
                  </a14:m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BDE29-86D3-49D7-91BE-5AF6FF07A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8318" y="4321761"/>
                  <a:ext cx="63350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8738" t="-8333" r="-7767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6B21D8-2DA6-4680-BDAB-F5B32EB0D464}"/>
                </a:ext>
              </a:extLst>
            </p:cNvPr>
            <p:cNvSpPr/>
            <p:nvPr/>
          </p:nvSpPr>
          <p:spPr>
            <a:xfrm>
              <a:off x="5406694" y="2619522"/>
              <a:ext cx="131893" cy="103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B48532-F172-40C1-9049-8B5E8C3D4D79}"/>
                </a:ext>
              </a:extLst>
            </p:cNvPr>
            <p:cNvSpPr/>
            <p:nvPr/>
          </p:nvSpPr>
          <p:spPr>
            <a:xfrm>
              <a:off x="5406695" y="2855369"/>
              <a:ext cx="131893" cy="103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ABA5476-B8F0-4226-BD09-1AD7D91D9E7E}"/>
                </a:ext>
              </a:extLst>
            </p:cNvPr>
            <p:cNvSpPr/>
            <p:nvPr/>
          </p:nvSpPr>
          <p:spPr>
            <a:xfrm>
              <a:off x="5413622" y="3662379"/>
              <a:ext cx="131893" cy="103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E5C493-E341-4FBA-A12E-DBC58DB30AE0}"/>
                </a:ext>
              </a:extLst>
            </p:cNvPr>
            <p:cNvSpPr/>
            <p:nvPr/>
          </p:nvSpPr>
          <p:spPr>
            <a:xfrm>
              <a:off x="5413622" y="3925725"/>
              <a:ext cx="131893" cy="103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EF754F-39C7-4B05-99E1-4180DAE876EE}"/>
                </a:ext>
              </a:extLst>
            </p:cNvPr>
            <p:cNvSpPr/>
            <p:nvPr/>
          </p:nvSpPr>
          <p:spPr>
            <a:xfrm>
              <a:off x="5442758" y="310285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A09B590-89A1-4315-8296-32D46583FCBD}"/>
                </a:ext>
              </a:extLst>
            </p:cNvPr>
            <p:cNvSpPr/>
            <p:nvPr/>
          </p:nvSpPr>
          <p:spPr>
            <a:xfrm>
              <a:off x="5442758" y="32622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76929B-31D9-4EFB-BB0A-F04E1E06AF3A}"/>
                </a:ext>
              </a:extLst>
            </p:cNvPr>
            <p:cNvSpPr/>
            <p:nvPr/>
          </p:nvSpPr>
          <p:spPr>
            <a:xfrm>
              <a:off x="5442758" y="3429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C78791-63E1-44E3-B8F9-D7F8EB3B4B65}"/>
                </a:ext>
              </a:extLst>
            </p:cNvPr>
            <p:cNvSpPr txBox="1"/>
            <p:nvPr/>
          </p:nvSpPr>
          <p:spPr>
            <a:xfrm>
              <a:off x="5465617" y="2556547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84E184-AA76-42D2-859D-C3273B0B921E}"/>
                </a:ext>
              </a:extLst>
            </p:cNvPr>
            <p:cNvSpPr txBox="1"/>
            <p:nvPr/>
          </p:nvSpPr>
          <p:spPr>
            <a:xfrm>
              <a:off x="5486877" y="2792076"/>
              <a:ext cx="4251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999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7D9938-6B92-47D7-8D58-F6746E06B97E}"/>
                </a:ext>
              </a:extLst>
            </p:cNvPr>
            <p:cNvSpPr txBox="1"/>
            <p:nvPr/>
          </p:nvSpPr>
          <p:spPr>
            <a:xfrm>
              <a:off x="5502293" y="3850721"/>
              <a:ext cx="2648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AD40F1-856A-42B9-9D6E-EE4D5CF7DFE4}"/>
                </a:ext>
              </a:extLst>
            </p:cNvPr>
            <p:cNvSpPr txBox="1"/>
            <p:nvPr/>
          </p:nvSpPr>
          <p:spPr>
            <a:xfrm>
              <a:off x="5502293" y="3584270"/>
              <a:ext cx="2648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F3E0D2-11AA-4A99-B695-606574686624}"/>
                </a:ext>
              </a:extLst>
            </p:cNvPr>
            <p:cNvSpPr/>
            <p:nvPr/>
          </p:nvSpPr>
          <p:spPr>
            <a:xfrm>
              <a:off x="9507639" y="2232647"/>
              <a:ext cx="131893" cy="103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F8C0D6-4B74-4C47-9BF8-1EC3612A9B81}"/>
                </a:ext>
              </a:extLst>
            </p:cNvPr>
            <p:cNvSpPr txBox="1"/>
            <p:nvPr/>
          </p:nvSpPr>
          <p:spPr>
            <a:xfrm>
              <a:off x="9691254" y="2059339"/>
              <a:ext cx="1543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Concrete state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C854BA-4C8A-4DCF-9EDF-1D49BDDB5D45}"/>
                </a:ext>
              </a:extLst>
            </p:cNvPr>
            <p:cNvSpPr/>
            <p:nvPr/>
          </p:nvSpPr>
          <p:spPr>
            <a:xfrm>
              <a:off x="9384607" y="2538473"/>
              <a:ext cx="306647" cy="25360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4C35EA-781E-46BB-91FF-1B07B9296F93}"/>
                </a:ext>
              </a:extLst>
            </p:cNvPr>
            <p:cNvSpPr txBox="1"/>
            <p:nvPr/>
          </p:nvSpPr>
          <p:spPr>
            <a:xfrm>
              <a:off x="9691254" y="2480608"/>
              <a:ext cx="1475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Abstract state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B8F3C8-7E28-43C0-9914-47776D607CA8}"/>
                </a:ext>
              </a:extLst>
            </p:cNvPr>
            <p:cNvCxnSpPr>
              <a:cxnSpLocks/>
            </p:cNvCxnSpPr>
            <p:nvPr/>
          </p:nvCxnSpPr>
          <p:spPr>
            <a:xfrm>
              <a:off x="9324066" y="3052352"/>
              <a:ext cx="36714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2F65CC-1262-4970-9282-5B23F18696ED}"/>
                </a:ext>
              </a:extLst>
            </p:cNvPr>
            <p:cNvSpPr txBox="1"/>
            <p:nvPr/>
          </p:nvSpPr>
          <p:spPr>
            <a:xfrm>
              <a:off x="9691253" y="2861326"/>
              <a:ext cx="1917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Abstract transition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BEB5EC-A031-481B-9666-94169068EF39}"/>
                  </a:ext>
                </a:extLst>
              </p:cNvPr>
              <p:cNvSpPr txBox="1"/>
              <p:nvPr/>
            </p:nvSpPr>
            <p:spPr>
              <a:xfrm>
                <a:off x="72247" y="4113789"/>
                <a:ext cx="10875734" cy="1733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800"/>
                </a:lvl1pPr>
                <a:lvl2pPr marL="685800" lvl="1" indent="-274320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/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/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Property to prove: always x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observe that abstraction is conservative (every behavior in actual program is a behavior in the abstraction)</a:t>
                </a:r>
              </a:p>
              <a:p>
                <a:r>
                  <a:rPr lang="en-US" sz="2400" dirty="0"/>
                  <a:t>above abstraction is sufficient to prove that the property holds!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BEB5EC-A031-481B-9666-94169068E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7" y="4113789"/>
                <a:ext cx="10875734" cy="1733195"/>
              </a:xfrm>
              <a:prstGeom prst="rect">
                <a:avLst/>
              </a:prstGeom>
              <a:blipFill>
                <a:blip r:embed="rId4"/>
                <a:stretch>
                  <a:fillRect l="-897" t="-4930" b="-3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798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D31F4F-2FF8-462C-8F4A-2BD82CBD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for refinement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3A7A2-95E3-4E38-BAB4-1FC9D6E4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470F4F8-1B37-442F-B80A-67340C19608B}"/>
              </a:ext>
            </a:extLst>
          </p:cNvPr>
          <p:cNvGrpSpPr/>
          <p:nvPr/>
        </p:nvGrpSpPr>
        <p:grpSpPr>
          <a:xfrm>
            <a:off x="4216052" y="1273296"/>
            <a:ext cx="6830931" cy="2885562"/>
            <a:chOff x="4876452" y="1769121"/>
            <a:chExt cx="6830931" cy="288556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F3DFBD-8C85-4374-AA3A-1973148D498F}"/>
                </a:ext>
              </a:extLst>
            </p:cNvPr>
            <p:cNvSpPr/>
            <p:nvPr/>
          </p:nvSpPr>
          <p:spPr>
            <a:xfrm>
              <a:off x="4876452" y="2292082"/>
              <a:ext cx="1163782" cy="1982045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BB77C2C-CDBD-44C5-B32B-C82122A30AF8}"/>
                </a:ext>
              </a:extLst>
            </p:cNvPr>
            <p:cNvCxnSpPr>
              <a:cxnSpLocks/>
              <a:stCxn id="5" idx="6"/>
              <a:endCxn id="9" idx="2"/>
            </p:cNvCxnSpPr>
            <p:nvPr/>
          </p:nvCxnSpPr>
          <p:spPr>
            <a:xfrm flipV="1">
              <a:off x="6040234" y="3262288"/>
              <a:ext cx="1752947" cy="20817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7E56FE3-EB76-4634-A94F-02C9BBE42330}"/>
                </a:ext>
              </a:extLst>
            </p:cNvPr>
            <p:cNvSpPr/>
            <p:nvPr/>
          </p:nvSpPr>
          <p:spPr>
            <a:xfrm>
              <a:off x="7793181" y="2340831"/>
              <a:ext cx="1163782" cy="184291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AD6A4F08-9CFB-43AD-B109-80A66C01652E}"/>
                </a:ext>
              </a:extLst>
            </p:cNvPr>
            <p:cNvSpPr/>
            <p:nvPr/>
          </p:nvSpPr>
          <p:spPr>
            <a:xfrm rot="16200000">
              <a:off x="5160818" y="1746477"/>
              <a:ext cx="609600" cy="654887"/>
            </a:xfrm>
            <a:prstGeom prst="arc">
              <a:avLst>
                <a:gd name="adj1" fmla="val 13033269"/>
                <a:gd name="adj2" fmla="val 8613869"/>
              </a:avLst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D16B80-6B55-4A88-8884-DDD3AEE328BC}"/>
                    </a:ext>
                  </a:extLst>
                </p:cNvPr>
                <p:cNvSpPr txBox="1"/>
                <p:nvPr/>
              </p:nvSpPr>
              <p:spPr>
                <a:xfrm>
                  <a:off x="5170123" y="4282556"/>
                  <a:ext cx="633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&gt;</m:t>
                      </m:r>
                    </m:oMath>
                  </a14:m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CD16B80-6B55-4A88-8884-DDD3AEE328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0123" y="4282556"/>
                  <a:ext cx="633507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8654" t="-6557" r="-6731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BDE29-86D3-49D7-91BE-5AF6FF07A75A}"/>
                    </a:ext>
                  </a:extLst>
                </p:cNvPr>
                <p:cNvSpPr txBox="1"/>
                <p:nvPr/>
              </p:nvSpPr>
              <p:spPr>
                <a:xfrm>
                  <a:off x="8020558" y="4285351"/>
                  <a:ext cx="633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x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</m:oMath>
                  </a14:m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</a:t>
                  </a: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A4BBDE29-86D3-49D7-91BE-5AF6FF07A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558" y="4285351"/>
                  <a:ext cx="633507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7692" t="-8333" r="-7692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86B21D8-2DA6-4680-BDAB-F5B32EB0D464}"/>
                </a:ext>
              </a:extLst>
            </p:cNvPr>
            <p:cNvSpPr/>
            <p:nvPr/>
          </p:nvSpPr>
          <p:spPr>
            <a:xfrm>
              <a:off x="5406694" y="2619522"/>
              <a:ext cx="131893" cy="103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BB48532-F172-40C1-9049-8B5E8C3D4D79}"/>
                </a:ext>
              </a:extLst>
            </p:cNvPr>
            <p:cNvSpPr/>
            <p:nvPr/>
          </p:nvSpPr>
          <p:spPr>
            <a:xfrm>
              <a:off x="5406695" y="2855369"/>
              <a:ext cx="131893" cy="103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ABA5476-B8F0-4226-BD09-1AD7D91D9E7E}"/>
                </a:ext>
              </a:extLst>
            </p:cNvPr>
            <p:cNvSpPr/>
            <p:nvPr/>
          </p:nvSpPr>
          <p:spPr>
            <a:xfrm>
              <a:off x="5413622" y="3662379"/>
              <a:ext cx="131893" cy="103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EE5C493-E341-4FBA-A12E-DBC58DB30AE0}"/>
                </a:ext>
              </a:extLst>
            </p:cNvPr>
            <p:cNvSpPr/>
            <p:nvPr/>
          </p:nvSpPr>
          <p:spPr>
            <a:xfrm>
              <a:off x="5413622" y="3925725"/>
              <a:ext cx="131893" cy="103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EF754F-39C7-4B05-99E1-4180DAE876EE}"/>
                </a:ext>
              </a:extLst>
            </p:cNvPr>
            <p:cNvSpPr/>
            <p:nvPr/>
          </p:nvSpPr>
          <p:spPr>
            <a:xfrm>
              <a:off x="5442758" y="3102851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A09B590-89A1-4315-8296-32D46583FCBD}"/>
                </a:ext>
              </a:extLst>
            </p:cNvPr>
            <p:cNvSpPr/>
            <p:nvPr/>
          </p:nvSpPr>
          <p:spPr>
            <a:xfrm>
              <a:off x="5442758" y="326228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76929B-31D9-4EFB-BB0A-F04E1E06AF3A}"/>
                </a:ext>
              </a:extLst>
            </p:cNvPr>
            <p:cNvSpPr/>
            <p:nvPr/>
          </p:nvSpPr>
          <p:spPr>
            <a:xfrm>
              <a:off x="5442758" y="3429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C78791-63E1-44E3-B8F9-D7F8EB3B4B65}"/>
                </a:ext>
              </a:extLst>
            </p:cNvPr>
            <p:cNvSpPr txBox="1"/>
            <p:nvPr/>
          </p:nvSpPr>
          <p:spPr>
            <a:xfrm>
              <a:off x="5465617" y="2556547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1000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D84E184-AA76-42D2-859D-C3273B0B921E}"/>
                </a:ext>
              </a:extLst>
            </p:cNvPr>
            <p:cNvSpPr txBox="1"/>
            <p:nvPr/>
          </p:nvSpPr>
          <p:spPr>
            <a:xfrm>
              <a:off x="5486877" y="2792076"/>
              <a:ext cx="50526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1000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F7D9938-6B92-47D7-8D58-F6746E06B97E}"/>
                </a:ext>
              </a:extLst>
            </p:cNvPr>
            <p:cNvSpPr txBox="1"/>
            <p:nvPr/>
          </p:nvSpPr>
          <p:spPr>
            <a:xfrm>
              <a:off x="5502293" y="3850721"/>
              <a:ext cx="2648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AD40F1-856A-42B9-9D6E-EE4D5CF7DFE4}"/>
                </a:ext>
              </a:extLst>
            </p:cNvPr>
            <p:cNvSpPr txBox="1"/>
            <p:nvPr/>
          </p:nvSpPr>
          <p:spPr>
            <a:xfrm>
              <a:off x="5502293" y="3584270"/>
              <a:ext cx="26481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F3E0D2-11AA-4A99-B695-606574686624}"/>
                </a:ext>
              </a:extLst>
            </p:cNvPr>
            <p:cNvSpPr/>
            <p:nvPr/>
          </p:nvSpPr>
          <p:spPr>
            <a:xfrm>
              <a:off x="9507639" y="2232647"/>
              <a:ext cx="131893" cy="10390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F8C0D6-4B74-4C47-9BF8-1EC3612A9B81}"/>
                </a:ext>
              </a:extLst>
            </p:cNvPr>
            <p:cNvSpPr txBox="1"/>
            <p:nvPr/>
          </p:nvSpPr>
          <p:spPr>
            <a:xfrm>
              <a:off x="9691254" y="2059339"/>
              <a:ext cx="2016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Concrete state for x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8C854BA-4C8A-4DCF-9EDF-1D49BDDB5D45}"/>
                </a:ext>
              </a:extLst>
            </p:cNvPr>
            <p:cNvSpPr/>
            <p:nvPr/>
          </p:nvSpPr>
          <p:spPr>
            <a:xfrm>
              <a:off x="9384607" y="2538473"/>
              <a:ext cx="306647" cy="253603"/>
            </a:xfrm>
            <a:prstGeom prst="ellipse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4C35EA-781E-46BB-91FF-1B07B9296F93}"/>
                </a:ext>
              </a:extLst>
            </p:cNvPr>
            <p:cNvSpPr txBox="1"/>
            <p:nvPr/>
          </p:nvSpPr>
          <p:spPr>
            <a:xfrm>
              <a:off x="9691254" y="2480608"/>
              <a:ext cx="1475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Abstract state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8B8F3C8-7E28-43C0-9914-47776D607CA8}"/>
                </a:ext>
              </a:extLst>
            </p:cNvPr>
            <p:cNvCxnSpPr>
              <a:cxnSpLocks/>
            </p:cNvCxnSpPr>
            <p:nvPr/>
          </p:nvCxnSpPr>
          <p:spPr>
            <a:xfrm>
              <a:off x="9324066" y="3052352"/>
              <a:ext cx="367145" cy="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42F65CC-1262-4970-9282-5B23F18696ED}"/>
                </a:ext>
              </a:extLst>
            </p:cNvPr>
            <p:cNvSpPr txBox="1"/>
            <p:nvPr/>
          </p:nvSpPr>
          <p:spPr>
            <a:xfrm>
              <a:off x="9691253" y="2861326"/>
              <a:ext cx="1917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Abstract transition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BEB5EC-A031-481B-9666-94169068EF39}"/>
                  </a:ext>
                </a:extLst>
              </p:cNvPr>
              <p:cNvSpPr txBox="1"/>
              <p:nvPr/>
            </p:nvSpPr>
            <p:spPr>
              <a:xfrm>
                <a:off x="72246" y="4113789"/>
                <a:ext cx="12119753" cy="173319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800"/>
                </a:lvl1pPr>
                <a:lvl2pPr marL="685800" lvl="1" indent="-274320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/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/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Property to prove: 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 mod 2)=(y mod 2)</a:t>
                </a:r>
                <a:endParaRPr lang="en-US" sz="2400" dirty="0"/>
              </a:p>
              <a:p>
                <a:r>
                  <a:rPr lang="en-US" sz="2000" dirty="0"/>
                  <a:t>observe that above abstraction is not good as it contains states where 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 mod 2)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≠</m:t>
                    </m:r>
                  </m:oMath>
                </a14:m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(y mod 2)</a:t>
                </a:r>
                <a:endParaRPr lang="en-US" sz="2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DBEB5EC-A031-481B-9666-94169068E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46" y="4113789"/>
                <a:ext cx="12119753" cy="1733195"/>
              </a:xfrm>
              <a:prstGeom prst="rect">
                <a:avLst/>
              </a:prstGeom>
              <a:blipFill>
                <a:blip r:embed="rId4"/>
                <a:stretch>
                  <a:fillRect l="-805" t="-5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ontent Placeholder 1">
            <a:extLst>
              <a:ext uri="{FF2B5EF4-FFF2-40B4-BE49-F238E27FC236}">
                <a16:creationId xmlns:a16="http://schemas.microsoft.com/office/drawing/2014/main" id="{5F75A296-1B0A-4B86-92EE-E9599E322ADE}"/>
              </a:ext>
            </a:extLst>
          </p:cNvPr>
          <p:cNvSpPr txBox="1">
            <a:spLocks/>
          </p:cNvSpPr>
          <p:nvPr/>
        </p:nvSpPr>
        <p:spPr>
          <a:xfrm>
            <a:off x="166680" y="1273296"/>
            <a:ext cx="3881387" cy="24146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0000" lnSpcReduction="20000"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 = 1000;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y = 0;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(x &gt; 0) 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:= x-1, (y+1) mod 2;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</a:p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halt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783F5AB-9A21-4C53-8A49-5FEFA4446CBA}"/>
              </a:ext>
            </a:extLst>
          </p:cNvPr>
          <p:cNvSpPr/>
          <p:nvPr/>
        </p:nvSpPr>
        <p:spPr>
          <a:xfrm>
            <a:off x="4525139" y="2123697"/>
            <a:ext cx="131893" cy="1039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120D514-0B40-44E7-8128-6FD10DEB3B3F}"/>
              </a:ext>
            </a:extLst>
          </p:cNvPr>
          <p:cNvSpPr/>
          <p:nvPr/>
        </p:nvSpPr>
        <p:spPr>
          <a:xfrm>
            <a:off x="4520073" y="2367816"/>
            <a:ext cx="131893" cy="1039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4AB433-2F8A-484F-8D11-F319918EB6C7}"/>
              </a:ext>
            </a:extLst>
          </p:cNvPr>
          <p:cNvSpPr/>
          <p:nvPr/>
        </p:nvSpPr>
        <p:spPr>
          <a:xfrm>
            <a:off x="8847239" y="1332538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9B55FA-E257-41D5-A70E-3E3DD99AD142}"/>
              </a:ext>
            </a:extLst>
          </p:cNvPr>
          <p:cNvSpPr txBox="1"/>
          <p:nvPr/>
        </p:nvSpPr>
        <p:spPr>
          <a:xfrm>
            <a:off x="9030854" y="1159230"/>
            <a:ext cx="202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Concrete state for y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5E9CDEA-6802-4768-A08B-C8032C7F2D88}"/>
              </a:ext>
            </a:extLst>
          </p:cNvPr>
          <p:cNvSpPr/>
          <p:nvPr/>
        </p:nvSpPr>
        <p:spPr>
          <a:xfrm>
            <a:off x="4568767" y="3157943"/>
            <a:ext cx="131893" cy="1039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292AC35-911A-4B85-97D3-9FCDAF42BBE8}"/>
              </a:ext>
            </a:extLst>
          </p:cNvPr>
          <p:cNvSpPr/>
          <p:nvPr/>
        </p:nvSpPr>
        <p:spPr>
          <a:xfrm>
            <a:off x="4568768" y="3438943"/>
            <a:ext cx="131893" cy="1039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D72632-9E27-425F-B054-52D6ECEBF792}"/>
              </a:ext>
            </a:extLst>
          </p:cNvPr>
          <p:cNvSpPr txBox="1"/>
          <p:nvPr/>
        </p:nvSpPr>
        <p:spPr>
          <a:xfrm>
            <a:off x="4283853" y="2060722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9B3CF1-2C26-423E-B362-3DF52118564F}"/>
              </a:ext>
            </a:extLst>
          </p:cNvPr>
          <p:cNvSpPr txBox="1"/>
          <p:nvPr/>
        </p:nvSpPr>
        <p:spPr>
          <a:xfrm>
            <a:off x="4293336" y="2325187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23B9F5-B1DD-4020-B9BB-C228410584C5}"/>
              </a:ext>
            </a:extLst>
          </p:cNvPr>
          <p:cNvSpPr txBox="1"/>
          <p:nvPr/>
        </p:nvSpPr>
        <p:spPr>
          <a:xfrm>
            <a:off x="4326983" y="3085193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C8FF80B-3758-4F12-8868-576731711511}"/>
              </a:ext>
            </a:extLst>
          </p:cNvPr>
          <p:cNvSpPr txBox="1"/>
          <p:nvPr/>
        </p:nvSpPr>
        <p:spPr>
          <a:xfrm>
            <a:off x="4336466" y="3349658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9980BC4-B220-4805-92E8-55CDC90C2D94}"/>
              </a:ext>
            </a:extLst>
          </p:cNvPr>
          <p:cNvSpPr/>
          <p:nvPr/>
        </p:nvSpPr>
        <p:spPr>
          <a:xfrm>
            <a:off x="7495792" y="2619567"/>
            <a:ext cx="131893" cy="1039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AD2869F-057B-4424-A191-AF1582FB609C}"/>
              </a:ext>
            </a:extLst>
          </p:cNvPr>
          <p:cNvSpPr/>
          <p:nvPr/>
        </p:nvSpPr>
        <p:spPr>
          <a:xfrm>
            <a:off x="7495793" y="2900567"/>
            <a:ext cx="131893" cy="1039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01CD315-E702-4AB5-9B32-337F0E7B7E95}"/>
              </a:ext>
            </a:extLst>
          </p:cNvPr>
          <p:cNvSpPr txBox="1"/>
          <p:nvPr/>
        </p:nvSpPr>
        <p:spPr>
          <a:xfrm>
            <a:off x="7218267" y="2557587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7C57B11-A817-4815-8A7D-590FF883DE7C}"/>
              </a:ext>
            </a:extLst>
          </p:cNvPr>
          <p:cNvSpPr txBox="1"/>
          <p:nvPr/>
        </p:nvSpPr>
        <p:spPr>
          <a:xfrm>
            <a:off x="7227750" y="2822052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079EE0E-7BFA-42E9-8B05-87B5DFA84160}"/>
              </a:ext>
            </a:extLst>
          </p:cNvPr>
          <p:cNvSpPr/>
          <p:nvPr/>
        </p:nvSpPr>
        <p:spPr>
          <a:xfrm>
            <a:off x="7709560" y="2641815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51D26EC-AD4A-44A1-9699-2EE9352834A1}"/>
              </a:ext>
            </a:extLst>
          </p:cNvPr>
          <p:cNvSpPr txBox="1"/>
          <p:nvPr/>
        </p:nvSpPr>
        <p:spPr>
          <a:xfrm>
            <a:off x="7798231" y="2563706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6FDD471-37C3-454D-BA59-3116A479BF05}"/>
              </a:ext>
            </a:extLst>
          </p:cNvPr>
          <p:cNvSpPr/>
          <p:nvPr/>
        </p:nvSpPr>
        <p:spPr>
          <a:xfrm>
            <a:off x="7716216" y="2910086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C8FFF88-16DB-4067-98E8-002CBA27A850}"/>
              </a:ext>
            </a:extLst>
          </p:cNvPr>
          <p:cNvSpPr txBox="1"/>
          <p:nvPr/>
        </p:nvSpPr>
        <p:spPr>
          <a:xfrm>
            <a:off x="7804887" y="2831977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CF4111E-3B10-491B-9207-B29F77C21455}"/>
              </a:ext>
            </a:extLst>
          </p:cNvPr>
          <p:cNvSpPr txBox="1"/>
          <p:nvPr/>
        </p:nvSpPr>
        <p:spPr>
          <a:xfrm>
            <a:off x="4548515" y="2038772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050CBBB-43C7-4AE4-8154-6A93616E7E26}"/>
              </a:ext>
            </a:extLst>
          </p:cNvPr>
          <p:cNvSpPr txBox="1"/>
          <p:nvPr/>
        </p:nvSpPr>
        <p:spPr>
          <a:xfrm>
            <a:off x="4548515" y="2273817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C48017-1C2E-4DB7-81DC-9E15FFE8B6D3}"/>
              </a:ext>
            </a:extLst>
          </p:cNvPr>
          <p:cNvSpPr txBox="1"/>
          <p:nvPr/>
        </p:nvSpPr>
        <p:spPr>
          <a:xfrm>
            <a:off x="4562853" y="3080303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F72F59-B217-4926-9187-2C04AA1BB4B8}"/>
              </a:ext>
            </a:extLst>
          </p:cNvPr>
          <p:cNvSpPr txBox="1"/>
          <p:nvPr/>
        </p:nvSpPr>
        <p:spPr>
          <a:xfrm>
            <a:off x="4577463" y="334551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063CE78-E785-49B6-A3DB-7D3413F8DDD4}"/>
              </a:ext>
            </a:extLst>
          </p:cNvPr>
          <p:cNvSpPr txBox="1"/>
          <p:nvPr/>
        </p:nvSpPr>
        <p:spPr>
          <a:xfrm>
            <a:off x="7506163" y="2533744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5E2EAA5-FC30-4319-B39A-857A4BC9F729}"/>
              </a:ext>
            </a:extLst>
          </p:cNvPr>
          <p:cNvSpPr txBox="1"/>
          <p:nvPr/>
        </p:nvSpPr>
        <p:spPr>
          <a:xfrm>
            <a:off x="7512819" y="2795121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41180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6087F6-C27A-4869-9EDA-4710F806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91" y="1273296"/>
            <a:ext cx="3324664" cy="241462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 = 1000;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(x &gt; 0)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x := x-1;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halt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D31F4F-2FF8-462C-8F4A-2BD82CBD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Refinement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3A7A2-95E3-4E38-BAB4-1FC9D6E4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BEB5EC-A031-481B-9666-94169068EF39}"/>
              </a:ext>
            </a:extLst>
          </p:cNvPr>
          <p:cNvSpPr txBox="1"/>
          <p:nvPr/>
        </p:nvSpPr>
        <p:spPr>
          <a:xfrm>
            <a:off x="72247" y="4113789"/>
            <a:ext cx="10875734" cy="1733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800"/>
            </a:lvl1pPr>
            <a:lvl2pPr marL="685800" lvl="1" indent="-27432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dirty="0"/>
              <a:t>Property to prove: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 mod 2)=(y mod 2)</a:t>
            </a:r>
            <a:endParaRPr lang="en-US" sz="2400" dirty="0"/>
          </a:p>
          <a:p>
            <a:r>
              <a:rPr lang="en-US" sz="2400" dirty="0"/>
              <a:t>“refine” or split state into two new states, and add transitions between new states and surviving old states</a:t>
            </a:r>
          </a:p>
          <a:p>
            <a:r>
              <a:rPr lang="en-US" sz="2400" dirty="0"/>
              <a:t>Abstraction is now rich enough to prove required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6C49677-66D5-4949-8F32-A385B656A018}"/>
              </a:ext>
            </a:extLst>
          </p:cNvPr>
          <p:cNvSpPr/>
          <p:nvPr/>
        </p:nvSpPr>
        <p:spPr>
          <a:xfrm>
            <a:off x="3758678" y="1454183"/>
            <a:ext cx="4016630" cy="2422387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B401A3A-436B-41F3-8421-C7EB92D307A9}"/>
              </a:ext>
            </a:extLst>
          </p:cNvPr>
          <p:cNvSpPr/>
          <p:nvPr/>
        </p:nvSpPr>
        <p:spPr>
          <a:xfrm>
            <a:off x="4216052" y="1796258"/>
            <a:ext cx="1163782" cy="17331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EBEF75-8FB7-4BC5-AED8-662BC2ED4E18}"/>
              </a:ext>
            </a:extLst>
          </p:cNvPr>
          <p:cNvCxnSpPr>
            <a:cxnSpLocks/>
          </p:cNvCxnSpPr>
          <p:nvPr/>
        </p:nvCxnSpPr>
        <p:spPr>
          <a:xfrm flipV="1">
            <a:off x="5379834" y="2515592"/>
            <a:ext cx="864184" cy="136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563EBA1B-C906-4FB3-9EF3-A9A70B347B0B}"/>
              </a:ext>
            </a:extLst>
          </p:cNvPr>
          <p:cNvSpPr/>
          <p:nvPr/>
        </p:nvSpPr>
        <p:spPr>
          <a:xfrm>
            <a:off x="6244018" y="1740039"/>
            <a:ext cx="1163782" cy="18429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79591E9-F5C8-4DAE-9579-0B6C90FAEA20}"/>
                  </a:ext>
                </a:extLst>
              </p:cNvPr>
              <p:cNvSpPr txBox="1"/>
              <p:nvPr/>
            </p:nvSpPr>
            <p:spPr>
              <a:xfrm>
                <a:off x="4405528" y="1274367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79591E9-F5C8-4DAE-9579-0B6C90FAE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528" y="1274367"/>
                <a:ext cx="633507" cy="369332"/>
              </a:xfrm>
              <a:prstGeom prst="rect">
                <a:avLst/>
              </a:prstGeom>
              <a:blipFill>
                <a:blip r:embed="rId2"/>
                <a:stretch>
                  <a:fillRect l="-8654" t="-6557" r="-6731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E494FEE-5B44-4092-B13D-4B98A70E3F72}"/>
                  </a:ext>
                </a:extLst>
              </p:cNvPr>
              <p:cNvSpPr txBox="1"/>
              <p:nvPr/>
            </p:nvSpPr>
            <p:spPr>
              <a:xfrm>
                <a:off x="8323492" y="3531522"/>
                <a:ext cx="1184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0,y=0</a:t>
                </a: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E494FEE-5B44-4092-B13D-4B98A70E3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3492" y="3531522"/>
                <a:ext cx="1184940" cy="369332"/>
              </a:xfrm>
              <a:prstGeom prst="rect">
                <a:avLst/>
              </a:prstGeom>
              <a:blipFill>
                <a:blip r:embed="rId3"/>
                <a:stretch>
                  <a:fillRect l="-4103" t="-6557" r="-307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Oval 64">
            <a:extLst>
              <a:ext uri="{FF2B5EF4-FFF2-40B4-BE49-F238E27FC236}">
                <a16:creationId xmlns:a16="http://schemas.microsoft.com/office/drawing/2014/main" id="{8C02EFF5-6195-47A3-ADDB-E4D2F31BC1E2}"/>
              </a:ext>
            </a:extLst>
          </p:cNvPr>
          <p:cNvSpPr/>
          <p:nvPr/>
        </p:nvSpPr>
        <p:spPr>
          <a:xfrm>
            <a:off x="4746294" y="2123697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A9DD50B-ABAF-4D8B-8FF4-D74EA8B8A843}"/>
              </a:ext>
            </a:extLst>
          </p:cNvPr>
          <p:cNvSpPr/>
          <p:nvPr/>
        </p:nvSpPr>
        <p:spPr>
          <a:xfrm>
            <a:off x="4746295" y="2359544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257E0DE-3EE7-4813-AB66-34FA4D359609}"/>
              </a:ext>
            </a:extLst>
          </p:cNvPr>
          <p:cNvSpPr/>
          <p:nvPr/>
        </p:nvSpPr>
        <p:spPr>
          <a:xfrm>
            <a:off x="4753222" y="3166554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72A90E9-FE71-40B3-AB30-DD2B162E0402}"/>
              </a:ext>
            </a:extLst>
          </p:cNvPr>
          <p:cNvSpPr/>
          <p:nvPr/>
        </p:nvSpPr>
        <p:spPr>
          <a:xfrm>
            <a:off x="4782358" y="26070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5CB8245-AEA7-44FA-8AB0-CA8C2C267AAB}"/>
              </a:ext>
            </a:extLst>
          </p:cNvPr>
          <p:cNvSpPr/>
          <p:nvPr/>
        </p:nvSpPr>
        <p:spPr>
          <a:xfrm>
            <a:off x="4782358" y="276646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C17BBA4-46CD-4A3B-A960-18E9EFC0049E}"/>
              </a:ext>
            </a:extLst>
          </p:cNvPr>
          <p:cNvSpPr/>
          <p:nvPr/>
        </p:nvSpPr>
        <p:spPr>
          <a:xfrm>
            <a:off x="4782358" y="29331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F46E85-BA4B-4C8E-91F5-2E0C6BB1E7CD}"/>
              </a:ext>
            </a:extLst>
          </p:cNvPr>
          <p:cNvSpPr txBox="1"/>
          <p:nvPr/>
        </p:nvSpPr>
        <p:spPr>
          <a:xfrm>
            <a:off x="4805217" y="206072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22F9CDD-1B4A-4EA5-96B9-C79F5310AFF1}"/>
              </a:ext>
            </a:extLst>
          </p:cNvPr>
          <p:cNvSpPr txBox="1"/>
          <p:nvPr/>
        </p:nvSpPr>
        <p:spPr>
          <a:xfrm>
            <a:off x="4826477" y="2296251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998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15F1F2-F319-472D-93DC-0D6F0E7CFAE2}"/>
              </a:ext>
            </a:extLst>
          </p:cNvPr>
          <p:cNvSpPr txBox="1"/>
          <p:nvPr/>
        </p:nvSpPr>
        <p:spPr>
          <a:xfrm>
            <a:off x="4841893" y="3088445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9028F1F-8A48-49E3-9070-88C14695AA22}"/>
              </a:ext>
            </a:extLst>
          </p:cNvPr>
          <p:cNvSpPr/>
          <p:nvPr/>
        </p:nvSpPr>
        <p:spPr>
          <a:xfrm>
            <a:off x="10040688" y="1871538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45BF095-645E-41A7-A048-3BBF1261B226}"/>
              </a:ext>
            </a:extLst>
          </p:cNvPr>
          <p:cNvSpPr txBox="1"/>
          <p:nvPr/>
        </p:nvSpPr>
        <p:spPr>
          <a:xfrm>
            <a:off x="10224303" y="1698230"/>
            <a:ext cx="15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Concrete state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12E42B3-8155-4E0E-A538-9812C07EE75A}"/>
              </a:ext>
            </a:extLst>
          </p:cNvPr>
          <p:cNvSpPr/>
          <p:nvPr/>
        </p:nvSpPr>
        <p:spPr>
          <a:xfrm>
            <a:off x="9917656" y="2177364"/>
            <a:ext cx="306647" cy="253603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E019CC7-869B-42BE-8EA6-214B650B5626}"/>
              </a:ext>
            </a:extLst>
          </p:cNvPr>
          <p:cNvSpPr txBox="1"/>
          <p:nvPr/>
        </p:nvSpPr>
        <p:spPr>
          <a:xfrm>
            <a:off x="10224303" y="2119499"/>
            <a:ext cx="1475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</a:t>
            </a:r>
          </a:p>
          <a:p>
            <a:r>
              <a:rPr lang="en-US" dirty="0"/>
              <a:t>Abstract state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23F3315-6E02-4054-B4D3-40D88A377CC3}"/>
              </a:ext>
            </a:extLst>
          </p:cNvPr>
          <p:cNvCxnSpPr>
            <a:cxnSpLocks/>
          </p:cNvCxnSpPr>
          <p:nvPr/>
        </p:nvCxnSpPr>
        <p:spPr>
          <a:xfrm>
            <a:off x="9842909" y="3531090"/>
            <a:ext cx="367145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B4DBB7A-EE5C-42B1-BBFD-6857599790D2}"/>
              </a:ext>
            </a:extLst>
          </p:cNvPr>
          <p:cNvSpPr txBox="1"/>
          <p:nvPr/>
        </p:nvSpPr>
        <p:spPr>
          <a:xfrm>
            <a:off x="10204462" y="3372904"/>
            <a:ext cx="1917129" cy="64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Abstract transition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924D370-B4E5-4420-8660-1B3616254620}"/>
              </a:ext>
            </a:extLst>
          </p:cNvPr>
          <p:cNvSpPr/>
          <p:nvPr/>
        </p:nvSpPr>
        <p:spPr>
          <a:xfrm>
            <a:off x="9903407" y="2749865"/>
            <a:ext cx="306647" cy="25360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121BB4-7E47-4E59-B4D3-9E6D3853CC3D}"/>
              </a:ext>
            </a:extLst>
          </p:cNvPr>
          <p:cNvSpPr txBox="1"/>
          <p:nvPr/>
        </p:nvSpPr>
        <p:spPr>
          <a:xfrm>
            <a:off x="10210054" y="2692000"/>
            <a:ext cx="1475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</a:t>
            </a:r>
          </a:p>
          <a:p>
            <a:r>
              <a:rPr lang="en-US" dirty="0"/>
              <a:t>Abstract state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5563D07-5D90-499E-9CCE-C245539934ED}"/>
              </a:ext>
            </a:extLst>
          </p:cNvPr>
          <p:cNvCxnSpPr>
            <a:cxnSpLocks/>
          </p:cNvCxnSpPr>
          <p:nvPr/>
        </p:nvCxnSpPr>
        <p:spPr>
          <a:xfrm>
            <a:off x="9858327" y="4141511"/>
            <a:ext cx="367145" cy="1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04523CA-587D-4C8A-BA05-A4B6505D763B}"/>
              </a:ext>
            </a:extLst>
          </p:cNvPr>
          <p:cNvCxnSpPr>
            <a:cxnSpLocks/>
            <a:stCxn id="62" idx="6"/>
            <a:endCxn id="84" idx="2"/>
          </p:cNvCxnSpPr>
          <p:nvPr/>
        </p:nvCxnSpPr>
        <p:spPr>
          <a:xfrm flipV="1">
            <a:off x="7407800" y="2638666"/>
            <a:ext cx="920388" cy="2283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F198BEC3-E001-4547-98B1-20BA6FAC5A99}"/>
              </a:ext>
            </a:extLst>
          </p:cNvPr>
          <p:cNvSpPr/>
          <p:nvPr/>
        </p:nvSpPr>
        <p:spPr>
          <a:xfrm>
            <a:off x="8328188" y="1717209"/>
            <a:ext cx="1163782" cy="1842913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76D7379C-BB9A-4338-A5A3-D8CF55A909DC}"/>
              </a:ext>
            </a:extLst>
          </p:cNvPr>
          <p:cNvSpPr/>
          <p:nvPr/>
        </p:nvSpPr>
        <p:spPr>
          <a:xfrm rot="16200000">
            <a:off x="5563385" y="885038"/>
            <a:ext cx="609600" cy="654887"/>
          </a:xfrm>
          <a:prstGeom prst="arc">
            <a:avLst>
              <a:gd name="adj1" fmla="val 13033269"/>
              <a:gd name="adj2" fmla="val 8613869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840277B-C52C-4398-877E-B1BB6EC7BEC5}"/>
              </a:ext>
            </a:extLst>
          </p:cNvPr>
          <p:cNvSpPr/>
          <p:nvPr/>
        </p:nvSpPr>
        <p:spPr>
          <a:xfrm>
            <a:off x="6680876" y="2132478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727DB65-8AC7-4A6E-986B-F07051D8DBEA}"/>
              </a:ext>
            </a:extLst>
          </p:cNvPr>
          <p:cNvSpPr/>
          <p:nvPr/>
        </p:nvSpPr>
        <p:spPr>
          <a:xfrm>
            <a:off x="6680877" y="2368325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32D434A-540F-408F-ADAC-8696E38C140B}"/>
              </a:ext>
            </a:extLst>
          </p:cNvPr>
          <p:cNvSpPr/>
          <p:nvPr/>
        </p:nvSpPr>
        <p:spPr>
          <a:xfrm>
            <a:off x="6687804" y="3175335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8A8E6933-3F49-4C7A-8204-75EA3A3B7AF0}"/>
              </a:ext>
            </a:extLst>
          </p:cNvPr>
          <p:cNvSpPr/>
          <p:nvPr/>
        </p:nvSpPr>
        <p:spPr>
          <a:xfrm>
            <a:off x="6716940" y="26158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2E5C21F-0673-415F-A98F-CBDCC8C9F844}"/>
              </a:ext>
            </a:extLst>
          </p:cNvPr>
          <p:cNvSpPr/>
          <p:nvPr/>
        </p:nvSpPr>
        <p:spPr>
          <a:xfrm>
            <a:off x="6716940" y="27752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7B5AE4F-50CC-4C4F-8041-B01B7DC869C7}"/>
              </a:ext>
            </a:extLst>
          </p:cNvPr>
          <p:cNvSpPr/>
          <p:nvPr/>
        </p:nvSpPr>
        <p:spPr>
          <a:xfrm>
            <a:off x="6716940" y="29419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17CD91F-B25C-4B80-93AD-BAAEF6EA6B1B}"/>
              </a:ext>
            </a:extLst>
          </p:cNvPr>
          <p:cNvSpPr txBox="1"/>
          <p:nvPr/>
        </p:nvSpPr>
        <p:spPr>
          <a:xfrm>
            <a:off x="6739799" y="2069503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5B3626-909C-41B7-A20C-B46E32695F9A}"/>
              </a:ext>
            </a:extLst>
          </p:cNvPr>
          <p:cNvSpPr txBox="1"/>
          <p:nvPr/>
        </p:nvSpPr>
        <p:spPr>
          <a:xfrm>
            <a:off x="6761059" y="2305032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997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6A5A540-55F5-44FE-ADCF-7A2AD48E0F7D}"/>
              </a:ext>
            </a:extLst>
          </p:cNvPr>
          <p:cNvSpPr txBox="1"/>
          <p:nvPr/>
        </p:nvSpPr>
        <p:spPr>
          <a:xfrm>
            <a:off x="6776475" y="3097226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4C06F86F-5632-40C9-A1FB-458F2E0441C0}"/>
              </a:ext>
            </a:extLst>
          </p:cNvPr>
          <p:cNvCxnSpPr>
            <a:cxnSpLocks/>
          </p:cNvCxnSpPr>
          <p:nvPr/>
        </p:nvCxnSpPr>
        <p:spPr>
          <a:xfrm flipV="1">
            <a:off x="7654490" y="2359543"/>
            <a:ext cx="70377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B86CCF53-32A2-49BF-8D35-5E28DE5ECEA7}"/>
              </a:ext>
            </a:extLst>
          </p:cNvPr>
          <p:cNvSpPr txBox="1"/>
          <p:nvPr/>
        </p:nvSpPr>
        <p:spPr>
          <a:xfrm>
            <a:off x="4610823" y="1719174"/>
            <a:ext cx="1295547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x%2=0,y=0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E69E7A0-D346-4F83-8321-D0008DE148BA}"/>
              </a:ext>
            </a:extLst>
          </p:cNvPr>
          <p:cNvSpPr txBox="1"/>
          <p:nvPr/>
        </p:nvSpPr>
        <p:spPr>
          <a:xfrm>
            <a:off x="6393517" y="1725982"/>
            <a:ext cx="1295547" cy="33855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x%2=1,y=1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7624409-1D84-4378-A8A4-AF05D2DE6413}"/>
              </a:ext>
            </a:extLst>
          </p:cNvPr>
          <p:cNvCxnSpPr>
            <a:cxnSpLocks/>
          </p:cNvCxnSpPr>
          <p:nvPr/>
        </p:nvCxnSpPr>
        <p:spPr>
          <a:xfrm flipH="1" flipV="1">
            <a:off x="5357976" y="2781690"/>
            <a:ext cx="863184" cy="1641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DC6E6D6-1563-4429-B7E2-759771C240EC}"/>
              </a:ext>
            </a:extLst>
          </p:cNvPr>
          <p:cNvSpPr/>
          <p:nvPr/>
        </p:nvSpPr>
        <p:spPr>
          <a:xfrm>
            <a:off x="8792397" y="2612646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B5AB4C-5816-4118-ABFD-93FE5438CB42}"/>
              </a:ext>
            </a:extLst>
          </p:cNvPr>
          <p:cNvSpPr txBox="1"/>
          <p:nvPr/>
        </p:nvSpPr>
        <p:spPr>
          <a:xfrm>
            <a:off x="8881068" y="2534537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2052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DCF7C5C6-716B-43FF-B5E1-D1155FD3752F}"/>
              </a:ext>
            </a:extLst>
          </p:cNvPr>
          <p:cNvSpPr/>
          <p:nvPr/>
        </p:nvSpPr>
        <p:spPr>
          <a:xfrm>
            <a:off x="3961064" y="1454183"/>
            <a:ext cx="3814243" cy="2633353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6087F6-C27A-4869-9EDA-4710F806A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291" y="1273296"/>
            <a:ext cx="3324664" cy="241462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x = 1000;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(x &gt; 0)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x := x-1;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od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halt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D31F4F-2FF8-462C-8F4A-2BD82CBD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Refinement fails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3A7A2-95E3-4E38-BAB4-1FC9D6E4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F3DFBD-8C85-4374-AA3A-1973148D498F}"/>
              </a:ext>
            </a:extLst>
          </p:cNvPr>
          <p:cNvSpPr/>
          <p:nvPr/>
        </p:nvSpPr>
        <p:spPr>
          <a:xfrm>
            <a:off x="4216052" y="1796258"/>
            <a:ext cx="1163782" cy="173319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B77C2C-CDBD-44C5-B32B-C82122A30AF8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5379834" y="2661496"/>
            <a:ext cx="864184" cy="136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F7E56FE3-EB76-4634-A94F-02C9BBE42330}"/>
              </a:ext>
            </a:extLst>
          </p:cNvPr>
          <p:cNvSpPr/>
          <p:nvPr/>
        </p:nvSpPr>
        <p:spPr>
          <a:xfrm>
            <a:off x="6244018" y="1740039"/>
            <a:ext cx="1163782" cy="184291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AD6A4F08-9CFB-43AD-B109-80A66C01652E}"/>
              </a:ext>
            </a:extLst>
          </p:cNvPr>
          <p:cNvSpPr/>
          <p:nvPr/>
        </p:nvSpPr>
        <p:spPr>
          <a:xfrm rot="16200000">
            <a:off x="4500418" y="1250652"/>
            <a:ext cx="609600" cy="654887"/>
          </a:xfrm>
          <a:prstGeom prst="arc">
            <a:avLst>
              <a:gd name="adj1" fmla="val 13033269"/>
              <a:gd name="adj2" fmla="val 8613869"/>
            </a:avLst>
          </a:prstGeom>
          <a:ln w="222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D16B80-6B55-4A88-8884-DDD3AEE328BC}"/>
                  </a:ext>
                </a:extLst>
              </p:cNvPr>
              <p:cNvSpPr txBox="1"/>
              <p:nvPr/>
            </p:nvSpPr>
            <p:spPr>
              <a:xfrm>
                <a:off x="4036628" y="3659916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D16B80-6B55-4A88-8884-DDD3AEE32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628" y="3659916"/>
                <a:ext cx="633507" cy="369332"/>
              </a:xfrm>
              <a:prstGeom prst="rect">
                <a:avLst/>
              </a:prstGeom>
              <a:blipFill>
                <a:blip r:embed="rId2"/>
                <a:stretch>
                  <a:fillRect l="-7692" t="-6557" r="-7692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BBDE29-86D3-49D7-91BE-5AF6FF07A75A}"/>
                  </a:ext>
                </a:extLst>
              </p:cNvPr>
              <p:cNvSpPr txBox="1"/>
              <p:nvPr/>
            </p:nvSpPr>
            <p:spPr>
              <a:xfrm>
                <a:off x="8544899" y="3552897"/>
                <a:ext cx="633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BBDE29-86D3-49D7-91BE-5AF6FF07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899" y="3552897"/>
                <a:ext cx="633507" cy="369332"/>
              </a:xfrm>
              <a:prstGeom prst="rect">
                <a:avLst/>
              </a:prstGeom>
              <a:blipFill>
                <a:blip r:embed="rId3"/>
                <a:stretch>
                  <a:fillRect l="-8654" t="-8333" r="-6731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186B21D8-2DA6-4680-BDAB-F5B32EB0D464}"/>
              </a:ext>
            </a:extLst>
          </p:cNvPr>
          <p:cNvSpPr/>
          <p:nvPr/>
        </p:nvSpPr>
        <p:spPr>
          <a:xfrm>
            <a:off x="4746294" y="2123697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B48532-F172-40C1-9049-8B5E8C3D4D79}"/>
              </a:ext>
            </a:extLst>
          </p:cNvPr>
          <p:cNvSpPr/>
          <p:nvPr/>
        </p:nvSpPr>
        <p:spPr>
          <a:xfrm>
            <a:off x="4746295" y="2359544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ABA5476-B8F0-4226-BD09-1AD7D91D9E7E}"/>
              </a:ext>
            </a:extLst>
          </p:cNvPr>
          <p:cNvSpPr/>
          <p:nvPr/>
        </p:nvSpPr>
        <p:spPr>
          <a:xfrm>
            <a:off x="4753222" y="3166554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EF754F-39C7-4B05-99E1-4180DAE876EE}"/>
              </a:ext>
            </a:extLst>
          </p:cNvPr>
          <p:cNvSpPr/>
          <p:nvPr/>
        </p:nvSpPr>
        <p:spPr>
          <a:xfrm>
            <a:off x="4782358" y="260702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A09B590-89A1-4315-8296-32D46583FCBD}"/>
              </a:ext>
            </a:extLst>
          </p:cNvPr>
          <p:cNvSpPr/>
          <p:nvPr/>
        </p:nvSpPr>
        <p:spPr>
          <a:xfrm>
            <a:off x="4782358" y="2766463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76929B-31D9-4EFB-BB0A-F04E1E06AF3A}"/>
              </a:ext>
            </a:extLst>
          </p:cNvPr>
          <p:cNvSpPr/>
          <p:nvPr/>
        </p:nvSpPr>
        <p:spPr>
          <a:xfrm>
            <a:off x="4782358" y="293317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C78791-63E1-44E3-B8F9-D7F8EB3B4B65}"/>
              </a:ext>
            </a:extLst>
          </p:cNvPr>
          <p:cNvSpPr txBox="1"/>
          <p:nvPr/>
        </p:nvSpPr>
        <p:spPr>
          <a:xfrm>
            <a:off x="4805217" y="206072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84E184-AA76-42D2-859D-C3273B0B921E}"/>
              </a:ext>
            </a:extLst>
          </p:cNvPr>
          <p:cNvSpPr txBox="1"/>
          <p:nvPr/>
        </p:nvSpPr>
        <p:spPr>
          <a:xfrm>
            <a:off x="4826477" y="2296251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999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AD40F1-856A-42B9-9D6E-EE4D5CF7DFE4}"/>
              </a:ext>
            </a:extLst>
          </p:cNvPr>
          <p:cNvSpPr txBox="1"/>
          <p:nvPr/>
        </p:nvSpPr>
        <p:spPr>
          <a:xfrm>
            <a:off x="4841893" y="3088445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CF3E0D2-11AA-4A99-B695-606574686624}"/>
              </a:ext>
            </a:extLst>
          </p:cNvPr>
          <p:cNvSpPr/>
          <p:nvPr/>
        </p:nvSpPr>
        <p:spPr>
          <a:xfrm>
            <a:off x="10040688" y="1871538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F8C0D6-4B74-4C47-9BF8-1EC3612A9B81}"/>
              </a:ext>
            </a:extLst>
          </p:cNvPr>
          <p:cNvSpPr txBox="1"/>
          <p:nvPr/>
        </p:nvSpPr>
        <p:spPr>
          <a:xfrm>
            <a:off x="10224303" y="1698230"/>
            <a:ext cx="1543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Concrete state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C854BA-4C8A-4DCF-9EDF-1D49BDDB5D45}"/>
              </a:ext>
            </a:extLst>
          </p:cNvPr>
          <p:cNvSpPr/>
          <p:nvPr/>
        </p:nvSpPr>
        <p:spPr>
          <a:xfrm>
            <a:off x="9917656" y="2177364"/>
            <a:ext cx="306647" cy="253603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4C35EA-781E-46BB-91FF-1B07B9296F93}"/>
              </a:ext>
            </a:extLst>
          </p:cNvPr>
          <p:cNvSpPr txBox="1"/>
          <p:nvPr/>
        </p:nvSpPr>
        <p:spPr>
          <a:xfrm>
            <a:off x="10224303" y="2119499"/>
            <a:ext cx="1475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Old </a:t>
            </a:r>
          </a:p>
          <a:p>
            <a:r>
              <a:rPr lang="en-US" dirty="0"/>
              <a:t>Abstract state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B8F3C8-7E28-43C0-9914-47776D607CA8}"/>
              </a:ext>
            </a:extLst>
          </p:cNvPr>
          <p:cNvCxnSpPr>
            <a:cxnSpLocks/>
          </p:cNvCxnSpPr>
          <p:nvPr/>
        </p:nvCxnSpPr>
        <p:spPr>
          <a:xfrm>
            <a:off x="9842909" y="3531090"/>
            <a:ext cx="367145" cy="1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42F65CC-1262-4970-9282-5B23F18696ED}"/>
              </a:ext>
            </a:extLst>
          </p:cNvPr>
          <p:cNvSpPr txBox="1"/>
          <p:nvPr/>
        </p:nvSpPr>
        <p:spPr>
          <a:xfrm>
            <a:off x="10204462" y="3372904"/>
            <a:ext cx="1917129" cy="646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 Abstract transition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DBEB5EC-A031-481B-9666-94169068EF39}"/>
              </a:ext>
            </a:extLst>
          </p:cNvPr>
          <p:cNvSpPr txBox="1"/>
          <p:nvPr/>
        </p:nvSpPr>
        <p:spPr>
          <a:xfrm>
            <a:off x="72247" y="4113789"/>
            <a:ext cx="10875734" cy="17331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800"/>
            </a:lvl1pPr>
            <a:lvl2pPr marL="685800" lvl="1" indent="-27432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400" dirty="0"/>
              <a:t>Property to prove: if </a:t>
            </a:r>
            <a:r>
              <a:rPr lang="en-US" sz="2400" i="0" dirty="0">
                <a:latin typeface="Courier New" panose="02070309020205020404" pitchFamily="49" charset="0"/>
                <a:cs typeface="Courier New" panose="02070309020205020404" pitchFamily="49" charset="0"/>
              </a:rPr>
              <a:t>x&gt;=</a:t>
            </a:r>
            <a:r>
              <a:rPr lang="en-US" sz="2400" b="0" i="0" dirty="0">
                <a:latin typeface="Courier New" panose="02070309020205020404" pitchFamily="49" charset="0"/>
                <a:cs typeface="Courier New" panose="02070309020205020404" pitchFamily="49" charset="0"/>
              </a:rPr>
              <a:t>500</a:t>
            </a:r>
            <a:r>
              <a:rPr lang="en-US" sz="2400" dirty="0"/>
              <a:t> , then eventually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x&lt;500</a:t>
            </a:r>
            <a:endParaRPr lang="en-US" sz="2400" dirty="0"/>
          </a:p>
          <a:p>
            <a:r>
              <a:rPr lang="en-US" sz="2400" dirty="0"/>
              <a:t>“refine” or split state into two new states, and add transitions between new states and surviving old states</a:t>
            </a:r>
          </a:p>
          <a:p>
            <a:r>
              <a:rPr lang="en-US" sz="2400" dirty="0"/>
              <a:t>Abstraction still not rich enough, need a </a:t>
            </a:r>
            <a:r>
              <a:rPr lang="en-US" sz="2400" i="1" dirty="0"/>
              <a:t>ranking function </a:t>
            </a:r>
            <a:r>
              <a:rPr lang="en-US" sz="2400" dirty="0"/>
              <a:t>to show that the system eventually exits state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x&gt;=500</a:t>
            </a:r>
            <a:endParaRPr lang="en-US" sz="24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671736-0016-4CFE-993A-67B9F0DD1E1A}"/>
              </a:ext>
            </a:extLst>
          </p:cNvPr>
          <p:cNvSpPr/>
          <p:nvPr/>
        </p:nvSpPr>
        <p:spPr>
          <a:xfrm>
            <a:off x="9903407" y="2749865"/>
            <a:ext cx="306647" cy="25360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ECEB8C-D32B-4DDF-A396-22E87AC526BE}"/>
              </a:ext>
            </a:extLst>
          </p:cNvPr>
          <p:cNvSpPr txBox="1"/>
          <p:nvPr/>
        </p:nvSpPr>
        <p:spPr>
          <a:xfrm>
            <a:off x="10210054" y="2692000"/>
            <a:ext cx="1475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</a:t>
            </a:r>
          </a:p>
          <a:p>
            <a:r>
              <a:rPr lang="en-US" dirty="0"/>
              <a:t>Abstract state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5C1972-0CD6-47C6-9C55-D1A7D6424A74}"/>
              </a:ext>
            </a:extLst>
          </p:cNvPr>
          <p:cNvCxnSpPr>
            <a:cxnSpLocks/>
          </p:cNvCxnSpPr>
          <p:nvPr/>
        </p:nvCxnSpPr>
        <p:spPr>
          <a:xfrm>
            <a:off x="9858327" y="4141511"/>
            <a:ext cx="367145" cy="1"/>
          </a:xfrm>
          <a:prstGeom prst="straightConnector1">
            <a:avLst/>
          </a:prstGeom>
          <a:ln w="2222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0E7D149-7436-4A36-9D65-3962A8EA3CD2}"/>
              </a:ext>
            </a:extLst>
          </p:cNvPr>
          <p:cNvSpPr txBox="1"/>
          <p:nvPr/>
        </p:nvSpPr>
        <p:spPr>
          <a:xfrm>
            <a:off x="10188000" y="3983327"/>
            <a:ext cx="1917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abstract transition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C1BA25-F670-46C5-8985-8C3C3D472868}"/>
              </a:ext>
            </a:extLst>
          </p:cNvPr>
          <p:cNvCxnSpPr>
            <a:cxnSpLocks/>
            <a:stCxn id="9" idx="6"/>
            <a:endCxn id="43" idx="2"/>
          </p:cNvCxnSpPr>
          <p:nvPr/>
        </p:nvCxnSpPr>
        <p:spPr>
          <a:xfrm flipV="1">
            <a:off x="7407800" y="2652745"/>
            <a:ext cx="863288" cy="8751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33B5493A-EE80-45EA-8B70-D558CD0178A2}"/>
              </a:ext>
            </a:extLst>
          </p:cNvPr>
          <p:cNvSpPr/>
          <p:nvPr/>
        </p:nvSpPr>
        <p:spPr>
          <a:xfrm>
            <a:off x="8271088" y="1731288"/>
            <a:ext cx="1163782" cy="1842913"/>
          </a:xfrm>
          <a:prstGeom prst="ellipse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EF5C7787-C354-4696-B518-F3AF72F31FFF}"/>
              </a:ext>
            </a:extLst>
          </p:cNvPr>
          <p:cNvSpPr/>
          <p:nvPr/>
        </p:nvSpPr>
        <p:spPr>
          <a:xfrm rot="16200000">
            <a:off x="5563385" y="885038"/>
            <a:ext cx="609600" cy="654887"/>
          </a:xfrm>
          <a:prstGeom prst="arc">
            <a:avLst>
              <a:gd name="adj1" fmla="val 13033269"/>
              <a:gd name="adj2" fmla="val 8613869"/>
            </a:avLst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54237408-2795-4BD1-9A47-64B94430409B}"/>
              </a:ext>
            </a:extLst>
          </p:cNvPr>
          <p:cNvSpPr/>
          <p:nvPr/>
        </p:nvSpPr>
        <p:spPr>
          <a:xfrm rot="16200000">
            <a:off x="6521109" y="1231424"/>
            <a:ext cx="609600" cy="654887"/>
          </a:xfrm>
          <a:prstGeom prst="arc">
            <a:avLst>
              <a:gd name="adj1" fmla="val 13033269"/>
              <a:gd name="adj2" fmla="val 8613869"/>
            </a:avLst>
          </a:prstGeom>
          <a:ln w="2222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FE3AA8C-C700-408A-BEE8-167ACF0E8E0A}"/>
              </a:ext>
            </a:extLst>
          </p:cNvPr>
          <p:cNvSpPr/>
          <p:nvPr/>
        </p:nvSpPr>
        <p:spPr>
          <a:xfrm>
            <a:off x="6680876" y="2132478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AA61421-E20F-45C9-927E-C8906808F4C7}"/>
              </a:ext>
            </a:extLst>
          </p:cNvPr>
          <p:cNvSpPr/>
          <p:nvPr/>
        </p:nvSpPr>
        <p:spPr>
          <a:xfrm>
            <a:off x="6680877" y="2368325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7F67669-925A-4DBF-903C-DB512D30142F}"/>
              </a:ext>
            </a:extLst>
          </p:cNvPr>
          <p:cNvSpPr/>
          <p:nvPr/>
        </p:nvSpPr>
        <p:spPr>
          <a:xfrm>
            <a:off x="6687804" y="3175335"/>
            <a:ext cx="131893" cy="103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4B5C0B5-582E-42AE-A0ED-F9566B67458E}"/>
              </a:ext>
            </a:extLst>
          </p:cNvPr>
          <p:cNvSpPr/>
          <p:nvPr/>
        </p:nvSpPr>
        <p:spPr>
          <a:xfrm>
            <a:off x="6716940" y="261580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34F58B8-988F-43C9-99DE-C8C290A11D84}"/>
              </a:ext>
            </a:extLst>
          </p:cNvPr>
          <p:cNvSpPr/>
          <p:nvPr/>
        </p:nvSpPr>
        <p:spPr>
          <a:xfrm>
            <a:off x="6716940" y="277524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B7445EC-0293-4300-A1A1-A4BAF5DB04C5}"/>
              </a:ext>
            </a:extLst>
          </p:cNvPr>
          <p:cNvSpPr/>
          <p:nvPr/>
        </p:nvSpPr>
        <p:spPr>
          <a:xfrm>
            <a:off x="6716940" y="294195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5F6408-AAD4-4389-9460-609379BE6B98}"/>
              </a:ext>
            </a:extLst>
          </p:cNvPr>
          <p:cNvSpPr txBox="1"/>
          <p:nvPr/>
        </p:nvSpPr>
        <p:spPr>
          <a:xfrm>
            <a:off x="6739799" y="2069503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499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7991564-AE5B-4FEC-9386-4CC4B270A37B}"/>
              </a:ext>
            </a:extLst>
          </p:cNvPr>
          <p:cNvSpPr txBox="1"/>
          <p:nvPr/>
        </p:nvSpPr>
        <p:spPr>
          <a:xfrm>
            <a:off x="6761059" y="2305032"/>
            <a:ext cx="4251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498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5FEC994-4EDD-4E22-822E-834DD259F46D}"/>
              </a:ext>
            </a:extLst>
          </p:cNvPr>
          <p:cNvSpPr txBox="1"/>
          <p:nvPr/>
        </p:nvSpPr>
        <p:spPr>
          <a:xfrm>
            <a:off x="6776475" y="3097226"/>
            <a:ext cx="26481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6820BC2-02BA-40F7-ADB6-676AFB07287E}"/>
              </a:ext>
            </a:extLst>
          </p:cNvPr>
          <p:cNvCxnSpPr>
            <a:cxnSpLocks/>
          </p:cNvCxnSpPr>
          <p:nvPr/>
        </p:nvCxnSpPr>
        <p:spPr>
          <a:xfrm flipV="1">
            <a:off x="7660696" y="2245138"/>
            <a:ext cx="703776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43F875F-372B-4E33-A9BE-A6CA0CA71562}"/>
                  </a:ext>
                </a:extLst>
              </p:cNvPr>
              <p:cNvSpPr txBox="1"/>
              <p:nvPr/>
            </p:nvSpPr>
            <p:spPr>
              <a:xfrm>
                <a:off x="4851864" y="3418926"/>
                <a:ext cx="9557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=500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43F875F-372B-4E33-A9BE-A6CA0CA71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864" y="3418926"/>
                <a:ext cx="955711" cy="338554"/>
              </a:xfrm>
              <a:prstGeom prst="rect">
                <a:avLst/>
              </a:prstGeom>
              <a:blipFill>
                <a:blip r:embed="rId4"/>
                <a:stretch>
                  <a:fillRect l="-3822" t="-3636" r="-1911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FC58AF-09F6-48F1-ACC6-9B3F3AE42D34}"/>
                  </a:ext>
                </a:extLst>
              </p:cNvPr>
              <p:cNvSpPr txBox="1"/>
              <p:nvPr/>
            </p:nvSpPr>
            <p:spPr>
              <a:xfrm>
                <a:off x="6058047" y="3544137"/>
                <a:ext cx="1079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500&gt;x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&gt;</m:t>
                    </m:r>
                  </m:oMath>
                </a14:m>
                <a:r>
                  <a:rPr lang="en-US" sz="1600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FC58AF-09F6-48F1-ACC6-9B3F3AE42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047" y="3544137"/>
                <a:ext cx="1079142" cy="338554"/>
              </a:xfrm>
              <a:prstGeom prst="rect">
                <a:avLst/>
              </a:prstGeom>
              <a:blipFill>
                <a:blip r:embed="rId5"/>
                <a:stretch>
                  <a:fillRect l="-3390" t="-3571" r="-1695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97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64B827-351E-4FC8-9092-F1446AFC4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you compute program abstractions automatically?</a:t>
            </a:r>
          </a:p>
          <a:p>
            <a:r>
              <a:rPr lang="en-US" dirty="0"/>
              <a:t>How do you do the abstraction-refinement process efficiently?</a:t>
            </a:r>
          </a:p>
          <a:p>
            <a:r>
              <a:rPr lang="en-US" dirty="0"/>
              <a:t>Many types of abstractions explored in the community</a:t>
            </a:r>
          </a:p>
          <a:p>
            <a:pPr lvl="1"/>
            <a:r>
              <a:rPr lang="en-US" dirty="0"/>
              <a:t>Predicate Abstraction (use specific Boolean predicates to abstract the program)</a:t>
            </a:r>
          </a:p>
          <a:p>
            <a:pPr lvl="1"/>
            <a:r>
              <a:rPr lang="en-US" dirty="0"/>
              <a:t>Partial order reduction for concurrent programs (remove interleaved executions that do not have bearing on the property)</a:t>
            </a:r>
          </a:p>
          <a:p>
            <a:pPr lvl="1"/>
            <a:r>
              <a:rPr lang="en-US" dirty="0"/>
              <a:t>Symmetry reduction (exploit system symmetry)</a:t>
            </a:r>
          </a:p>
          <a:p>
            <a:pPr lvl="1"/>
            <a:r>
              <a:rPr lang="en-US" dirty="0"/>
              <a:t>Using abstract interpretation: interpret program as a transformer over some abstract domains (e.g. intervals, signed vs. unsigned sets, etc.), and use SMT solvers</a:t>
            </a:r>
          </a:p>
          <a:p>
            <a:r>
              <a:rPr lang="en-US" dirty="0" err="1"/>
              <a:t>CounterExample</a:t>
            </a:r>
            <a:r>
              <a:rPr lang="en-US" dirty="0"/>
              <a:t> Guided Abstraction Refinement (CEGAR) by Clarke et al is a popular technique used for automating abstraction refinement process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39C0F9-54E5-44AA-B8B9-4AF62DFC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challenges for abstraction/refinement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3A2E5-6BDA-4F1E-AF9F-281B0E0F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55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D72D64-C440-4142-AE57-89F0F95D1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Model-Based Development (MBD) popular paradigm for developing software, typically uses three kinds of models:</a:t>
            </a:r>
          </a:p>
          <a:p>
            <a:pPr marL="640080">
              <a:buFont typeface="+mj-lt"/>
              <a:buAutoNum type="arabicPeriod"/>
            </a:pPr>
            <a:r>
              <a:rPr lang="en-US" dirty="0"/>
              <a:t>Plant Model: Encapsulates physical processes to be controlled/regulated/ monitored by software</a:t>
            </a:r>
          </a:p>
          <a:p>
            <a:pPr marL="937260" lvl="1" indent="-342900"/>
            <a:r>
              <a:rPr lang="en-US" dirty="0"/>
              <a:t>May be modeled using differential or algebraic equations</a:t>
            </a:r>
          </a:p>
          <a:p>
            <a:pPr marL="937260" lvl="1" indent="-342900"/>
            <a:r>
              <a:rPr lang="en-US" dirty="0"/>
              <a:t>Typically models continuous-time evolution of continuous-valued physical quantities</a:t>
            </a:r>
          </a:p>
          <a:p>
            <a:pPr marL="640080">
              <a:buFont typeface="+mj-lt"/>
              <a:buAutoNum type="arabicPeriod"/>
            </a:pPr>
            <a:r>
              <a:rPr lang="en-US" dirty="0"/>
              <a:t>Environment Model: Captures anything that cannot be controlled and is external to the system</a:t>
            </a:r>
          </a:p>
          <a:p>
            <a:pPr marL="640080">
              <a:buFont typeface="+mj-lt"/>
              <a:buAutoNum type="arabicPeriod"/>
            </a:pPr>
            <a:r>
              <a:rPr lang="en-US" dirty="0"/>
              <a:t>Controller Model: Encapsulates the software component that continuously senses the plant and the environment and reacts to it </a:t>
            </a:r>
          </a:p>
          <a:p>
            <a:pPr marL="36576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C7CEB2-F939-4F44-87CC-E67301BCF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CPS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BCA2E-AB8E-4598-9F1D-947284EE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53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B191D9-FCA9-432F-BE9F-8C57140B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closed-loop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638CB-C628-4120-8275-B95ECC3E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80B35-A4B2-4C7A-99DA-3D157928871B}"/>
              </a:ext>
            </a:extLst>
          </p:cNvPr>
          <p:cNvSpPr/>
          <p:nvPr/>
        </p:nvSpPr>
        <p:spPr>
          <a:xfrm>
            <a:off x="4072581" y="2391522"/>
            <a:ext cx="1483360" cy="1473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44C60D-9EBD-4027-89E8-3A25AD73EA28}"/>
              </a:ext>
            </a:extLst>
          </p:cNvPr>
          <p:cNvSpPr/>
          <p:nvPr/>
        </p:nvSpPr>
        <p:spPr>
          <a:xfrm>
            <a:off x="1380180" y="2391522"/>
            <a:ext cx="1483360" cy="1473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42D2DE-2870-467C-B230-760E75FA890C}"/>
              </a:ext>
            </a:extLst>
          </p:cNvPr>
          <p:cNvGrpSpPr/>
          <p:nvPr/>
        </p:nvGrpSpPr>
        <p:grpSpPr>
          <a:xfrm>
            <a:off x="6636061" y="1960879"/>
            <a:ext cx="4175760" cy="2334485"/>
            <a:chOff x="6827520" y="1584960"/>
            <a:chExt cx="4175760" cy="23344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434DF8-04FD-47FF-9E02-543D00016604}"/>
                </a:ext>
              </a:extLst>
            </p:cNvPr>
            <p:cNvSpPr/>
            <p:nvPr/>
          </p:nvSpPr>
          <p:spPr>
            <a:xfrm>
              <a:off x="6827520" y="1584960"/>
              <a:ext cx="4175760" cy="23344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Plant Model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A0EEFC-F0B6-455B-AE21-CADE6905ACAF}"/>
                </a:ext>
              </a:extLst>
            </p:cNvPr>
            <p:cNvSpPr/>
            <p:nvPr/>
          </p:nvSpPr>
          <p:spPr>
            <a:xfrm>
              <a:off x="8168640" y="2227643"/>
              <a:ext cx="1483360" cy="1473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System Dynamics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6CF286-830F-43A9-A620-9CCE0DC21DD6}"/>
                </a:ext>
              </a:extLst>
            </p:cNvPr>
            <p:cNvSpPr/>
            <p:nvPr/>
          </p:nvSpPr>
          <p:spPr>
            <a:xfrm>
              <a:off x="7010400" y="2227643"/>
              <a:ext cx="1117600" cy="1473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Actuators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DD013B-1928-4A3B-AE52-FA488383F9CC}"/>
                </a:ext>
              </a:extLst>
            </p:cNvPr>
            <p:cNvSpPr/>
            <p:nvPr/>
          </p:nvSpPr>
          <p:spPr>
            <a:xfrm>
              <a:off x="9692640" y="2227643"/>
              <a:ext cx="1117600" cy="1473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EC1445-02A2-4C92-94BF-A0DA1BDF4444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863540" y="3128122"/>
            <a:ext cx="1209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BEB98-E972-43D9-9BDB-E3370366DF1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555941" y="3128122"/>
            <a:ext cx="1080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338BB8C-12A0-407B-B7B4-23430B0B87B5}"/>
              </a:ext>
            </a:extLst>
          </p:cNvPr>
          <p:cNvCxnSpPr>
            <a:stCxn id="10" idx="3"/>
            <a:endCxn id="6" idx="2"/>
          </p:cNvCxnSpPr>
          <p:nvPr/>
        </p:nvCxnSpPr>
        <p:spPr>
          <a:xfrm flipH="1">
            <a:off x="4814261" y="3128122"/>
            <a:ext cx="5997560" cy="736600"/>
          </a:xfrm>
          <a:prstGeom prst="bentConnector4">
            <a:avLst>
              <a:gd name="adj1" fmla="val -3812"/>
              <a:gd name="adj2" fmla="val 1894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334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DB191D9-FCA9-432F-BE9F-8C57140B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closed-loop model: issues in FV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638CB-C628-4120-8275-B95ECC3EA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680B35-A4B2-4C7A-99DA-3D157928871B}"/>
              </a:ext>
            </a:extLst>
          </p:cNvPr>
          <p:cNvSpPr/>
          <p:nvPr/>
        </p:nvSpPr>
        <p:spPr>
          <a:xfrm>
            <a:off x="4072581" y="2391522"/>
            <a:ext cx="1483360" cy="14732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Controller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44C60D-9EBD-4027-89E8-3A25AD73EA28}"/>
              </a:ext>
            </a:extLst>
          </p:cNvPr>
          <p:cNvSpPr/>
          <p:nvPr/>
        </p:nvSpPr>
        <p:spPr>
          <a:xfrm>
            <a:off x="1380180" y="2391522"/>
            <a:ext cx="1483360" cy="1473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Environment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042D2DE-2870-467C-B230-760E75FA890C}"/>
              </a:ext>
            </a:extLst>
          </p:cNvPr>
          <p:cNvGrpSpPr/>
          <p:nvPr/>
        </p:nvGrpSpPr>
        <p:grpSpPr>
          <a:xfrm>
            <a:off x="6636061" y="1960879"/>
            <a:ext cx="4175760" cy="2334485"/>
            <a:chOff x="6827520" y="1584960"/>
            <a:chExt cx="4175760" cy="233448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434DF8-04FD-47FF-9E02-543D00016604}"/>
                </a:ext>
              </a:extLst>
            </p:cNvPr>
            <p:cNvSpPr/>
            <p:nvPr/>
          </p:nvSpPr>
          <p:spPr>
            <a:xfrm>
              <a:off x="6827520" y="1584960"/>
              <a:ext cx="4175760" cy="233448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dirty="0"/>
                <a:t>Plant Model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A0EEFC-F0B6-455B-AE21-CADE6905ACAF}"/>
                </a:ext>
              </a:extLst>
            </p:cNvPr>
            <p:cNvSpPr/>
            <p:nvPr/>
          </p:nvSpPr>
          <p:spPr>
            <a:xfrm>
              <a:off x="8168640" y="2227643"/>
              <a:ext cx="1483360" cy="1473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System Dynamics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6CF286-830F-43A9-A620-9CCE0DC21DD6}"/>
                </a:ext>
              </a:extLst>
            </p:cNvPr>
            <p:cNvSpPr/>
            <p:nvPr/>
          </p:nvSpPr>
          <p:spPr>
            <a:xfrm>
              <a:off x="7010400" y="2227643"/>
              <a:ext cx="1117600" cy="1473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Actuators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1DD013B-1928-4A3B-AE52-FA488383F9CC}"/>
                </a:ext>
              </a:extLst>
            </p:cNvPr>
            <p:cNvSpPr/>
            <p:nvPr/>
          </p:nvSpPr>
          <p:spPr>
            <a:xfrm>
              <a:off x="9692640" y="2227643"/>
              <a:ext cx="1117600" cy="1473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Sensors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EC1445-02A2-4C92-94BF-A0DA1BDF4444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2863540" y="3128122"/>
            <a:ext cx="12090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BEB98-E972-43D9-9BDB-E3370366DF1D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5555941" y="3128122"/>
            <a:ext cx="108012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338BB8C-12A0-407B-B7B4-23430B0B87B5}"/>
              </a:ext>
            </a:extLst>
          </p:cNvPr>
          <p:cNvCxnSpPr>
            <a:stCxn id="10" idx="3"/>
            <a:endCxn id="6" idx="2"/>
          </p:cNvCxnSpPr>
          <p:nvPr/>
        </p:nvCxnSpPr>
        <p:spPr>
          <a:xfrm flipH="1">
            <a:off x="4814261" y="3128122"/>
            <a:ext cx="5997560" cy="736600"/>
          </a:xfrm>
          <a:prstGeom prst="bentConnector4">
            <a:avLst>
              <a:gd name="adj1" fmla="val -3812"/>
              <a:gd name="adj2" fmla="val 18949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959EC7F-426B-4A68-91C6-C13EA6B12D63}"/>
              </a:ext>
            </a:extLst>
          </p:cNvPr>
          <p:cNvSpPr txBox="1"/>
          <p:nvPr/>
        </p:nvSpPr>
        <p:spPr>
          <a:xfrm>
            <a:off x="3254701" y="3710587"/>
            <a:ext cx="1366520" cy="11695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Stateful or Stateless Reactive, Real-Time Software Program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7C7F3D-631F-42E4-A012-E8DE43D20AC4}"/>
              </a:ext>
            </a:extLst>
          </p:cNvPr>
          <p:cNvSpPr txBox="1"/>
          <p:nvPr/>
        </p:nvSpPr>
        <p:spPr>
          <a:xfrm>
            <a:off x="638499" y="3710588"/>
            <a:ext cx="1483360" cy="11695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Stochastic or Nondeterministic assumptions on real-valued, real-time quantities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6035E7-8670-48B6-B42C-51ED61488A5E}"/>
              </a:ext>
            </a:extLst>
          </p:cNvPr>
          <p:cNvSpPr txBox="1"/>
          <p:nvPr/>
        </p:nvSpPr>
        <p:spPr>
          <a:xfrm>
            <a:off x="9745811" y="1074899"/>
            <a:ext cx="1745939" cy="138499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Typically Stateful, Continuously evolving component with limited visibility of state, and possible stochasticity</a:t>
            </a:r>
          </a:p>
        </p:txBody>
      </p:sp>
    </p:spTree>
    <p:extLst>
      <p:ext uri="{BB962C8B-B14F-4D97-AF65-F5344CB8AC3E}">
        <p14:creationId xmlns:p14="http://schemas.microsoft.com/office/powerpoint/2010/main" val="222676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3E9D17-A07F-48B7-AC70-F26508B297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be a program (or process or a CPS)</a:t>
                </a:r>
              </a:p>
              <a:p>
                <a:r>
                  <a:rPr lang="en-US" dirty="0"/>
                  <a:t>Assume that there is a specification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of </a:t>
                </a:r>
                <a:r>
                  <a:rPr lang="en-US" i="1" dirty="0"/>
                  <a:t>good</a:t>
                </a:r>
                <a:r>
                  <a:rPr lang="en-US" dirty="0"/>
                  <a:t> or </a:t>
                </a:r>
                <a:r>
                  <a:rPr lang="en-US" i="1" dirty="0"/>
                  <a:t>bad </a:t>
                </a:r>
                <a:r>
                  <a:rPr lang="en-US" dirty="0"/>
                  <a:t>behavior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Check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For </a:t>
                </a:r>
                <a:r>
                  <a:rPr lang="en-US" sz="2800" b="1" i="1" dirty="0"/>
                  <a:t>all </a:t>
                </a:r>
                <a:r>
                  <a:rPr lang="en-US" sz="2800" dirty="0"/>
                  <a:t>inputs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 (possibly infinite) OR For </a:t>
                </a:r>
                <a:r>
                  <a:rPr lang="en-US" sz="2800" b="1" i="1" dirty="0"/>
                  <a:t>all </a:t>
                </a:r>
                <a:r>
                  <a:rPr lang="en-US" sz="2800" dirty="0"/>
                  <a:t>initial configurations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: double turnstile, also read as “models” or “satisfies”</a:t>
                </a:r>
              </a:p>
              <a:p>
                <a:endParaRPr lang="en-US" dirty="0"/>
              </a:p>
              <a:p>
                <a:r>
                  <a:rPr lang="en-US" dirty="0"/>
                  <a:t>Note in testing, we take some subset of inputs to the program, or some subset of initial configurations and check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for just that subset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3E9D17-A07F-48B7-AC70-F26508B29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BA5573-1832-4330-9325-CE876E29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Verification: Problem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9A7AC-DBA3-40EC-A859-9DC37EFF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D2F35D-1C58-4D16-BEC6-362C40BC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studies for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6618A-0E99-45D1-9B4C-5E6289A22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FDC4D9-E3EE-4179-9FDD-CE04CA55B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380" y="1564640"/>
            <a:ext cx="6017260" cy="3901439"/>
          </a:xfrm>
        </p:spPr>
        <p:txBody>
          <a:bodyPr vert="horz" lIns="91440" tIns="45720" rIns="91440" bIns="45720" rtlCol="0">
            <a:noAutofit/>
          </a:bodyPr>
          <a:lstStyle/>
          <a:p>
            <a:pPr marL="274320" indent="-274320">
              <a:spcBef>
                <a:spcPts val="600"/>
              </a:spcBef>
              <a:buFont typeface="Wingdings 3"/>
              <a:buChar char=""/>
            </a:pPr>
            <a:r>
              <a:rPr lang="en-US" sz="2400" b="0" dirty="0"/>
              <a:t>Catalytic converters reduce HC, CO2, and NOx emissions efficiency optimally when A/F ratio is at stoichiometric value</a:t>
            </a:r>
          </a:p>
          <a:p>
            <a:pPr marL="274320" indent="-274320">
              <a:spcBef>
                <a:spcPts val="600"/>
              </a:spcBef>
              <a:buFont typeface="Wingdings 3"/>
              <a:buChar char=""/>
            </a:pPr>
            <a:r>
              <a:rPr lang="en-US" sz="2400" dirty="0"/>
              <a:t>Objective: Control A/F</a:t>
            </a:r>
            <a:r>
              <a:rPr lang="en-US" sz="2400" b="0" dirty="0"/>
              <a:t> to within 5% of nominal value</a:t>
            </a:r>
          </a:p>
          <a:p>
            <a:pPr marL="274320" indent="-274320">
              <a:spcBef>
                <a:spcPts val="600"/>
              </a:spcBef>
              <a:buFont typeface="Wingdings 3"/>
              <a:buChar char=""/>
            </a:pPr>
            <a:r>
              <a:rPr lang="en-US" sz="2400" b="0" dirty="0"/>
              <a:t>How do we model?</a:t>
            </a:r>
          </a:p>
          <a:p>
            <a:pPr marL="502920" lvl="1">
              <a:spcBef>
                <a:spcPts val="600"/>
              </a:spcBef>
              <a:buFont typeface="Wingdings 3"/>
              <a:buChar char=""/>
            </a:pPr>
            <a:r>
              <a:rPr lang="en-US" sz="2000" dirty="0"/>
              <a:t>Plant: models internal air and fuel delivery dynamics</a:t>
            </a:r>
          </a:p>
          <a:p>
            <a:pPr marL="502920" lvl="1">
              <a:spcBef>
                <a:spcPts val="600"/>
              </a:spcBef>
              <a:buFont typeface="Wingdings 3"/>
              <a:buChar char=""/>
            </a:pPr>
            <a:r>
              <a:rPr lang="en-US" sz="2000" b="0" dirty="0"/>
              <a:t>Contr</a:t>
            </a:r>
            <a:r>
              <a:rPr lang="en-US" sz="2000" dirty="0"/>
              <a:t>oller: Proportional + Integral controller to regulate A/F ratio</a:t>
            </a:r>
          </a:p>
          <a:p>
            <a:pPr marL="502920" lvl="1">
              <a:spcBef>
                <a:spcPts val="600"/>
              </a:spcBef>
              <a:buFont typeface="Wingdings 3"/>
              <a:buChar char=""/>
            </a:pPr>
            <a:r>
              <a:rPr lang="en-US" sz="2000" b="0" dirty="0"/>
              <a:t>Environment: Driver requests for torque</a:t>
            </a:r>
          </a:p>
          <a:p>
            <a:pPr marL="274320" indent="-274320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endParaRPr lang="en-US" sz="2400" b="0" dirty="0"/>
          </a:p>
        </p:txBody>
      </p:sp>
      <p:pic>
        <p:nvPicPr>
          <p:cNvPr id="6" name="Picture 6" descr="http://www.toyota-global.com/company/history_of_toyota/75years/data/automotive_business/products_technology/technology_development/materials/images/supplement_img06.jpg">
            <a:extLst>
              <a:ext uri="{FF2B5EF4-FFF2-40B4-BE49-F238E27FC236}">
                <a16:creationId xmlns:a16="http://schemas.microsoft.com/office/drawing/2014/main" id="{4E8F382B-05FB-43A3-A572-2D7FD12AD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420" y="1306869"/>
            <a:ext cx="4886960" cy="346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8EBA9A5E-AF83-4E56-AD0B-F25EB0146C89}"/>
              </a:ext>
            </a:extLst>
          </p:cNvPr>
          <p:cNvSpPr/>
          <p:nvPr/>
        </p:nvSpPr>
        <p:spPr>
          <a:xfrm>
            <a:off x="8759481" y="1880747"/>
            <a:ext cx="1905000" cy="685800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2381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2FF908-5688-451C-822C-4DE77C78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Controller: Modeled as a Hybrid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6AE5B-F656-46B3-94F7-312F99B3B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718D30D-EA6A-4EDA-862E-61BEE2DFBD9D}"/>
              </a:ext>
            </a:extLst>
          </p:cNvPr>
          <p:cNvGrpSpPr/>
          <p:nvPr/>
        </p:nvGrpSpPr>
        <p:grpSpPr>
          <a:xfrm>
            <a:off x="1686560" y="1447801"/>
            <a:ext cx="7630160" cy="4231640"/>
            <a:chOff x="228600" y="1295400"/>
            <a:chExt cx="8305800" cy="4924425"/>
          </a:xfrm>
        </p:grpSpPr>
        <p:sp>
          <p:nvSpPr>
            <p:cNvPr id="5" name="Rounded Rectangle 3">
              <a:extLst>
                <a:ext uri="{FF2B5EF4-FFF2-40B4-BE49-F238E27FC236}">
                  <a16:creationId xmlns:a16="http://schemas.microsoft.com/office/drawing/2014/main" id="{D89A6B81-647B-4458-ACDB-7B57C3F4732C}"/>
                </a:ext>
              </a:extLst>
            </p:cNvPr>
            <p:cNvSpPr/>
            <p:nvPr/>
          </p:nvSpPr>
          <p:spPr>
            <a:xfrm>
              <a:off x="3810000" y="1295400"/>
              <a:ext cx="15240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</a:rPr>
                <a:t>startup</a:t>
              </a:r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DE5A9E0D-C7AD-4B95-BEAE-C9BA559AB161}"/>
                </a:ext>
              </a:extLst>
            </p:cNvPr>
            <p:cNvSpPr/>
            <p:nvPr/>
          </p:nvSpPr>
          <p:spPr>
            <a:xfrm>
              <a:off x="2133600" y="4953000"/>
              <a:ext cx="1772636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>
                  <a:latin typeface="Calibri" panose="020F0502020204030204" pitchFamily="34" charset="0"/>
                </a:rPr>
                <a:t>sensor failure</a:t>
              </a:r>
            </a:p>
          </p:txBody>
        </p:sp>
        <p:sp>
          <p:nvSpPr>
            <p:cNvPr id="7" name="Rounded Rectangle 5">
              <a:extLst>
                <a:ext uri="{FF2B5EF4-FFF2-40B4-BE49-F238E27FC236}">
                  <a16:creationId xmlns:a16="http://schemas.microsoft.com/office/drawing/2014/main" id="{65DC4FBD-7194-470C-82C3-9F8B0BFA1376}"/>
                </a:ext>
              </a:extLst>
            </p:cNvPr>
            <p:cNvSpPr/>
            <p:nvPr/>
          </p:nvSpPr>
          <p:spPr>
            <a:xfrm>
              <a:off x="3810000" y="3120656"/>
              <a:ext cx="1524000" cy="914400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</a:rPr>
                <a:t>normal</a:t>
              </a:r>
            </a:p>
          </p:txBody>
        </p:sp>
        <p:sp>
          <p:nvSpPr>
            <p:cNvPr id="8" name="Rounded Rectangle 6">
              <a:extLst>
                <a:ext uri="{FF2B5EF4-FFF2-40B4-BE49-F238E27FC236}">
                  <a16:creationId xmlns:a16="http://schemas.microsoft.com/office/drawing/2014/main" id="{89ABD0D1-28F4-45DC-9BA5-589172C57A12}"/>
                </a:ext>
              </a:extLst>
            </p:cNvPr>
            <p:cNvSpPr/>
            <p:nvPr/>
          </p:nvSpPr>
          <p:spPr>
            <a:xfrm>
              <a:off x="5486400" y="4953000"/>
              <a:ext cx="1600200" cy="914400"/>
            </a:xfrm>
            <a:prstGeom prst="round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400" b="1" dirty="0">
                  <a:latin typeface="Calibri" panose="020F0502020204030204" pitchFamily="34" charset="0"/>
                </a:rPr>
                <a:t>power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B8AE08A-8664-4597-A6DE-E3C52F6E94D6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>
              <a:off x="4572000" y="2209800"/>
              <a:ext cx="0" cy="910856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EA8B3E7-9EB4-4C80-8CD7-DEEE33A5B0B2}"/>
                </a:ext>
              </a:extLst>
            </p:cNvPr>
            <p:cNvCxnSpPr>
              <a:endCxn id="6" idx="0"/>
            </p:cNvCxnSpPr>
            <p:nvPr/>
          </p:nvCxnSpPr>
          <p:spPr>
            <a:xfrm flipH="1">
              <a:off x="3019918" y="3962400"/>
              <a:ext cx="790082" cy="990600"/>
            </a:xfrm>
            <a:prstGeom prst="straightConnector1">
              <a:avLst/>
            </a:prstGeom>
            <a:ln w="4127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9E3A3A-00D7-4421-AF1D-86D964E4619A}"/>
                </a:ext>
              </a:extLst>
            </p:cNvPr>
            <p:cNvCxnSpPr/>
            <p:nvPr/>
          </p:nvCxnSpPr>
          <p:spPr>
            <a:xfrm>
              <a:off x="5334000" y="3962400"/>
              <a:ext cx="912628" cy="997688"/>
            </a:xfrm>
            <a:prstGeom prst="straightConnector1">
              <a:avLst/>
            </a:prstGeom>
            <a:ln w="41275">
              <a:solidFill>
                <a:srgbClr val="0070C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0">
              <a:extLst>
                <a:ext uri="{FF2B5EF4-FFF2-40B4-BE49-F238E27FC236}">
                  <a16:creationId xmlns:a16="http://schemas.microsoft.com/office/drawing/2014/main" id="{85E32073-D6C9-435B-8528-F6CAE1230A34}"/>
                </a:ext>
              </a:extLst>
            </p:cNvPr>
            <p:cNvCxnSpPr>
              <a:stCxn id="7" idx="3"/>
            </p:cNvCxnSpPr>
            <p:nvPr/>
          </p:nvCxnSpPr>
          <p:spPr>
            <a:xfrm>
              <a:off x="5334000" y="3577856"/>
              <a:ext cx="1143000" cy="1375144"/>
            </a:xfrm>
            <a:prstGeom prst="curvedConnector2">
              <a:avLst/>
            </a:prstGeom>
            <a:ln w="381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19D51F50-26B6-4B02-BF5E-E98AFFDF49D7}"/>
                </a:ext>
              </a:extLst>
            </p:cNvPr>
            <p:cNvSpPr/>
            <p:nvPr/>
          </p:nvSpPr>
          <p:spPr>
            <a:xfrm>
              <a:off x="1714500" y="5514975"/>
              <a:ext cx="838200" cy="704850"/>
            </a:xfrm>
            <a:prstGeom prst="arc">
              <a:avLst>
                <a:gd name="adj1" fmla="val 375391"/>
                <a:gd name="adj2" fmla="val 16183907"/>
              </a:avLst>
            </a:prstGeom>
            <a:ln w="381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E54BC0-6553-4307-9274-3AEEEEEC0F11}"/>
                </a:ext>
              </a:extLst>
            </p:cNvPr>
            <p:cNvSpPr/>
            <p:nvPr/>
          </p:nvSpPr>
          <p:spPr>
            <a:xfrm>
              <a:off x="1219200" y="1884862"/>
              <a:ext cx="685800" cy="457200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FD294E-9783-426D-82E6-62BD7A291A33}"/>
                </a:ext>
              </a:extLst>
            </p:cNvPr>
            <p:cNvSpPr txBox="1"/>
            <p:nvPr/>
          </p:nvSpPr>
          <p:spPr>
            <a:xfrm>
              <a:off x="228600" y="2342062"/>
              <a:ext cx="2667000" cy="172354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74320" indent="-274320"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76000"/>
                <a:buFont typeface="Wingdings 3"/>
                <a:buChar char=""/>
                <a:defRPr sz="2400" b="0">
                  <a:latin typeface="Calibri" panose="020F0502020204030204" pitchFamily="34" charset="0"/>
                </a:defRPr>
              </a:lvl1pPr>
              <a:lvl2pPr indent="-18288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baseline="0">
                  <a:latin typeface="Calibri" panose="020F0502020204030204" pitchFamily="34" charset="0"/>
                </a:defRPr>
              </a:lvl5pPr>
              <a:lvl6pPr marL="2514600" indent="-22860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/>
              </a:lvl6pPr>
              <a:lvl7pPr marL="2971800" indent="-22860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/>
              </a:lvl7pPr>
              <a:lvl8pPr marL="3429000" indent="-22860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/>
              </a:lvl8pPr>
              <a:lvl9pPr marL="3886200" indent="-22860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/>
              </a:lvl9pPr>
            </a:lstStyle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/>
                <a:t>No Feedback Control</a:t>
              </a:r>
            </a:p>
            <a:p>
              <a:pPr>
                <a:spcBef>
                  <a:spcPts val="0"/>
                </a:spcBef>
                <a:spcAft>
                  <a:spcPts val="0"/>
                </a:spcAft>
              </a:pPr>
              <a:r>
                <a:rPr lang="en-US" sz="2000" dirty="0"/>
                <a:t>Only </a:t>
              </a:r>
              <a:r>
                <a:rPr lang="en-US" sz="2000" dirty="0" err="1"/>
                <a:t>feedforward</a:t>
              </a:r>
              <a:r>
                <a:rPr lang="en-US" sz="2000" dirty="0"/>
                <a:t> estimator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5922C0-C35A-4F60-BD77-9CC59387C3E1}"/>
                </a:ext>
              </a:extLst>
            </p:cNvPr>
            <p:cNvSpPr/>
            <p:nvPr/>
          </p:nvSpPr>
          <p:spPr>
            <a:xfrm>
              <a:off x="7010400" y="1884862"/>
              <a:ext cx="685800" cy="457200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85EBF5-5C63-430D-900C-F7F48BEC157D}"/>
                </a:ext>
              </a:extLst>
            </p:cNvPr>
            <p:cNvSpPr txBox="1"/>
            <p:nvPr/>
          </p:nvSpPr>
          <p:spPr>
            <a:xfrm>
              <a:off x="6248400" y="2342061"/>
              <a:ext cx="2286000" cy="1323439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274320" indent="-27432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ct val="76000"/>
                <a:buFont typeface="Wingdings 3"/>
                <a:buChar char=""/>
                <a:defRPr sz="2000" b="0">
                  <a:latin typeface="Calibri" panose="020F0502020204030204" pitchFamily="34" charset="0"/>
                </a:defRPr>
              </a:lvl1pPr>
              <a:lvl2pPr indent="-18288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2000"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baseline="0">
                  <a:latin typeface="Calibri" panose="020F0502020204030204" pitchFamily="34" charset="0"/>
                </a:defRPr>
              </a:lvl5pPr>
              <a:lvl6pPr marL="2514600" indent="-22860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/>
              </a:lvl6pPr>
              <a:lvl7pPr marL="2971800" indent="-22860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/>
              </a:lvl7pPr>
              <a:lvl8pPr marL="3429000" indent="-22860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/>
              </a:lvl8pPr>
              <a:lvl9pPr marL="3886200" indent="-228600">
                <a:spcBef>
                  <a:spcPct val="20000"/>
                </a:spcBef>
                <a:buClr>
                  <a:schemeClr val="tx2"/>
                </a:buClr>
                <a:buFont typeface="Arial" pitchFamily="34" charset="0"/>
                <a:buChar char="•"/>
                <a:defRPr sz="1600"/>
              </a:lvl9pPr>
            </a:lstStyle>
            <a:p>
              <a:r>
                <a:rPr lang="en-US" dirty="0"/>
                <a:t>Feedback Control</a:t>
              </a:r>
            </a:p>
            <a:p>
              <a:r>
                <a:rPr lang="en-US" dirty="0"/>
                <a:t>+ </a:t>
              </a:r>
              <a:r>
                <a:rPr lang="en-US" dirty="0" err="1"/>
                <a:t>Feedforward</a:t>
              </a:r>
              <a:r>
                <a:rPr lang="en-US" dirty="0"/>
                <a:t>         estimator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04D0714-FDBD-49B4-8CEC-0598B9115FC4}"/>
                    </a:ext>
                  </a:extLst>
                </p:cNvPr>
                <p:cNvSpPr txBox="1"/>
                <p:nvPr/>
              </p:nvSpPr>
              <p:spPr>
                <a:xfrm>
                  <a:off x="6260633" y="4045946"/>
                  <a:ext cx="2020955" cy="527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400" b="1" i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𝐢𝐧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≥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𝟕𝟎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𝒐</m:t>
                            </m:r>
                          </m:sup>
                        </m:sSup>
                      </m:oMath>
                    </m:oMathPara>
                  </a14:m>
                  <a:endParaRPr lang="en-US" sz="2400" b="1" baseline="300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04D0714-FDBD-49B4-8CEC-0598B9115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0633" y="4045946"/>
                  <a:ext cx="2020955" cy="527323"/>
                </a:xfrm>
                <a:prstGeom prst="rect">
                  <a:avLst/>
                </a:prstGeom>
                <a:blipFill>
                  <a:blip r:embed="rId2"/>
                  <a:stretch>
                    <a:fillRect b="-5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DE97FE6-9A8B-40A6-A7CC-5934E1E5FA6F}"/>
                    </a:ext>
                  </a:extLst>
                </p:cNvPr>
                <p:cNvSpPr txBox="1"/>
                <p:nvPr/>
              </p:nvSpPr>
              <p:spPr>
                <a:xfrm>
                  <a:off x="4226679" y="4377386"/>
                  <a:ext cx="1682774" cy="527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𝜽</m:t>
                            </m:r>
                          </m:e>
                          <m:sub>
                            <m:r>
                              <a:rPr lang="en-US" sz="2400" b="1" i="0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𝐢𝐧</m:t>
                            </m:r>
                          </m:sub>
                        </m:sSub>
                        <m:r>
                          <a:rPr lang="en-US" sz="2400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≤</m:t>
                        </m:r>
                        <m:sSup>
                          <m:sSupPr>
                            <m:ctrlPr>
                              <a:rPr lang="en-US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𝟓</m:t>
                            </m:r>
                            <m:r>
                              <a:rPr lang="en-US" sz="2400" b="1" i="1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e>
                          <m:sup>
                            <m:r>
                              <a:rPr lang="en-US" sz="2400" b="1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/>
                                <a:ea typeface="Cambria Math"/>
                              </a:rPr>
                              <m:t>𝒐</m:t>
                            </m:r>
                          </m:sup>
                        </m:sSup>
                      </m:oMath>
                    </m:oMathPara>
                  </a14:m>
                  <a:endParaRPr lang="en-US" sz="2400" b="1" baseline="300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DE97FE6-9A8B-40A6-A7CC-5934E1E5FA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679" y="4377386"/>
                  <a:ext cx="1682774" cy="527323"/>
                </a:xfrm>
                <a:prstGeom prst="rect">
                  <a:avLst/>
                </a:prstGeom>
                <a:blipFill>
                  <a:blip r:embed="rId3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22B589A-AE61-4ED5-B9CF-9426FED8E2A5}"/>
                    </a:ext>
                  </a:extLst>
                </p:cNvPr>
                <p:cNvSpPr txBox="1"/>
                <p:nvPr/>
              </p:nvSpPr>
              <p:spPr>
                <a:xfrm>
                  <a:off x="5105400" y="5458249"/>
                  <a:ext cx="2438400" cy="409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/>
                                <a:sym typeface="Symbol"/>
                              </a:rPr>
                              <m:t></m:t>
                            </m:r>
                          </m:e>
                          <m:sub>
                            <m:r>
                              <a:rPr lang="en-US" b="1" i="0" smtClean="0">
                                <a:solidFill>
                                  <a:schemeClr val="bg1"/>
                                </a:solidFill>
                                <a:latin typeface="Cambria Math"/>
                                <a:sym typeface="Symbol"/>
                              </a:rPr>
                              <m:t>𝐫𝐞𝐟</m:t>
                            </m:r>
                          </m:sub>
                          <m:sup>
                            <m:r>
                              <a:rPr lang="en-US" b="1" i="0" smtClean="0">
                                <a:solidFill>
                                  <a:schemeClr val="bg1"/>
                                </a:solidFill>
                                <a:latin typeface="Cambria Math"/>
                                <a:sym typeface="Symbol"/>
                              </a:rPr>
                              <m:t>𝐩𝐨𝐰𝐞𝐫</m:t>
                            </m:r>
                          </m:sup>
                        </m:sSubSup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sym typeface="Symbol"/>
                          </a:rPr>
                          <m:t>=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sym typeface="Symbol"/>
                          </a:rPr>
                          <m:t>𝟏𝟐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sym typeface="Symbol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/>
                            <a:sym typeface="Symbol"/>
                          </a:rPr>
                          <m:t>𝟓</m:t>
                        </m:r>
                        <m:r>
                          <a:rPr lang="en-US" b="1" i="0" smtClean="0">
                            <a:solidFill>
                              <a:schemeClr val="bg1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22B589A-AE61-4ED5-B9CF-9426FED8E2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5458249"/>
                  <a:ext cx="2438400" cy="409151"/>
                </a:xfrm>
                <a:prstGeom prst="rect">
                  <a:avLst/>
                </a:prstGeom>
                <a:blipFill>
                  <a:blip r:embed="rId4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1A3AAE9-D736-42D3-9A49-1DEC92248E85}"/>
                    </a:ext>
                  </a:extLst>
                </p:cNvPr>
                <p:cNvSpPr txBox="1"/>
                <p:nvPr/>
              </p:nvSpPr>
              <p:spPr>
                <a:xfrm>
                  <a:off x="3716078" y="3523162"/>
                  <a:ext cx="1770320" cy="429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ref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  <a:sym typeface="Symbol"/>
                          </a:rPr>
                          <m:t>=14.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/>
                            <a:sym typeface="Symbol"/>
                          </a:rPr>
                          <m:t>7 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1A3AAE9-D736-42D3-9A49-1DEC92248E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6078" y="3523162"/>
                  <a:ext cx="1770320" cy="429797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6256BBF-C61E-4D36-BA82-D211C9F3B7AC}"/>
                    </a:ext>
                  </a:extLst>
                </p:cNvPr>
                <p:cNvSpPr txBox="1"/>
                <p:nvPr/>
              </p:nvSpPr>
              <p:spPr>
                <a:xfrm>
                  <a:off x="3886200" y="1838094"/>
                  <a:ext cx="1447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ref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  <a:sym typeface="Symbol"/>
                          </a:rPr>
                          <m:t>=14.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/>
                            <a:sym typeface="Symbol"/>
                          </a:rPr>
                          <m:t>7 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6256BBF-C61E-4D36-BA82-D211C9F3B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1838094"/>
                  <a:ext cx="144780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7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44661-7947-4431-B448-94E516ADBBBA}"/>
                    </a:ext>
                  </a:extLst>
                </p:cNvPr>
                <p:cNvSpPr txBox="1"/>
                <p:nvPr/>
              </p:nvSpPr>
              <p:spPr>
                <a:xfrm>
                  <a:off x="3200400" y="2295894"/>
                  <a:ext cx="130177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2">
                          <a:lumMod val="50000"/>
                        </a:schemeClr>
                      </a:solidFill>
                      <a:latin typeface="Calibri" panose="020F0502020204030204" pitchFamily="34" charset="0"/>
                      <a:ea typeface="Cambria Math"/>
                    </a:rPr>
                    <a:t>Startup Time   </a:t>
                  </a:r>
                  <a14:m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𝝉</m:t>
                      </m:r>
                      <m:r>
                        <a:rPr lang="en-US" sz="2000" b="1" i="1" baseline="-2500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</a:rPr>
                        <m:t>𝑰</m:t>
                      </m:r>
                    </m:oMath>
                  </a14:m>
                  <a:r>
                    <a:rPr lang="en-US" sz="2000" b="1" baseline="30000" dirty="0">
                      <a:solidFill>
                        <a:schemeClr val="accent2">
                          <a:lumMod val="50000"/>
                        </a:schemeClr>
                      </a:solidFill>
                      <a:latin typeface="Calibri" panose="020F0502020204030204" pitchFamily="34" charset="0"/>
                    </a:rPr>
                    <a:t>  </a:t>
                  </a:r>
                  <a:endParaRPr lang="en-US" sz="2000" dirty="0">
                    <a:solidFill>
                      <a:schemeClr val="accent2">
                        <a:lumMod val="50000"/>
                      </a:schemeClr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44661-7947-4431-B448-94E516ADB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2295894"/>
                  <a:ext cx="130177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3061" t="-3297" b="-274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86B6463-DB0C-4F9B-B1AE-A621F6EC97CF}"/>
                    </a:ext>
                  </a:extLst>
                </p:cNvPr>
                <p:cNvSpPr txBox="1"/>
                <p:nvPr/>
              </p:nvSpPr>
              <p:spPr>
                <a:xfrm>
                  <a:off x="2252341" y="5410591"/>
                  <a:ext cx="1568718" cy="4297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ref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  <a:sym typeface="Symbol"/>
                          </a:rPr>
                          <m:t>=14.</m:t>
                        </m:r>
                        <m:r>
                          <a:rPr lang="en-US" b="0" i="0" smtClean="0">
                            <a:solidFill>
                              <a:schemeClr val="bg1"/>
                            </a:solidFill>
                            <a:latin typeface="Cambria Math"/>
                            <a:sym typeface="Symbol"/>
                          </a:rPr>
                          <m:t>7 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  <a:latin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86B6463-DB0C-4F9B-B1AE-A621F6EC97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2341" y="5410591"/>
                  <a:ext cx="1568718" cy="429797"/>
                </a:xfrm>
                <a:prstGeom prst="rect">
                  <a:avLst/>
                </a:prstGeom>
                <a:blipFill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ECE2B0D-8840-4ACB-AAB5-523EC25DDA51}"/>
                  </a:ext>
                </a:extLst>
              </p:cNvPr>
              <p:cNvSpPr/>
              <p:nvPr/>
            </p:nvSpPr>
            <p:spPr>
              <a:xfrm>
                <a:off x="9627391" y="3277449"/>
                <a:ext cx="245872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/>
                            <a:ea typeface="Cambria Math"/>
                          </a:rPr>
                          <m:t>𝜽</m:t>
                        </m:r>
                      </m:e>
                      <m:sub>
                        <m:r>
                          <a:rPr lang="en-US" b="1" i="0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𝐢𝐧</m:t>
                        </m:r>
                      </m:sub>
                    </m:sSub>
                  </m:oMath>
                </a14:m>
                <a:r>
                  <a:rPr lang="en-US" dirty="0"/>
                  <a:t>: Throttle angle, i.e. environment input from driver</a:t>
                </a: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ECE2B0D-8840-4ACB-AAB5-523EC25DD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391" y="3277449"/>
                <a:ext cx="2458720" cy="923330"/>
              </a:xfrm>
              <a:prstGeom prst="rect">
                <a:avLst/>
              </a:prstGeom>
              <a:blipFill>
                <a:blip r:embed="rId9"/>
                <a:stretch>
                  <a:fillRect l="-1980" t="-3974" r="-2723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674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69B8BC6-CE68-4C10-A6F5-8F362DBFD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513840"/>
                <a:ext cx="6843719" cy="3340897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34180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solidFill>
                          <a:srgbClr val="341806"/>
                        </a:solidFill>
                        <a:latin typeface="Cambria Math"/>
                      </a:rPr>
                      <m:t>=10(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34180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  <m:sub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sz="1800" i="1">
                        <a:solidFill>
                          <a:srgbClr val="341806"/>
                        </a:solidFill>
                        <a:latin typeface="Cambria Math"/>
                      </a:rPr>
                      <m:t>−</m:t>
                    </m:r>
                    <m:r>
                      <a:rPr lang="en-US" sz="1800" i="1">
                        <a:solidFill>
                          <a:srgbClr val="341806"/>
                        </a:solidFill>
                        <a:latin typeface="Cambria Math"/>
                        <a:ea typeface="Cambria Math"/>
                      </a:rPr>
                      <m:t>𝜃</m:t>
                    </m:r>
                    <m:r>
                      <a:rPr lang="en-US" sz="1800" i="1">
                        <a:solidFill>
                          <a:srgbClr val="341806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34180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</a:rPr>
                          <m:t>𝑑𝑝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solidFill>
                          <a:srgbClr val="341806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34180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rgbClr val="34180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</a:rPr>
                          <m:t>2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</m:acc>
                        <m:rad>
                          <m:radPr>
                            <m:degHide m:val="on"/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rgbClr val="34180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341806"/>
                                    </a:solidFill>
                                    <a:latin typeface="Cambria Math"/>
                                  </a:rPr>
                                  <m:t>𝑝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34180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341806"/>
                                        </a:solidFill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341806"/>
                                        </a:solidFill>
                                        <a:latin typeface="Cambria Math"/>
                                      </a:rPr>
                                      <m:t>10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34180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34180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800" i="1">
                                            <a:solidFill>
                                              <a:srgbClr val="34180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>
                                            <a:solidFill>
                                              <a:srgbClr val="341806"/>
                                            </a:solidFill>
                                            <a:latin typeface="Cambria Math"/>
                                          </a:rPr>
                                          <m:t>𝑝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solidFill>
                                                  <a:srgbClr val="341806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solidFill>
                                                  <a:srgbClr val="341806"/>
                                                </a:solidFill>
                                                <a:latin typeface="Cambria Math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solidFill>
                                                  <a:srgbClr val="341806"/>
                                                </a:solidFill>
                                                <a:latin typeface="Cambria Math"/>
                                              </a:rPr>
                                              <m:t>10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341806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1800">
                            <a:solidFill>
                              <a:srgbClr val="341806"/>
                            </a:solidFill>
                            <a:latin typeface="Cambria Math"/>
                          </a:rPr>
                          <m:t> 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12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  <a:ea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  <a:ea typeface="Cambria Math"/>
                          </a:rPr>
                          <m:t>𝜔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+</m:t>
                            </m:r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  <a:ea typeface="Cambria Math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341806"/>
                            </a:solidFill>
                          </a:rPr>
                          <m:t> </m:t>
                        </m:r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34180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sym typeface="Symbol"/>
                              </a:rPr>
                              <m:t>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solidFill>
                          <a:srgbClr val="341806"/>
                        </a:solidFill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solidFill>
                              <a:srgbClr val="34180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</a:rPr>
                          <m:t>0.002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solidFill>
                              <a:srgbClr val="34180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</a:rPr>
                          <m:t>−0.12</m:t>
                        </m:r>
                        <m:f>
                          <m:f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34180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341806"/>
                                    </a:solidFill>
                                    <a:latin typeface="Cambria Math"/>
                                    <a:sym typeface="Symbol"/>
                                  </a:rPr>
                                  <m:t>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341806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𝑑𝑡</m:t>
                            </m:r>
                          </m:den>
                        </m:f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sym typeface="Symbol"/>
                              </a:rPr>
                              <m:t>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sym typeface="Symbol"/>
                              </a:rPr>
                              <m:t>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sym typeface="Symbol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𝑡</m:t>
                            </m:r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−∆(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341806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341806"/>
                                    </a:solidFill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341806"/>
                                    </a:solidFill>
                                    <a:latin typeface="Cambria Math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ea typeface="Cambria Math"/>
                              </a:rPr>
                              <m:t>, </m:t>
                            </m:r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ea typeface="Cambria Math"/>
                              </a:rPr>
                              <m:t>𝑛</m:t>
                            </m:r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d>
                      </m:e>
                    </m:d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800" i="1">
                            <a:solidFill>
                              <a:srgbClr val="34180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ea typeface="Cambria Math"/>
                              </a:rPr>
                              <m:t>𝜑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solidFill>
                          <a:srgbClr val="341806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solidFill>
                              <a:srgbClr val="34180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</a:rPr>
                          <m:t>1 −</m:t>
                        </m:r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 panose="02040503050406030204" pitchFamily="18" charset="0"/>
                          </a:rPr>
                          <m:t>𝜅</m:t>
                        </m:r>
                        <m:d>
                          <m:d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sym typeface="Symbol"/>
                              </a:rPr>
                              <m:t>𝑛</m:t>
                            </m:r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sym typeface="Symbol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341806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341806"/>
                                    </a:solidFill>
                                    <a:latin typeface="Cambria Math"/>
                                    <a:sym typeface="Symbol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rgbClr val="341806"/>
                                    </a:solidFill>
                                    <a:latin typeface="Cambria Math"/>
                                    <a:sym typeface="Symbol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d>
                    <m:acc>
                      <m:accPr>
                        <m:chr m:val="̇"/>
                        <m:ctrlPr>
                          <a:rPr lang="en-US" sz="1800" i="1">
                            <a:solidFill>
                              <a:srgbClr val="341806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sym typeface="Symbol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sym typeface="Symbol"/>
                              </a:rPr>
                              <m:t>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solidFill>
                          <a:srgbClr val="341806"/>
                        </a:solidFill>
                        <a:latin typeface="Cambria Math"/>
                      </a:rPr>
                      <m:t>+ </m:t>
                    </m:r>
                    <m:f>
                      <m:fPr>
                        <m:ctrlPr>
                          <a:rPr lang="en-US" sz="1800" i="1">
                            <a:solidFill>
                              <a:srgbClr val="34180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>
                  <a:solidFill>
                    <a:srgbClr val="341806"/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solidFill>
                              <a:srgbClr val="34180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solidFill>
                          <a:srgbClr val="341806"/>
                        </a:solidFill>
                        <a:latin typeface="Cambria Math"/>
                      </a:rPr>
                      <m:t>=</m:t>
                    </m:r>
                    <m:r>
                      <a:rPr lang="en-US" sz="1800" i="1">
                        <a:solidFill>
                          <a:srgbClr val="341806"/>
                        </a:solidFill>
                        <a:latin typeface="Cambria Math" panose="02040503050406030204" pitchFamily="18" charset="0"/>
                      </a:rPr>
                      <m:t>𝜅</m:t>
                    </m:r>
                    <m:d>
                      <m:dPr>
                        <m:ctrlPr>
                          <a:rPr lang="en-US" sz="1800" i="1">
                            <a:solidFill>
                              <a:srgbClr val="341806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  <a:sym typeface="Symbol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  <a:sym typeface="Symbol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sym typeface="Symbol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sym typeface="Symbol"/>
                              </a:rPr>
                              <m:t>𝑐</m:t>
                            </m:r>
                          </m:sub>
                        </m:sSub>
                      </m:e>
                    </m:d>
                    <m:acc>
                      <m:accPr>
                        <m:chr m:val="̇"/>
                        <m:ctrlPr>
                          <a:rPr lang="en-US" sz="1800" i="1">
                            <a:solidFill>
                              <a:srgbClr val="341806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sym typeface="Symbol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sym typeface="Symbol"/>
                              </a:rPr>
                              <m:t></m:t>
                            </m:r>
                          </m:sub>
                        </m:sSub>
                      </m:e>
                    </m:acc>
                    <m:r>
                      <a:rPr lang="en-US" sz="1800" i="1">
                        <a:solidFill>
                          <a:srgbClr val="341806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1800" i="1">
                            <a:solidFill>
                              <a:srgbClr val="34180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  <a:ea typeface="Cambria Math"/>
                          </a:rPr>
                          <m:t>𝜏</m:t>
                        </m:r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  <a:ea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341806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rgbClr val="341806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>
                  <a:solidFill>
                    <a:srgbClr val="341806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69B8BC6-CE68-4C10-A6F5-8F362DBFD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513840"/>
                <a:ext cx="6843719" cy="3340897"/>
              </a:xfrm>
              <a:blipFill>
                <a:blip r:embed="rId2"/>
                <a:stretch>
                  <a:fillRect l="-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BD930B3-16DB-43C8-A3D3-4CD3BAAB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Plant: Modeled as Differential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AB4E7-7B34-488B-97AC-862C6A70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1BC981-FC73-4C2E-8026-E9FFFB94B852}"/>
                  </a:ext>
                </a:extLst>
              </p:cNvPr>
              <p:cNvSpPr txBox="1"/>
              <p:nvPr/>
            </p:nvSpPr>
            <p:spPr>
              <a:xfrm>
                <a:off x="7177080" y="1838258"/>
                <a:ext cx="4848240" cy="34492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sz="2400" dirty="0"/>
                  <a:t> : States of the “continuous program” aka plant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in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: Inputs to the plant model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Differential equations describe the transition relation of this system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1BC981-FC73-4C2E-8026-E9FFFB94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080" y="1838258"/>
                <a:ext cx="4848240" cy="3449214"/>
              </a:xfrm>
              <a:prstGeom prst="rect">
                <a:avLst/>
              </a:prstGeom>
              <a:blipFill>
                <a:blip r:embed="rId3"/>
                <a:stretch>
                  <a:fillRect l="-1884" t="-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077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CFD63E-4C3E-4BC8-BB87-EF201F3B8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variables are real-valued: </a:t>
            </a:r>
            <a:r>
              <a:rPr lang="en-US" dirty="0">
                <a:solidFill>
                  <a:srgbClr val="FF0000"/>
                </a:solidFill>
              </a:rPr>
              <a:t>set of states </a:t>
            </a:r>
            <a:r>
              <a:rPr lang="en-US" dirty="0"/>
              <a:t>may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be </a:t>
            </a:r>
            <a:r>
              <a:rPr lang="en-US" dirty="0">
                <a:solidFill>
                  <a:srgbClr val="FF0000"/>
                </a:solidFill>
              </a:rPr>
              <a:t>countable</a:t>
            </a:r>
            <a:r>
              <a:rPr lang="en-US" dirty="0"/>
              <a:t>!</a:t>
            </a:r>
          </a:p>
          <a:p>
            <a:r>
              <a:rPr lang="en-US" dirty="0"/>
              <a:t>Models do not evolve in discrete time-steps: </a:t>
            </a:r>
            <a:r>
              <a:rPr lang="en-US" dirty="0">
                <a:solidFill>
                  <a:srgbClr val="FF0000"/>
                </a:solidFill>
              </a:rPr>
              <a:t>evolve continuously </a:t>
            </a:r>
            <a:r>
              <a:rPr lang="en-US" dirty="0"/>
              <a:t>in time</a:t>
            </a:r>
          </a:p>
          <a:p>
            <a:pPr lvl="1"/>
            <a:r>
              <a:rPr lang="en-US" dirty="0"/>
              <a:t>Transitions are thus not finite in number or discrete in length, but continuous</a:t>
            </a:r>
          </a:p>
          <a:p>
            <a:r>
              <a:rPr lang="en-US" dirty="0"/>
              <a:t>Properties of interest in CPSs may involve </a:t>
            </a:r>
            <a:r>
              <a:rPr lang="en-US" dirty="0">
                <a:solidFill>
                  <a:srgbClr val="FF0000"/>
                </a:solidFill>
              </a:rPr>
              <a:t>real-time specifications</a:t>
            </a:r>
            <a:r>
              <a:rPr lang="en-US" dirty="0"/>
              <a:t> (e.g. the A/F ratio is within 10% of reference within 2 seconds)</a:t>
            </a:r>
          </a:p>
          <a:p>
            <a:r>
              <a:rPr lang="en-US" dirty="0"/>
              <a:t>CPSs typically have an uncertain environment (e.g. user may </a:t>
            </a:r>
            <a:r>
              <a:rPr lang="en-US" dirty="0">
                <a:solidFill>
                  <a:srgbClr val="FF0000"/>
                </a:solidFill>
              </a:rPr>
              <a:t>nondeterministically </a:t>
            </a:r>
            <a:r>
              <a:rPr lang="en-US" dirty="0"/>
              <a:t>change throttle angle), and we may also use </a:t>
            </a:r>
            <a:r>
              <a:rPr lang="en-US" dirty="0">
                <a:solidFill>
                  <a:srgbClr val="FF0000"/>
                </a:solidFill>
              </a:rPr>
              <a:t>stochastic</a:t>
            </a:r>
            <a:r>
              <a:rPr lang="en-US" dirty="0"/>
              <a:t> assumptions (e.g. user alternating between wide-open throttle and fully closed throttle may be statistically less likely)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2B440F-3335-4673-8692-C0145D5F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Verification challenge for closed-loop CPS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E8BD8-32FD-4AF0-87C9-A72B29E2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70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869963-2A67-4B6A-B118-94BC7125C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terms that may appear in papers: Reachability analysis, </a:t>
            </a:r>
            <a:r>
              <a:rPr lang="en-US" dirty="0" err="1"/>
              <a:t>Bisimulation</a:t>
            </a:r>
            <a:r>
              <a:rPr lang="en-US" dirty="0"/>
              <a:t>/Simulation Relations, Equivalence relations, Quotient structures, Product construction, Emptiness checking, Language equivalence, Undecidability, Under/Over-Approximations, ODEs, Initial Value Problem, Numerical solutions to ODEs, etc.</a:t>
            </a:r>
          </a:p>
          <a:p>
            <a:r>
              <a:rPr lang="en-US" dirty="0"/>
              <a:t>May be good to review these terms (independently or see me in office hours)</a:t>
            </a:r>
          </a:p>
          <a:p>
            <a:r>
              <a:rPr lang="en-US" dirty="0"/>
              <a:t>Think of this as a course that will connect the worlds of software verification and CPS verification: we will borrow techniques from either world to improve the state-of-the-art in the other world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5A08AF-97E0-484B-A8CA-D26E777E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Some concepts you may need through this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4CA6C-E75F-4131-9058-407F851D7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51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267AE9-5D6E-4E6C-B89C-C4F3DE052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Clarke, Edmund, </a:t>
            </a:r>
            <a:r>
              <a:rPr lang="en-US" sz="1400" dirty="0" err="1"/>
              <a:t>Orna</a:t>
            </a:r>
            <a:r>
              <a:rPr lang="en-US" sz="1400" dirty="0"/>
              <a:t> </a:t>
            </a:r>
            <a:r>
              <a:rPr lang="en-US" sz="1400" dirty="0" err="1"/>
              <a:t>Grumberg</a:t>
            </a:r>
            <a:r>
              <a:rPr lang="en-US" sz="1400" dirty="0"/>
              <a:t>, Somesh Jha, Yuan Lu, and Helmut </a:t>
            </a:r>
            <a:r>
              <a:rPr lang="en-US" sz="1400" dirty="0" err="1"/>
              <a:t>Veith</a:t>
            </a:r>
            <a:r>
              <a:rPr lang="en-US" sz="1400" dirty="0"/>
              <a:t>. "Counterexample-guided abstraction refinement for symbolic model checking." </a:t>
            </a:r>
            <a:r>
              <a:rPr lang="en-US" sz="1400" i="1" dirty="0"/>
              <a:t>Journal of the ACM (JACM)</a:t>
            </a:r>
            <a:r>
              <a:rPr lang="en-US" sz="1400" dirty="0"/>
              <a:t> 50, no. 5 (2003): 752-794.</a:t>
            </a:r>
          </a:p>
          <a:p>
            <a:r>
              <a:rPr lang="en-US" sz="1400" dirty="0" err="1"/>
              <a:t>Huth</a:t>
            </a:r>
            <a:r>
              <a:rPr lang="en-US" sz="1400" dirty="0"/>
              <a:t>, Michael, and Mark Ryan. </a:t>
            </a:r>
            <a:r>
              <a:rPr lang="en-US" sz="1400" i="1" dirty="0"/>
              <a:t>Logic in Computer Science: Modelling and reasoning about systems</a:t>
            </a:r>
            <a:r>
              <a:rPr lang="en-US" sz="1400" dirty="0"/>
              <a:t>. Cambridge university press, 2004.</a:t>
            </a:r>
          </a:p>
          <a:p>
            <a:r>
              <a:rPr lang="en-US" sz="1400" dirty="0" err="1"/>
              <a:t>Peled</a:t>
            </a:r>
            <a:r>
              <a:rPr lang="en-US" sz="1400" dirty="0"/>
              <a:t>, Doron. "Ten years of partial order reduction." In </a:t>
            </a:r>
            <a:r>
              <a:rPr lang="en-US" sz="1400" i="1" dirty="0"/>
              <a:t>International Conference on Computer Aided Verification</a:t>
            </a:r>
            <a:r>
              <a:rPr lang="en-US" sz="1400" dirty="0"/>
              <a:t>, pp. 17-28. Springer, Berlin, Heidelberg, 1998.</a:t>
            </a:r>
          </a:p>
          <a:p>
            <a:r>
              <a:rPr lang="en-US" sz="1400" dirty="0"/>
              <a:t>Emerson, E. Allen, and Richard J. </a:t>
            </a:r>
            <a:r>
              <a:rPr lang="en-US" sz="1400" dirty="0" err="1"/>
              <a:t>Trefler</a:t>
            </a:r>
            <a:r>
              <a:rPr lang="en-US" sz="1400" dirty="0"/>
              <a:t>. "From asymmetry to full symmetry: New techniques for symmetry reduction in model checking." In </a:t>
            </a:r>
            <a:r>
              <a:rPr lang="en-US" sz="1400" i="1" dirty="0"/>
              <a:t>Advanced Research Working Conference on Correct Hardware Design and Verification Methods</a:t>
            </a:r>
            <a:r>
              <a:rPr lang="en-US" sz="1400" dirty="0"/>
              <a:t>, pp. 142-157. Springer, Berlin, Heidelberg, 1999.</a:t>
            </a:r>
          </a:p>
          <a:p>
            <a:r>
              <a:rPr lang="en-US" sz="1400" dirty="0"/>
              <a:t>Ball, Thomas, </a:t>
            </a:r>
            <a:r>
              <a:rPr lang="en-US" sz="1400" dirty="0" err="1"/>
              <a:t>Rupak</a:t>
            </a:r>
            <a:r>
              <a:rPr lang="en-US" sz="1400" dirty="0"/>
              <a:t> Majumdar, Todd Millstein, and Sriram K. </a:t>
            </a:r>
            <a:r>
              <a:rPr lang="en-US" sz="1400" dirty="0" err="1"/>
              <a:t>Rajamani</a:t>
            </a:r>
            <a:r>
              <a:rPr lang="en-US" sz="1400" dirty="0"/>
              <a:t>. "Automatic predicate abstraction of C programs." In </a:t>
            </a:r>
            <a:r>
              <a:rPr lang="en-US" sz="1400" i="1" dirty="0"/>
              <a:t>ACM SIGPLAN Notices</a:t>
            </a:r>
            <a:r>
              <a:rPr lang="en-US" sz="1400" dirty="0"/>
              <a:t>, vol. 36, no. 5, pp. 203-213. ACM, 2001.</a:t>
            </a:r>
          </a:p>
          <a:p>
            <a:r>
              <a:rPr lang="en-US" sz="1400" dirty="0"/>
              <a:t>Graf, Susanne, and Hassen </a:t>
            </a:r>
            <a:r>
              <a:rPr lang="en-US" sz="1400" dirty="0" err="1"/>
              <a:t>Saïdi</a:t>
            </a:r>
            <a:r>
              <a:rPr lang="en-US" sz="1400" dirty="0"/>
              <a:t>. "Construction of abstract state graphs with PVS." In </a:t>
            </a:r>
            <a:r>
              <a:rPr lang="en-US" sz="1400" i="1" dirty="0"/>
              <a:t>International Conference on Computer Aided Verification</a:t>
            </a:r>
            <a:r>
              <a:rPr lang="en-US" sz="1400" dirty="0"/>
              <a:t>, pp. 72-83. Springer, Berlin, Heidelberg, 1997.</a:t>
            </a:r>
          </a:p>
          <a:p>
            <a:r>
              <a:rPr lang="en-US" sz="1400" dirty="0" err="1"/>
              <a:t>Cousot</a:t>
            </a:r>
            <a:r>
              <a:rPr lang="en-US" sz="1400" dirty="0"/>
              <a:t>, Patrick, and </a:t>
            </a:r>
            <a:r>
              <a:rPr lang="en-US" sz="1400" dirty="0" err="1"/>
              <a:t>Radhia</a:t>
            </a:r>
            <a:r>
              <a:rPr lang="en-US" sz="1400" dirty="0"/>
              <a:t> </a:t>
            </a:r>
            <a:r>
              <a:rPr lang="en-US" sz="1400" dirty="0" err="1"/>
              <a:t>Cousot</a:t>
            </a:r>
            <a:r>
              <a:rPr lang="en-US" sz="1400" dirty="0"/>
              <a:t>. "Abstract interpretation: a unified lattice model for static analysis of programs by construction or approximation of fixpoints." In </a:t>
            </a:r>
            <a:r>
              <a:rPr lang="en-US" sz="1400" i="1" dirty="0"/>
              <a:t>Proceedings of the 4th ACM SIGACT-SIGPLAN symposium on Principles of programming languages</a:t>
            </a:r>
            <a:r>
              <a:rPr lang="en-US" sz="1400" dirty="0"/>
              <a:t>, pp. 238-252. ACM, 1977.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A27159-1067-4375-8190-DC7C37FE2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58952-359A-49C9-83FF-63B11F82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6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EBC9E6-2AA2-40CB-8FE8-EA737B345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241770"/>
          </a:xfrm>
        </p:spPr>
        <p:txBody>
          <a:bodyPr/>
          <a:lstStyle/>
          <a:p>
            <a:r>
              <a:rPr lang="en-US" dirty="0"/>
              <a:t>At any point in program execution, its </a:t>
            </a:r>
            <a:r>
              <a:rPr lang="en-US" b="1" i="1" dirty="0"/>
              <a:t>state </a:t>
            </a:r>
            <a:r>
              <a:rPr lang="en-US" dirty="0"/>
              <a:t>is everything that constitutes the configuration of the program</a:t>
            </a:r>
          </a:p>
          <a:p>
            <a:pPr lvl="1"/>
            <a:r>
              <a:rPr lang="en-US" dirty="0"/>
              <a:t>Program counter, values of all variables, etc.</a:t>
            </a:r>
          </a:p>
          <a:p>
            <a:r>
              <a:rPr lang="en-US" dirty="0"/>
              <a:t>Any program can be viewed as a system that defines a </a:t>
            </a:r>
            <a:r>
              <a:rPr lang="en-US" i="1" dirty="0"/>
              <a:t>transition system </a:t>
            </a:r>
            <a:r>
              <a:rPr lang="en-US" dirty="0"/>
              <a:t>over a set of states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ECB303-F40A-433F-960F-8EF39706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State-based modeling of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7216F-5AE0-429E-A7ED-8FE699C3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9DDBAB-5717-4026-8D33-3E5E2854A1C8}"/>
                  </a:ext>
                </a:extLst>
              </p:cNvPr>
              <p:cNvSpPr txBox="1"/>
              <p:nvPr/>
            </p:nvSpPr>
            <p:spPr>
              <a:xfrm>
                <a:off x="489528" y="3697974"/>
                <a:ext cx="459613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woBitCounter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initially x0 := 0, x1 := 0   </a:t>
                </a:r>
              </a:p>
              <a:p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always</a:t>
                </a:r>
              </a:p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x0,x1 := 1-x0, x0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⊕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x1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9DDBAB-5717-4026-8D33-3E5E2854A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28" y="3697974"/>
                <a:ext cx="4596130" cy="1477328"/>
              </a:xfrm>
              <a:prstGeom prst="rect">
                <a:avLst/>
              </a:prstGeom>
              <a:blipFill>
                <a:blip r:embed="rId2"/>
                <a:stretch>
                  <a:fillRect l="-1061" t="-2479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038A4289-B199-45E9-8DF9-E9D41D19EAFD}"/>
              </a:ext>
            </a:extLst>
          </p:cNvPr>
          <p:cNvSpPr/>
          <p:nvPr/>
        </p:nvSpPr>
        <p:spPr>
          <a:xfrm>
            <a:off x="6016224" y="4127220"/>
            <a:ext cx="822037" cy="61883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45627A-D2AC-47C8-813F-A0623380649B}"/>
              </a:ext>
            </a:extLst>
          </p:cNvPr>
          <p:cNvSpPr/>
          <p:nvPr/>
        </p:nvSpPr>
        <p:spPr>
          <a:xfrm>
            <a:off x="7456047" y="4127220"/>
            <a:ext cx="822037" cy="61883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FE7BA7-142B-4DCA-AE54-84814F77D1E7}"/>
              </a:ext>
            </a:extLst>
          </p:cNvPr>
          <p:cNvSpPr/>
          <p:nvPr/>
        </p:nvSpPr>
        <p:spPr>
          <a:xfrm>
            <a:off x="8895870" y="4125785"/>
            <a:ext cx="822037" cy="61883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AD2DD8-F0A3-4263-A277-344028F6B77C}"/>
              </a:ext>
            </a:extLst>
          </p:cNvPr>
          <p:cNvSpPr/>
          <p:nvPr/>
        </p:nvSpPr>
        <p:spPr>
          <a:xfrm>
            <a:off x="10335693" y="4124350"/>
            <a:ext cx="822037" cy="618836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80D67F-82E3-45F9-8B14-D1484AF73518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6838261" y="4436638"/>
            <a:ext cx="617786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4882DE1-7B6C-420A-8F49-CAA2562B08B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8278084" y="4435203"/>
            <a:ext cx="617786" cy="143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86B32E-9A66-455F-B2F9-DCBA1A73B371}"/>
              </a:ext>
            </a:extLst>
          </p:cNvPr>
          <p:cNvCxnSpPr>
            <a:cxnSpLocks/>
          </p:cNvCxnSpPr>
          <p:nvPr/>
        </p:nvCxnSpPr>
        <p:spPr>
          <a:xfrm flipV="1">
            <a:off x="9717907" y="4433768"/>
            <a:ext cx="617786" cy="143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B803C4-A335-48E5-9023-19B914FB0224}"/>
              </a:ext>
            </a:extLst>
          </p:cNvPr>
          <p:cNvSpPr/>
          <p:nvPr/>
        </p:nvSpPr>
        <p:spPr>
          <a:xfrm>
            <a:off x="6685219" y="4696732"/>
            <a:ext cx="4061492" cy="677182"/>
          </a:xfrm>
          <a:custGeom>
            <a:avLst/>
            <a:gdLst>
              <a:gd name="connsiteX0" fmla="*/ 4202545 w 4202545"/>
              <a:gd name="connsiteY0" fmla="*/ 64654 h 554517"/>
              <a:gd name="connsiteX1" fmla="*/ 2235200 w 4202545"/>
              <a:gd name="connsiteY1" fmla="*/ 554181 h 554517"/>
              <a:gd name="connsiteX2" fmla="*/ 0 w 4202545"/>
              <a:gd name="connsiteY2" fmla="*/ 0 h 55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2545" h="554517">
                <a:moveTo>
                  <a:pt x="4202545" y="64654"/>
                </a:moveTo>
                <a:cubicBezTo>
                  <a:pt x="3569084" y="314805"/>
                  <a:pt x="2935624" y="564957"/>
                  <a:pt x="2235200" y="554181"/>
                </a:cubicBezTo>
                <a:cubicBezTo>
                  <a:pt x="1534776" y="543405"/>
                  <a:pt x="767388" y="271702"/>
                  <a:pt x="0" y="0"/>
                </a:cubicBezTo>
              </a:path>
            </a:pathLst>
          </a:cu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7F40427-25A1-4269-90ED-7179CE05981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669739" y="3813627"/>
            <a:ext cx="466870" cy="40421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21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BC9E6-2AA2-40CB-8FE8-EA737B345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241770"/>
              </a:xfrm>
            </p:spPr>
            <p:txBody>
              <a:bodyPr/>
              <a:lstStyle/>
              <a:p>
                <a:r>
                  <a:rPr lang="en-US" dirty="0"/>
                  <a:t>Useful abstraction for concurrent programs/processes</a:t>
                </a:r>
              </a:p>
              <a:p>
                <a:r>
                  <a:rPr lang="en-US" dirty="0"/>
                  <a:t>Defined as a structure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a finite or infinite, nonempty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 transition relation that is some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labeling function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set of atomic propositions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BC9E6-2AA2-40CB-8FE8-EA737B345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241770"/>
              </a:xfrm>
              <a:blipFill>
                <a:blip r:embed="rId2"/>
                <a:stretch>
                  <a:fillRect l="-625" t="-4632" b="-2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5ECB303-F40A-433F-960F-8EF39706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Kripke</a:t>
            </a:r>
            <a:r>
              <a:rPr lang="en-US" dirty="0"/>
              <a:t>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7216F-5AE0-429E-A7ED-8FE699C3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1357DE-7466-4E27-AE13-6CD18C707B49}"/>
                  </a:ext>
                </a:extLst>
              </p:cNvPr>
              <p:cNvSpPr txBox="1"/>
              <p:nvPr/>
            </p:nvSpPr>
            <p:spPr>
              <a:xfrm>
                <a:off x="111734" y="3894094"/>
                <a:ext cx="689714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00,01,10,11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00,00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00,01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01,10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10,01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10,11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11,00</m:t>
                            </m:r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={00↦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01↦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10↦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11↦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b="0" i="0" dirty="0">
                    <a:latin typeface="+mj-lt"/>
                  </a:rPr>
                  <a:t>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=00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1357DE-7466-4E27-AE13-6CD18C70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34" y="3894094"/>
                <a:ext cx="6897145" cy="1323439"/>
              </a:xfrm>
              <a:prstGeom prst="rect">
                <a:avLst/>
              </a:prstGeom>
              <a:blipFill>
                <a:blip r:embed="rId3"/>
                <a:stretch>
                  <a:fillRect l="-795" t="-1843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A1FC36DE-6C58-44AA-885D-C411E82E3507}"/>
              </a:ext>
            </a:extLst>
          </p:cNvPr>
          <p:cNvGrpSpPr/>
          <p:nvPr/>
        </p:nvGrpSpPr>
        <p:grpSpPr>
          <a:xfrm>
            <a:off x="6832397" y="3747803"/>
            <a:ext cx="4830082" cy="1835300"/>
            <a:chOff x="6174488" y="3747803"/>
            <a:chExt cx="5487991" cy="18353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AA67E0C-3B8B-44F6-ABE1-41DEAE3AD551}"/>
                </a:ext>
              </a:extLst>
            </p:cNvPr>
            <p:cNvSpPr/>
            <p:nvPr/>
          </p:nvSpPr>
          <p:spPr>
            <a:xfrm>
              <a:off x="6520973" y="420768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1ECA3F-2A79-4A51-AE11-66A6ED687585}"/>
                </a:ext>
              </a:extLst>
            </p:cNvPr>
            <p:cNvSpPr/>
            <p:nvPr/>
          </p:nvSpPr>
          <p:spPr>
            <a:xfrm>
              <a:off x="7960796" y="420768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053160-CC64-4446-B4C8-0025CA73422B}"/>
                </a:ext>
              </a:extLst>
            </p:cNvPr>
            <p:cNvSpPr/>
            <p:nvPr/>
          </p:nvSpPr>
          <p:spPr>
            <a:xfrm>
              <a:off x="9400619" y="4206252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7D306F-8299-4EDD-82A0-C14F506780A4}"/>
                </a:ext>
              </a:extLst>
            </p:cNvPr>
            <p:cNvSpPr/>
            <p:nvPr/>
          </p:nvSpPr>
          <p:spPr>
            <a:xfrm>
              <a:off x="10840442" y="420481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BCF8401-4736-4F20-BFF2-2CCC18F83481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>
              <a:off x="7343010" y="4517105"/>
              <a:ext cx="617786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11CABD6-5439-472B-B101-5F7E034F596D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 flipV="1">
              <a:off x="8782833" y="4515670"/>
              <a:ext cx="617786" cy="143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395C8FD-3510-42FA-ABD2-A596F9E0F0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2656" y="4514235"/>
              <a:ext cx="617786" cy="143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1A6E58-071A-46F4-8880-52FF27326102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6174488" y="3894094"/>
              <a:ext cx="466870" cy="404219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3307BD-9A6B-456D-A599-D42EBCC74B38}"/>
                </a:ext>
              </a:extLst>
            </p:cNvPr>
            <p:cNvSpPr/>
            <p:nvPr/>
          </p:nvSpPr>
          <p:spPr>
            <a:xfrm>
              <a:off x="8506105" y="4823653"/>
              <a:ext cx="1185165" cy="251662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AD0473-9A22-43E8-A1B1-5CE63FD160C1}"/>
                </a:ext>
              </a:extLst>
            </p:cNvPr>
            <p:cNvSpPr/>
            <p:nvPr/>
          </p:nvSpPr>
          <p:spPr>
            <a:xfrm>
              <a:off x="7209969" y="4734968"/>
              <a:ext cx="3982286" cy="848135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9DD848-CD7E-41C2-8A8C-4DE627A34D41}"/>
                    </a:ext>
                  </a:extLst>
                </p:cNvPr>
                <p:cNvSpPr txBox="1"/>
                <p:nvPr/>
              </p:nvSpPr>
              <p:spPr>
                <a:xfrm>
                  <a:off x="6695760" y="3752858"/>
                  <a:ext cx="587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9DD848-CD7E-41C2-8A8C-4DE627A34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760" y="3752858"/>
                  <a:ext cx="587212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D76DFD-AD40-4A6B-9D6F-B10E2ECC80E2}"/>
                    </a:ext>
                  </a:extLst>
                </p:cNvPr>
                <p:cNvSpPr txBox="1"/>
                <p:nvPr/>
              </p:nvSpPr>
              <p:spPr>
                <a:xfrm>
                  <a:off x="7960796" y="3749639"/>
                  <a:ext cx="760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D76DFD-AD40-4A6B-9D6F-B10E2ECC8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796" y="3749639"/>
                  <a:ext cx="76033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752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DD11A8-A991-4A2F-BAE8-16D538597B0D}"/>
                    </a:ext>
                  </a:extLst>
                </p:cNvPr>
                <p:cNvSpPr txBox="1"/>
                <p:nvPr/>
              </p:nvSpPr>
              <p:spPr>
                <a:xfrm>
                  <a:off x="9555904" y="3747803"/>
                  <a:ext cx="760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DD11A8-A991-4A2F-BAE8-16D538597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5904" y="3747803"/>
                  <a:ext cx="76033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81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9347AD9-6200-462F-BF86-1E03F2013816}"/>
                    </a:ext>
                  </a:extLst>
                </p:cNvPr>
                <p:cNvSpPr txBox="1"/>
                <p:nvPr/>
              </p:nvSpPr>
              <p:spPr>
                <a:xfrm>
                  <a:off x="10957854" y="3768176"/>
                  <a:ext cx="587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9347AD9-6200-462F-BF86-1E03F2013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7854" y="3768176"/>
                  <a:ext cx="58721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7909DC2-26A0-4444-A73F-1257FAC50289}"/>
                </a:ext>
              </a:extLst>
            </p:cNvPr>
            <p:cNvSpPr/>
            <p:nvPr/>
          </p:nvSpPr>
          <p:spPr>
            <a:xfrm>
              <a:off x="6729291" y="4755404"/>
              <a:ext cx="397183" cy="351074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7260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BC9E6-2AA2-40CB-8FE8-EA737B345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565" y="1451674"/>
                <a:ext cx="12025320" cy="13749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Does the following hold?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(if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 in a state, in some future or present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becomes true)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BC9E6-2AA2-40CB-8FE8-EA737B345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565" y="1451674"/>
                <a:ext cx="12025320" cy="1374923"/>
              </a:xfrm>
              <a:blipFill>
                <a:blip r:embed="rId2"/>
                <a:stretch>
                  <a:fillRect l="-1014" t="-7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5ECB303-F40A-433F-960F-8EF39706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7216F-5AE0-429E-A7ED-8FE699C3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FC36DE-6C58-44AA-885D-C411E82E3507}"/>
              </a:ext>
            </a:extLst>
          </p:cNvPr>
          <p:cNvGrpSpPr/>
          <p:nvPr/>
        </p:nvGrpSpPr>
        <p:grpSpPr>
          <a:xfrm>
            <a:off x="3211848" y="2761381"/>
            <a:ext cx="4830082" cy="1835300"/>
            <a:chOff x="6174488" y="3747803"/>
            <a:chExt cx="5487991" cy="18353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AA67E0C-3B8B-44F6-ABE1-41DEAE3AD551}"/>
                </a:ext>
              </a:extLst>
            </p:cNvPr>
            <p:cNvSpPr/>
            <p:nvPr/>
          </p:nvSpPr>
          <p:spPr>
            <a:xfrm>
              <a:off x="6520973" y="420768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1ECA3F-2A79-4A51-AE11-66A6ED687585}"/>
                </a:ext>
              </a:extLst>
            </p:cNvPr>
            <p:cNvSpPr/>
            <p:nvPr/>
          </p:nvSpPr>
          <p:spPr>
            <a:xfrm>
              <a:off x="7960796" y="420768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053160-CC64-4446-B4C8-0025CA73422B}"/>
                </a:ext>
              </a:extLst>
            </p:cNvPr>
            <p:cNvSpPr/>
            <p:nvPr/>
          </p:nvSpPr>
          <p:spPr>
            <a:xfrm>
              <a:off x="9400619" y="4206252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7D306F-8299-4EDD-82A0-C14F506780A4}"/>
                </a:ext>
              </a:extLst>
            </p:cNvPr>
            <p:cNvSpPr/>
            <p:nvPr/>
          </p:nvSpPr>
          <p:spPr>
            <a:xfrm>
              <a:off x="10840442" y="420481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BCF8401-4736-4F20-BFF2-2CCC18F83481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>
              <a:off x="7343010" y="4517105"/>
              <a:ext cx="617786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11CABD6-5439-472B-B101-5F7E034F596D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 flipV="1">
              <a:off x="8782833" y="4515670"/>
              <a:ext cx="617786" cy="143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395C8FD-3510-42FA-ABD2-A596F9E0F0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2656" y="4514235"/>
              <a:ext cx="617786" cy="143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1A6E58-071A-46F4-8880-52FF27326102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6174488" y="3894094"/>
              <a:ext cx="466870" cy="404219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3307BD-9A6B-456D-A599-D42EBCC74B38}"/>
                </a:ext>
              </a:extLst>
            </p:cNvPr>
            <p:cNvSpPr/>
            <p:nvPr/>
          </p:nvSpPr>
          <p:spPr>
            <a:xfrm>
              <a:off x="8506105" y="4823653"/>
              <a:ext cx="1185165" cy="251662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AD0473-9A22-43E8-A1B1-5CE63FD160C1}"/>
                </a:ext>
              </a:extLst>
            </p:cNvPr>
            <p:cNvSpPr/>
            <p:nvPr/>
          </p:nvSpPr>
          <p:spPr>
            <a:xfrm>
              <a:off x="7209969" y="4734968"/>
              <a:ext cx="3982286" cy="848135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9DD848-CD7E-41C2-8A8C-4DE627A34D41}"/>
                    </a:ext>
                  </a:extLst>
                </p:cNvPr>
                <p:cNvSpPr txBox="1"/>
                <p:nvPr/>
              </p:nvSpPr>
              <p:spPr>
                <a:xfrm>
                  <a:off x="6695760" y="3752858"/>
                  <a:ext cx="587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9DD848-CD7E-41C2-8A8C-4DE627A34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760" y="3752858"/>
                  <a:ext cx="58721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D76DFD-AD40-4A6B-9D6F-B10E2ECC80E2}"/>
                    </a:ext>
                  </a:extLst>
                </p:cNvPr>
                <p:cNvSpPr txBox="1"/>
                <p:nvPr/>
              </p:nvSpPr>
              <p:spPr>
                <a:xfrm>
                  <a:off x="7960796" y="3749639"/>
                  <a:ext cx="760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D76DFD-AD40-4A6B-9D6F-B10E2ECC8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796" y="3749639"/>
                  <a:ext cx="76033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818"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DD11A8-A991-4A2F-BAE8-16D538597B0D}"/>
                    </a:ext>
                  </a:extLst>
                </p:cNvPr>
                <p:cNvSpPr txBox="1"/>
                <p:nvPr/>
              </p:nvSpPr>
              <p:spPr>
                <a:xfrm>
                  <a:off x="9555904" y="3747803"/>
                  <a:ext cx="760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DD11A8-A991-4A2F-BAE8-16D538597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5904" y="3747803"/>
                  <a:ext cx="76033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818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9347AD9-6200-462F-BF86-1E03F2013816}"/>
                    </a:ext>
                  </a:extLst>
                </p:cNvPr>
                <p:cNvSpPr txBox="1"/>
                <p:nvPr/>
              </p:nvSpPr>
              <p:spPr>
                <a:xfrm>
                  <a:off x="10957854" y="3768176"/>
                  <a:ext cx="587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9347AD9-6200-462F-BF86-1E03F2013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7854" y="3768176"/>
                  <a:ext cx="58721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7909DC2-26A0-4444-A73F-1257FAC50289}"/>
                </a:ext>
              </a:extLst>
            </p:cNvPr>
            <p:cNvSpPr/>
            <p:nvPr/>
          </p:nvSpPr>
          <p:spPr>
            <a:xfrm>
              <a:off x="6729291" y="4755404"/>
              <a:ext cx="397183" cy="351074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746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BC9E6-2AA2-40CB-8FE8-EA737B345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443632"/>
                <a:ext cx="6741744" cy="40281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(if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 in a state, in some future or present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becomes true)</a:t>
                </a:r>
              </a:p>
              <a:p>
                <a:pPr marL="0" indent="0">
                  <a:buNone/>
                </a:pPr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Yes!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States 00, 11 trivially satisfy property</a:t>
                </a:r>
              </a:p>
              <a:p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01,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not true, so we can ignore it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State 10, the two next states are 01 and 11,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holds, so we are done</a:t>
                </a:r>
              </a:p>
              <a:p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BC9E6-2AA2-40CB-8FE8-EA737B345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443632"/>
                <a:ext cx="6741744" cy="4028138"/>
              </a:xfrm>
              <a:blipFill>
                <a:blip r:embed="rId2"/>
                <a:stretch>
                  <a:fillRect l="-1808" t="-2572" r="-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5ECB303-F40A-433F-960F-8EF39706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7216F-5AE0-429E-A7ED-8FE699C3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FC36DE-6C58-44AA-885D-C411E82E3507}"/>
              </a:ext>
            </a:extLst>
          </p:cNvPr>
          <p:cNvGrpSpPr/>
          <p:nvPr/>
        </p:nvGrpSpPr>
        <p:grpSpPr>
          <a:xfrm>
            <a:off x="6891393" y="1978280"/>
            <a:ext cx="4830082" cy="1835300"/>
            <a:chOff x="6174488" y="3747803"/>
            <a:chExt cx="5487991" cy="18353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AA67E0C-3B8B-44F6-ABE1-41DEAE3AD551}"/>
                </a:ext>
              </a:extLst>
            </p:cNvPr>
            <p:cNvSpPr/>
            <p:nvPr/>
          </p:nvSpPr>
          <p:spPr>
            <a:xfrm>
              <a:off x="6520973" y="420768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1ECA3F-2A79-4A51-AE11-66A6ED687585}"/>
                </a:ext>
              </a:extLst>
            </p:cNvPr>
            <p:cNvSpPr/>
            <p:nvPr/>
          </p:nvSpPr>
          <p:spPr>
            <a:xfrm>
              <a:off x="7960796" y="420768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053160-CC64-4446-B4C8-0025CA73422B}"/>
                </a:ext>
              </a:extLst>
            </p:cNvPr>
            <p:cNvSpPr/>
            <p:nvPr/>
          </p:nvSpPr>
          <p:spPr>
            <a:xfrm>
              <a:off x="9400619" y="4206252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7D306F-8299-4EDD-82A0-C14F506780A4}"/>
                </a:ext>
              </a:extLst>
            </p:cNvPr>
            <p:cNvSpPr/>
            <p:nvPr/>
          </p:nvSpPr>
          <p:spPr>
            <a:xfrm>
              <a:off x="10840442" y="420481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BCF8401-4736-4F20-BFF2-2CCC18F83481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>
              <a:off x="7343010" y="4517105"/>
              <a:ext cx="617786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11CABD6-5439-472B-B101-5F7E034F596D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 flipV="1">
              <a:off x="8782833" y="4515670"/>
              <a:ext cx="617786" cy="143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395C8FD-3510-42FA-ABD2-A596F9E0F0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2656" y="4514235"/>
              <a:ext cx="617786" cy="143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1A6E58-071A-46F4-8880-52FF27326102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6174488" y="3894094"/>
              <a:ext cx="466870" cy="404219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3307BD-9A6B-456D-A599-D42EBCC74B38}"/>
                </a:ext>
              </a:extLst>
            </p:cNvPr>
            <p:cNvSpPr/>
            <p:nvPr/>
          </p:nvSpPr>
          <p:spPr>
            <a:xfrm>
              <a:off x="8506105" y="4823653"/>
              <a:ext cx="1185165" cy="251662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AD0473-9A22-43E8-A1B1-5CE63FD160C1}"/>
                </a:ext>
              </a:extLst>
            </p:cNvPr>
            <p:cNvSpPr/>
            <p:nvPr/>
          </p:nvSpPr>
          <p:spPr>
            <a:xfrm>
              <a:off x="7209969" y="4734968"/>
              <a:ext cx="3982286" cy="848135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9DD848-CD7E-41C2-8A8C-4DE627A34D41}"/>
                    </a:ext>
                  </a:extLst>
                </p:cNvPr>
                <p:cNvSpPr txBox="1"/>
                <p:nvPr/>
              </p:nvSpPr>
              <p:spPr>
                <a:xfrm>
                  <a:off x="6695760" y="3752858"/>
                  <a:ext cx="587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9DD848-CD7E-41C2-8A8C-4DE627A34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760" y="3752858"/>
                  <a:ext cx="58721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D76DFD-AD40-4A6B-9D6F-B10E2ECC80E2}"/>
                    </a:ext>
                  </a:extLst>
                </p:cNvPr>
                <p:cNvSpPr txBox="1"/>
                <p:nvPr/>
              </p:nvSpPr>
              <p:spPr>
                <a:xfrm>
                  <a:off x="7960796" y="3749639"/>
                  <a:ext cx="760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D76DFD-AD40-4A6B-9D6F-B10E2ECC8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796" y="3749639"/>
                  <a:ext cx="76033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81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DD11A8-A991-4A2F-BAE8-16D538597B0D}"/>
                    </a:ext>
                  </a:extLst>
                </p:cNvPr>
                <p:cNvSpPr txBox="1"/>
                <p:nvPr/>
              </p:nvSpPr>
              <p:spPr>
                <a:xfrm>
                  <a:off x="9555904" y="3747803"/>
                  <a:ext cx="760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DD11A8-A991-4A2F-BAE8-16D538597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5904" y="3747803"/>
                  <a:ext cx="76033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7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9347AD9-6200-462F-BF86-1E03F2013816}"/>
                    </a:ext>
                  </a:extLst>
                </p:cNvPr>
                <p:cNvSpPr txBox="1"/>
                <p:nvPr/>
              </p:nvSpPr>
              <p:spPr>
                <a:xfrm>
                  <a:off x="10957854" y="3768176"/>
                  <a:ext cx="587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9347AD9-6200-462F-BF86-1E03F2013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7854" y="3768176"/>
                  <a:ext cx="58721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7909DC2-26A0-4444-A73F-1257FAC50289}"/>
                </a:ext>
              </a:extLst>
            </p:cNvPr>
            <p:cNvSpPr/>
            <p:nvPr/>
          </p:nvSpPr>
          <p:spPr>
            <a:xfrm>
              <a:off x="6729291" y="4755404"/>
              <a:ext cx="397183" cy="351074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16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BC9E6-2AA2-40CB-8FE8-EA737B3451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814170"/>
                <a:ext cx="6741744" cy="36576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(if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 in a state, in some future or present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becomes true)</a:t>
                </a:r>
              </a:p>
              <a:p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No, because starting from state 10, there is a path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never holds:</a:t>
                </a: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10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 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</a:p>
              <a:p>
                <a:pPr marL="0" indent="0">
                  <a:buNone/>
                </a:pPr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BC9E6-2AA2-40CB-8FE8-EA737B3451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814170"/>
                <a:ext cx="6741744" cy="3657600"/>
              </a:xfrm>
              <a:blipFill>
                <a:blip r:embed="rId2"/>
                <a:stretch>
                  <a:fillRect l="-1085" t="-2833" r="-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5ECB303-F40A-433F-960F-8EF39706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7216F-5AE0-429E-A7ED-8FE699C3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1FC36DE-6C58-44AA-885D-C411E82E3507}"/>
              </a:ext>
            </a:extLst>
          </p:cNvPr>
          <p:cNvGrpSpPr/>
          <p:nvPr/>
        </p:nvGrpSpPr>
        <p:grpSpPr>
          <a:xfrm>
            <a:off x="6891393" y="1978280"/>
            <a:ext cx="4830082" cy="1835300"/>
            <a:chOff x="6174488" y="3747803"/>
            <a:chExt cx="5487991" cy="18353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AA67E0C-3B8B-44F6-ABE1-41DEAE3AD551}"/>
                </a:ext>
              </a:extLst>
            </p:cNvPr>
            <p:cNvSpPr/>
            <p:nvPr/>
          </p:nvSpPr>
          <p:spPr>
            <a:xfrm>
              <a:off x="6520973" y="420768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00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1ECA3F-2A79-4A51-AE11-66A6ED687585}"/>
                </a:ext>
              </a:extLst>
            </p:cNvPr>
            <p:cNvSpPr/>
            <p:nvPr/>
          </p:nvSpPr>
          <p:spPr>
            <a:xfrm>
              <a:off x="7960796" y="420768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01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053160-CC64-4446-B4C8-0025CA73422B}"/>
                </a:ext>
              </a:extLst>
            </p:cNvPr>
            <p:cNvSpPr/>
            <p:nvPr/>
          </p:nvSpPr>
          <p:spPr>
            <a:xfrm>
              <a:off x="9400619" y="4206252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7D306F-8299-4EDD-82A0-C14F506780A4}"/>
                </a:ext>
              </a:extLst>
            </p:cNvPr>
            <p:cNvSpPr/>
            <p:nvPr/>
          </p:nvSpPr>
          <p:spPr>
            <a:xfrm>
              <a:off x="10840442" y="4204817"/>
              <a:ext cx="822037" cy="618836"/>
            </a:xfrm>
            <a:prstGeom prst="ellipse">
              <a:avLst/>
            </a:prstGeom>
            <a:ln w="285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11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BCF8401-4736-4F20-BFF2-2CCC18F83481}"/>
                </a:ext>
              </a:extLst>
            </p:cNvPr>
            <p:cNvCxnSpPr>
              <a:stCxn id="15" idx="6"/>
              <a:endCxn id="16" idx="2"/>
            </p:cNvCxnSpPr>
            <p:nvPr/>
          </p:nvCxnSpPr>
          <p:spPr>
            <a:xfrm>
              <a:off x="7343010" y="4517105"/>
              <a:ext cx="617786" cy="0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11CABD6-5439-472B-B101-5F7E034F596D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 flipV="1">
              <a:off x="8782833" y="4515670"/>
              <a:ext cx="617786" cy="143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395C8FD-3510-42FA-ABD2-A596F9E0F0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22656" y="4514235"/>
              <a:ext cx="617786" cy="1435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1A6E58-071A-46F4-8880-52FF27326102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>
              <a:off x="6174488" y="3894094"/>
              <a:ext cx="466870" cy="404219"/>
            </a:xfrm>
            <a:prstGeom prst="straightConnector1">
              <a:avLst/>
            </a:pr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03307BD-9A6B-456D-A599-D42EBCC74B38}"/>
                </a:ext>
              </a:extLst>
            </p:cNvPr>
            <p:cNvSpPr/>
            <p:nvPr/>
          </p:nvSpPr>
          <p:spPr>
            <a:xfrm>
              <a:off x="8506105" y="4823653"/>
              <a:ext cx="1185165" cy="251662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3AD0473-9A22-43E8-A1B1-5CE63FD160C1}"/>
                </a:ext>
              </a:extLst>
            </p:cNvPr>
            <p:cNvSpPr/>
            <p:nvPr/>
          </p:nvSpPr>
          <p:spPr>
            <a:xfrm>
              <a:off x="7209969" y="4734968"/>
              <a:ext cx="3982286" cy="848135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9DD848-CD7E-41C2-8A8C-4DE627A34D41}"/>
                    </a:ext>
                  </a:extLst>
                </p:cNvPr>
                <p:cNvSpPr txBox="1"/>
                <p:nvPr/>
              </p:nvSpPr>
              <p:spPr>
                <a:xfrm>
                  <a:off x="6695760" y="3752858"/>
                  <a:ext cx="587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C9DD848-CD7E-41C2-8A8C-4DE627A34D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5760" y="3752858"/>
                  <a:ext cx="58721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D76DFD-AD40-4A6B-9D6F-B10E2ECC80E2}"/>
                    </a:ext>
                  </a:extLst>
                </p:cNvPr>
                <p:cNvSpPr txBox="1"/>
                <p:nvPr/>
              </p:nvSpPr>
              <p:spPr>
                <a:xfrm>
                  <a:off x="7960796" y="3749639"/>
                  <a:ext cx="760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0D76DFD-AD40-4A6B-9D6F-B10E2ECC8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0796" y="3749639"/>
                  <a:ext cx="76033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818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DD11A8-A991-4A2F-BAE8-16D538597B0D}"/>
                    </a:ext>
                  </a:extLst>
                </p:cNvPr>
                <p:cNvSpPr txBox="1"/>
                <p:nvPr/>
              </p:nvSpPr>
              <p:spPr>
                <a:xfrm>
                  <a:off x="9555904" y="3747803"/>
                  <a:ext cx="7603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9DD11A8-A991-4A2F-BAE8-16D538597B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5904" y="3747803"/>
                  <a:ext cx="76033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7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9347AD9-6200-462F-BF86-1E03F2013816}"/>
                    </a:ext>
                  </a:extLst>
                </p:cNvPr>
                <p:cNvSpPr txBox="1"/>
                <p:nvPr/>
              </p:nvSpPr>
              <p:spPr>
                <a:xfrm>
                  <a:off x="10957854" y="3768176"/>
                  <a:ext cx="5872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9347AD9-6200-462F-BF86-1E03F20138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7854" y="3768176"/>
                  <a:ext cx="58721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7909DC2-26A0-4444-A73F-1257FAC50289}"/>
                </a:ext>
              </a:extLst>
            </p:cNvPr>
            <p:cNvSpPr/>
            <p:nvPr/>
          </p:nvSpPr>
          <p:spPr>
            <a:xfrm>
              <a:off x="6729291" y="4755404"/>
              <a:ext cx="397183" cy="351074"/>
            </a:xfrm>
            <a:custGeom>
              <a:avLst/>
              <a:gdLst>
                <a:gd name="connsiteX0" fmla="*/ 4202545 w 4202545"/>
                <a:gd name="connsiteY0" fmla="*/ 64654 h 554517"/>
                <a:gd name="connsiteX1" fmla="*/ 2235200 w 4202545"/>
                <a:gd name="connsiteY1" fmla="*/ 554181 h 554517"/>
                <a:gd name="connsiteX2" fmla="*/ 0 w 4202545"/>
                <a:gd name="connsiteY2" fmla="*/ 0 h 554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2545" h="554517">
                  <a:moveTo>
                    <a:pt x="4202545" y="64654"/>
                  </a:moveTo>
                  <a:cubicBezTo>
                    <a:pt x="3569084" y="314805"/>
                    <a:pt x="2935624" y="564957"/>
                    <a:pt x="2235200" y="554181"/>
                  </a:cubicBezTo>
                  <a:cubicBezTo>
                    <a:pt x="1534776" y="543405"/>
                    <a:pt x="767388" y="271702"/>
                    <a:pt x="0" y="0"/>
                  </a:cubicBezTo>
                </a:path>
              </a:pathLst>
            </a:custGeom>
            <a:ln w="28575"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8E09FEF-4B06-4E51-88C3-B798B6E0F158}"/>
              </a:ext>
            </a:extLst>
          </p:cNvPr>
          <p:cNvSpPr/>
          <p:nvPr/>
        </p:nvSpPr>
        <p:spPr>
          <a:xfrm>
            <a:off x="10015083" y="3054130"/>
            <a:ext cx="195624" cy="282825"/>
          </a:xfrm>
          <a:custGeom>
            <a:avLst/>
            <a:gdLst>
              <a:gd name="connsiteX0" fmla="*/ 4202545 w 4202545"/>
              <a:gd name="connsiteY0" fmla="*/ 64654 h 554517"/>
              <a:gd name="connsiteX1" fmla="*/ 2235200 w 4202545"/>
              <a:gd name="connsiteY1" fmla="*/ 554181 h 554517"/>
              <a:gd name="connsiteX2" fmla="*/ 0 w 4202545"/>
              <a:gd name="connsiteY2" fmla="*/ 0 h 554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02545" h="554517">
                <a:moveTo>
                  <a:pt x="4202545" y="64654"/>
                </a:moveTo>
                <a:cubicBezTo>
                  <a:pt x="3569084" y="314805"/>
                  <a:pt x="2935624" y="564957"/>
                  <a:pt x="2235200" y="554181"/>
                </a:cubicBezTo>
                <a:cubicBezTo>
                  <a:pt x="1534776" y="543405"/>
                  <a:pt x="767388" y="271702"/>
                  <a:pt x="0" y="0"/>
                </a:cubicBezTo>
              </a:path>
            </a:pathLst>
          </a:cu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91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433D1F-BD2E-46DF-8900-82BF8EF6F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we express the property of interest in some machine-checkable (and unambiguous form)?</a:t>
            </a:r>
          </a:p>
          <a:p>
            <a:pPr lvl="1"/>
            <a:r>
              <a:rPr lang="en-US" dirty="0"/>
              <a:t>Yes, using Temporal Logic, automata, etc.</a:t>
            </a:r>
          </a:p>
          <a:p>
            <a:r>
              <a:rPr lang="en-US" dirty="0"/>
              <a:t>Given a </a:t>
            </a:r>
            <a:r>
              <a:rPr lang="en-US" dirty="0" err="1"/>
              <a:t>Kripke</a:t>
            </a:r>
            <a:r>
              <a:rPr lang="en-US" dirty="0"/>
              <a:t> structure/transition system, can we check if a given property holds for it algorithmically?</a:t>
            </a:r>
          </a:p>
          <a:p>
            <a:pPr lvl="1"/>
            <a:r>
              <a:rPr lang="en-US" dirty="0"/>
              <a:t>Yes, using a set of algorithms collectively known as model checking</a:t>
            </a:r>
          </a:p>
          <a:p>
            <a:pPr lvl="1"/>
            <a:r>
              <a:rPr lang="en-US" dirty="0" err="1"/>
              <a:t>Kripke</a:t>
            </a:r>
            <a:r>
              <a:rPr lang="en-US" dirty="0"/>
              <a:t> structure is the “model” of the program</a:t>
            </a:r>
          </a:p>
          <a:p>
            <a:pPr lvl="1"/>
            <a:r>
              <a:rPr lang="en-US" dirty="0"/>
              <a:t>Model is also a term from logic: given a logical formula, a structure demonstrating satisfiability of the formula is called a model</a:t>
            </a:r>
          </a:p>
          <a:p>
            <a:pPr lvl="1"/>
            <a:r>
              <a:rPr lang="en-US" dirty="0"/>
              <a:t>We are checking if a given program can be the model for a given logical formula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737773-FD25-4E3B-B4B4-3D3BD9BB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Problems: Specifications and Model Checking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F2DED4-51DF-4D15-8215-645578BF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14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B29134-D0A8-46D1-A363-7668EFDC69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Consider a simple program that manipulates two unsigned integers (4 bytes each)</a:t>
                </a:r>
              </a:p>
              <a:p>
                <a:r>
                  <a:rPr lang="en-US" dirty="0"/>
                  <a:t>This program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states!</a:t>
                </a:r>
              </a:p>
              <a:p>
                <a:r>
                  <a:rPr lang="en-US" dirty="0"/>
                  <a:t>Going from a program to a </a:t>
                </a:r>
                <a:r>
                  <a:rPr lang="en-US" dirty="0" err="1"/>
                  <a:t>Kripke</a:t>
                </a:r>
                <a:r>
                  <a:rPr lang="en-US" dirty="0"/>
                  <a:t> structure/transition system causes </a:t>
                </a:r>
                <a:r>
                  <a:rPr lang="en-US" i="1" dirty="0"/>
                  <a:t>state explosion</a:t>
                </a:r>
              </a:p>
              <a:p>
                <a:r>
                  <a:rPr lang="en-US" dirty="0"/>
                  <a:t>Even if there are efficient algorithms for checking if a property holds for a given </a:t>
                </a:r>
                <a:r>
                  <a:rPr lang="en-US" dirty="0" err="1"/>
                  <a:t>Kripke</a:t>
                </a:r>
                <a:r>
                  <a:rPr lang="en-US" dirty="0"/>
                  <a:t> structure, if the structure is astronomically big, verification becomes intractable!</a:t>
                </a:r>
              </a:p>
              <a:p>
                <a:r>
                  <a:rPr lang="en-US" dirty="0"/>
                  <a:t>Many complementary ways to ameliorate state-space explosion</a:t>
                </a:r>
              </a:p>
              <a:p>
                <a:pPr lvl="1"/>
                <a:r>
                  <a:rPr lang="en-US" dirty="0"/>
                  <a:t>Symbolic Techniques</a:t>
                </a:r>
              </a:p>
              <a:p>
                <a:pPr lvl="1"/>
                <a:r>
                  <a:rPr lang="en-US" dirty="0"/>
                  <a:t>Abstraction/Refinement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B29134-D0A8-46D1-A363-7668EFDC69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8C5F60-8944-475D-98BE-665AA632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Challenges: State Explosion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74ABF-F2B2-4963-89DC-5AB3F59C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76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8512</TotalTime>
  <Words>2318</Words>
  <Application>Microsoft Office PowerPoint</Application>
  <PresentationFormat>Widescreen</PresentationFormat>
  <Paragraphs>330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Courier New</vt:lpstr>
      <vt:lpstr>Garamond</vt:lpstr>
      <vt:lpstr>Symbol</vt:lpstr>
      <vt:lpstr>Times New Roman</vt:lpstr>
      <vt:lpstr>Wingdings 3</vt:lpstr>
      <vt:lpstr>Office Theme</vt:lpstr>
      <vt:lpstr>Introduction to Formal Verification/Reasoning</vt:lpstr>
      <vt:lpstr>Formal Verification: Problem Definition</vt:lpstr>
      <vt:lpstr>State-based modeling of programs</vt:lpstr>
      <vt:lpstr>Kripke structure</vt:lpstr>
      <vt:lpstr>Verification question</vt:lpstr>
      <vt:lpstr>Verification question</vt:lpstr>
      <vt:lpstr>Verification question</vt:lpstr>
      <vt:lpstr>Key Problems: Specifications and Model Checking</vt:lpstr>
      <vt:lpstr>Challenges: State Explosion</vt:lpstr>
      <vt:lpstr>Symbolic techniques</vt:lpstr>
      <vt:lpstr>Abstraction/Refinement</vt:lpstr>
      <vt:lpstr>Example of abstraction</vt:lpstr>
      <vt:lpstr>Need for refinement</vt:lpstr>
      <vt:lpstr>Refinement example</vt:lpstr>
      <vt:lpstr>Refinement fails</vt:lpstr>
      <vt:lpstr>General challenges for abstraction/refinement</vt:lpstr>
      <vt:lpstr>CPS modeling</vt:lpstr>
      <vt:lpstr>Typical closed-loop model</vt:lpstr>
      <vt:lpstr>Typical closed-loop model: issues in FV</vt:lpstr>
      <vt:lpstr>Case studies for verification</vt:lpstr>
      <vt:lpstr>Controller: Modeled as a Hybrid Automaton</vt:lpstr>
      <vt:lpstr>Plant: Modeled as Differential Equations</vt:lpstr>
      <vt:lpstr>Verification challenge for closed-loop CPS models</vt:lpstr>
      <vt:lpstr>Some concepts you may need through this course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85</cp:revision>
  <dcterms:created xsi:type="dcterms:W3CDTF">2018-01-04T23:14:16Z</dcterms:created>
  <dcterms:modified xsi:type="dcterms:W3CDTF">2018-08-27T03:06:54Z</dcterms:modified>
</cp:coreProperties>
</file>