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7"/>
  </p:notesMasterIdLst>
  <p:handoutMasterIdLst>
    <p:handoutMasterId r:id="rId5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8" r:id="rId20"/>
    <p:sldId id="523" r:id="rId21"/>
    <p:sldId id="479" r:id="rId22"/>
    <p:sldId id="475"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525" r:id="rId46"/>
    <p:sldId id="499" r:id="rId47"/>
    <p:sldId id="495" r:id="rId48"/>
    <p:sldId id="510" r:id="rId49"/>
    <p:sldId id="509" r:id="rId50"/>
    <p:sldId id="500" r:id="rId51"/>
    <p:sldId id="501" r:id="rId52"/>
    <p:sldId id="512" r:id="rId53"/>
    <p:sldId id="516" r:id="rId54"/>
    <p:sldId id="522" r:id="rId55"/>
    <p:sldId id="47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1" autoAdjust="0"/>
    <p:restoredTop sz="94690" autoAdjust="0"/>
  </p:normalViewPr>
  <p:slideViewPr>
    <p:cSldViewPr snapToGrid="0">
      <p:cViewPr varScale="1">
        <p:scale>
          <a:sx n="155" d="100"/>
          <a:sy n="155" d="100"/>
        </p:scale>
        <p:origin x="2724" y="114"/>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11/20/2023</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Tree>
    <p:extLst>
      <p:ext uri="{BB962C8B-B14F-4D97-AF65-F5344CB8AC3E}">
        <p14:creationId xmlns:p14="http://schemas.microsoft.com/office/powerpoint/2010/main" val="25663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064888"/>
            <a:ext cx="11699087" cy="4994204"/>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284500" y="53638"/>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14071"/>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
        <p:nvSpPr>
          <p:cNvPr id="7" name="TextBox 6">
            <a:extLst>
              <a:ext uri="{FF2B5EF4-FFF2-40B4-BE49-F238E27FC236}">
                <a16:creationId xmlns:a16="http://schemas.microsoft.com/office/drawing/2014/main" id="{9AA16917-4A21-6FE7-356F-C1354E8D2A71}"/>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246456" y="892899"/>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xmlns="">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246456" y="892899"/>
                <a:ext cx="11699087" cy="4839497"/>
              </a:xfrm>
              <a:blipFill>
                <a:blip r:embed="rId2"/>
                <a:stretch>
                  <a:fillRect l="-1042" t="-2015" b="-209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=0.72</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=0.81</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project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1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625" t="-2076" r="-886" b="-317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Stochastic Gradient Descent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𝑜𝑙𝑑</m:t>
                                </m:r>
                              </m:sub>
                            </m:sSub>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07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r>
                              <m:rPr>
                                <m:sty m:val="p"/>
                              </m:rPr>
                              <a:rPr lang="en-US" b="0" i="0"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𝜋</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1245871"/>
            <a:ext cx="11699087" cy="4438170"/>
          </a:xfrm>
        </p:spPr>
        <p:txBody>
          <a:bodyPr>
            <a:normAutofit/>
          </a:bodyPr>
          <a:lstStyle/>
          <a:p>
            <a:r>
              <a:rPr lang="en-US" dirty="0"/>
              <a:t>Off-policy, actor-critic method sharing similarities with DQN</a:t>
            </a:r>
          </a:p>
          <a:p>
            <a:r>
              <a:rPr lang="en-US" dirty="0"/>
              <a:t>Uses deterministic policies (not stochastic) [Combines DQN + DPG]</a:t>
            </a:r>
          </a:p>
          <a:p>
            <a:r>
              <a:rPr lang="en-US" dirty="0"/>
              <a:t>Uses a critic to determine Q value, but uses an actor to determine which action to take</a:t>
            </a:r>
          </a:p>
          <a:p>
            <a:r>
              <a:rPr lang="en-US" dirty="0"/>
              <a:t>DQN and DDPG critic network shares the same learning algorithm</a:t>
            </a:r>
          </a:p>
          <a:p>
            <a:r>
              <a:rPr lang="en-US" dirty="0"/>
              <a:t>DDPG actor uses negative average Q generated by critic as its loss function</a:t>
            </a:r>
          </a:p>
          <a:p>
            <a:pPr lvl="1"/>
            <a:r>
              <a:rPr lang="en-US" dirty="0"/>
              <a:t>Actor generates actions to maximize Q values</a:t>
            </a:r>
          </a:p>
          <a:p>
            <a:r>
              <a:rPr lang="en-US" dirty="0"/>
              <a:t>DQN: cannot handle continuous action spaces, DDPG can</a:t>
            </a:r>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constrain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1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25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a:t>
            </a:r>
          </a:p>
          <a:p>
            <a:r>
              <a:rPr lang="en-US" dirty="0"/>
              <a:t>Main approaches:</a:t>
            </a:r>
          </a:p>
          <a:p>
            <a:pPr lvl="1"/>
            <a:r>
              <a:rPr lang="en-US" dirty="0"/>
              <a:t>Shielded training: use safety specifications to ensure that agent does not explore unsafe states during training</a:t>
            </a:r>
          </a:p>
          <a:p>
            <a:pPr lvl="1"/>
            <a:r>
              <a:rPr lang="en-US" dirty="0"/>
              <a:t>Give probably-approximately-correct (PAC) guarantees or (statistical) bounds on worst-case loss</a:t>
            </a:r>
          </a:p>
          <a:p>
            <a:pPr lvl="1"/>
            <a:r>
              <a:rPr lang="en-US" dirty="0"/>
              <a:t>Incorporate safety objectives during the training process (reward shaping)</a:t>
            </a:r>
          </a:p>
          <a:p>
            <a:pPr lvl="1"/>
            <a:r>
              <a:rPr lang="en-US" dirty="0"/>
              <a:t>After training: formally or statistically establish safety guarantees </a:t>
            </a:r>
            <a:r>
              <a:rPr lang="en-US" dirty="0" err="1"/>
              <a:t>w.r.t.</a:t>
            </a:r>
            <a:r>
              <a:rPr lang="en-US" dirty="0"/>
              <a:t> formal specifications</a:t>
            </a:r>
          </a:p>
          <a:p>
            <a:pPr lvl="1"/>
            <a:endParaRPr lang="en-US" dirty="0"/>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Safe RL</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28382</TotalTime>
  <Words>4270</Words>
  <Application>Microsoft Office PowerPoint</Application>
  <PresentationFormat>Widescreen</PresentationFormat>
  <Paragraphs>662</Paragraphs>
  <Slides>55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 example (γ=0.9)</vt:lpstr>
      <vt:lpstr>Value iteration example (γ=0.9)</vt:lpstr>
      <vt:lpstr>Value iteration example (γ=0.9)</vt:lpstr>
      <vt:lpstr>Value iteration</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Stochastic Gradient Descent in RL</vt:lpstr>
      <vt:lpstr>Deep Q Learning</vt:lpstr>
      <vt:lpstr>Actor Critic Methods</vt:lpstr>
      <vt:lpstr>Actor-Critic Models </vt:lpstr>
      <vt:lpstr>Policy Gradient Methods</vt:lpstr>
      <vt:lpstr>Policy Gradient Theorem</vt:lpstr>
      <vt:lpstr>Parameterizing the policy</vt:lpstr>
      <vt:lpstr>DDPG: Deep Deterministic Policy Gradient</vt:lpstr>
      <vt:lpstr>Trust Region Policy Optimization (TRPO)</vt:lpstr>
      <vt:lpstr>TRPO</vt:lpstr>
      <vt:lpstr>Proximal Policy Optimization</vt:lpstr>
      <vt:lpstr>Safe RL</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424</cp:revision>
  <dcterms:created xsi:type="dcterms:W3CDTF">2018-01-04T23:14:16Z</dcterms:created>
  <dcterms:modified xsi:type="dcterms:W3CDTF">2023-11-20T21:36:02Z</dcterms:modified>
</cp:coreProperties>
</file>