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71" r:id="rId3"/>
    <p:sldId id="479" r:id="rId4"/>
    <p:sldId id="480" r:id="rId5"/>
    <p:sldId id="481" r:id="rId6"/>
    <p:sldId id="472" r:id="rId7"/>
    <p:sldId id="478" r:id="rId8"/>
    <p:sldId id="473" r:id="rId9"/>
    <p:sldId id="474" r:id="rId10"/>
    <p:sldId id="475" r:id="rId11"/>
    <p:sldId id="476" r:id="rId12"/>
    <p:sldId id="477" r:id="rId13"/>
    <p:sldId id="483" r:id="rId14"/>
    <p:sldId id="484" r:id="rId15"/>
    <p:sldId id="454" r:id="rId16"/>
    <p:sldId id="456" r:id="rId17"/>
    <p:sldId id="368" r:id="rId18"/>
    <p:sldId id="372" r:id="rId19"/>
    <p:sldId id="463" r:id="rId20"/>
    <p:sldId id="464" r:id="rId21"/>
    <p:sldId id="465" r:id="rId22"/>
    <p:sldId id="467" r:id="rId23"/>
    <p:sldId id="36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7FCE-9C46-4686-A1B7-75BF3168F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17DC-4251-40CA-B3AC-D5DCDCD6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09CDF-BC58-4CFC-97BF-82611B0C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0017B-8F7E-44C8-AC0E-7A5091ECF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ECB86-783F-45BA-8755-482D6CAE8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167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99D1A-4E01-4DB7-8DAF-73E2A947F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4D0B1-07F6-4620-8B56-C214D79DD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AFC52-965A-4928-B6E9-51105F1F3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BE88D-E9E3-4757-93EB-2D278C1CE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386C17-D772-48FE-A0B4-A88841D6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9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5F5C2-6231-489C-9F5C-3934C58B9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D48F9-7BE5-4F3C-9F54-5691774A9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F155-BE89-4AC9-9206-2B758261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9E108-1A65-4F2E-BC60-EE5D5137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D09740-236E-4549-8449-67CD40F1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402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976544"/>
            <a:ext cx="11699087" cy="5007006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99830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07308" y="639498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C01A77-BF69-4415-A597-D07BB7853E0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94931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201C-55D5-4FBE-9CC4-F11BBB44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2B81C-E072-4435-97EE-F6A894BF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B147B-16A5-4691-BCF9-628BC7176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808A7-0739-4453-B274-76AB3BB8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76CA0-3AEE-45BC-B956-E5B17D600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10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1A8E-710F-41B6-89D3-C54F74F53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63FBC-D6E5-42D6-BF2B-82565DE9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5EE63-0554-4BB0-AF61-0EE4E507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82E62-84B5-4670-8C24-016EF63B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8CB9B-2902-4219-90D5-427E7C4B6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48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DBA15-43D9-4F30-9CC8-FD7011D3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082CB-7CA3-4473-976E-946B60DF0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0DFF9-BC68-4267-8D3B-DCF0BABF5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E8AFB-EFF5-4ABD-B93E-0D14185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3FCC1-A9AD-49DC-8F50-B6CA0576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251E3A-574E-41FB-8E4A-58EFEAA82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9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6C376-FDFE-40CE-BB4D-AEE851607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8AAA1-51F8-4E6C-8BCF-D0654DD6CB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834BE-62EF-4135-BA45-BB5D11EDF8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B4FB8-1C6B-48C4-A40E-1C701217D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BE74B3-BDFE-45BE-920E-C77F3F22C1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F2D071-EED3-420E-8C3C-3EEA3FF3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BB04C-EAD9-4C09-A5F5-AC778D5B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7FF539-F967-46CF-903F-42AD7A554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6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7409F-EC18-436F-A75B-2C3F31647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D2BE3-6134-4036-B2E4-DFBE8FACD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EE67E-47C1-46A6-9F0D-51A17B1B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E0699-7CB5-4D43-96CB-FC1AD4ED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4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36D49-E385-4EDD-98A8-963E08577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177C4-52CD-4E82-B596-D651D407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0A535-6C75-45BE-A653-80CCB920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E497-C05A-4179-B48F-B5AF1B292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22EE5-8097-4C68-BA9B-A527C9C2F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A67F8-0B40-4E0F-900F-6084A954C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AB747-F842-48AC-AFEC-50F96B57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60FDF-175E-4A65-8916-7BC8CEFD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43778-7B4F-40FC-B59F-4120BFD8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1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4AC5-8627-47C0-B920-06455FE7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DD4EDE-ABA2-431B-89C5-6DBD083C5D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DBA39D-CC9A-4380-BCB3-C0C5819B5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1015-61AC-4E3D-9ACF-8F349E03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D248C3-8209-469C-A76D-42A1CAB4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D4206-3318-4A91-B264-85C37944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61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B07CD-CFA2-44DA-949B-F807ECBF1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BF46F-0D27-48E9-B2E3-EFC3ADB4C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0E1A7-7F32-4213-BBA9-0C2916646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ED16-27A6-4B02-8990-5091F570602B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32E7C-C4C0-4DF3-B1EF-DEA40946DB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09570-DF7C-4FD7-94EC-F39639066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0E1D6-CC6D-4E80-8645-DF532AAEF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5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Communication, Coordination &amp; Wrap-up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2773C2-76FF-416C-A1B4-7FD0B141E568}"/>
              </a:ext>
            </a:extLst>
          </p:cNvPr>
          <p:cNvSpPr txBox="1"/>
          <p:nvPr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245D93-B6C8-4861-8C23-B29DE482D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803" y="1419224"/>
                <a:ext cx="11699087" cy="4564325"/>
              </a:xfrm>
            </p:spPr>
            <p:txBody>
              <a:bodyPr/>
              <a:lstStyle/>
              <a:p>
                <a:r>
                  <a:rPr lang="en-US" dirty="0"/>
                  <a:t>Protocol solves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 </a:t>
                </a:r>
                <a:r>
                  <a:rPr lang="en-US" dirty="0" err="1"/>
                  <a:t>iff</a:t>
                </a:r>
                <a:r>
                  <a:rPr lang="en-US" dirty="0"/>
                  <a:t> there exists an asymptotically stable equilibrium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Some special cases:</a:t>
                </a:r>
              </a:p>
              <a:p>
                <a:pPr lvl="1"/>
                <a:r>
                  <a:rPr lang="en-US" sz="2800" b="0" dirty="0"/>
                  <a:t>Max-consensus: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0" dirty="0"/>
              </a:p>
              <a:p>
                <a:pPr lvl="1"/>
                <a:r>
                  <a:rPr lang="en-US" sz="2800" b="0" dirty="0"/>
                  <a:t>Min-consensus: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sz="2800" b="0" dirty="0"/>
                  <a:t>Average-consensus: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800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245D93-B6C8-4861-8C23-B29DE482D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803" y="1419224"/>
                <a:ext cx="11699087" cy="4564325"/>
              </a:xfrm>
              <a:blipFill>
                <a:blip r:embed="rId2"/>
                <a:stretch>
                  <a:fillRect l="-677" t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F6EA746-66A3-43A0-9DD1-47E319EB91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FF6EA746-66A3-43A0-9DD1-47E319EB9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379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0FC0A-A81C-4E32-8AD5-A39273891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Imagine a network of agents with integrator dynamics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protocol for fixed topology or switching topology (set of neighbors can change):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With time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for each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0FC0A-A81C-4E32-8AD5-A39273891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21D0927-DA40-493A-B812-1E35F8D9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consensus protocol</a:t>
            </a:r>
          </a:p>
        </p:txBody>
      </p:sp>
    </p:spTree>
    <p:extLst>
      <p:ext uri="{BB962C8B-B14F-4D97-AF65-F5344CB8AC3E}">
        <p14:creationId xmlns:p14="http://schemas.microsoft.com/office/powerpoint/2010/main" val="26421639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1171C8-0888-40A9-A6C1-C6859F642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967448"/>
          </a:xfrm>
        </p:spPr>
        <p:txBody>
          <a:bodyPr/>
          <a:lstStyle/>
          <a:p>
            <a:r>
              <a:rPr lang="en-US" dirty="0"/>
              <a:t>Different kinds of topologies</a:t>
            </a:r>
          </a:p>
          <a:p>
            <a:r>
              <a:rPr lang="en-US" dirty="0"/>
              <a:t>Different assumptions on structures of the graphs</a:t>
            </a:r>
          </a:p>
          <a:p>
            <a:r>
              <a:rPr lang="en-US" dirty="0"/>
              <a:t>Types of problems to solve (min/max/average)</a:t>
            </a:r>
          </a:p>
          <a:p>
            <a:r>
              <a:rPr lang="en-US" dirty="0"/>
              <a:t>How do you prove that the consensus algorithm actually converges?</a:t>
            </a:r>
          </a:p>
          <a:p>
            <a:pPr lvl="1"/>
            <a:r>
              <a:rPr lang="en-US" dirty="0"/>
              <a:t>Requires ideas similar to Lyapunov functions</a:t>
            </a:r>
          </a:p>
          <a:p>
            <a:pPr lvl="1"/>
            <a:r>
              <a:rPr lang="en-US" dirty="0"/>
              <a:t>Called disagreement functions that show that disagreement decreases over time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63D66B-D404-48B8-BB5F-55C948BE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problems in consensus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FB94-712D-472B-966E-68C7F8A193DA}"/>
              </a:ext>
            </a:extLst>
          </p:cNvPr>
          <p:cNvSpPr txBox="1"/>
          <p:nvPr/>
        </p:nvSpPr>
        <p:spPr>
          <a:xfrm>
            <a:off x="166680" y="5400100"/>
            <a:ext cx="11197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Olfati</a:t>
            </a:r>
            <a:r>
              <a:rPr lang="en-US" sz="1400" dirty="0">
                <a:solidFill>
                  <a:srgbClr val="FF0000"/>
                </a:solidFill>
              </a:rPr>
              <a:t>-Saber, Reza, and Richard M. Murray. "Consensus problems in networks of agents with switching topology and time-delays." </a:t>
            </a:r>
            <a:r>
              <a:rPr lang="en-US" sz="1400" i="1" dirty="0">
                <a:solidFill>
                  <a:srgbClr val="FF0000"/>
                </a:solidFill>
              </a:rPr>
              <a:t>IEEE Transactions on automatic control</a:t>
            </a:r>
            <a:r>
              <a:rPr lang="en-US" sz="1400" dirty="0">
                <a:solidFill>
                  <a:srgbClr val="FF0000"/>
                </a:solidFill>
              </a:rPr>
              <a:t> 49, no. 9 (2004): 1520-1533.</a:t>
            </a:r>
          </a:p>
        </p:txBody>
      </p:sp>
    </p:spTree>
    <p:extLst>
      <p:ext uri="{BB962C8B-B14F-4D97-AF65-F5344CB8AC3E}">
        <p14:creationId xmlns:p14="http://schemas.microsoft.com/office/powerpoint/2010/main" val="229609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0EECE1-4B7D-4E3C-88F9-36E3C04F3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7" y="1253331"/>
            <a:ext cx="11699087" cy="4351338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/>
              <a:t>Vehicle to Vehicle (V2V) and Vehicle to Everything(V2X)</a:t>
            </a:r>
          </a:p>
        </p:txBody>
      </p:sp>
    </p:spTree>
    <p:extLst>
      <p:ext uri="{BB962C8B-B14F-4D97-AF65-F5344CB8AC3E}">
        <p14:creationId xmlns:p14="http://schemas.microsoft.com/office/powerpoint/2010/main" val="1402423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FFABCC-733A-4459-BB4A-7370332B4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847850"/>
            <a:ext cx="11699087" cy="4135700"/>
          </a:xfrm>
        </p:spPr>
        <p:txBody>
          <a:bodyPr/>
          <a:lstStyle/>
          <a:p>
            <a:r>
              <a:rPr lang="en-US" dirty="0"/>
              <a:t>Forward crash avoidance</a:t>
            </a:r>
          </a:p>
          <a:p>
            <a:r>
              <a:rPr lang="en-US" dirty="0"/>
              <a:t>Cooperative Adaptive Cruise Control</a:t>
            </a:r>
          </a:p>
          <a:p>
            <a:r>
              <a:rPr lang="en-US" dirty="0"/>
              <a:t>Cooperative Collision Avoidance</a:t>
            </a:r>
          </a:p>
          <a:p>
            <a:r>
              <a:rPr lang="en-US" dirty="0"/>
              <a:t>Cooperative Merging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2E5EBB-BD98-4C85-8139-35BD2DAE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V2V algorithms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75CC5-0820-4421-A5CF-BC731828CE7B}"/>
              </a:ext>
            </a:extLst>
          </p:cNvPr>
          <p:cNvSpPr txBox="1"/>
          <p:nvPr/>
        </p:nvSpPr>
        <p:spPr>
          <a:xfrm>
            <a:off x="469556" y="5684041"/>
            <a:ext cx="7074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https://www.its.dot.gov/research_archives/safety/v2v_comm_safety.htm</a:t>
            </a:r>
          </a:p>
        </p:txBody>
      </p:sp>
    </p:spTree>
    <p:extLst>
      <p:ext uri="{BB962C8B-B14F-4D97-AF65-F5344CB8AC3E}">
        <p14:creationId xmlns:p14="http://schemas.microsoft.com/office/powerpoint/2010/main" val="488352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B9C8F4-FEE5-4C70-BAE7-C3DA3EAEA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590674"/>
            <a:ext cx="11699087" cy="4392875"/>
          </a:xfrm>
        </p:spPr>
        <p:txBody>
          <a:bodyPr/>
          <a:lstStyle/>
          <a:p>
            <a:r>
              <a:rPr lang="en-US" dirty="0"/>
              <a:t>Used for platoons of vehicles (e.g., trucks)</a:t>
            </a:r>
          </a:p>
          <a:p>
            <a:r>
              <a:rPr lang="en-US" dirty="0"/>
              <a:t>Several goals:</a:t>
            </a:r>
          </a:p>
          <a:p>
            <a:pPr lvl="1"/>
            <a:r>
              <a:rPr lang="en-US" dirty="0"/>
              <a:t>Improve safety</a:t>
            </a:r>
          </a:p>
          <a:p>
            <a:pPr lvl="1"/>
            <a:r>
              <a:rPr lang="en-US" dirty="0"/>
              <a:t>Improve traffic flow dynamics by damping disturbances (new cars, braking, bumps in the road)</a:t>
            </a:r>
          </a:p>
          <a:p>
            <a:pPr lvl="1"/>
            <a:r>
              <a:rPr lang="en-US" dirty="0"/>
              <a:t>Increasing highway capacity by shorter following gaps</a:t>
            </a:r>
          </a:p>
          <a:p>
            <a:pPr lvl="1"/>
            <a:r>
              <a:rPr lang="en-US" dirty="0"/>
              <a:t>Saving energy and pollution through aerodynamic drafting</a:t>
            </a:r>
          </a:p>
          <a:p>
            <a:pPr lvl="1"/>
            <a:r>
              <a:rPr lang="en-US" dirty="0"/>
              <a:t>Improving driver comfort and convenience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82581D-C94C-4342-9AD7-F1AB1C94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Adaptive Cruise Control (CACC)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788B5-C3B1-428A-AB16-0DDB10E02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588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CDDA0D-4225-4D6D-AB62-14CF8AD90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15297"/>
            <a:ext cx="11699087" cy="3768744"/>
          </a:xfrm>
        </p:spPr>
        <p:txBody>
          <a:bodyPr/>
          <a:lstStyle/>
          <a:p>
            <a:r>
              <a:rPr lang="en-US" dirty="0"/>
              <a:t>Constant clearance or constant distance gap (CDG)</a:t>
            </a:r>
          </a:p>
          <a:p>
            <a:pPr lvl="1"/>
            <a:r>
              <a:rPr lang="en-US" dirty="0"/>
              <a:t>Separation does not change with vehicle velocity</a:t>
            </a:r>
          </a:p>
          <a:p>
            <a:pPr lvl="1"/>
            <a:r>
              <a:rPr lang="en-US" dirty="0"/>
              <a:t>Gives experience of mechanical linkage between vehicles</a:t>
            </a:r>
          </a:p>
          <a:p>
            <a:pPr lvl="1"/>
            <a:r>
              <a:rPr lang="en-US" dirty="0"/>
              <a:t>Requires more formal platoon architecture and tight communication between platoon leader and followers</a:t>
            </a:r>
          </a:p>
          <a:p>
            <a:pPr lvl="1"/>
            <a:r>
              <a:rPr lang="en-US" dirty="0"/>
              <a:t>Communication interruption can cause safety hazards</a:t>
            </a:r>
          </a:p>
          <a:p>
            <a:pPr lvl="1"/>
            <a:r>
              <a:rPr lang="en-US" dirty="0"/>
              <a:t>Need larger gaps to ensure safety of platoon</a:t>
            </a:r>
          </a:p>
          <a:p>
            <a:pPr lvl="1"/>
            <a:r>
              <a:rPr lang="en-US" dirty="0"/>
              <a:t>(Emergency brake by leader can cause domino effect)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B35E78-46A9-44CD-8C9E-31191F5DE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5ED33-BDC4-4733-B40A-AC8588387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3999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FEC9CF-6AEE-43EB-83D9-3A2F36ECE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3615"/>
            <a:ext cx="11699087" cy="3780426"/>
          </a:xfrm>
        </p:spPr>
        <p:txBody>
          <a:bodyPr>
            <a:normAutofit/>
          </a:bodyPr>
          <a:lstStyle/>
          <a:p>
            <a:r>
              <a:rPr lang="en-US" dirty="0"/>
              <a:t>Constant Time Gap</a:t>
            </a:r>
          </a:p>
          <a:p>
            <a:pPr lvl="1"/>
            <a:r>
              <a:rPr lang="en-US" sz="2200" dirty="0"/>
              <a:t>Resembles how normal human drivers drive</a:t>
            </a:r>
          </a:p>
          <a:p>
            <a:pPr lvl="1"/>
            <a:r>
              <a:rPr lang="en-US" sz="2200" dirty="0"/>
              <a:t>Distance between vehicles is proportional to their speed + a small fixed offset distance</a:t>
            </a:r>
          </a:p>
          <a:p>
            <a:pPr lvl="1"/>
            <a:r>
              <a:rPr lang="en-US" sz="2200" dirty="0"/>
              <a:t>E.g., doubling of speed causes doubling of gap between vehicles</a:t>
            </a:r>
          </a:p>
          <a:p>
            <a:pPr lvl="1"/>
            <a:r>
              <a:rPr lang="en-US" sz="2200" dirty="0"/>
              <a:t>Time gap criterion described in terms of time between rear bumper of leading vehicle and front bumper of trailing vehicle pass a fixed point on the roadway</a:t>
            </a:r>
          </a:p>
          <a:p>
            <a:pPr lvl="1"/>
            <a:r>
              <a:rPr lang="en-US" sz="2200" dirty="0"/>
              <a:t>Often described as headway or time headway</a:t>
            </a:r>
          </a:p>
          <a:p>
            <a:pPr lvl="1"/>
            <a:r>
              <a:rPr lang="en-US" sz="2200" dirty="0"/>
              <a:t>Vehicles in CTG CACC are often called a “string of vehicles” rather than platoon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F375FD-05C1-4AE9-9EC1-B969EAF78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uses different gap regulation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AAF99-F6B5-4246-BB82-CCABA50C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23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C9A8FC-D191-437C-AF2F-860722A6E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CACC needs to handle trucks leaving string</a:t>
            </a:r>
          </a:p>
          <a:p>
            <a:r>
              <a:rPr lang="en-US" dirty="0"/>
              <a:t>Ideally, departing truck signals intent and remaining string close gaps to maintain platoon structure</a:t>
            </a:r>
          </a:p>
          <a:p>
            <a:r>
              <a:rPr lang="en-US" dirty="0"/>
              <a:t>In some cases, may require string to be split while the truck in the middle departs</a:t>
            </a:r>
          </a:p>
          <a:p>
            <a:r>
              <a:rPr lang="en-US" dirty="0"/>
              <a:t>Protocols have NUMEROUS fault conditions, errors and abnormal operating conditions (obstacle in the road, accidents, etc.)</a:t>
            </a:r>
          </a:p>
          <a:p>
            <a:r>
              <a:rPr lang="en-US" dirty="0"/>
              <a:t>Safety: model each truck as an asynchronous process and reason about composition of asynchronous processes!</a:t>
            </a:r>
          </a:p>
          <a:p>
            <a:r>
              <a:rPr lang="en-US" dirty="0"/>
              <a:t>Specifications: Safety and </a:t>
            </a:r>
            <a:r>
              <a:rPr lang="en-US" i="1" dirty="0"/>
              <a:t>String stability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D87A18-6287-4D1C-9384-1EFD3864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CACC string splits and faults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2F5FF-1347-4F67-A3F9-B42D6B0A8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749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8AFA1-2496-447A-80BA-E49FD57AC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713297"/>
            <a:ext cx="11699087" cy="3970744"/>
          </a:xfrm>
        </p:spPr>
        <p:txBody>
          <a:bodyPr/>
          <a:lstStyle/>
          <a:p>
            <a:r>
              <a:rPr lang="en-US" dirty="0"/>
              <a:t>AIM protocol and its variants proposed based on V2I communication</a:t>
            </a:r>
          </a:p>
          <a:p>
            <a:r>
              <a:rPr lang="en-US" dirty="0"/>
              <a:t>Main idea :</a:t>
            </a:r>
          </a:p>
          <a:p>
            <a:pPr lvl="1"/>
            <a:r>
              <a:rPr lang="en-US" dirty="0"/>
              <a:t>Each car equipped with a driver agent</a:t>
            </a:r>
          </a:p>
          <a:p>
            <a:pPr lvl="1"/>
            <a:r>
              <a:rPr lang="en-US" dirty="0"/>
              <a:t>Each intersection equipped with an intersection manager</a:t>
            </a:r>
          </a:p>
          <a:p>
            <a:pPr lvl="1"/>
            <a:r>
              <a:rPr lang="en-US" dirty="0"/>
              <a:t>Driver agents call ahead to reserve space-time in an intersection</a:t>
            </a:r>
          </a:p>
          <a:p>
            <a:pPr lvl="1"/>
            <a:r>
              <a:rPr lang="en-US" dirty="0"/>
              <a:t>Intersection manager decides to grant or reject reservation requests according to an intersection control policy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784E62-AE85-439E-9924-E62276D7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Intersection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C532F-6A63-48DB-B609-F17426722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60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2CD2B1-AFB3-4968-BCA5-695446E70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  <a:p>
            <a:r>
              <a:rPr lang="en-US" dirty="0"/>
              <a:t>Coordination</a:t>
            </a:r>
          </a:p>
          <a:p>
            <a:r>
              <a:rPr lang="en-US" dirty="0"/>
              <a:t>Co-operation</a:t>
            </a:r>
          </a:p>
          <a:p>
            <a:r>
              <a:rPr lang="en-US" dirty="0"/>
              <a:t>Case studies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5CF44D-647D-43A9-80D1-923DD1CF4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Autonomous Systems</a:t>
            </a:r>
          </a:p>
        </p:txBody>
      </p:sp>
    </p:spTree>
    <p:extLst>
      <p:ext uri="{BB962C8B-B14F-4D97-AF65-F5344CB8AC3E}">
        <p14:creationId xmlns:p14="http://schemas.microsoft.com/office/powerpoint/2010/main" val="1309087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160D3C-6910-430B-BD1F-0747DDC96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Approach vehicle announces arrival to manager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Vehicle indicates its size, predicted arrival time, velocity, acceleration, arrival and departure lanes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Intersection manager simulates vehicle’s path through the intersection, checking for conflicts with paths of previously processed vehicles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are no conflicts, issues a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 is the vehicle’s responsibility to arrive at and travel through the reserved space-time block within some range of error tolerance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 case of conflict, intersection manager suggests an alternate later reservation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Car enters intersection only if reservation successful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Upon leaving intersection, car conveys successful passage to the manager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B15B7D-5E5D-4C81-836B-D5007D0F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 protocol</a:t>
            </a:r>
            <a:r>
              <a:rPr lang="en-US" baseline="30000" dirty="0"/>
              <a:t>4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F7728-375A-4766-B2FB-3B333E4E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56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DAA81F-8DC0-4988-811E-A2A608912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34598"/>
          </a:xfrm>
        </p:spPr>
        <p:txBody>
          <a:bodyPr/>
          <a:lstStyle/>
          <a:p>
            <a:r>
              <a:rPr lang="en-US" dirty="0"/>
              <a:t>Divide intersection into grid of reservation tiles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1879C0-5E8B-4D7B-B126-DAE3CCB8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Intersection control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95194-0182-4422-9316-CE9EEFB45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DD2FA3-747B-4DEC-9FC1-11C2CB6360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026" y="1990802"/>
            <a:ext cx="6855725" cy="3068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2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0768-6FAE-4004-9F5E-02EC3F546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8403" y="1332703"/>
            <a:ext cx="5977365" cy="4351338"/>
          </a:xfrm>
        </p:spPr>
        <p:txBody>
          <a:bodyPr>
            <a:normAutofit/>
          </a:bodyPr>
          <a:lstStyle/>
          <a:p>
            <a:r>
              <a:rPr lang="en-US" dirty="0"/>
              <a:t>Purpose: allow vehicles merging onto a freeway from a ramp to do so in safe fashion</a:t>
            </a:r>
          </a:p>
          <a:p>
            <a:r>
              <a:rPr lang="en-US" dirty="0"/>
              <a:t>Can be formulated as a specific case in AIM</a:t>
            </a:r>
          </a:p>
          <a:p>
            <a:r>
              <a:rPr lang="en-US" dirty="0"/>
              <a:t>Specialized approaches based on highway ramp metering have existed for some time (do not utilize V2V, do not guarantee safety)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8BA77C-C08A-4AAF-AFF1-8B153F8D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merge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99249-9C21-4F45-B3CA-FB06FFF1F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B711DB-8E6A-47D7-93FA-6F4BB70ED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30" y="1537421"/>
            <a:ext cx="5692973" cy="338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23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en-US" sz="2000" dirty="0" err="1"/>
              <a:t>Shladover</a:t>
            </a:r>
            <a:r>
              <a:rPr lang="en-US" sz="2000" dirty="0"/>
              <a:t>, Steven E., et al. "Cooperative adaptive cruise control: Definitions and operating concepts." </a:t>
            </a:r>
            <a:r>
              <a:rPr lang="en-US" sz="2000" i="1" dirty="0"/>
              <a:t>Transportation Research Record: Journal of the Transportation Research Board</a:t>
            </a:r>
            <a:r>
              <a:rPr lang="en-US" sz="2000" dirty="0"/>
              <a:t> 2489 (2015): 145-152.</a:t>
            </a:r>
          </a:p>
          <a:p>
            <a:pPr marL="0" indent="0">
              <a:buNone/>
            </a:pPr>
            <a:r>
              <a:rPr lang="en-US" sz="2000" dirty="0"/>
              <a:t>[2] ibid., https://escholarship.org/uc/item/7jf9n5wm</a:t>
            </a:r>
          </a:p>
          <a:p>
            <a:pPr marL="0" indent="0">
              <a:buNone/>
            </a:pPr>
            <a:r>
              <a:rPr lang="en-US" sz="2000" dirty="0"/>
              <a:t>[3] Liang, Chi-Ying, and </a:t>
            </a:r>
            <a:r>
              <a:rPr lang="en-US" sz="2000" dirty="0" err="1"/>
              <a:t>Huei</a:t>
            </a:r>
            <a:r>
              <a:rPr lang="en-US" sz="2000" dirty="0"/>
              <a:t> Peng. "String stability analysis of adaptive cruise controlled vehicles." </a:t>
            </a:r>
            <a:r>
              <a:rPr lang="en-US" sz="2000" i="1" dirty="0"/>
              <a:t>JSME International Journal Series C Mechanical Systems, Machine Elements and Manufacturing</a:t>
            </a:r>
            <a:r>
              <a:rPr lang="en-US" sz="2000" dirty="0"/>
              <a:t> 43.3 (2000): 671-677.</a:t>
            </a:r>
          </a:p>
          <a:p>
            <a:pPr marL="0" indent="0">
              <a:buNone/>
            </a:pPr>
            <a:r>
              <a:rPr lang="en-US" sz="2000" dirty="0"/>
              <a:t>[4] Stone, Peter, Shun Zhang, and Tsz-Chiu Au. "Autonomous intersection management for semi-autonomous vehicles." </a:t>
            </a:r>
            <a:r>
              <a:rPr lang="en-US" sz="2000" i="1" dirty="0"/>
              <a:t>Routledge Handbook of Transportation</a:t>
            </a:r>
            <a:r>
              <a:rPr lang="en-US" sz="2000" dirty="0"/>
              <a:t>. Routledge, 2015. 116-132.</a:t>
            </a:r>
          </a:p>
          <a:p>
            <a:pPr marL="0" indent="0">
              <a:buNone/>
            </a:pPr>
            <a:r>
              <a:rPr lang="en-US" sz="2000" dirty="0"/>
              <a:t>[5] Qian, </a:t>
            </a:r>
            <a:r>
              <a:rPr lang="en-US" sz="2000" dirty="0" err="1"/>
              <a:t>Xiangjun</a:t>
            </a:r>
            <a:r>
              <a:rPr lang="en-US" sz="2000" dirty="0"/>
              <a:t>, et al. "Autonomous Intersection Management systems: criteria, implementation and evaluation." </a:t>
            </a:r>
            <a:r>
              <a:rPr lang="en-US" sz="2000" i="1" dirty="0"/>
              <a:t>IET Intelligent Transport Systems</a:t>
            </a:r>
            <a:r>
              <a:rPr lang="en-US" sz="2000" dirty="0"/>
              <a:t> 11.3 (2017): 182-189.</a:t>
            </a:r>
          </a:p>
          <a:p>
            <a:pPr marL="0" indent="0">
              <a:buNone/>
            </a:pPr>
            <a:r>
              <a:rPr lang="en-US" sz="2000" dirty="0"/>
              <a:t>[6] de Campos, Gabriel Rodrigues, et al. "Traffic coordination at road intersections: Autonomous decision-making algorithms using model-based heuristics." </a:t>
            </a:r>
            <a:r>
              <a:rPr lang="en-US" sz="2000" i="1" dirty="0"/>
              <a:t>IEEE Intelligent Transportation Systems Magazine</a:t>
            </a:r>
            <a:r>
              <a:rPr lang="en-US" sz="2000" dirty="0"/>
              <a:t> 9.1 (2017): 8-21.</a:t>
            </a:r>
          </a:p>
          <a:p>
            <a:pPr marL="0" indent="0">
              <a:buNone/>
            </a:pPr>
            <a:r>
              <a:rPr lang="en-US" sz="2000" dirty="0"/>
              <a:t>[7] Rios-Torres, Jackeline, and Andreas A. </a:t>
            </a:r>
            <a:r>
              <a:rPr lang="en-US" sz="2000" dirty="0" err="1"/>
              <a:t>Malikopoulos</a:t>
            </a:r>
            <a:r>
              <a:rPr lang="en-US" sz="2000" dirty="0"/>
              <a:t>. "A survey on the coordination of connected and automated vehicles at intersections and merging at highway on-ramps." </a:t>
            </a:r>
            <a:r>
              <a:rPr lang="en-US" sz="2000" i="1" dirty="0"/>
              <a:t>IEEE Transactions on Intelligent Transportation Systems</a:t>
            </a:r>
            <a:r>
              <a:rPr lang="en-US" sz="2000" dirty="0"/>
              <a:t> 18.5 (2017): 1066-1077.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DD44D2-2D56-40AD-94E1-68019E4A5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19881"/>
            <a:ext cx="11699087" cy="4164160"/>
          </a:xfrm>
        </p:spPr>
        <p:txBody>
          <a:bodyPr/>
          <a:lstStyle/>
          <a:p>
            <a:r>
              <a:rPr lang="en-US" dirty="0"/>
              <a:t>Each individual:</a:t>
            </a:r>
          </a:p>
          <a:p>
            <a:pPr lvl="1"/>
            <a:r>
              <a:rPr lang="en-US" dirty="0"/>
              <a:t>Senses its immediate environment</a:t>
            </a:r>
          </a:p>
          <a:p>
            <a:pPr lvl="1"/>
            <a:r>
              <a:rPr lang="en-US" dirty="0"/>
              <a:t>Communicates with others</a:t>
            </a:r>
          </a:p>
          <a:p>
            <a:pPr lvl="1"/>
            <a:r>
              <a:rPr lang="en-US" dirty="0"/>
              <a:t>Processes gathered information</a:t>
            </a:r>
          </a:p>
          <a:p>
            <a:pPr lvl="1"/>
            <a:r>
              <a:rPr lang="en-US" dirty="0"/>
              <a:t>Takes local actions in response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BD8C6CA-1953-4012-A2F9-ED6F175C3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Co-operative multi-agent systems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44A59B-6026-44F0-9AF8-5FC8EDFFD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87461"/>
            <a:ext cx="54864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66AE61-18F0-4EA1-A2F8-A9561450BA0E}"/>
              </a:ext>
            </a:extLst>
          </p:cNvPr>
          <p:cNvSpPr txBox="1"/>
          <p:nvPr/>
        </p:nvSpPr>
        <p:spPr>
          <a:xfrm>
            <a:off x="7599405" y="5325695"/>
            <a:ext cx="2051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Swarm of birds</a:t>
            </a:r>
          </a:p>
        </p:txBody>
      </p:sp>
    </p:spTree>
    <p:extLst>
      <p:ext uri="{BB962C8B-B14F-4D97-AF65-F5344CB8AC3E}">
        <p14:creationId xmlns:p14="http://schemas.microsoft.com/office/powerpoint/2010/main" val="248515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69F023-32BA-4462-95CE-548C2A388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3" y="1485900"/>
            <a:ext cx="11699087" cy="4497650"/>
          </a:xfrm>
        </p:spPr>
        <p:txBody>
          <a:bodyPr/>
          <a:lstStyle/>
          <a:p>
            <a:r>
              <a:rPr lang="en-US" dirty="0"/>
              <a:t>Networks of vehicles</a:t>
            </a:r>
          </a:p>
          <a:p>
            <a:r>
              <a:rPr lang="en-US" dirty="0"/>
              <a:t>Drone swarms for biological applications, surveillance</a:t>
            </a:r>
          </a:p>
          <a:p>
            <a:r>
              <a:rPr lang="en-US" dirty="0"/>
              <a:t>Environment monitoring</a:t>
            </a:r>
          </a:p>
          <a:p>
            <a:r>
              <a:rPr lang="en-US" dirty="0"/>
              <a:t>Military applications</a:t>
            </a:r>
          </a:p>
          <a:p>
            <a:r>
              <a:rPr lang="en-US" dirty="0"/>
              <a:t>Warehouse robots</a:t>
            </a:r>
          </a:p>
          <a:p>
            <a:r>
              <a:rPr lang="en-US" dirty="0"/>
              <a:t>Industrial manufacturing robots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E3722B-1B7D-4FB5-8973-A95AA9DA1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robotic systems</a:t>
            </a:r>
          </a:p>
        </p:txBody>
      </p:sp>
    </p:spTree>
    <p:extLst>
      <p:ext uri="{BB962C8B-B14F-4D97-AF65-F5344CB8AC3E}">
        <p14:creationId xmlns:p14="http://schemas.microsoft.com/office/powerpoint/2010/main" val="168014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A91C6E-C040-4361-976B-625FE44D9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203878"/>
            <a:ext cx="11699087" cy="1634697"/>
          </a:xfrm>
        </p:spPr>
        <p:txBody>
          <a:bodyPr/>
          <a:lstStyle/>
          <a:p>
            <a:r>
              <a:rPr lang="en-US" dirty="0"/>
              <a:t>Logic-based: Consensus, Synchronization, Team-Forming</a:t>
            </a:r>
          </a:p>
          <a:p>
            <a:r>
              <a:rPr lang="en-US" dirty="0"/>
              <a:t>Motion-based: Gathering, Flocking, Forming a pattern</a:t>
            </a:r>
          </a:p>
          <a:p>
            <a:r>
              <a:rPr lang="en-US" dirty="0"/>
              <a:t>Sensor-based: Search, Estimation, Identification, Tracking, Mapping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DCBA8-65D1-4765-AAEC-8C37D3CE2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 tasks</a:t>
            </a:r>
          </a:p>
        </p:txBody>
      </p:sp>
    </p:spTree>
    <p:extLst>
      <p:ext uri="{BB962C8B-B14F-4D97-AF65-F5344CB8AC3E}">
        <p14:creationId xmlns:p14="http://schemas.microsoft.com/office/powerpoint/2010/main" val="211753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28953D-AC77-4E6A-BD11-57078851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Model for Consensus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6331BB-9181-4ED9-BCE2-6F64345FAF26}"/>
                  </a:ext>
                </a:extLst>
              </p:cNvPr>
              <p:cNvSpPr/>
              <p:nvPr/>
            </p:nvSpPr>
            <p:spPr>
              <a:xfrm>
                <a:off x="1155356" y="1754660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E6331BB-9181-4ED9-BCE2-6F64345FA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56" y="1754660"/>
                <a:ext cx="475735" cy="506980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2FCE7A-A2C9-48CB-AAF8-616E8553293D}"/>
                  </a:ext>
                </a:extLst>
              </p:cNvPr>
              <p:cNvSpPr/>
              <p:nvPr/>
            </p:nvSpPr>
            <p:spPr>
              <a:xfrm>
                <a:off x="1390134" y="3550509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92FCE7A-A2C9-48CB-AAF8-616E85532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134" y="3550509"/>
                <a:ext cx="475735" cy="5069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AF0DCA-EC13-4786-AAFA-9024BCCFF459}"/>
                  </a:ext>
                </a:extLst>
              </p:cNvPr>
              <p:cNvSpPr/>
              <p:nvPr/>
            </p:nvSpPr>
            <p:spPr>
              <a:xfrm>
                <a:off x="3470188" y="2110243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AF0DCA-EC13-4786-AAFA-9024BCCFF4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88" y="2110243"/>
                <a:ext cx="475735" cy="5069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1FAA56-E2F3-49C1-89FF-2282665D63C4}"/>
                  </a:ext>
                </a:extLst>
              </p:cNvPr>
              <p:cNvSpPr/>
              <p:nvPr/>
            </p:nvSpPr>
            <p:spPr>
              <a:xfrm>
                <a:off x="3470188" y="3822358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71FAA56-E2F3-49C1-89FF-2282665D63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188" y="3822358"/>
                <a:ext cx="475735" cy="5069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2E9F23-1C49-4DFE-89A4-6EAB9EA6A270}"/>
                  </a:ext>
                </a:extLst>
              </p:cNvPr>
              <p:cNvSpPr/>
              <p:nvPr/>
            </p:nvSpPr>
            <p:spPr>
              <a:xfrm>
                <a:off x="2266835" y="3026756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22E9F23-1C49-4DFE-89A4-6EAB9EA6A2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35" y="3026756"/>
                <a:ext cx="475735" cy="5069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B1AB83-CCB1-4FE7-9D10-5BB3F4A3D05D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393224" y="2261640"/>
            <a:ext cx="66580" cy="1363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F15C0-7F0D-4A3A-B09A-C66DBD1C1611}"/>
              </a:ext>
            </a:extLst>
          </p:cNvPr>
          <p:cNvCxnSpPr>
            <a:stCxn id="4" idx="6"/>
            <a:endCxn id="8" idx="2"/>
          </p:cNvCxnSpPr>
          <p:nvPr/>
        </p:nvCxnSpPr>
        <p:spPr>
          <a:xfrm>
            <a:off x="1631091" y="2008150"/>
            <a:ext cx="1839097" cy="3555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0DFF116-FBA8-4B0F-86D2-57C966D8F6B4}"/>
              </a:ext>
            </a:extLst>
          </p:cNvPr>
          <p:cNvCxnSpPr>
            <a:cxnSpLocks/>
            <a:stCxn id="4" idx="5"/>
            <a:endCxn id="12" idx="1"/>
          </p:cNvCxnSpPr>
          <p:nvPr/>
        </p:nvCxnSpPr>
        <p:spPr>
          <a:xfrm>
            <a:off x="1561421" y="2187394"/>
            <a:ext cx="775084" cy="913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6F2BBC-D838-4FBE-B55A-5119E6AB9EBE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>
          <a:xfrm flipV="1">
            <a:off x="3708056" y="2617223"/>
            <a:ext cx="0" cy="1205135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E79EC49-B4B0-410F-BA0E-12DDA46E9ACB}"/>
              </a:ext>
            </a:extLst>
          </p:cNvPr>
          <p:cNvCxnSpPr>
            <a:cxnSpLocks/>
            <a:stCxn id="12" idx="7"/>
            <a:endCxn id="8" idx="3"/>
          </p:cNvCxnSpPr>
          <p:nvPr/>
        </p:nvCxnSpPr>
        <p:spPr>
          <a:xfrm flipV="1">
            <a:off x="2672900" y="2542977"/>
            <a:ext cx="866958" cy="558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8336DC8-24E0-4CDB-BEDD-49AA2A6EE58D}"/>
              </a:ext>
            </a:extLst>
          </p:cNvPr>
          <p:cNvCxnSpPr>
            <a:cxnSpLocks/>
            <a:stCxn id="12" idx="5"/>
            <a:endCxn id="10" idx="1"/>
          </p:cNvCxnSpPr>
          <p:nvPr/>
        </p:nvCxnSpPr>
        <p:spPr>
          <a:xfrm>
            <a:off x="2672900" y="3459490"/>
            <a:ext cx="866958" cy="4371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38DFEDD-3B7B-48CD-B9AC-0FE058651FCA}"/>
              </a:ext>
            </a:extLst>
          </p:cNvPr>
          <p:cNvCxnSpPr>
            <a:cxnSpLocks/>
            <a:stCxn id="6" idx="4"/>
            <a:endCxn id="38" idx="1"/>
          </p:cNvCxnSpPr>
          <p:nvPr/>
        </p:nvCxnSpPr>
        <p:spPr>
          <a:xfrm>
            <a:off x="1628002" y="4057489"/>
            <a:ext cx="286943" cy="425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94625A-FC8E-4A67-AFBB-B2AAB40EE472}"/>
                  </a:ext>
                </a:extLst>
              </p:cNvPr>
              <p:cNvSpPr/>
              <p:nvPr/>
            </p:nvSpPr>
            <p:spPr>
              <a:xfrm>
                <a:off x="1845275" y="4408270"/>
                <a:ext cx="475735" cy="506980"/>
              </a:xfrm>
              <a:prstGeom prst="ellipse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E94625A-FC8E-4A67-AFBB-B2AAB40EE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75" y="4408270"/>
                <a:ext cx="475735" cy="5069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4974886-F283-47CD-8FC6-4D9EC219EC47}"/>
              </a:ext>
            </a:extLst>
          </p:cNvPr>
          <p:cNvCxnSpPr>
            <a:cxnSpLocks/>
            <a:stCxn id="38" idx="7"/>
            <a:endCxn id="12" idx="4"/>
          </p:cNvCxnSpPr>
          <p:nvPr/>
        </p:nvCxnSpPr>
        <p:spPr>
          <a:xfrm flipV="1">
            <a:off x="2251340" y="3533736"/>
            <a:ext cx="253363" cy="9487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98A1F91D-05E0-42DE-BFAC-2470E040D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5343" y="762000"/>
                <a:ext cx="7360425" cy="492204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Nodes: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Edges: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>
                            <m:eqArr>
                              <m:eqAr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eqArr>
                          </m:e>
                        </m:eqArr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Neighbors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value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: Algebraic graph/Network 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topology or information flow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6" name="Content Placeholder 1">
                <a:extLst>
                  <a:ext uri="{FF2B5EF4-FFF2-40B4-BE49-F238E27FC236}">
                    <a16:creationId xmlns:a16="http://schemas.microsoft.com/office/drawing/2014/main" id="{98A1F91D-05E0-42DE-BFAC-2470E040D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5343" y="762000"/>
                <a:ext cx="7360425" cy="4922041"/>
              </a:xfrm>
              <a:blipFill>
                <a:blip r:embed="rId8"/>
                <a:stretch>
                  <a:fillRect l="-829" t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F32508-A7F3-4871-AFB0-3C863FD84C35}"/>
              </a:ext>
            </a:extLst>
          </p:cNvPr>
          <p:cNvCxnSpPr>
            <a:cxnSpLocks/>
            <a:stCxn id="10" idx="3"/>
            <a:endCxn id="38" idx="6"/>
          </p:cNvCxnSpPr>
          <p:nvPr/>
        </p:nvCxnSpPr>
        <p:spPr>
          <a:xfrm flipH="1">
            <a:off x="2321010" y="4255092"/>
            <a:ext cx="1218848" cy="406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CD0609B0-AEE9-45BA-8F6C-31FB39139146}"/>
              </a:ext>
            </a:extLst>
          </p:cNvPr>
          <p:cNvSpPr/>
          <p:nvPr/>
        </p:nvSpPr>
        <p:spPr>
          <a:xfrm>
            <a:off x="1108760" y="2205038"/>
            <a:ext cx="724803" cy="2476500"/>
          </a:xfrm>
          <a:custGeom>
            <a:avLst/>
            <a:gdLst>
              <a:gd name="connsiteX0" fmla="*/ 724803 w 724803"/>
              <a:gd name="connsiteY0" fmla="*/ 2476500 h 2476500"/>
              <a:gd name="connsiteX1" fmla="*/ 43765 w 724803"/>
              <a:gd name="connsiteY1" fmla="*/ 1819275 h 2476500"/>
              <a:gd name="connsiteX2" fmla="*/ 124728 w 724803"/>
              <a:gd name="connsiteY2" fmla="*/ 0 h 247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4803" h="2476500">
                <a:moveTo>
                  <a:pt x="724803" y="2476500"/>
                </a:moveTo>
                <a:cubicBezTo>
                  <a:pt x="434290" y="2354262"/>
                  <a:pt x="143777" y="2232025"/>
                  <a:pt x="43765" y="1819275"/>
                </a:cubicBezTo>
                <a:cubicBezTo>
                  <a:pt x="-56247" y="1406525"/>
                  <a:pt x="34240" y="703262"/>
                  <a:pt x="12472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01BF4-FDC6-4613-B166-D1E1650725A3}"/>
              </a:ext>
            </a:extLst>
          </p:cNvPr>
          <p:cNvSpPr txBox="1"/>
          <p:nvPr/>
        </p:nvSpPr>
        <p:spPr>
          <a:xfrm>
            <a:off x="166681" y="5770171"/>
            <a:ext cx="111972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</a:rPr>
              <a:t>Olfati</a:t>
            </a:r>
            <a:r>
              <a:rPr lang="en-US" sz="1400" dirty="0">
                <a:solidFill>
                  <a:srgbClr val="FF0000"/>
                </a:solidFill>
              </a:rPr>
              <a:t>-Saber, Reza, and Richard M. Murray. "Consensus problems in networks of agents with switching topology and time-delays." </a:t>
            </a:r>
            <a:r>
              <a:rPr lang="en-US" sz="1400" i="1" dirty="0">
                <a:solidFill>
                  <a:srgbClr val="FF0000"/>
                </a:solidFill>
              </a:rPr>
              <a:t>IEEE Transactions on automatic control</a:t>
            </a:r>
            <a:r>
              <a:rPr lang="en-US" sz="1400" dirty="0">
                <a:solidFill>
                  <a:srgbClr val="FF0000"/>
                </a:solidFill>
              </a:rPr>
              <a:t> 49, no. 9 (2004): 1520-1533.</a:t>
            </a:r>
          </a:p>
        </p:txBody>
      </p:sp>
    </p:spTree>
    <p:extLst>
      <p:ext uri="{BB962C8B-B14F-4D97-AF65-F5344CB8AC3E}">
        <p14:creationId xmlns:p14="http://schemas.microsoft.com/office/powerpoint/2010/main" val="300852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D24562-9A19-4DFF-9E31-7699A2202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Laplacian matrix of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deg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if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If graph is weighted replace 1 with the weight of that edge</a:t>
                </a:r>
              </a:p>
              <a:p>
                <a:r>
                  <a:rPr lang="en-US" dirty="0"/>
                  <a:t>Multiplicity of the zero eigenvalue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matrix is the number of components of the graph (nodes that can be reached from each other)</a:t>
                </a:r>
              </a:p>
              <a:p>
                <a:r>
                  <a:rPr lang="en-US" dirty="0"/>
                  <a:t>Speed of convergence of algorithms for flocking, rendezvous, consensus depend on the second smallest eigenvalue of the Laplacian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D24562-9A19-4DFF-9E31-7699A2202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1D9734-F2E9-4714-AE73-0EFDBE188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neat things from algebraic graph theory</a:t>
            </a:r>
          </a:p>
        </p:txBody>
      </p:sp>
    </p:spTree>
    <p:extLst>
      <p:ext uri="{BB962C8B-B14F-4D97-AF65-F5344CB8AC3E}">
        <p14:creationId xmlns:p14="http://schemas.microsoft.com/office/powerpoint/2010/main" val="2096102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7D62AD-EB88-4F7B-BAAE-246256FF8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1555125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agree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Nodes of a network have reached consensus </a:t>
                </a:r>
                <a:r>
                  <a:rPr lang="en-US" dirty="0" err="1"/>
                  <a:t>iff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Common value of all nodes is called “group decision value”</a:t>
                </a:r>
              </a:p>
              <a:p>
                <a:r>
                  <a:rPr lang="en-US" dirty="0"/>
                  <a:t>Dynamic graph : Dynamical system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evolves according to dynamics function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7D62AD-EB88-4F7B-BAAE-246256FF8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1555125"/>
                <a:ext cx="11699087" cy="4351338"/>
              </a:xfrm>
              <a:blipFill>
                <a:blip r:embed="rId2"/>
                <a:stretch>
                  <a:fillRect l="-625" t="-1961" r="-1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F7F3F56-DA0D-4A50-AB90-2878BCDE0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Consensus</a:t>
            </a:r>
          </a:p>
        </p:txBody>
      </p:sp>
    </p:spTree>
    <p:extLst>
      <p:ext uri="{BB962C8B-B14F-4D97-AF65-F5344CB8AC3E}">
        <p14:creationId xmlns:p14="http://schemas.microsoft.com/office/powerpoint/2010/main" val="263112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081030-655C-41BF-955B-19660CDCF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an initial state of the system, then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 is to 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by applying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that only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neighbors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called a protocol with topology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if the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d>
                  </m:oMath>
                </a14:m>
                <a:r>
                  <a:rPr lang="en-US" dirty="0"/>
                  <a:t> satisfies the property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(i.e., if the feedback only uses a node and some subset of its neighbors)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above is called a distributed protocol: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1081030-655C-41BF-955B-19660CDCF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9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BC9E556-ECBC-41AC-93BF-D18C544C58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r>
                  <a:rPr lang="en-US" dirty="0"/>
                  <a:t>-consensus problem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8BC9E556-ECBC-41AC-93BF-D18C544C58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3287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</TotalTime>
  <Words>1490</Words>
  <Application>Microsoft Office PowerPoint</Application>
  <PresentationFormat>Widescreen</PresentationFormat>
  <Paragraphs>168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Communication, Coordination &amp; Wrap-up</vt:lpstr>
      <vt:lpstr>Multi-agent Autonomous Systems</vt:lpstr>
      <vt:lpstr>Co-operative multi-agent systems</vt:lpstr>
      <vt:lpstr>Multi-agent robotic systems</vt:lpstr>
      <vt:lpstr>Coordination tasks</vt:lpstr>
      <vt:lpstr>Basic Model for Consensus</vt:lpstr>
      <vt:lpstr>Some neat things from algebraic graph theory</vt:lpstr>
      <vt:lpstr>Consensus</vt:lpstr>
      <vt:lpstr>χ-consensus problem</vt:lpstr>
      <vt:lpstr>Solving the χ-consensus problem</vt:lpstr>
      <vt:lpstr>Example of a consensus protocol</vt:lpstr>
      <vt:lpstr>Challenge problems in consensus</vt:lpstr>
      <vt:lpstr>PowerPoint Presentation</vt:lpstr>
      <vt:lpstr>V2V algorithms</vt:lpstr>
      <vt:lpstr>Cooperative Adaptive Cruise Control (CACC)</vt:lpstr>
      <vt:lpstr>CACC uses different gap regulation strategies</vt:lpstr>
      <vt:lpstr>CACC uses different gap regulation strategies</vt:lpstr>
      <vt:lpstr>CACC string splits and faults</vt:lpstr>
      <vt:lpstr>Autonomous Intersection Management</vt:lpstr>
      <vt:lpstr>AIM protocol4 </vt:lpstr>
      <vt:lpstr>Intersection control policies</vt:lpstr>
      <vt:lpstr>Collaborative merge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V2I communication</dc:title>
  <dc:creator>Jyotirmoy Vinay Deshmukh</dc:creator>
  <cp:lastModifiedBy>Jyo Deshmukh</cp:lastModifiedBy>
  <cp:revision>27</cp:revision>
  <dcterms:created xsi:type="dcterms:W3CDTF">2020-10-19T19:20:25Z</dcterms:created>
  <dcterms:modified xsi:type="dcterms:W3CDTF">2023-11-20T21:32:18Z</dcterms:modified>
</cp:coreProperties>
</file>