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5" r:id="rId20"/>
    <p:sldId id="478" r:id="rId21"/>
    <p:sldId id="523" r:id="rId22"/>
    <p:sldId id="479"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495" r:id="rId46"/>
    <p:sldId id="510" r:id="rId47"/>
    <p:sldId id="509" r:id="rId48"/>
    <p:sldId id="513" r:id="rId49"/>
    <p:sldId id="496" r:id="rId50"/>
    <p:sldId id="525" r:id="rId51"/>
    <p:sldId id="499" r:id="rId52"/>
    <p:sldId id="502" r:id="rId53"/>
    <p:sldId id="518" r:id="rId54"/>
    <p:sldId id="498" r:id="rId55"/>
    <p:sldId id="501" r:id="rId56"/>
    <p:sldId id="512" r:id="rId57"/>
    <p:sldId id="516" r:id="rId58"/>
    <p:sldId id="500" r:id="rId59"/>
    <p:sldId id="504" r:id="rId60"/>
    <p:sldId id="503" r:id="rId61"/>
    <p:sldId id="519" r:id="rId62"/>
    <p:sldId id="520" r:id="rId63"/>
    <p:sldId id="521" r:id="rId64"/>
    <p:sldId id="522" r:id="rId65"/>
    <p:sldId id="47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1" autoAdjust="0"/>
    <p:restoredTop sz="94690" autoAdjust="0"/>
  </p:normalViewPr>
  <p:slideViewPr>
    <p:cSldViewPr snapToGrid="0">
      <p:cViewPr varScale="1">
        <p:scale>
          <a:sx n="107" d="100"/>
          <a:sy n="107" d="100"/>
        </p:scale>
        <p:origin x="678" y="102"/>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11/6/2023</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Tree>
    <p:extLst>
      <p:ext uri="{BB962C8B-B14F-4D97-AF65-F5344CB8AC3E}">
        <p14:creationId xmlns:p14="http://schemas.microsoft.com/office/powerpoint/2010/main" val="25663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064888"/>
            <a:ext cx="11699087" cy="4994204"/>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284500" y="53638"/>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14071"/>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
        <p:nvSpPr>
          <p:cNvPr id="7" name="TextBox 6">
            <a:extLst>
              <a:ext uri="{FF2B5EF4-FFF2-40B4-BE49-F238E27FC236}">
                <a16:creationId xmlns:a16="http://schemas.microsoft.com/office/drawing/2014/main" id="{9AA16917-4A21-6FE7-356F-C1354E8D2A71}"/>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6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xmlns="">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246456" y="892899"/>
                <a:ext cx="11699087" cy="4839497"/>
              </a:xfrm>
            </p:spPr>
            <p:txBody>
              <a:bodyPr>
                <a:normAutofit/>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b="1" dirty="0"/>
              </a:p>
              <a:p>
                <a:pPr indent="0">
                  <a:buNone/>
                </a:pPr>
                <a:r>
                  <a:rPr lang="en-US" b="1" dirty="0" err="1"/>
                  <a:t>endforeach</a:t>
                </a:r>
                <a:endParaRPr lang="en-US" b="1" dirty="0"/>
              </a:p>
              <a:p>
                <a:pPr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xmlns="">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246456" y="892899"/>
                <a:ext cx="11699087" cy="4839497"/>
              </a:xfrm>
              <a:blipFill>
                <a:blip r:embed="rId2"/>
                <a:stretch>
                  <a:fillRect l="-1042" t="-2015" b="-209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163650"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=0.72</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163650"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=0.81</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lnSpcReduction="10000"/>
          </a:bodyPr>
          <a:lstStyle/>
          <a:p>
            <a:r>
              <a:rPr lang="en-US" dirty="0"/>
              <a:t>Rationale: how do you learn optimal policy while behaving according to an exploratory policy?</a:t>
            </a:r>
          </a:p>
          <a:p>
            <a:pPr lvl="1"/>
            <a:r>
              <a:rPr lang="en-US" sz="2000" dirty="0"/>
              <a:t>Imagine the problem of finding a good thesis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i="1" dirty="0"/>
              <a:t>Importance sampling</a:t>
            </a:r>
            <a:r>
              <a:rPr lang="en-US" sz="2400" dirty="0"/>
              <a:t> : </a:t>
            </a:r>
          </a:p>
          <a:p>
            <a:pPr lvl="1"/>
            <a:r>
              <a:rPr lang="en-US" sz="2000" dirty="0"/>
              <a:t>technique for estimating expected values under one distribution given samples from another </a:t>
            </a:r>
          </a:p>
          <a:p>
            <a:pPr lvl="1"/>
            <a:r>
              <a:rPr lang="en-US" sz="2000" dirty="0"/>
              <a:t>helps with variance reduction by emphasizing “important” values by sampling them more frequently</a:t>
            </a:r>
            <a:endParaRPr lang="en-US" sz="20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xmlns="">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1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xmlns="">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625" t="-2076" r="-886" b="-317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xmlns="">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SGD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07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sSup>
                              <m:sSupPr>
                                <m:ctrlPr>
                                  <a:rPr lang="en-US" b="0" i="1" smtClean="0">
                                    <a:solidFill>
                                      <a:srgbClr val="000000"/>
                                    </a:solidFill>
                                    <a:latin typeface="Cambria Math" panose="02040503050406030204" pitchFamily="18" charset="0"/>
                                  </a:rPr>
                                </m:ctrlPr>
                              </m:sSupPr>
                              <m:e>
                                <m:r>
                                  <m:rPr>
                                    <m:sty m:val="p"/>
                                  </m:rPr>
                                  <a:rPr lang="en-US" b="0" i="0" smtClean="0">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xmlns="">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D39365-1337-4CBE-9B17-F6563F5D2A88}"/>
                  </a:ext>
                </a:extLst>
              </p:cNvPr>
              <p:cNvSpPr>
                <a:spLocks noGrp="1"/>
              </p:cNvSpPr>
              <p:nvPr>
                <p:ph idx="1"/>
              </p:nvPr>
            </p:nvSpPr>
            <p:spPr>
              <a:xfrm>
                <a:off x="166681" y="1917577"/>
                <a:ext cx="11699087" cy="376646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b="0" dirty="0"/>
              </a:p>
              <a:p>
                <a:r>
                  <a:rPr lang="en-US" dirty="0"/>
                  <a:t>So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oMath>
                </a14:m>
                <a:endParaRPr lang="en-US" dirty="0"/>
              </a:p>
              <a:p>
                <a:pPr marL="0" indent="0">
                  <a:buNone/>
                </a:pPr>
                <a:endParaRPr lang="en-US" dirty="0"/>
              </a:p>
              <a:p>
                <a:r>
                  <a:rPr lang="en-US" dirty="0"/>
                  <a:t>Logarithms help with problem of vanishing or exploding gradients </a:t>
                </a:r>
              </a:p>
            </p:txBody>
          </p:sp>
        </mc:Choice>
        <mc:Fallback xmlns="">
          <p:sp>
            <p:nvSpPr>
              <p:cNvPr id="2" name="Content Placeholder 1">
                <a:extLst>
                  <a:ext uri="{FF2B5EF4-FFF2-40B4-BE49-F238E27FC236}">
                    <a16:creationId xmlns:a16="http://schemas.microsoft.com/office/drawing/2014/main" id="{69D39365-1337-4CBE-9B17-F6563F5D2A88}"/>
                  </a:ext>
                </a:extLst>
              </p:cNvPr>
              <p:cNvSpPr>
                <a:spLocks noGrp="1" noRot="1" noChangeAspect="1" noMove="1" noResize="1" noEditPoints="1" noAdjustHandles="1" noChangeArrowheads="1" noChangeShapeType="1" noTextEdit="1"/>
              </p:cNvSpPr>
              <p:nvPr>
                <p:ph idx="1"/>
              </p:nvPr>
            </p:nvSpPr>
            <p:spPr>
              <a:xfrm>
                <a:off x="166681" y="1917577"/>
                <a:ext cx="11699087" cy="3766464"/>
              </a:xfrm>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151A687-15E3-4285-B554-5C628DFE7AB4}"/>
              </a:ext>
            </a:extLst>
          </p:cNvPr>
          <p:cNvSpPr>
            <a:spLocks noGrp="1"/>
          </p:cNvSpPr>
          <p:nvPr>
            <p:ph type="title"/>
          </p:nvPr>
        </p:nvSpPr>
        <p:spPr/>
        <p:txBody>
          <a:bodyPr/>
          <a:lstStyle/>
          <a:p>
            <a:r>
              <a:rPr lang="en-US" dirty="0"/>
              <a:t>Common trick in RL and PG methods</a:t>
            </a:r>
          </a:p>
        </p:txBody>
      </p:sp>
      <p:sp>
        <p:nvSpPr>
          <p:cNvPr id="4" name="Slide Number Placeholder 3">
            <a:extLst>
              <a:ext uri="{FF2B5EF4-FFF2-40B4-BE49-F238E27FC236}">
                <a16:creationId xmlns:a16="http://schemas.microsoft.com/office/drawing/2014/main" id="{ABBEA58C-3853-44F2-BC25-E533DDB834AF}"/>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54846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Monte Carlo Policy Gradients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6B72805-E02B-4611-9505-ACDA1255719F}"/>
                  </a:ext>
                </a:extLst>
              </p:cNvPr>
              <p:cNvSpPr>
                <a:spLocks noGrp="1"/>
              </p:cNvSpPr>
              <p:nvPr>
                <p:ph idx="1"/>
              </p:nvPr>
            </p:nvSpPr>
            <p:spPr>
              <a:xfrm>
                <a:off x="166681" y="1332703"/>
                <a:ext cx="11699087" cy="4351338"/>
              </a:xfrm>
            </p:spPr>
            <p:txBody>
              <a:bodyPr>
                <a:normAutofit/>
              </a:bodyPr>
              <a:lstStyle/>
              <a:p>
                <a:r>
                  <a:rPr lang="en-US" dirty="0"/>
                  <a:t>Algorithm called </a:t>
                </a:r>
                <a:r>
                  <a:rPr lang="en-US" cap="small" dirty="0"/>
                  <a:t>reinforce</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den>
                    </m:f>
                  </m:oMath>
                </a14:m>
                <a:r>
                  <a:rPr lang="en-US" dirty="0"/>
                  <a:t> </a:t>
                </a:r>
              </a:p>
              <a:p>
                <a:pPr marL="0" indent="0">
                  <a:buNone/>
                </a:pPr>
                <a:endParaRPr lang="en-US" dirty="0"/>
              </a:p>
              <a:p>
                <a:pPr marL="0" indent="0">
                  <a:buNone/>
                </a:pPr>
                <a:r>
                  <a:rPr lang="en-US" b="0" dirty="0"/>
                  <a:t>[ or compactly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func>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nary>
                  </m:oMath>
                </a14:m>
                <a:endParaRPr lang="en-US" dirty="0"/>
              </a:p>
              <a:p>
                <a:r>
                  <a:rPr lang="en-US" dirty="0"/>
                  <a:t>Advantage: good theoretical convergence, Disadvantage: High variance and slow learning</a:t>
                </a:r>
              </a:p>
            </p:txBody>
          </p:sp>
        </mc:Choice>
        <mc:Fallback xmlns="">
          <p:sp>
            <p:nvSpPr>
              <p:cNvPr id="5" name="Content Placeholder 1">
                <a:extLst>
                  <a:ext uri="{FF2B5EF4-FFF2-40B4-BE49-F238E27FC236}">
                    <a16:creationId xmlns:a16="http://schemas.microsoft.com/office/drawing/2014/main" id="{36B72805-E02B-4611-9505-ACDA1255719F}"/>
                  </a:ext>
                </a:extLst>
              </p:cNvPr>
              <p:cNvSpPr>
                <a:spLocks noGrp="1" noRot="1" noChangeAspect="1" noMove="1" noResize="1" noEditPoints="1" noAdjustHandles="1" noChangeArrowheads="1" noChangeShapeType="1" noTextEdit="1"/>
              </p:cNvSpPr>
              <p:nvPr>
                <p:ph idx="1"/>
              </p:nvPr>
            </p:nvSpPr>
            <p:spPr>
              <a:xfrm>
                <a:off x="166681" y="1332703"/>
                <a:ext cx="11699087" cy="4351338"/>
              </a:xfrm>
              <a:blipFill>
                <a:blip r:embed="rId2"/>
                <a:stretch>
                  <a:fillRect l="-1042" t="-2384"/>
                </a:stretch>
              </a:blipFill>
            </p:spPr>
            <p:txBody>
              <a:bodyPr/>
              <a:lstStyle/>
              <a:p>
                <a:r>
                  <a:rPr lang="en-US">
                    <a:noFill/>
                  </a:rPr>
                  <a:t> </a:t>
                </a:r>
              </a:p>
            </p:txBody>
          </p:sp>
        </mc:Fallback>
      </mc:AlternateContent>
    </p:spTree>
    <p:extLst>
      <p:ext uri="{BB962C8B-B14F-4D97-AF65-F5344CB8AC3E}">
        <p14:creationId xmlns:p14="http://schemas.microsoft.com/office/powerpoint/2010/main" val="317064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Advantage Actor Critic (A2C)</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pic>
        <p:nvPicPr>
          <p:cNvPr id="6" name="Picture 5">
            <a:extLst>
              <a:ext uri="{FF2B5EF4-FFF2-40B4-BE49-F238E27FC236}">
                <a16:creationId xmlns:a16="http://schemas.microsoft.com/office/drawing/2014/main" id="{09164757-3768-4E39-A2EB-4B33C27AE4D0}"/>
              </a:ext>
            </a:extLst>
          </p:cNvPr>
          <p:cNvPicPr>
            <a:picLocks noChangeAspect="1"/>
          </p:cNvPicPr>
          <p:nvPr/>
        </p:nvPicPr>
        <p:blipFill>
          <a:blip r:embed="rId2"/>
          <a:stretch>
            <a:fillRect/>
          </a:stretch>
        </p:blipFill>
        <p:spPr>
          <a:xfrm>
            <a:off x="752475" y="1412631"/>
            <a:ext cx="8972550" cy="4711943"/>
          </a:xfrm>
          <a:prstGeom prst="rect">
            <a:avLst/>
          </a:prstGeom>
        </p:spPr>
      </p:pic>
    </p:spTree>
    <p:extLst>
      <p:ext uri="{BB962C8B-B14F-4D97-AF65-F5344CB8AC3E}">
        <p14:creationId xmlns:p14="http://schemas.microsoft.com/office/powerpoint/2010/main" val="3325137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2D35BE-FB37-4B03-86F1-EE69F7408723}"/>
              </a:ext>
            </a:extLst>
          </p:cNvPr>
          <p:cNvSpPr>
            <a:spLocks noGrp="1"/>
          </p:cNvSpPr>
          <p:nvPr>
            <p:ph type="title"/>
          </p:nvPr>
        </p:nvSpPr>
        <p:spPr/>
        <p:txBody>
          <a:bodyPr/>
          <a:lstStyle/>
          <a:p>
            <a:r>
              <a:rPr lang="en-US" dirty="0"/>
              <a:t>A2C</a:t>
            </a:r>
          </a:p>
        </p:txBody>
      </p:sp>
      <p:sp>
        <p:nvSpPr>
          <p:cNvPr id="4" name="Slide Number Placeholder 3">
            <a:extLst>
              <a:ext uri="{FF2B5EF4-FFF2-40B4-BE49-F238E27FC236}">
                <a16:creationId xmlns:a16="http://schemas.microsoft.com/office/drawing/2014/main" id="{1094C8A4-4F60-4813-94A1-EB1F5CB2CE5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BC4B51ED-C58F-4C3F-BEB9-EB05FA76AC6B}"/>
              </a:ext>
            </a:extLst>
          </p:cNvPr>
          <p:cNvPicPr>
            <a:picLocks noChangeAspect="1"/>
          </p:cNvPicPr>
          <p:nvPr/>
        </p:nvPicPr>
        <p:blipFill>
          <a:blip r:embed="rId2"/>
          <a:stretch>
            <a:fillRect/>
          </a:stretch>
        </p:blipFill>
        <p:spPr>
          <a:xfrm>
            <a:off x="971550" y="1209202"/>
            <a:ext cx="8701087" cy="4797955"/>
          </a:xfrm>
          <a:prstGeom prst="rect">
            <a:avLst/>
          </a:prstGeom>
        </p:spPr>
      </p:pic>
    </p:spTree>
    <p:extLst>
      <p:ext uri="{BB962C8B-B14F-4D97-AF65-F5344CB8AC3E}">
        <p14:creationId xmlns:p14="http://schemas.microsoft.com/office/powerpoint/2010/main" val="3016051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Other extensions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F662CFA5-34D9-47B7-8CB8-213578E47DB9}"/>
              </a:ext>
            </a:extLst>
          </p:cNvPr>
          <p:cNvPicPr>
            <a:picLocks noChangeAspect="1"/>
          </p:cNvPicPr>
          <p:nvPr/>
        </p:nvPicPr>
        <p:blipFill>
          <a:blip r:embed="rId2"/>
          <a:stretch>
            <a:fillRect/>
          </a:stretch>
        </p:blipFill>
        <p:spPr>
          <a:xfrm>
            <a:off x="602963" y="2132231"/>
            <a:ext cx="9544050" cy="2124075"/>
          </a:xfrm>
          <a:prstGeom prst="rect">
            <a:avLst/>
          </a:prstGeom>
        </p:spPr>
      </p:pic>
    </p:spTree>
    <p:extLst>
      <p:ext uri="{BB962C8B-B14F-4D97-AF65-F5344CB8AC3E}">
        <p14:creationId xmlns:p14="http://schemas.microsoft.com/office/powerpoint/2010/main" val="3412760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a:t>
            </a:r>
            <a:r>
              <a:rPr lang="en-US" dirty="0" err="1"/>
              <a:t>cosntrain</a:t>
            </a:r>
            <a:r>
              <a:rPr lang="en-US" dirty="0"/>
              <a:t>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1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25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2377439"/>
            <a:ext cx="11699087" cy="3306601"/>
          </a:xfrm>
        </p:spPr>
        <p:txBody>
          <a:bodyPr/>
          <a:lstStyle/>
          <a:p>
            <a:r>
              <a:rPr lang="en-US" dirty="0"/>
              <a:t>DDPG is an off-policy algorithm very similar to DQN</a:t>
            </a:r>
          </a:p>
          <a:p>
            <a:r>
              <a:rPr lang="en-US" dirty="0"/>
              <a:t>In DQN target network is copied over from main network every fixed number of steps</a:t>
            </a:r>
          </a:p>
          <a:p>
            <a:r>
              <a:rPr lang="en-US" dirty="0"/>
              <a:t>In DDPG, target network is updated once per main network update by averaging</a:t>
            </a:r>
          </a:p>
          <a:p>
            <a:endParaRPr lang="en-US" dirty="0"/>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chor="ctr"/>
          <a:lstStyle/>
          <a:p>
            <a:pPr marL="0" indent="0" algn="ctr">
              <a:buNone/>
            </a:pPr>
            <a:r>
              <a:rPr lang="en-US" dirty="0"/>
              <a:t>Reinforcement Learning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232268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pic>
        <p:nvPicPr>
          <p:cNvPr id="6" name="Picture 5">
            <a:extLst>
              <a:ext uri="{FF2B5EF4-FFF2-40B4-BE49-F238E27FC236}">
                <a16:creationId xmlns:a16="http://schemas.microsoft.com/office/drawing/2014/main" id="{00DF6349-9D00-46CC-AFAB-CFE1E75FB3A0}"/>
              </a:ext>
            </a:extLst>
          </p:cNvPr>
          <p:cNvPicPr>
            <a:picLocks noChangeAspect="1"/>
          </p:cNvPicPr>
          <p:nvPr/>
        </p:nvPicPr>
        <p:blipFill>
          <a:blip r:embed="rId2"/>
          <a:stretch>
            <a:fillRect/>
          </a:stretch>
        </p:blipFill>
        <p:spPr>
          <a:xfrm>
            <a:off x="847725" y="1338262"/>
            <a:ext cx="9334500" cy="4352925"/>
          </a:xfrm>
          <a:prstGeom prst="rect">
            <a:avLst/>
          </a:prstGeom>
        </p:spPr>
      </p:pic>
    </p:spTree>
    <p:extLst>
      <p:ext uri="{BB962C8B-B14F-4D97-AF65-F5344CB8AC3E}">
        <p14:creationId xmlns:p14="http://schemas.microsoft.com/office/powerpoint/2010/main" val="2264735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BBFE4-405C-47E8-9B21-1D81A9D24F40}"/>
              </a:ext>
            </a:extLst>
          </p:cNvPr>
          <p:cNvSpPr>
            <a:spLocks noGrp="1"/>
          </p:cNvSpPr>
          <p:nvPr>
            <p:ph type="title"/>
          </p:nvPr>
        </p:nvSpPr>
        <p:spPr/>
        <p:txBody>
          <a:bodyPr/>
          <a:lstStyle/>
          <a:p>
            <a:r>
              <a:rPr lang="en-US" dirty="0"/>
              <a:t>How to solve </a:t>
            </a:r>
            <a:r>
              <a:rPr lang="en-US" dirty="0" err="1"/>
              <a:t>PoMDPs</a:t>
            </a:r>
            <a:r>
              <a:rPr lang="en-US" dirty="0"/>
              <a:t>?</a:t>
            </a:r>
          </a:p>
        </p:txBody>
      </p:sp>
      <p:sp>
        <p:nvSpPr>
          <p:cNvPr id="4" name="Slide Number Placeholder 3">
            <a:extLst>
              <a:ext uri="{FF2B5EF4-FFF2-40B4-BE49-F238E27FC236}">
                <a16:creationId xmlns:a16="http://schemas.microsoft.com/office/drawing/2014/main" id="{A3BDE81B-0D91-4509-A3BA-EF1EC148FD69}"/>
              </a:ext>
            </a:extLst>
          </p:cNvPr>
          <p:cNvSpPr>
            <a:spLocks noGrp="1"/>
          </p:cNvSpPr>
          <p:nvPr>
            <p:ph type="sldNum" sz="quarter" idx="12"/>
          </p:nvPr>
        </p:nvSpPr>
        <p:spPr/>
        <p:txBody>
          <a:bodyPr/>
          <a:lstStyle/>
          <a:p>
            <a:fld id="{29AAD378-655A-49C6-813C-9FD132EF7440}" type="slidenum">
              <a:rPr lang="en-US" smtClean="0"/>
              <a:pPr/>
              <a:t>61</a:t>
            </a:fld>
            <a:endParaRPr lang="en-US" dirty="0"/>
          </a:p>
        </p:txBody>
      </p:sp>
      <p:pic>
        <p:nvPicPr>
          <p:cNvPr id="6" name="Picture 5">
            <a:extLst>
              <a:ext uri="{FF2B5EF4-FFF2-40B4-BE49-F238E27FC236}">
                <a16:creationId xmlns:a16="http://schemas.microsoft.com/office/drawing/2014/main" id="{AF452268-B7D2-43C2-9F02-C58985437AE8}"/>
              </a:ext>
            </a:extLst>
          </p:cNvPr>
          <p:cNvPicPr>
            <a:picLocks noChangeAspect="1"/>
          </p:cNvPicPr>
          <p:nvPr/>
        </p:nvPicPr>
        <p:blipFill>
          <a:blip r:embed="rId2"/>
          <a:stretch>
            <a:fillRect/>
          </a:stretch>
        </p:blipFill>
        <p:spPr>
          <a:xfrm>
            <a:off x="647700" y="1500187"/>
            <a:ext cx="9315450" cy="4086225"/>
          </a:xfrm>
          <a:prstGeom prst="rect">
            <a:avLst/>
          </a:prstGeom>
        </p:spPr>
      </p:pic>
    </p:spTree>
    <p:extLst>
      <p:ext uri="{BB962C8B-B14F-4D97-AF65-F5344CB8AC3E}">
        <p14:creationId xmlns:p14="http://schemas.microsoft.com/office/powerpoint/2010/main" val="1937852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0A20A-CED8-412E-8AE4-58D9167A2312}"/>
              </a:ext>
            </a:extLst>
          </p:cNvPr>
          <p:cNvSpPr>
            <a:spLocks noGrp="1"/>
          </p:cNvSpPr>
          <p:nvPr>
            <p:ph idx="1"/>
          </p:nvPr>
        </p:nvSpPr>
        <p:spPr>
          <a:xfrm>
            <a:off x="166681" y="1332703"/>
            <a:ext cx="11699087" cy="524672"/>
          </a:xfrm>
        </p:spPr>
        <p:txBody>
          <a:bodyPr/>
          <a:lstStyle/>
          <a:p>
            <a:r>
              <a:rPr lang="en-US" dirty="0"/>
              <a:t>Point-based value iteration</a:t>
            </a:r>
          </a:p>
        </p:txBody>
      </p:sp>
      <p:sp>
        <p:nvSpPr>
          <p:cNvPr id="3" name="Title 2">
            <a:extLst>
              <a:ext uri="{FF2B5EF4-FFF2-40B4-BE49-F238E27FC236}">
                <a16:creationId xmlns:a16="http://schemas.microsoft.com/office/drawing/2014/main" id="{F8A9899D-2590-438B-89E3-7481D284E478}"/>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4E2A495D-511A-4592-87DD-13B5D29A6BF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pic>
        <p:nvPicPr>
          <p:cNvPr id="6" name="Picture 5">
            <a:extLst>
              <a:ext uri="{FF2B5EF4-FFF2-40B4-BE49-F238E27FC236}">
                <a16:creationId xmlns:a16="http://schemas.microsoft.com/office/drawing/2014/main" id="{28AEB1F7-3755-43EB-95D1-77BCB04822AD}"/>
              </a:ext>
            </a:extLst>
          </p:cNvPr>
          <p:cNvPicPr>
            <a:picLocks noChangeAspect="1"/>
          </p:cNvPicPr>
          <p:nvPr/>
        </p:nvPicPr>
        <p:blipFill>
          <a:blip r:embed="rId2"/>
          <a:stretch>
            <a:fillRect/>
          </a:stretch>
        </p:blipFill>
        <p:spPr>
          <a:xfrm>
            <a:off x="628650" y="1980876"/>
            <a:ext cx="960120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155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08A3D-D257-4006-9A43-E4481540732E}"/>
              </a:ext>
            </a:extLst>
          </p:cNvPr>
          <p:cNvSpPr>
            <a:spLocks noGrp="1"/>
          </p:cNvSpPr>
          <p:nvPr>
            <p:ph type="title"/>
          </p:nvPr>
        </p:nvSpPr>
        <p:spPr/>
        <p:txBody>
          <a:bodyPr/>
          <a:lstStyle/>
          <a:p>
            <a:r>
              <a:rPr lang="en-US" dirty="0"/>
              <a:t>Deep RL for POMDPS</a:t>
            </a:r>
          </a:p>
        </p:txBody>
      </p:sp>
      <p:sp>
        <p:nvSpPr>
          <p:cNvPr id="4" name="Slide Number Placeholder 3">
            <a:extLst>
              <a:ext uri="{FF2B5EF4-FFF2-40B4-BE49-F238E27FC236}">
                <a16:creationId xmlns:a16="http://schemas.microsoft.com/office/drawing/2014/main" id="{CDB051E0-A713-4E25-A07D-DF5F31E272C8}"/>
              </a:ext>
            </a:extLst>
          </p:cNvPr>
          <p:cNvSpPr>
            <a:spLocks noGrp="1"/>
          </p:cNvSpPr>
          <p:nvPr>
            <p:ph type="sldNum" sz="quarter" idx="12"/>
          </p:nvPr>
        </p:nvSpPr>
        <p:spPr/>
        <p:txBody>
          <a:bodyPr/>
          <a:lstStyle/>
          <a:p>
            <a:fld id="{29AAD378-655A-49C6-813C-9FD132EF7440}" type="slidenum">
              <a:rPr lang="en-US" smtClean="0"/>
              <a:pPr/>
              <a:t>63</a:t>
            </a:fld>
            <a:endParaRPr lang="en-US" dirty="0"/>
          </a:p>
        </p:txBody>
      </p:sp>
      <p:pic>
        <p:nvPicPr>
          <p:cNvPr id="6" name="Picture 5">
            <a:extLst>
              <a:ext uri="{FF2B5EF4-FFF2-40B4-BE49-F238E27FC236}">
                <a16:creationId xmlns:a16="http://schemas.microsoft.com/office/drawing/2014/main" id="{51DAEE4A-DCB9-4AC8-9F1B-FEE0D85EAD2D}"/>
              </a:ext>
            </a:extLst>
          </p:cNvPr>
          <p:cNvPicPr>
            <a:picLocks noChangeAspect="1"/>
          </p:cNvPicPr>
          <p:nvPr/>
        </p:nvPicPr>
        <p:blipFill>
          <a:blip r:embed="rId2"/>
          <a:stretch>
            <a:fillRect/>
          </a:stretch>
        </p:blipFill>
        <p:spPr>
          <a:xfrm>
            <a:off x="338137" y="1419225"/>
            <a:ext cx="9705975" cy="4019550"/>
          </a:xfrm>
          <a:prstGeom prst="rect">
            <a:avLst/>
          </a:prstGeom>
        </p:spPr>
      </p:pic>
    </p:spTree>
    <p:extLst>
      <p:ext uri="{BB962C8B-B14F-4D97-AF65-F5344CB8AC3E}">
        <p14:creationId xmlns:p14="http://schemas.microsoft.com/office/powerpoint/2010/main" val="4046328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 </a:t>
            </a:r>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Final thoughts</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∈[0,3]}</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+1 </m:t>
                    </m:r>
                  </m:oMath>
                </a14:m>
                <a:r>
                  <a:rPr lang="en-US" sz="2000" b="0" dirty="0"/>
                  <a:t>for goal (green), </a:t>
                </a:r>
                <a14:m>
                  <m:oMath xmlns:m="http://schemas.openxmlformats.org/officeDocument/2006/math">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xmlns="">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xmlns="">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26931</TotalTime>
  <Words>4277</Words>
  <Application>Microsoft Office PowerPoint</Application>
  <PresentationFormat>Widescreen</PresentationFormat>
  <Paragraphs>684</Paragraphs>
  <Slides>65</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vt:lpstr>
      <vt:lpstr>Value iteration example (γ=0.9)</vt:lpstr>
      <vt:lpstr>Value iteration example (γ=0.9)</vt:lpstr>
      <vt:lpstr>Value iteration example (γ=0.9)</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SGD in RL</vt:lpstr>
      <vt:lpstr>Deep Q Learning</vt:lpstr>
      <vt:lpstr>Policy Gradient Methods</vt:lpstr>
      <vt:lpstr>Policy Gradient Theorem</vt:lpstr>
      <vt:lpstr>Parameterizing the policy</vt:lpstr>
      <vt:lpstr>Common trick in RL and PG methods</vt:lpstr>
      <vt:lpstr>Monte Carlo Policy Gradients</vt:lpstr>
      <vt:lpstr>Actor Critic Methods</vt:lpstr>
      <vt:lpstr>Actor-Critic Models </vt:lpstr>
      <vt:lpstr>Advantage Actor Critic (A2C)</vt:lpstr>
      <vt:lpstr>A2C</vt:lpstr>
      <vt:lpstr>Other extensions</vt:lpstr>
      <vt:lpstr>Trust Region Policy Optimization (TRPO)</vt:lpstr>
      <vt:lpstr>TRPO</vt:lpstr>
      <vt:lpstr>Proximal Policy Optimization</vt:lpstr>
      <vt:lpstr>DDPG: Deep Deterministic Policy Gradient</vt:lpstr>
      <vt:lpstr>PowerPoint Presentation</vt:lpstr>
      <vt:lpstr>RL for PoMDPs</vt:lpstr>
      <vt:lpstr>How to solve PoMDPs?</vt:lpstr>
      <vt:lpstr>RL for PoMDPS</vt:lpstr>
      <vt:lpstr>Deep RL for POMDPS</vt:lpstr>
      <vt:lpstr>Final thoughts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419</cp:revision>
  <dcterms:created xsi:type="dcterms:W3CDTF">2018-01-04T23:14:16Z</dcterms:created>
  <dcterms:modified xsi:type="dcterms:W3CDTF">2023-11-06T19:57:23Z</dcterms:modified>
</cp:coreProperties>
</file>