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46" r:id="rId10"/>
    <p:sldId id="445" r:id="rId11"/>
    <p:sldId id="426" r:id="rId12"/>
    <p:sldId id="451" r:id="rId13"/>
    <p:sldId id="452" r:id="rId14"/>
    <p:sldId id="450" r:id="rId15"/>
    <p:sldId id="427" r:id="rId16"/>
    <p:sldId id="429" r:id="rId17"/>
    <p:sldId id="430" r:id="rId18"/>
    <p:sldId id="431" r:id="rId19"/>
    <p:sldId id="432" r:id="rId20"/>
    <p:sldId id="447" r:id="rId21"/>
    <p:sldId id="442" r:id="rId22"/>
    <p:sldId id="396" r:id="rId23"/>
    <p:sldId id="398" r:id="rId24"/>
    <p:sldId id="399" r:id="rId25"/>
    <p:sldId id="400" r:id="rId26"/>
    <p:sldId id="401" r:id="rId27"/>
    <p:sldId id="402" r:id="rId28"/>
    <p:sldId id="403" r:id="rId29"/>
    <p:sldId id="405" r:id="rId30"/>
    <p:sldId id="406" r:id="rId31"/>
    <p:sldId id="407" r:id="rId32"/>
    <p:sldId id="404" r:id="rId33"/>
    <p:sldId id="409" r:id="rId34"/>
    <p:sldId id="408" r:id="rId35"/>
    <p:sldId id="410" r:id="rId36"/>
    <p:sldId id="438" r:id="rId37"/>
    <p:sldId id="448" r:id="rId38"/>
    <p:sldId id="439" r:id="rId39"/>
    <p:sldId id="440" r:id="rId40"/>
    <p:sldId id="449" r:id="rId41"/>
    <p:sldId id="441" r:id="rId42"/>
    <p:sldId id="415" r:id="rId43"/>
    <p:sldId id="433" r:id="rId44"/>
    <p:sldId id="434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3" r:id="rId56"/>
    <p:sldId id="412" r:id="rId57"/>
    <p:sldId id="413" r:id="rId58"/>
    <p:sldId id="414" r:id="rId59"/>
    <p:sldId id="416" r:id="rId60"/>
    <p:sldId id="418" r:id="rId61"/>
    <p:sldId id="420" r:id="rId62"/>
    <p:sldId id="464" r:id="rId63"/>
    <p:sldId id="421" r:id="rId64"/>
    <p:sldId id="422" r:id="rId65"/>
    <p:sldId id="465" r:id="rId66"/>
    <p:sldId id="428" r:id="rId67"/>
    <p:sldId id="41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2CC4-523A-4F15-AB10-FEDBA6FA6374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E6472-F639-4466-B56C-1D9207B99FA6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82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800.png"/><Relationship Id="rId12" Type="http://schemas.openxmlformats.org/officeDocument/2006/relationships/image" Target="../media/image92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image" Target="../media/image900.png"/><Relationship Id="rId5" Type="http://schemas.openxmlformats.org/officeDocument/2006/relationships/image" Target="../media/image870.png"/><Relationship Id="rId15" Type="http://schemas.openxmlformats.org/officeDocument/2006/relationships/image" Target="../media/image950.png"/><Relationship Id="rId10" Type="http://schemas.openxmlformats.org/officeDocument/2006/relationships/image" Target="../media/image911.png"/><Relationship Id="rId4" Type="http://schemas.openxmlformats.org/officeDocument/2006/relationships/image" Target="../media/image860.png"/><Relationship Id="rId9" Type="http://schemas.openxmlformats.org/officeDocument/2006/relationships/image" Target="../media/image901.png"/><Relationship Id="rId14" Type="http://schemas.openxmlformats.org/officeDocument/2006/relationships/image" Target="../media/image9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 &amp; Classical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2020.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expected time you stay in a state? What is the variance?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B9BB9E-F7B6-4987-A259-C66DF06B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Detour to Branching-Time Logics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C24FA-664E-4E4E-B4A6-6CC3C240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28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83FB6-5CDE-4B09-AB93-C3613A58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was a linear-time logic where we reason about traces</a:t>
            </a:r>
          </a:p>
          <a:p>
            <a:r>
              <a:rPr lang="en-US" dirty="0"/>
              <a:t>CTL is a logic where we reason over the tree of executions generated by a program, also known as the </a:t>
            </a:r>
            <a:r>
              <a:rPr lang="en-US" i="1" dirty="0"/>
              <a:t>computation tree</a:t>
            </a:r>
            <a:endParaRPr lang="en-US" dirty="0"/>
          </a:p>
          <a:p>
            <a:r>
              <a:rPr lang="en-US" dirty="0"/>
              <a:t>We care about CTL because:</a:t>
            </a:r>
          </a:p>
          <a:p>
            <a:pPr lvl="1"/>
            <a:r>
              <a:rPr lang="en-US" dirty="0"/>
              <a:t> There are some properties that cannot be expressed in LTL, but can be expressed in CTL: From every system state, there is a system execution that takes it back to the initial state (also known as the reset property)</a:t>
            </a:r>
          </a:p>
          <a:p>
            <a:pPr lvl="1"/>
            <a:r>
              <a:rPr lang="en-US" dirty="0"/>
              <a:t>To understand </a:t>
            </a:r>
            <a:r>
              <a:rPr lang="en-US" dirty="0" err="1"/>
              <a:t>pCTL</a:t>
            </a:r>
            <a:r>
              <a:rPr lang="en-US" dirty="0"/>
              <a:t> (Probabilistic CTL), it’s good if you understand CTL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express interesting properties for multi-agent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D350D-5867-4F26-9E9E-B67A2A3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BD4F-A084-44A4-A698-C3B0B4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1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1D6DA-28FC-4CFE-9492-8826EE95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094" y="1277926"/>
            <a:ext cx="3752900" cy="4445007"/>
          </a:xfrm>
        </p:spPr>
        <p:txBody>
          <a:bodyPr>
            <a:normAutofit/>
          </a:bodyPr>
          <a:lstStyle/>
          <a:p>
            <a:r>
              <a:rPr lang="en-US" dirty="0"/>
              <a:t>We saw computation trees when understanding semantics of asynchronous processes</a:t>
            </a:r>
          </a:p>
          <a:p>
            <a:r>
              <a:rPr lang="en-US" dirty="0"/>
              <a:t>Basically a tree that considers “all possibilities” in a reactive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5A36-75B3-4F0F-9B76-5E3FD5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33D9-FDE7-4266-BAC9-A02B0F7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BEFC1-C120-47B7-801B-156FBDF4E43C}"/>
              </a:ext>
            </a:extLst>
          </p:cNvPr>
          <p:cNvGrpSpPr/>
          <p:nvPr/>
        </p:nvGrpSpPr>
        <p:grpSpPr>
          <a:xfrm>
            <a:off x="192005" y="1147454"/>
            <a:ext cx="3211206" cy="1255135"/>
            <a:chOff x="1206584" y="1703718"/>
            <a:chExt cx="3719414" cy="18181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506EE5-C532-4BBA-913F-CBAAB77121C7}"/>
                </a:ext>
              </a:extLst>
            </p:cNvPr>
            <p:cNvSpPr/>
            <p:nvPr/>
          </p:nvSpPr>
          <p:spPr>
            <a:xfrm>
              <a:off x="1206585" y="1723597"/>
              <a:ext cx="3719413" cy="1757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69416-0BEA-4999-8784-9BDDE478AF9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4" y="2341759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F582B-0CCF-46C6-8F35-7E74AAD7ABFA}"/>
                </a:ext>
              </a:extLst>
            </p:cNvPr>
            <p:cNvSpPr txBox="1"/>
            <p:nvPr/>
          </p:nvSpPr>
          <p:spPr>
            <a:xfrm>
              <a:off x="1481058" y="1703718"/>
              <a:ext cx="3222109" cy="50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/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(x + 1) mod 2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blipFill>
                  <a:blip r:embed="rId2"/>
                  <a:stretch>
                    <a:fillRect l="-3596" t="-13793" r="-2472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/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/>
                    <a:t> 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blipFill>
                  <a:blip r:embed="rId3"/>
                  <a:stretch>
                    <a:fillRect l="-3587" t="-10526" r="-246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61C67-80A1-4C3A-8045-8945CB75C0B6}"/>
              </a:ext>
            </a:extLst>
          </p:cNvPr>
          <p:cNvGrpSpPr/>
          <p:nvPr/>
        </p:nvGrpSpPr>
        <p:grpSpPr>
          <a:xfrm>
            <a:off x="192005" y="2989333"/>
            <a:ext cx="3288870" cy="2196748"/>
            <a:chOff x="3702969" y="1557568"/>
            <a:chExt cx="3288870" cy="2196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/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/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(1,0)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blipFill>
                  <a:blip r:embed="rId5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65B84-74F1-4B13-8823-CB6C1E713753}"/>
                </a:ext>
              </a:extLst>
            </p:cNvPr>
            <p:cNvSpPr/>
            <p:nvPr/>
          </p:nvSpPr>
          <p:spPr>
            <a:xfrm>
              <a:off x="3702969" y="2107201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/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(0,1)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/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(1,1)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64CE5-3A17-4711-A474-67F7C5E93844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064880" y="2033424"/>
              <a:ext cx="562009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92B0C52-7882-4865-BBB7-6A31705CC09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564365" y="2305535"/>
              <a:ext cx="0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01FBB3-157F-43A5-A755-174B5F7F4C1F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127404" y="2305535"/>
              <a:ext cx="1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6AAE3-40F0-4E2E-9DC3-E709E05F056B}"/>
                </a:ext>
              </a:extLst>
            </p:cNvPr>
            <p:cNvSpPr/>
            <p:nvPr/>
          </p:nvSpPr>
          <p:spPr>
            <a:xfrm flipH="1">
              <a:off x="6627919" y="2048014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4A36A1-A751-4D73-AAEB-DB6812B99EA1}"/>
                </a:ext>
              </a:extLst>
            </p:cNvPr>
            <p:cNvSpPr/>
            <p:nvPr/>
          </p:nvSpPr>
          <p:spPr>
            <a:xfrm>
              <a:off x="4844375" y="1557568"/>
              <a:ext cx="904672" cy="221976"/>
            </a:xfrm>
            <a:custGeom>
              <a:avLst/>
              <a:gdLst>
                <a:gd name="connsiteX0" fmla="*/ 875490 w 875490"/>
                <a:gd name="connsiteY0" fmla="*/ 138909 h 138909"/>
                <a:gd name="connsiteX1" fmla="*/ 398834 w 875490"/>
                <a:gd name="connsiteY1" fmla="*/ 2722 h 138909"/>
                <a:gd name="connsiteX2" fmla="*/ 0 w 875490"/>
                <a:gd name="connsiteY2" fmla="*/ 61088 h 138909"/>
                <a:gd name="connsiteX0" fmla="*/ 875490 w 875490"/>
                <a:gd name="connsiteY0" fmla="*/ 456886 h 456886"/>
                <a:gd name="connsiteX1" fmla="*/ 483557 w 875490"/>
                <a:gd name="connsiteY1" fmla="*/ 344 h 456886"/>
                <a:gd name="connsiteX2" fmla="*/ 0 w 875490"/>
                <a:gd name="connsiteY2" fmla="*/ 379065 h 456886"/>
                <a:gd name="connsiteX0" fmla="*/ 950801 w 950801"/>
                <a:gd name="connsiteY0" fmla="*/ 578721 h 578722"/>
                <a:gd name="connsiteX1" fmla="*/ 483557 w 950801"/>
                <a:gd name="connsiteY1" fmla="*/ 2046 h 578722"/>
                <a:gd name="connsiteX2" fmla="*/ 0 w 950801"/>
                <a:gd name="connsiteY2" fmla="*/ 380767 h 578722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489" h="456888">
                  <a:moveTo>
                    <a:pt x="875489" y="456889"/>
                  </a:moveTo>
                  <a:cubicBezTo>
                    <a:pt x="757187" y="114969"/>
                    <a:pt x="629472" y="13316"/>
                    <a:pt x="483557" y="346"/>
                  </a:cubicBezTo>
                  <a:cubicBezTo>
                    <a:pt x="337642" y="-12624"/>
                    <a:pt x="126459" y="343399"/>
                    <a:pt x="0" y="379067"/>
                  </a:cubicBezTo>
                </a:path>
              </a:pathLst>
            </a:cu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62DF75-7EB3-4352-9E83-A57EDEC26BB0}"/>
              </a:ext>
            </a:extLst>
          </p:cNvPr>
          <p:cNvSpPr txBox="1"/>
          <p:nvPr/>
        </p:nvSpPr>
        <p:spPr>
          <a:xfrm>
            <a:off x="847537" y="2349472"/>
            <a:ext cx="130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37712-2E14-4BAC-8649-5F90254281EA}"/>
              </a:ext>
            </a:extLst>
          </p:cNvPr>
          <p:cNvSpPr txBox="1"/>
          <p:nvPr/>
        </p:nvSpPr>
        <p:spPr>
          <a:xfrm>
            <a:off x="166680" y="5214298"/>
            <a:ext cx="32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Finite State machine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6EA145-F589-4F7D-B0A7-7C438BF0088A}"/>
              </a:ext>
            </a:extLst>
          </p:cNvPr>
          <p:cNvCxnSpPr>
            <a:cxnSpLocks/>
          </p:cNvCxnSpPr>
          <p:nvPr/>
        </p:nvCxnSpPr>
        <p:spPr>
          <a:xfrm>
            <a:off x="247530" y="2989333"/>
            <a:ext cx="408337" cy="3145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/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 b="-3158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/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blipFill>
                <a:blip r:embed="rId9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/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AB0BE3-FFAB-42AC-8CD0-0AC154A5411F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4912767" y="1673725"/>
            <a:ext cx="418562" cy="6652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6683E7-1F0B-45C5-B30F-5E89D41EC7A9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6039164" y="1673725"/>
            <a:ext cx="513362" cy="586416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/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blipFill>
                <a:blip r:embed="rId11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/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blipFill>
                <a:blip r:embed="rId12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/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blipFill>
                <a:blip r:embed="rId13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67246B-E34B-4ABC-8721-5B7383E46E4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499034" y="2872692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E85BDF-F8AD-443D-A92E-CDD4A4155EC3}"/>
              </a:ext>
            </a:extLst>
          </p:cNvPr>
          <p:cNvCxnSpPr>
            <a:cxnSpLocks/>
            <a:stCxn id="73" idx="3"/>
            <a:endCxn id="83" idx="0"/>
          </p:cNvCxnSpPr>
          <p:nvPr/>
        </p:nvCxnSpPr>
        <p:spPr>
          <a:xfrm flipH="1">
            <a:off x="6052009" y="2724664"/>
            <a:ext cx="146599" cy="7847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5949CE-1FFF-4984-BB9F-A67EC6952EF0}"/>
              </a:ext>
            </a:extLst>
          </p:cNvPr>
          <p:cNvCxnSpPr>
            <a:cxnSpLocks/>
            <a:stCxn id="73" idx="5"/>
            <a:endCxn id="84" idx="0"/>
          </p:cNvCxnSpPr>
          <p:nvPr/>
        </p:nvCxnSpPr>
        <p:spPr>
          <a:xfrm>
            <a:off x="6906443" y="2724664"/>
            <a:ext cx="564400" cy="7981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0C96FD-3827-464E-8BC1-E9622387125F}"/>
              </a:ext>
            </a:extLst>
          </p:cNvPr>
          <p:cNvCxnSpPr>
            <a:cxnSpLocks/>
          </p:cNvCxnSpPr>
          <p:nvPr/>
        </p:nvCxnSpPr>
        <p:spPr>
          <a:xfrm flipH="1">
            <a:off x="4037844" y="3979594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8CBD9A-8A71-4FD7-BC35-775430A520E4}"/>
              </a:ext>
            </a:extLst>
          </p:cNvPr>
          <p:cNvCxnSpPr>
            <a:cxnSpLocks/>
          </p:cNvCxnSpPr>
          <p:nvPr/>
        </p:nvCxnSpPr>
        <p:spPr>
          <a:xfrm>
            <a:off x="4693330" y="4006187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B4B9BE-3498-4D74-835A-A3EC4CE0C6C6}"/>
              </a:ext>
            </a:extLst>
          </p:cNvPr>
          <p:cNvCxnSpPr>
            <a:cxnSpLocks/>
          </p:cNvCxnSpPr>
          <p:nvPr/>
        </p:nvCxnSpPr>
        <p:spPr>
          <a:xfrm flipH="1">
            <a:off x="5570466" y="4033881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2B854-DE99-40EE-9B29-1409F1436066}"/>
              </a:ext>
            </a:extLst>
          </p:cNvPr>
          <p:cNvCxnSpPr>
            <a:cxnSpLocks/>
          </p:cNvCxnSpPr>
          <p:nvPr/>
        </p:nvCxnSpPr>
        <p:spPr>
          <a:xfrm>
            <a:off x="6225952" y="406047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D4C843-D54E-49A0-BFA5-D8F26A3990E0}"/>
              </a:ext>
            </a:extLst>
          </p:cNvPr>
          <p:cNvCxnSpPr>
            <a:cxnSpLocks/>
          </p:cNvCxnSpPr>
          <p:nvPr/>
        </p:nvCxnSpPr>
        <p:spPr>
          <a:xfrm>
            <a:off x="7441054" y="406699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46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1B077-F03F-4C13-BA42-F8CC968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3F-46BC-4D18-9676-4F7748E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0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" t="-125333" r="-91016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125333" r="-279911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25333" r="-86" b="-8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225333" r="-279911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325333" r="-27991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425333" r="-279911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518421" r="-279911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626667" r="-279911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726667" r="-279911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826667" r="-27991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926667" r="-2799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679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Path properties: </a:t>
                </a:r>
                <a:r>
                  <a:rPr lang="en-US" dirty="0"/>
                  <a:t>properties of any given path or execution in the program</a:t>
                </a:r>
              </a:p>
              <a:p>
                <a:r>
                  <a:rPr lang="en-US" i="1" dirty="0"/>
                  <a:t>Quantification over runs: </a:t>
                </a:r>
                <a:r>
                  <a:rPr lang="en-US" dirty="0"/>
                  <a:t>Checking if a property holds over </a:t>
                </a:r>
                <a:r>
                  <a:rPr lang="en-US" b="1" dirty="0"/>
                  <a:t>all </a:t>
                </a:r>
                <a:r>
                  <a:rPr lang="en-US" dirty="0"/>
                  <a:t>paths or over </a:t>
                </a:r>
                <a:r>
                  <a:rPr lang="en-US" b="1" dirty="0"/>
                  <a:t>some </a:t>
                </a:r>
                <a:r>
                  <a:rPr lang="en-US" dirty="0"/>
                  <a:t>path</a:t>
                </a:r>
                <a:endParaRPr lang="en-US" i="1" dirty="0"/>
              </a:p>
              <a:p>
                <a:r>
                  <a:rPr lang="en-US" dirty="0"/>
                  <a:t>Example CTL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  <a:blipFill>
                <a:blip r:embed="rId2"/>
                <a:stretch>
                  <a:fillRect l="-625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291D39-53C2-49E2-BC48-D7FC19F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0C40-A237-4AE5-A046-9495203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02E-4DC5-441F-BC24-F468772D1423}"/>
              </a:ext>
            </a:extLst>
          </p:cNvPr>
          <p:cNvSpPr txBox="1"/>
          <p:nvPr/>
        </p:nvSpPr>
        <p:spPr>
          <a:xfrm>
            <a:off x="2149812" y="4842860"/>
            <a:ext cx="312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b="1" dirty="0"/>
              <a:t>A</a:t>
            </a:r>
            <a:r>
              <a:rPr lang="en-US" sz="3200" dirty="0"/>
              <a:t>ll executions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D76E-DCAE-411C-85F7-5CF161EF34E8}"/>
              </a:ext>
            </a:extLst>
          </p:cNvPr>
          <p:cNvSpPr txBox="1"/>
          <p:nvPr/>
        </p:nvSpPr>
        <p:spPr>
          <a:xfrm>
            <a:off x="6016224" y="4842860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Eventually/In Some </a:t>
            </a:r>
            <a:r>
              <a:rPr lang="en-US" sz="3200" b="1" dirty="0"/>
              <a:t>F</a:t>
            </a:r>
            <a:r>
              <a:rPr lang="en-US" sz="3200" dirty="0"/>
              <a:t>uture step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059F70-3827-4503-8DDA-39873EF29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7125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7F30A-61E1-4D25-A709-2CF0E66F72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9353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713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DBA92-B3EA-47F8-9CB9-2670BA7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B68C-F97F-4C2F-A090-7F3E6D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0C18D-5967-481E-BFCB-41BBE90817C6}"/>
              </a:ext>
            </a:extLst>
          </p:cNvPr>
          <p:cNvGrpSpPr/>
          <p:nvPr/>
        </p:nvGrpSpPr>
        <p:grpSpPr>
          <a:xfrm>
            <a:off x="467379" y="1754589"/>
            <a:ext cx="3287498" cy="3513668"/>
            <a:chOff x="467379" y="1754589"/>
            <a:chExt cx="3287498" cy="3513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567E04-7226-42CD-AAA0-1FFAC4FC5E7D}"/>
                </a:ext>
              </a:extLst>
            </p:cNvPr>
            <p:cNvGrpSpPr/>
            <p:nvPr/>
          </p:nvGrpSpPr>
          <p:grpSpPr>
            <a:xfrm>
              <a:off x="467379" y="1754589"/>
              <a:ext cx="3287498" cy="2394873"/>
              <a:chOff x="331192" y="2240972"/>
              <a:chExt cx="3287498" cy="23948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/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/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/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F45831-B4C8-4B2B-A1F4-4B22CEC4296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1256489" y="2905743"/>
                <a:ext cx="641520" cy="9512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225BC-9B76-4978-AFC9-29343D139ED7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2482680" y="2905743"/>
                <a:ext cx="722585" cy="873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/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6341B-CB3C-4314-8E49-D7B77685431E}"/>
              </a:ext>
            </a:extLst>
          </p:cNvPr>
          <p:cNvGrpSpPr/>
          <p:nvPr/>
        </p:nvGrpSpPr>
        <p:grpSpPr>
          <a:xfrm>
            <a:off x="4589662" y="1606492"/>
            <a:ext cx="2775627" cy="3490651"/>
            <a:chOff x="6060331" y="1658649"/>
            <a:chExt cx="2775627" cy="349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EC21BB-DB30-4E3C-B8A7-A8542ACDA04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137AF-BD84-4288-8C6B-67913D48E209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/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/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8C268-7540-480D-92EA-69D4115BF8A9}"/>
              </a:ext>
            </a:extLst>
          </p:cNvPr>
          <p:cNvGrpSpPr/>
          <p:nvPr/>
        </p:nvGrpSpPr>
        <p:grpSpPr>
          <a:xfrm>
            <a:off x="8130435" y="1547486"/>
            <a:ext cx="3396841" cy="3492552"/>
            <a:chOff x="5602384" y="1658649"/>
            <a:chExt cx="3233574" cy="34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69BE72-DC14-4B84-88EE-EA4DCCF6BD99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ED60CF-581C-45CD-AFBB-BFBC9CB9EF2C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/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/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/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/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94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all</a:t>
                </a:r>
              </a:p>
              <a:p>
                <a:r>
                  <a:rPr lang="en-US" sz="2800" dirty="0"/>
                  <a:t>Paths,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blipFill>
                <a:blip r:embed="rId2"/>
                <a:stretch>
                  <a:fillRect l="-4396" t="-3356" r="-28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166680" y="1515623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2E14511-AF26-441D-9E80-C4F72EFB6997}"/>
              </a:ext>
            </a:extLst>
          </p:cNvPr>
          <p:cNvGrpSpPr/>
          <p:nvPr/>
        </p:nvGrpSpPr>
        <p:grpSpPr>
          <a:xfrm>
            <a:off x="7729182" y="1438030"/>
            <a:ext cx="4529500" cy="3859382"/>
            <a:chOff x="6736332" y="1251799"/>
            <a:chExt cx="4529500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/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000DB6-DEAD-436D-8F64-7B48F46ACEB9}"/>
                </a:ext>
              </a:extLst>
            </p:cNvPr>
            <p:cNvSpPr/>
            <p:nvPr/>
          </p:nvSpPr>
          <p:spPr>
            <a:xfrm>
              <a:off x="6736332" y="237589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61280B9-9E4A-4EBC-9666-DC8403D5EDAB}"/>
                </a:ext>
              </a:extLst>
            </p:cNvPr>
            <p:cNvSpPr/>
            <p:nvPr/>
          </p:nvSpPr>
          <p:spPr>
            <a:xfrm>
              <a:off x="8401254" y="2215542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4DA1A1-82BE-403F-8635-C971E74D1466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149758" y="1916570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149037E-BD4A-4B2A-83F3-9F1A19DCD6FB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8067842" y="1916570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B1820E-8F0F-4B89-9E5A-3031CF101828}"/>
                </a:ext>
              </a:extLst>
            </p:cNvPr>
            <p:cNvSpPr/>
            <p:nvPr/>
          </p:nvSpPr>
          <p:spPr>
            <a:xfrm>
              <a:off x="7519757" y="3240225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47A7D4-6C6F-4586-AD9E-27BD57BB4BA2}"/>
                </a:ext>
              </a:extLst>
            </p:cNvPr>
            <p:cNvSpPr/>
            <p:nvPr/>
          </p:nvSpPr>
          <p:spPr>
            <a:xfrm>
              <a:off x="9389295" y="323774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D0BC2A-8792-4E6F-921F-507D820AD711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9107015" y="2880313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5EB675-7E01-428F-BD47-0E3CC5633C78}"/>
                </a:ext>
              </a:extLst>
            </p:cNvPr>
            <p:cNvCxnSpPr>
              <a:cxnSpLocks/>
              <a:stCxn id="90" idx="3"/>
              <a:endCxn id="94" idx="7"/>
            </p:cNvCxnSpPr>
            <p:nvPr/>
          </p:nvCxnSpPr>
          <p:spPr>
            <a:xfrm flipH="1">
              <a:off x="8225518" y="2880313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A5DC27-B1C5-4734-916C-38250E6F6F7C}"/>
                </a:ext>
              </a:extLst>
            </p:cNvPr>
            <p:cNvSpPr/>
            <p:nvPr/>
          </p:nvSpPr>
          <p:spPr>
            <a:xfrm>
              <a:off x="8517901" y="4332353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CD76C1-327B-4A34-AAF5-E05C8A45D617}"/>
                </a:ext>
              </a:extLst>
            </p:cNvPr>
            <p:cNvSpPr/>
            <p:nvPr/>
          </p:nvSpPr>
          <p:spPr>
            <a:xfrm>
              <a:off x="9974013" y="4300530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F8EDF9-2DEE-4A79-8823-7D59B8317A91}"/>
                </a:ext>
              </a:extLst>
            </p:cNvPr>
            <p:cNvCxnSpPr>
              <a:cxnSpLocks/>
              <a:stCxn id="95" idx="5"/>
              <a:endCxn id="99" idx="0"/>
            </p:cNvCxnSpPr>
            <p:nvPr/>
          </p:nvCxnSpPr>
          <p:spPr>
            <a:xfrm>
              <a:off x="10095056" y="3902511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50FF057-1B3C-48D9-BF1D-AAEBFFE1DE58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>
            <a:xfrm flipH="1">
              <a:off x="9223662" y="3902511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/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367" r="-35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Across all</a:t>
                </a:r>
              </a:p>
              <a:p>
                <a:r>
                  <a:rPr lang="en-US" sz="2800" dirty="0"/>
                  <a:t>paths, and for every successor in the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blipFill>
                <a:blip r:embed="rId2"/>
                <a:stretch>
                  <a:fillRect l="-4142" t="-3020" r="-57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208341" y="1551458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/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49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5000DB6-DEAD-436D-8F64-7B48F46ACEB9}"/>
              </a:ext>
            </a:extLst>
          </p:cNvPr>
          <p:cNvSpPr/>
          <p:nvPr/>
        </p:nvSpPr>
        <p:spPr>
          <a:xfrm>
            <a:off x="7729182" y="2562121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1280B9-9E4A-4EBC-9666-DC8403D5EDAB}"/>
              </a:ext>
            </a:extLst>
          </p:cNvPr>
          <p:cNvSpPr/>
          <p:nvPr/>
        </p:nvSpPr>
        <p:spPr>
          <a:xfrm>
            <a:off x="9394104" y="2401773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4DA1A1-82BE-403F-8635-C971E74D1466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8142608" y="2102801"/>
            <a:ext cx="333413" cy="459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49037E-BD4A-4B2A-83F3-9F1A19DCD6FB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9060692" y="2102801"/>
            <a:ext cx="454502" cy="41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6B1820E-8F0F-4B89-9E5A-3031CF101828}"/>
              </a:ext>
            </a:extLst>
          </p:cNvPr>
          <p:cNvSpPr/>
          <p:nvPr/>
        </p:nvSpPr>
        <p:spPr>
          <a:xfrm>
            <a:off x="8512607" y="3426456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47A7D4-6C6F-4586-AD9E-27BD57BB4BA2}"/>
              </a:ext>
            </a:extLst>
          </p:cNvPr>
          <p:cNvSpPr/>
          <p:nvPr/>
        </p:nvSpPr>
        <p:spPr>
          <a:xfrm>
            <a:off x="10382145" y="342397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D0BC2A-8792-4E6F-921F-507D820AD711}"/>
              </a:ext>
            </a:extLst>
          </p:cNvPr>
          <p:cNvCxnSpPr>
            <a:cxnSpLocks/>
            <a:stCxn id="90" idx="5"/>
            <a:endCxn id="95" idx="1"/>
          </p:cNvCxnSpPr>
          <p:nvPr/>
        </p:nvCxnSpPr>
        <p:spPr>
          <a:xfrm>
            <a:off x="10099865" y="3066544"/>
            <a:ext cx="403370" cy="471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5EB675-7E01-428F-BD47-0E3CC5633C78}"/>
              </a:ext>
            </a:extLst>
          </p:cNvPr>
          <p:cNvCxnSpPr>
            <a:cxnSpLocks/>
            <a:stCxn id="90" idx="3"/>
            <a:endCxn id="94" idx="7"/>
          </p:cNvCxnSpPr>
          <p:nvPr/>
        </p:nvCxnSpPr>
        <p:spPr>
          <a:xfrm flipH="1">
            <a:off x="9218368" y="3066544"/>
            <a:ext cx="296826" cy="473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3A5DC27-B1C5-4734-916C-38250E6F6F7C}"/>
              </a:ext>
            </a:extLst>
          </p:cNvPr>
          <p:cNvSpPr/>
          <p:nvPr/>
        </p:nvSpPr>
        <p:spPr>
          <a:xfrm>
            <a:off x="9510751" y="4518584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CD76C1-327B-4A34-AAF5-E05C8A45D617}"/>
              </a:ext>
            </a:extLst>
          </p:cNvPr>
          <p:cNvSpPr/>
          <p:nvPr/>
        </p:nvSpPr>
        <p:spPr>
          <a:xfrm>
            <a:off x="10966863" y="448676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F8EDF9-2DEE-4A79-8823-7D59B8317A91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11087906" y="4088742"/>
            <a:ext cx="292383" cy="398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0FF057-1B3C-48D9-BF1D-AAEBFFE1DE58}"/>
              </a:ext>
            </a:extLst>
          </p:cNvPr>
          <p:cNvCxnSpPr>
            <a:cxnSpLocks/>
            <a:stCxn id="95" idx="3"/>
            <a:endCxn id="98" idx="7"/>
          </p:cNvCxnSpPr>
          <p:nvPr/>
        </p:nvCxnSpPr>
        <p:spPr>
          <a:xfrm flipH="1">
            <a:off x="10216512" y="4088742"/>
            <a:ext cx="286723" cy="543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/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always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/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/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/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/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/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160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𝐀𝐆𝐄𝐅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207575-54BF-4F72-A2E1-36FFD34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C4D-54F0-4171-8F07-49240B2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1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Checking if a given state machine (program) satisfies a CTL formula can be done quite efficiently (linear in the size of the machine and the property)</a:t>
                </a:r>
              </a:p>
              <a:p>
                <a:r>
                  <a:rPr lang="en-US" dirty="0"/>
                  <a:t>Native CTL cannot express fairness properties</a:t>
                </a:r>
              </a:p>
              <a:p>
                <a:pPr lvl="1"/>
                <a:r>
                  <a:rPr lang="en-US" dirty="0"/>
                  <a:t>Extension Fair CTL can express fairness</a:t>
                </a:r>
              </a:p>
              <a:p>
                <a:r>
                  <a:rPr lang="en-US" dirty="0"/>
                  <a:t>CTL</a:t>
                </a:r>
                <a:r>
                  <a:rPr lang="en-US" baseline="30000" dirty="0"/>
                  <a:t>* </a:t>
                </a:r>
                <a:r>
                  <a:rPr lang="en-US" dirty="0"/>
                  <a:t> is a logic that combines CTL and LTL: You can have formulas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CTL: Less used than LTL, but an important logic in the history of temporal logic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  <a:blipFill>
                <a:blip r:embed="rId2"/>
                <a:stretch>
                  <a:fillRect l="-625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081E89-6E40-44E0-8C62-3A23FBC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8" y="430374"/>
            <a:ext cx="10920419" cy="778828"/>
          </a:xfrm>
        </p:spPr>
        <p:txBody>
          <a:bodyPr/>
          <a:lstStyle/>
          <a:p>
            <a:r>
              <a:rPr lang="en-US" dirty="0"/>
              <a:t>CTL advantages and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2586-8FE3-48D3-BABA-937CDB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7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</a:t>
                </a:r>
                <a:r>
                  <a:rPr lang="en-US" dirty="0" err="1"/>
                  <a:t>probabilisty</a:t>
                </a:r>
                <a:r>
                  <a:rPr lang="en-US" dirty="0"/>
                  <a:t>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Markov chain with a controller!</a:t>
                </a:r>
              </a:p>
              <a:p>
                <a:r>
                  <a:rPr lang="en-US" dirty="0"/>
                  <a:t>Represented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as before (can add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the definition if needed)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defines the immediate reward received for transitioning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5CE5CC-E0B4-46FC-9580-A08758FBE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023F66-9B32-4C5B-BA4C-4D0768A4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2AEA-E5A3-4788-AC56-9A16DF4A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15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2400E9-052F-4311-9AA9-D9C981560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209202"/>
            <a:ext cx="6031751" cy="4944710"/>
          </a:xfrm>
        </p:spPr>
        <p:txBody>
          <a:bodyPr>
            <a:normAutofit/>
          </a:bodyPr>
          <a:lstStyle/>
          <a:p>
            <a:r>
              <a:rPr lang="en-US" dirty="0"/>
              <a:t>Assume fixed target location</a:t>
            </a:r>
          </a:p>
          <a:p>
            <a:r>
              <a:rPr lang="en-US" dirty="0"/>
              <a:t>Reward for transitions going to target cell = 1, otherwise 0</a:t>
            </a:r>
          </a:p>
          <a:p>
            <a:r>
              <a:rPr lang="en-US" dirty="0"/>
              <a:t>Just part of the robot MDP showing two different actions, each action leading to next states with some probability</a:t>
            </a:r>
          </a:p>
          <a:p>
            <a:r>
              <a:rPr lang="en-US" dirty="0"/>
              <a:t>Which action to choose from each cell? </a:t>
            </a:r>
          </a:p>
          <a:p>
            <a:r>
              <a:rPr lang="en-US" dirty="0"/>
              <a:t>How do we find an optimal policy (that maximizes rewards)?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D44824-6728-4ECD-A6CF-F6933BA0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Robot controlling its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8CF3C-3A5A-40A6-9A53-7FFC1AE2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/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C9F15D-428A-447F-BA50-01EA6FA3C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74" y="2726636"/>
                <a:ext cx="1219200" cy="5002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/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EA5392D-FDF1-404E-B159-6E0B4DE81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019" y="1971262"/>
                <a:ext cx="1490870" cy="5002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FAB99B-887F-48A5-92C7-D6F22072E61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1643626" y="2471531"/>
            <a:ext cx="761644" cy="32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A5970A-2EA8-4EC9-8C1F-9CF7862D4525}"/>
              </a:ext>
            </a:extLst>
          </p:cNvPr>
          <p:cNvSpPr/>
          <p:nvPr/>
        </p:nvSpPr>
        <p:spPr>
          <a:xfrm>
            <a:off x="2405270" y="2093843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/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48311E-EF15-4323-88A1-FEA00DEA3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2655786"/>
                <a:ext cx="1490870" cy="5002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85A865-0EE3-4620-B640-9F16B78D237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928730" y="2221396"/>
            <a:ext cx="1207289" cy="8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A8460-5AC2-4B5B-8975-CD2639EB431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2934014" y="2374814"/>
            <a:ext cx="1167533" cy="53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C719ED2-CF5B-4623-B959-E36E6D11965B}"/>
              </a:ext>
            </a:extLst>
          </p:cNvPr>
          <p:cNvSpPr txBox="1"/>
          <p:nvPr/>
        </p:nvSpPr>
        <p:spPr>
          <a:xfrm>
            <a:off x="3273620" y="1837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A6AEB5-4041-4CA5-A369-011F108E3820}"/>
              </a:ext>
            </a:extLst>
          </p:cNvPr>
          <p:cNvSpPr txBox="1"/>
          <p:nvPr/>
        </p:nvSpPr>
        <p:spPr>
          <a:xfrm>
            <a:off x="3294168" y="267171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69024-302C-4971-9008-C4CEF9F9A6F3}"/>
              </a:ext>
            </a:extLst>
          </p:cNvPr>
          <p:cNvSpPr/>
          <p:nvPr/>
        </p:nvSpPr>
        <p:spPr>
          <a:xfrm>
            <a:off x="2405270" y="3404212"/>
            <a:ext cx="523460" cy="4343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dn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2FC668-2B3D-4346-A840-DE92F8B291CC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1643626" y="3153641"/>
            <a:ext cx="761644" cy="46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/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702B5B-7EED-4445-9C5C-237169A78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547" y="3354567"/>
                <a:ext cx="1490870" cy="5002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/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93824C-FD57-4848-895E-D2150949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075" y="4039091"/>
                <a:ext cx="1490870" cy="5002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65D0F52-F3F8-4FE9-B723-79D9480301C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936657" y="3604701"/>
            <a:ext cx="1164890" cy="6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9C2981-9AEE-4D8B-98E4-AAE52B676CD5}"/>
              </a:ext>
            </a:extLst>
          </p:cNvPr>
          <p:cNvSpPr txBox="1"/>
          <p:nvPr/>
        </p:nvSpPr>
        <p:spPr>
          <a:xfrm>
            <a:off x="3281547" y="3200498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0.9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273026-A497-40B5-8F49-7D7AB67332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2934014" y="3787046"/>
            <a:ext cx="1133061" cy="50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F3BE19-8C25-4331-9B49-1CA2436A6316}"/>
              </a:ext>
            </a:extLst>
          </p:cNvPr>
          <p:cNvSpPr txBox="1"/>
          <p:nvPr/>
        </p:nvSpPr>
        <p:spPr>
          <a:xfrm>
            <a:off x="3294168" y="4083945"/>
            <a:ext cx="4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994603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MDP can be described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(Sometimes a reward function is written with actions as well,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We will use only state-reward functions to make it easy.)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832239-70E4-49DC-BDE0-F3C3E24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9640-43F7-4108-83F9-A471A44B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5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Pick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50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starts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player 1 (controller) chooses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player 2 (environment) picking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Player 1 picks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Player 2 picks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  <a:blipFill>
                <a:blip r:embed="rId2"/>
                <a:stretch>
                  <a:fillRect l="-60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as two-player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4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Policy is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mapping states to actions</a:t>
                </a:r>
              </a:p>
              <a:p>
                <a:pPr lvl="1"/>
                <a:r>
                  <a:rPr lang="en-US" dirty="0"/>
                  <a:t>This is deterministic view of policies, later we will look at stochastic policies</a:t>
                </a:r>
              </a:p>
              <a:p>
                <a:r>
                  <a:rPr lang="en-US" dirty="0"/>
                  <a:t>Policy is basically the “implementation” of our controller. It tells the controller what action to take in each state.</a:t>
                </a:r>
              </a:p>
              <a:p>
                <a:r>
                  <a:rPr lang="en-US" dirty="0"/>
                  <a:t>If we are executing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the expected payoff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given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policy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  <a:blipFill>
                <a:blip r:embed="rId2"/>
                <a:stretch>
                  <a:fillRect l="-50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491AC3-C304-4680-B60F-333E6B0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Value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2BB-FBB6-4335-B2BC-F7D6D54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847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50271-9FCF-4AB9-B2E7-229F4035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Bellman showed that :</a:t>
            </a:r>
          </a:p>
          <a:p>
            <a:pPr lvl="1"/>
            <a:r>
              <a:rPr lang="en-US" dirty="0"/>
              <a:t>computing optimal reward/cost over several steps of </a:t>
            </a:r>
          </a:p>
          <a:p>
            <a:pPr lvl="1"/>
            <a:r>
              <a:rPr lang="en-US" dirty="0"/>
              <a:t>a dynamic discrete decision problem (i.e. computing the best decision in each discrete step)</a:t>
            </a:r>
          </a:p>
          <a:p>
            <a:pPr lvl="1"/>
            <a:r>
              <a:rPr lang="en-US" dirty="0"/>
              <a:t>can be stated in a recursive step-by-step form</a:t>
            </a:r>
          </a:p>
          <a:p>
            <a:pPr lvl="1"/>
            <a:r>
              <a:rPr lang="en-US" dirty="0"/>
              <a:t>by writing the relationship between the value functions in two successive iterations.</a:t>
            </a:r>
          </a:p>
          <a:p>
            <a:r>
              <a:rPr lang="en-US" dirty="0"/>
              <a:t>This relationship is called Bellman equation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46E38-C522-4BCF-AE0D-F90D2B96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9AA8-5811-40F5-94EE-E2EE345B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0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 expected sum of rewards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has two terms:</a:t>
                </a:r>
              </a:p>
              <a:p>
                <a:pPr lvl="1"/>
                <a:r>
                  <a:rPr lang="en-US" dirty="0"/>
                  <a:t>Immediate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sum of future discounted rewards</a:t>
                </a:r>
              </a:p>
              <a:p>
                <a:r>
                  <a:rPr lang="en-US" dirty="0"/>
                  <a:t>Note that above is the same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finite-state MDP, we can write one such equation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which gives 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linear equations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variables (the unknown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can be solved efficiently (Gaussian elimination).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2EC76F-1A15-47C7-B4A6-D7A8D59F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satisfies Bellman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6A340-25CD-48D0-989A-68B96CF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53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now know how to compute the value for a given policy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Computing best/optimal policy: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Bellman equation for optimal value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And optimal policy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make above equation hold,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AF6553-5F7A-43F1-A890-887BCF6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B31D4-C920-4EB7-8255-19EB7E7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24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1A6E4-D41B-4E73-8A27-483824F7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compute the optimal policy?</a:t>
            </a:r>
          </a:p>
          <a:p>
            <a:r>
              <a:rPr lang="en-US" dirty="0"/>
              <a:t>Two algorithms:</a:t>
            </a:r>
          </a:p>
          <a:p>
            <a:pPr lvl="1"/>
            <a:r>
              <a:rPr lang="en-US" dirty="0"/>
              <a:t>Value iteration</a:t>
            </a:r>
          </a:p>
          <a:p>
            <a:pPr lvl="1"/>
            <a:r>
              <a:rPr lang="en-US" dirty="0"/>
              <a:t>Policy iteration</a:t>
            </a:r>
          </a:p>
          <a:p>
            <a:endParaRPr lang="en-US" dirty="0"/>
          </a:p>
          <a:p>
            <a:r>
              <a:rPr lang="en-US" dirty="0"/>
              <a:t>Value iteration: Repeatedly update estimated value function using Bellman equation</a:t>
            </a:r>
          </a:p>
          <a:p>
            <a:r>
              <a:rPr lang="en-US" dirty="0"/>
              <a:t>Policy iteration: Use value function of a given policy to improve the policy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1ED66B-47B5-43A8-A489-F9C8D515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CAA4-648A-4970-A15C-3F09354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5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Value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be shown that after finite number of 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05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6E235F-E705-4CB9-936C-16EED06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CAB2-94E4-487A-9343-7BFF5B2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4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policy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randomly</a:t>
                </a:r>
              </a:p>
              <a:p>
                <a:pPr marL="0" indent="0">
                  <a:buNone/>
                </a:pPr>
                <a:r>
                  <a:rPr lang="en-US" dirty="0"/>
                  <a:t>	While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dirty="0"/>
                  <a:t> /*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*/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Can be shown that this algorithm also converges to the optimal policy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308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4E0D99-8C88-42C6-816A-DA3E4F3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BD33-BE55-452A-B7BF-1DFEA47F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379A-95AF-4EB8-BBE4-9C8F8C7B2697}"/>
              </a:ext>
            </a:extLst>
          </p:cNvPr>
          <p:cNvSpPr/>
          <p:nvPr/>
        </p:nvSpPr>
        <p:spPr>
          <a:xfrm>
            <a:off x="9838944" y="2487168"/>
            <a:ext cx="1960474" cy="1375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use the LP formulation to solve this, or an iterative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13452F-014A-4A5A-B5CE-8085D60F20EA}"/>
              </a:ext>
            </a:extLst>
          </p:cNvPr>
          <p:cNvCxnSpPr>
            <a:stCxn id="5" idx="1"/>
          </p:cNvCxnSpPr>
          <p:nvPr/>
        </p:nvCxnSpPr>
        <p:spPr>
          <a:xfrm flipH="1">
            <a:off x="7556602" y="3174797"/>
            <a:ext cx="2282342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312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using rewards for action-values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indicates the reward obtained by taking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Optimal-action-value policy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previous formulas change a bit, as the reward depends on which action is taken (and is thus is subject to transition probability)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4CCBB0-A3A8-4D4F-BA50-9AE3DD72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state-action pairs for rewards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8CE1-CEFB-4ED1-864B-9D28E1F7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286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D58B45-76E9-4DB5-9895-D7FFC2D8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iteration and Policy iteration are both standard, and no agreement on which is better</a:t>
            </a:r>
          </a:p>
          <a:p>
            <a:r>
              <a:rPr lang="en-US" dirty="0"/>
              <a:t>In practice, value iteration is preferred over policy iteration as the latter requires solving linear equations, which scales ~cubically with the size of the state space</a:t>
            </a:r>
          </a:p>
          <a:p>
            <a:r>
              <a:rPr lang="en-US" dirty="0"/>
              <a:t>Real-world applications face challenges: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modeling: Where does the (probabilistic) environment model come from?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dimensionality: Even if you have a model, computing and storing expectations over large state-spaces is impractical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5764-4281-4B02-A99A-647BE2CD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3B20-FF6C-48C6-A3E4-EFD1551C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9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data to estimate model</a:t>
                </a:r>
              </a:p>
              <a:p>
                <a:pPr lvl="1"/>
                <a:r>
                  <a:rPr lang="en-US" dirty="0"/>
                  <a:t>Run many simulations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Perform optimal policy search over the approximate model</a:t>
                </a:r>
              </a:p>
              <a:p>
                <a:r>
                  <a:rPr lang="en-US" dirty="0"/>
                  <a:t>Model converges asymptotically if all state-action pairs are visited infinitely often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D2ACCF-FBA0-4C5B-BC1B-C592247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model (Indirect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1033-04D5-49C6-A696-D8D45F0E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7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Called a model-free method, because it does not assume knowledge of a model of the environment</a:t>
                </a:r>
              </a:p>
              <a:p>
                <a:r>
                  <a:rPr lang="en-US" dirty="0"/>
                  <a:t>Learning agent tries to learn optimal policy from its history of interactions with the environment</a:t>
                </a:r>
              </a:p>
              <a:p>
                <a:r>
                  <a:rPr lang="en-US" dirty="0"/>
                  <a:t>Agent interaction described in tuples called “experience”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each state and action returns the expected reward of that action (and all subsequent actions) at that state</a:t>
                </a:r>
              </a:p>
              <a:p>
                <a:r>
                  <a:rPr lang="en-US" dirty="0"/>
                  <a:t>Q-learning uses a technique called “temporal differences” to estimate optimal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in each state</a:t>
                </a:r>
              </a:p>
              <a:p>
                <a:r>
                  <a:rPr lang="en-US" dirty="0"/>
                  <a:t>Agent maintains a table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values 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3DD55B-610D-48E5-B80C-94395614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(Model-free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BA8D-2F91-48E4-94E7-7C914956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86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Whenever the agent is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takes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we have new data about the reward that we get, we use this to update our estimate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at that state</a:t>
                </a:r>
              </a:p>
              <a:p>
                <a:r>
                  <a:rPr lang="en-US" dirty="0"/>
                  <a:t>Agent updates its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using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how aggressively you update the 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means that you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very slowly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means that you simple replace the old value with the new value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estimate of the optimal future value</a:t>
                </a:r>
              </a:p>
              <a:p>
                <a:r>
                  <a:rPr lang="en-US" dirty="0"/>
                  <a:t>Note that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learning, when we update the 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have some knowledge of what happens when we 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226" r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9CAFEC-E6AC-4143-A297-0FB89490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9FC8-A3B6-48FE-BF48-885BC60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Q-learning learns an optimal policy no matter which policy you are following – hence it’s called an off-policy method</a:t>
                </a:r>
              </a:p>
              <a:p>
                <a:r>
                  <a:rPr lang="en-US" dirty="0"/>
                  <a:t>One issue in Q-learning (and more broadly in RL): How should an agent decide which actions to choose to explore?</a:t>
                </a:r>
              </a:p>
              <a:p>
                <a:pPr lvl="1"/>
                <a:r>
                  <a:rPr lang="en-US" dirty="0"/>
                  <a:t>Is it better to explore more actions, or exploit an action for which we got a good reward (i.e. pursue the chosen path deeper)?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exploitation-exploration tradeoff, </a:t>
                </a:r>
                <a:r>
                  <a:rPr lang="en-US" dirty="0"/>
                  <a:t>a parameter to choose for many RL algorithms</a:t>
                </a:r>
              </a:p>
              <a:p>
                <a:r>
                  <a:rPr lang="en-US" dirty="0"/>
                  <a:t>One way to do this is using the Boltzmann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parameter (called temperature) controls probability of picking non-optimal actions.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all actions are chosen uniformly (explore),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small, then the best actions are chosen.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 r="-365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2D5747-C46B-4244-B397-5FF42224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33E1-03E5-4035-A9DC-DB3A6182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10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10EA91-7FA7-415E-A917-CEFB949D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Uncertainty! </a:t>
            </a:r>
          </a:p>
          <a:p>
            <a:r>
              <a:rPr lang="en-US" dirty="0"/>
              <a:t>In all previous algorithms, we assume that all states are fully visible and precisely estimable</a:t>
            </a:r>
          </a:p>
          <a:p>
            <a:r>
              <a:rPr lang="en-US" dirty="0"/>
              <a:t>In CPS examples, there is uncertainty in states (sensor/actuation noise, state may not be observable but only estimated, etc.)</a:t>
            </a:r>
          </a:p>
          <a:p>
            <a:r>
              <a:rPr lang="en-US" dirty="0"/>
              <a:t>The approach is to model the underlying system as a Partially-Observable Markov Decision Process (POMDP)  -- pronounced POM-DPs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85483-E223-46DC-B884-6EF43F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more challenges for RL in autonomous CPS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CDDA-E155-4084-B53D-1000EF98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695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6-tuple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transition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gives the probability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transitioning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under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observation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probability of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if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taken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reward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 reward for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FBABBE-6EA6-4284-A4B2-8540A9B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1846-4551-403E-A1F2-253948F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7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E7E01D-B411-4F76-8AE4-2C306056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theory concerns with planning problems for discrete or continuous POMDPs</a:t>
            </a:r>
          </a:p>
          <a:p>
            <a:r>
              <a:rPr lang="en-US" dirty="0"/>
              <a:t>Strong assumptions required to get theoretical results of optimality</a:t>
            </a:r>
          </a:p>
          <a:p>
            <a:pPr lvl="1"/>
            <a:r>
              <a:rPr lang="en-US" dirty="0"/>
              <a:t>Underlying state-transitions correspond to a linear dynamical system with Gaussian probability distribution</a:t>
            </a:r>
          </a:p>
          <a:p>
            <a:pPr lvl="1"/>
            <a:r>
              <a:rPr lang="en-US" dirty="0"/>
              <a:t>Reward function is a negative quadratic loss</a:t>
            </a:r>
          </a:p>
          <a:p>
            <a:r>
              <a:rPr lang="en-US" dirty="0"/>
              <a:t>Solving generic discrete POMDP is intractable, finding tractable special cases is a hot topic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05644-0123-442C-800A-922C835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A689-432A-4EFD-A222-3F59647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04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Policies in POMDPs are mappings from </a:t>
                </a:r>
                <a:r>
                  <a:rPr lang="en-US" i="1" dirty="0"/>
                  <a:t>belief </a:t>
                </a:r>
                <a:r>
                  <a:rPr lang="en-US" dirty="0"/>
                  <a:t>states to actions</a:t>
                </a:r>
              </a:p>
              <a:p>
                <a:r>
                  <a:rPr lang="en-US" dirty="0"/>
                  <a:t>Instead of tracking arbitrarily long observation histories, we track belief states</a:t>
                </a:r>
              </a:p>
              <a:p>
                <a:r>
                  <a:rPr lang="en-US" dirty="0"/>
                  <a:t>A belief state is a distribution over states; in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assigned to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belief states:</a:t>
                </a:r>
              </a:p>
              <a:p>
                <a:pPr lvl="1"/>
                <a:r>
                  <a:rPr lang="en-US" dirty="0"/>
                  <a:t>Start in some initial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prior to any observations</a:t>
                </a:r>
              </a:p>
              <a:p>
                <a:pPr lvl="1"/>
                <a:r>
                  <a:rPr lang="en-US" dirty="0"/>
                  <a:t>Compute new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based on current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, and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8A8A0-C46A-402C-9192-3E1FFDC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3E4AA-6B3D-49EC-BAFF-7B83625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11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Kalman filter: exact update of belief state for linear dynamical systems</a:t>
                </a:r>
              </a:p>
              <a:p>
                <a:r>
                  <a:rPr lang="en-US" dirty="0"/>
                  <a:t>Particle filter: approximate update for general systems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B798FD3-BC41-4BED-AF65-1AE3EF3A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258F9-3151-4941-9D1A-F2B3C11E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78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ACC40-56D4-4B85-A623-A467B499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literature, starting in 1960s</a:t>
            </a:r>
          </a:p>
          <a:p>
            <a:r>
              <a:rPr lang="en-US" dirty="0"/>
              <a:t>Point-based value iteration:</a:t>
            </a:r>
          </a:p>
          <a:p>
            <a:pPr lvl="1"/>
            <a:r>
              <a:rPr lang="en-US" dirty="0"/>
              <a:t>Select a small set of reachable belief points</a:t>
            </a:r>
          </a:p>
          <a:p>
            <a:pPr lvl="1"/>
            <a:r>
              <a:rPr lang="en-US" dirty="0"/>
              <a:t>Perform Bellman updates at those points, keeping value and gradient</a:t>
            </a:r>
          </a:p>
          <a:p>
            <a:r>
              <a:rPr lang="en-US" dirty="0"/>
              <a:t>Online search for POMDP solutions</a:t>
            </a:r>
          </a:p>
          <a:p>
            <a:pPr lvl="1"/>
            <a:r>
              <a:rPr lang="en-US" dirty="0"/>
              <a:t>Build AND/OR tree of the reachable belief states from current belief</a:t>
            </a:r>
          </a:p>
          <a:p>
            <a:pPr lvl="1"/>
            <a:r>
              <a:rPr lang="en-US" dirty="0"/>
              <a:t>Approaches like branch-and-bound, heuristic search, Monte Carlo Tree 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CC9B2-C544-41E8-A2E8-34A1AC4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planning in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3B9D3-EDCC-4F9A-88B7-4DE1E30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18572</TotalTime>
  <Words>5200</Words>
  <Application>Microsoft Office PowerPoint</Application>
  <PresentationFormat>Widescreen</PresentationFormat>
  <Paragraphs>815</Paragraphs>
  <Slides>67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 &amp; Classical RL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Geometric distribution for discrete random variables</vt:lpstr>
      <vt:lpstr>Residence times</vt:lpstr>
      <vt:lpstr>Probability of moving n steps</vt:lpstr>
      <vt:lpstr>Types of states in Markov chains</vt:lpstr>
      <vt:lpstr>First passage probability</vt:lpstr>
      <vt:lpstr>Stationary distributions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PowerPoint Presentation</vt:lpstr>
      <vt:lpstr>Computation Tree Logic</vt:lpstr>
      <vt:lpstr>Computation Tree</vt:lpstr>
      <vt:lpstr>CTL Syntax</vt:lpstr>
      <vt:lpstr>CTL semantics</vt:lpstr>
      <vt:lpstr>CTL Semantics through examples</vt:lpstr>
      <vt:lpstr>CTL semantics through examples</vt:lpstr>
      <vt:lpstr>CTL semantics through examples</vt:lpstr>
      <vt:lpstr>CTL Operator fun</vt:lpstr>
      <vt:lpstr>CTL advantages and limitations</vt:lpstr>
      <vt:lpstr>Probabilistic CTL</vt:lpstr>
      <vt:lpstr>Probabilistic CTL</vt:lpstr>
      <vt:lpstr>Semantics</vt:lpstr>
      <vt:lpstr>PCTL</vt:lpstr>
      <vt:lpstr>Quantitative in PCTL vs. Qualitative in CTL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Markov Decision Process</vt:lpstr>
      <vt:lpstr>Autonomous Robot controlling its actions</vt:lpstr>
      <vt:lpstr>Markov Decision Process</vt:lpstr>
      <vt:lpstr>MDP run</vt:lpstr>
      <vt:lpstr>MDP as two-player game</vt:lpstr>
      <vt:lpstr>Policies and Value Functions</vt:lpstr>
      <vt:lpstr>Bellman Equation</vt:lpstr>
      <vt:lpstr>Value function satisfies Bellman equations</vt:lpstr>
      <vt:lpstr>Optimal value function</vt:lpstr>
      <vt:lpstr>Planning in MDPs</vt:lpstr>
      <vt:lpstr>Value iteration</vt:lpstr>
      <vt:lpstr>Policy iteration</vt:lpstr>
      <vt:lpstr>Using state-action pairs for rewards</vt:lpstr>
      <vt:lpstr>Challenges</vt:lpstr>
      <vt:lpstr>Approximate model (Indirect method)</vt:lpstr>
      <vt:lpstr>Q-learning: (Model-free method)</vt:lpstr>
      <vt:lpstr>Q-learning</vt:lpstr>
      <vt:lpstr>Q-learning</vt:lpstr>
      <vt:lpstr>Some more challenges for RL in autonomous CPS</vt:lpstr>
      <vt:lpstr>POMDPs</vt:lpstr>
      <vt:lpstr>RL for POMDPs</vt:lpstr>
      <vt:lpstr>RL for POMDPs</vt:lpstr>
      <vt:lpstr>RL for POMDPS</vt:lpstr>
      <vt:lpstr>Algorithms for planning in POMDPs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520</cp:revision>
  <dcterms:created xsi:type="dcterms:W3CDTF">2018-01-04T23:14:16Z</dcterms:created>
  <dcterms:modified xsi:type="dcterms:W3CDTF">2020-10-12T18:12:53Z</dcterms:modified>
</cp:coreProperties>
</file>