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356" r:id="rId3"/>
    <p:sldId id="411" r:id="rId4"/>
    <p:sldId id="358" r:id="rId5"/>
    <p:sldId id="412" r:id="rId6"/>
    <p:sldId id="413" r:id="rId7"/>
    <p:sldId id="414" r:id="rId8"/>
    <p:sldId id="363" r:id="rId9"/>
    <p:sldId id="359" r:id="rId10"/>
    <p:sldId id="360" r:id="rId11"/>
    <p:sldId id="361" r:id="rId12"/>
    <p:sldId id="362" r:id="rId13"/>
    <p:sldId id="364" r:id="rId14"/>
    <p:sldId id="365" r:id="rId15"/>
    <p:sldId id="366" r:id="rId16"/>
    <p:sldId id="367" r:id="rId17"/>
    <p:sldId id="369" r:id="rId18"/>
    <p:sldId id="368" r:id="rId19"/>
    <p:sldId id="371" r:id="rId20"/>
    <p:sldId id="370" r:id="rId21"/>
    <p:sldId id="372" r:id="rId22"/>
    <p:sldId id="374" r:id="rId23"/>
    <p:sldId id="373" r:id="rId24"/>
    <p:sldId id="376" r:id="rId25"/>
    <p:sldId id="377" r:id="rId26"/>
    <p:sldId id="375" r:id="rId27"/>
    <p:sldId id="378" r:id="rId28"/>
    <p:sldId id="379" r:id="rId29"/>
    <p:sldId id="380" r:id="rId30"/>
    <p:sldId id="381" r:id="rId31"/>
    <p:sldId id="382" r:id="rId32"/>
    <p:sldId id="384" r:id="rId33"/>
    <p:sldId id="389" r:id="rId34"/>
    <p:sldId id="357" r:id="rId35"/>
    <p:sldId id="386" r:id="rId36"/>
    <p:sldId id="387" r:id="rId37"/>
    <p:sldId id="388" r:id="rId38"/>
    <p:sldId id="390" r:id="rId39"/>
    <p:sldId id="391" r:id="rId40"/>
    <p:sldId id="393" r:id="rId41"/>
    <p:sldId id="394" r:id="rId42"/>
    <p:sldId id="395" r:id="rId43"/>
    <p:sldId id="396" r:id="rId44"/>
    <p:sldId id="398" r:id="rId45"/>
    <p:sldId id="399" r:id="rId46"/>
    <p:sldId id="400" r:id="rId47"/>
    <p:sldId id="401" r:id="rId48"/>
    <p:sldId id="402" r:id="rId49"/>
    <p:sldId id="403" r:id="rId50"/>
    <p:sldId id="405" r:id="rId51"/>
    <p:sldId id="406" r:id="rId52"/>
    <p:sldId id="407" r:id="rId53"/>
    <p:sldId id="404" r:id="rId54"/>
    <p:sldId id="409" r:id="rId55"/>
    <p:sldId id="408" r:id="rId56"/>
    <p:sldId id="410" r:id="rId57"/>
    <p:sldId id="41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89" d="100"/>
          <a:sy n="89" d="100"/>
        </p:scale>
        <p:origin x="244" y="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3/18/2019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6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6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10.png"/><Relationship Id="rId5" Type="http://schemas.openxmlformats.org/officeDocument/2006/relationships/image" Target="../media/image1310.png"/><Relationship Id="rId4" Type="http://schemas.openxmlformats.org/officeDocument/2006/relationships/image" Target="../media/image12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180.png"/><Relationship Id="rId9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411.png"/><Relationship Id="rId5" Type="http://schemas.openxmlformats.org/officeDocument/2006/relationships/image" Target="../media/image360.png"/><Relationship Id="rId10" Type="http://schemas.openxmlformats.org/officeDocument/2006/relationships/image" Target="../media/image350.png"/><Relationship Id="rId9" Type="http://schemas.openxmlformats.org/officeDocument/2006/relationships/image" Target="../media/image40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3" Type="http://schemas.openxmlformats.org/officeDocument/2006/relationships/image" Target="../media/image440.png"/><Relationship Id="rId7" Type="http://schemas.openxmlformats.org/officeDocument/2006/relationships/image" Target="../media/image480.png"/><Relationship Id="rId12" Type="http://schemas.openxmlformats.org/officeDocument/2006/relationships/image" Target="../media/image5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0.png"/><Relationship Id="rId5" Type="http://schemas.openxmlformats.org/officeDocument/2006/relationships/image" Target="../media/image460.png"/><Relationship Id="rId10" Type="http://schemas.openxmlformats.org/officeDocument/2006/relationships/image" Target="../media/image511.png"/><Relationship Id="rId4" Type="http://schemas.openxmlformats.org/officeDocument/2006/relationships/image" Target="../media/image450.png"/><Relationship Id="rId9" Type="http://schemas.openxmlformats.org/officeDocument/2006/relationships/image" Target="../media/image50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680.png"/><Relationship Id="rId18" Type="http://schemas.openxmlformats.org/officeDocument/2006/relationships/image" Target="../media/image7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12" Type="http://schemas.openxmlformats.org/officeDocument/2006/relationships/image" Target="../media/image670.png"/><Relationship Id="rId17" Type="http://schemas.openxmlformats.org/officeDocument/2006/relationships/image" Target="../media/image720.png"/><Relationship Id="rId2" Type="http://schemas.openxmlformats.org/officeDocument/2006/relationships/image" Target="../media/image570.png"/><Relationship Id="rId16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1.png"/><Relationship Id="rId11" Type="http://schemas.openxmlformats.org/officeDocument/2006/relationships/image" Target="../media/image660.png"/><Relationship Id="rId5" Type="http://schemas.openxmlformats.org/officeDocument/2006/relationships/image" Target="../media/image600.png"/><Relationship Id="rId15" Type="http://schemas.openxmlformats.org/officeDocument/2006/relationships/image" Target="../media/image700.png"/><Relationship Id="rId10" Type="http://schemas.openxmlformats.org/officeDocument/2006/relationships/image" Target="../media/image650.png"/><Relationship Id="rId19" Type="http://schemas.openxmlformats.org/officeDocument/2006/relationships/image" Target="../media/image74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Relationship Id="rId14" Type="http://schemas.openxmlformats.org/officeDocument/2006/relationships/image" Target="../media/image69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5" Type="http://schemas.openxmlformats.org/officeDocument/2006/relationships/image" Target="../media/image780.png"/><Relationship Id="rId10" Type="http://schemas.openxmlformats.org/officeDocument/2006/relationships/image" Target="../media/image830.png"/><Relationship Id="rId4" Type="http://schemas.openxmlformats.org/officeDocument/2006/relationships/image" Target="../media/image770.png"/><Relationship Id="rId9" Type="http://schemas.openxmlformats.org/officeDocument/2006/relationships/image" Target="../media/image82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0.png"/><Relationship Id="rId13" Type="http://schemas.openxmlformats.org/officeDocument/2006/relationships/image" Target="../media/image930.png"/><Relationship Id="rId3" Type="http://schemas.openxmlformats.org/officeDocument/2006/relationships/image" Target="../media/image850.png"/><Relationship Id="rId7" Type="http://schemas.openxmlformats.org/officeDocument/2006/relationships/image" Target="../media/image800.png"/><Relationship Id="rId12" Type="http://schemas.openxmlformats.org/officeDocument/2006/relationships/image" Target="../media/image920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0.png"/><Relationship Id="rId11" Type="http://schemas.openxmlformats.org/officeDocument/2006/relationships/image" Target="../media/image900.png"/><Relationship Id="rId5" Type="http://schemas.openxmlformats.org/officeDocument/2006/relationships/image" Target="../media/image870.png"/><Relationship Id="rId15" Type="http://schemas.openxmlformats.org/officeDocument/2006/relationships/image" Target="../media/image950.png"/><Relationship Id="rId10" Type="http://schemas.openxmlformats.org/officeDocument/2006/relationships/image" Target="../media/image911.png"/><Relationship Id="rId4" Type="http://schemas.openxmlformats.org/officeDocument/2006/relationships/image" Target="../media/image860.png"/><Relationship Id="rId9" Type="http://schemas.openxmlformats.org/officeDocument/2006/relationships/image" Target="../media/image901.png"/><Relationship Id="rId14" Type="http://schemas.openxmlformats.org/officeDocument/2006/relationships/image" Target="../media/image9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1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Done with Module 1!</a:t>
            </a:r>
          </a:p>
          <a:p>
            <a:r>
              <a:rPr lang="en-US" dirty="0"/>
              <a:t>Module 1: How you can create virtual models for your autonomous CPS designs </a:t>
            </a:r>
          </a:p>
          <a:p>
            <a:pPr lvl="1"/>
            <a:r>
              <a:rPr lang="en-US" dirty="0"/>
              <a:t>Models for Software: Synchronous Components, Asynchronous and Timed Processes</a:t>
            </a:r>
          </a:p>
          <a:p>
            <a:pPr lvl="1"/>
            <a:r>
              <a:rPr lang="en-US" dirty="0"/>
              <a:t>Models for Physical systems and Environment: Dynamical Systems, Probabilistic Models</a:t>
            </a:r>
          </a:p>
          <a:p>
            <a:pPr lvl="1"/>
            <a:r>
              <a:rPr lang="en-US" dirty="0"/>
              <a:t>CPS Models: Hybrid Processes/Systems, Closed-loop control for linear and nonlinear systems, Stability Analysis, State Estimation, Probabilistic Models</a:t>
            </a:r>
          </a:p>
          <a:p>
            <a:r>
              <a:rPr lang="en-US" dirty="0"/>
              <a:t> Module 2: Systematic Testing for your Models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/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/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EBE8C75-43E1-4784-B3E3-21EC848A0CBF}"/>
              </a:ext>
            </a:extLst>
          </p:cNvPr>
          <p:cNvGrpSpPr/>
          <p:nvPr/>
        </p:nvGrpSpPr>
        <p:grpSpPr>
          <a:xfrm>
            <a:off x="1134910" y="2466857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343B92-5271-4E4E-B1A8-73D253F7770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959AAD-7F81-49A3-884C-B9DC3296293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A0D65A-D01F-4E89-AFC2-9421DB84CA64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75E98A-C184-4CC9-915C-B2E62BDA0EB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E6550B-66B5-4364-9E96-81E4E41D6FF3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5E8085-F53A-43CD-A128-895B8DB2DA62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2116BC-3BCC-4BBF-8783-BE9B09404E2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EED865-94CB-44B2-9F0F-101C604EE87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14BA32-394E-4005-9D85-1F2B676EEDF0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AAFEE4-3F13-4BE8-85F9-725CC9018B89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C1F056-6DB8-4C21-A734-256D34AF935D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3E0A13D-F9A5-4C0E-BCDB-DCF64280C522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186226-575B-440F-916F-C8124D67EE9E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/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62D192E0-2770-4064-BBE5-BC57ADFBD58D}"/>
              </a:ext>
            </a:extLst>
          </p:cNvPr>
          <p:cNvSpPr/>
          <p:nvPr/>
        </p:nvSpPr>
        <p:spPr>
          <a:xfrm>
            <a:off x="1025459" y="44563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3E5C4A-73E2-44FD-9248-F6FE73A8B5CD}"/>
              </a:ext>
            </a:extLst>
          </p:cNvPr>
          <p:cNvSpPr/>
          <p:nvPr/>
        </p:nvSpPr>
        <p:spPr>
          <a:xfrm>
            <a:off x="2226333" y="44563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8AC166-AD3C-4F35-BCC8-675467DDB3A3}"/>
              </a:ext>
            </a:extLst>
          </p:cNvPr>
          <p:cNvSpPr/>
          <p:nvPr/>
        </p:nvSpPr>
        <p:spPr>
          <a:xfrm>
            <a:off x="3427207" y="4456388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D82528-D793-4344-9E0C-4C974AFB1B71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745650" y="48164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19A620-130D-4B6D-88F6-B550B65E4D3E}"/>
              </a:ext>
            </a:extLst>
          </p:cNvPr>
          <p:cNvCxnSpPr/>
          <p:nvPr/>
        </p:nvCxnSpPr>
        <p:spPr>
          <a:xfrm>
            <a:off x="2929807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860CC-F1FE-4868-8D3A-BC4DDA12F48C}"/>
              </a:ext>
            </a:extLst>
          </p:cNvPr>
          <p:cNvCxnSpPr/>
          <p:nvPr/>
        </p:nvCxnSpPr>
        <p:spPr>
          <a:xfrm>
            <a:off x="4147398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/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blipFill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/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/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/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CCC97A4-7B91-4548-8019-95B3D3ABCFBA}"/>
              </a:ext>
            </a:extLst>
          </p:cNvPr>
          <p:cNvSpPr/>
          <p:nvPr/>
        </p:nvSpPr>
        <p:spPr>
          <a:xfrm>
            <a:off x="5518074" y="445519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A6AA98-E60F-4937-98A2-4521640B8066}"/>
              </a:ext>
            </a:extLst>
          </p:cNvPr>
          <p:cNvCxnSpPr/>
          <p:nvPr/>
        </p:nvCxnSpPr>
        <p:spPr>
          <a:xfrm>
            <a:off x="6259995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/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3087EC8F-B60C-477B-9C75-0D6E5127518C}"/>
              </a:ext>
            </a:extLst>
          </p:cNvPr>
          <p:cNvSpPr/>
          <p:nvPr/>
        </p:nvSpPr>
        <p:spPr>
          <a:xfrm>
            <a:off x="6740678" y="4455199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1D6E0-5B65-4FE6-95AF-13F6E24D6729}"/>
              </a:ext>
            </a:extLst>
          </p:cNvPr>
          <p:cNvCxnSpPr/>
          <p:nvPr/>
        </p:nvCxnSpPr>
        <p:spPr>
          <a:xfrm>
            <a:off x="7460869" y="4815292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/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  <a:blipFill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/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blipFill>
                <a:blip r:embed="rId1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418626C-B038-4514-A5B6-558307B1FD21}"/>
              </a:ext>
            </a:extLst>
          </p:cNvPr>
          <p:cNvSpPr/>
          <p:nvPr/>
        </p:nvSpPr>
        <p:spPr>
          <a:xfrm>
            <a:off x="8665516" y="4453736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65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/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  <a:blipFill>
                <a:blip r:embed="rId1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/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069BEA-6A07-4756-AA8B-2849DA1ECE46}"/>
              </a:ext>
            </a:extLst>
          </p:cNvPr>
          <p:cNvCxnSpPr/>
          <p:nvPr/>
        </p:nvCxnSpPr>
        <p:spPr>
          <a:xfrm>
            <a:off x="9364802" y="4791606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: Testing closed-loop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28D45-FF0B-4E26-A5AB-74600B5817E1}"/>
              </a:ext>
            </a:extLst>
          </p:cNvPr>
          <p:cNvGrpSpPr/>
          <p:nvPr/>
        </p:nvGrpSpPr>
        <p:grpSpPr>
          <a:xfrm>
            <a:off x="270164" y="1945288"/>
            <a:ext cx="7897090" cy="3580009"/>
            <a:chOff x="1537855" y="1918860"/>
            <a:chExt cx="7897090" cy="358000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1250D7-B7B6-4BC9-B9B7-3CDA1A92831A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85CE5-AFF3-43BF-BE53-0C31B59EA4C8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1DBEBB-E6F1-4177-9EE1-1F1C8B756733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C74AEC-F71F-4C21-8BA6-39BB807206EC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CBC2E1-FE88-416A-B81A-0A2D245BD9B4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C9DF49-397F-46E0-8221-BE0AC5C0F5D3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89231-7998-4954-8382-231930278979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BD2DE7-F5BF-4857-9333-98C41B456271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9219A5-7C62-4D34-82C0-769718C5A03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D8B7A-C79A-4E55-B6E6-DC97FFA3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133AC9-6F9C-4534-959D-7A129838404D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D8C22-B385-445A-AE27-32D536BB2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28D45-FF0B-4E26-A5AB-74600B5817E1}"/>
              </a:ext>
            </a:extLst>
          </p:cNvPr>
          <p:cNvGrpSpPr/>
          <p:nvPr/>
        </p:nvGrpSpPr>
        <p:grpSpPr>
          <a:xfrm>
            <a:off x="270164" y="1945288"/>
            <a:ext cx="7897090" cy="3580009"/>
            <a:chOff x="1537855" y="1918860"/>
            <a:chExt cx="7897090" cy="358000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1250D7-B7B6-4BC9-B9B7-3CDA1A92831A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85CE5-AFF3-43BF-BE53-0C31B59EA4C8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1DBEBB-E6F1-4177-9EE1-1F1C8B756733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C74AEC-F71F-4C21-8BA6-39BB807206EC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CBC2E1-FE88-416A-B81A-0A2D245BD9B4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C9DF49-397F-46E0-8221-BE0AC5C0F5D3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89231-7998-4954-8382-231930278979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BD2DE7-F5BF-4857-9333-98C41B456271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9219A5-7C62-4D34-82C0-769718C5A03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D8B7A-C79A-4E55-B6E6-DC97FFA3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133AC9-6F9C-4534-959D-7A129838404D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D8C22-B385-445A-AE27-32D536BB2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7A5437-B009-4B9D-9E5B-C47F22229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29095" y="1302433"/>
                <a:ext cx="7867131" cy="425313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So far we have seen how we can express behaviors of individual system traces using LTL</a:t>
                </a:r>
              </a:p>
              <a:p>
                <a:r>
                  <a:rPr lang="en-US" dirty="0"/>
                  <a:t>A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starting from some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satisfies a LTL requirement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all system behaviors </a:t>
                </a:r>
                <a:r>
                  <a:rPr lang="en-US" dirty="0"/>
                  <a:t>starting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satisfy the requirement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 a system is safe w.r.t. a safety requirement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all behaviors satisfy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(</a:t>
                </a:r>
                <a:r>
                  <a:rPr lang="en-US" b="1" dirty="0"/>
                  <a:t>Blinker, </a:t>
                </a:r>
                <a:r>
                  <a:rPr lang="en-US" dirty="0"/>
                  <a:t>(x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0,y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0))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</m:t>
                    </m:r>
                  </m:oMath>
                </a14:m>
                <a:r>
                  <a:rPr lang="en-US" dirty="0"/>
                  <a:t>(x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0)?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7A5437-B009-4B9D-9E5B-C47F22229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29095" y="1302433"/>
                <a:ext cx="7867131" cy="4253134"/>
              </a:xfrm>
              <a:blipFill>
                <a:blip r:embed="rId2"/>
                <a:stretch>
                  <a:fillRect l="-100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55847E7-98E6-41B8-896D-D219F91CD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LTL is a language for expressing system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D4F51-7F6B-4769-8D04-739874610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0C4A74-E382-40C6-BBD1-1FA633CF2B8C}"/>
              </a:ext>
            </a:extLst>
          </p:cNvPr>
          <p:cNvGrpSpPr/>
          <p:nvPr/>
        </p:nvGrpSpPr>
        <p:grpSpPr>
          <a:xfrm>
            <a:off x="578199" y="1857384"/>
            <a:ext cx="3211205" cy="2463764"/>
            <a:chOff x="1206585" y="1723597"/>
            <a:chExt cx="3719413" cy="27102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FF4BD86-884E-4A71-A6A2-2035EDA992F8}"/>
                </a:ext>
              </a:extLst>
            </p:cNvPr>
            <p:cNvSpPr/>
            <p:nvPr/>
          </p:nvSpPr>
          <p:spPr>
            <a:xfrm>
              <a:off x="1206585" y="1723597"/>
              <a:ext cx="3719413" cy="271022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45BFCE-2799-4375-8852-4DDF1C7B4D90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361619-0388-41DC-A0DB-2295970A8F90}"/>
                </a:ext>
              </a:extLst>
            </p:cNvPr>
            <p:cNvSpPr txBox="1"/>
            <p:nvPr/>
          </p:nvSpPr>
          <p:spPr>
            <a:xfrm>
              <a:off x="1484210" y="1888296"/>
              <a:ext cx="3222109" cy="50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32E73E-72DD-4ECC-989A-8384A9A3C70C}"/>
                    </a:ext>
                  </a:extLst>
                </p:cNvPr>
                <p:cNvSpPr txBox="1"/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 x := x + 1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232E73E-72DD-4ECC-989A-8384A9A3C7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blipFill>
                  <a:blip r:embed="rId3"/>
                  <a:stretch>
                    <a:fillRect l="-6646" t="-11765" r="-5063" b="-341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5B16D3-C3EC-4D19-A753-4F9F53959A89}"/>
                    </a:ext>
                  </a:extLst>
                </p:cNvPr>
                <p:cNvSpPr txBox="1"/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800" dirty="0"/>
                </a:p>
                <a:p>
                  <a:r>
                    <a:rPr lang="en-US" sz="2800" dirty="0"/>
                    <a:t>    	y: = 1-y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A5B16D3-C3EC-4D19-A753-4F9F53959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blipFill>
                  <a:blip r:embed="rId4"/>
                  <a:stretch>
                    <a:fillRect l="-5915" t="-6410" r="-4507" b="-179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A9939DE-A823-4248-B571-A0401C5B0551}"/>
              </a:ext>
            </a:extLst>
          </p:cNvPr>
          <p:cNvSpPr txBox="1"/>
          <p:nvPr/>
        </p:nvSpPr>
        <p:spPr>
          <a:xfrm>
            <a:off x="1569081" y="4319328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</p:spTree>
    <p:extLst>
      <p:ext uri="{BB962C8B-B14F-4D97-AF65-F5344CB8AC3E}">
        <p14:creationId xmlns:p14="http://schemas.microsoft.com/office/powerpoint/2010/main" val="4272973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8E9583-79D8-475B-B686-7636D81B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&amp;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74A7-1E54-4BE9-BBA9-B0C4748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0692C5A-B8BB-40E0-973E-2E4BDF7378E1}"/>
              </a:ext>
            </a:extLst>
          </p:cNvPr>
          <p:cNvGrpSpPr/>
          <p:nvPr/>
        </p:nvGrpSpPr>
        <p:grpSpPr>
          <a:xfrm>
            <a:off x="586291" y="1849292"/>
            <a:ext cx="3211205" cy="2463764"/>
            <a:chOff x="1206585" y="1723597"/>
            <a:chExt cx="3719413" cy="271022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8DDCF0-5937-4478-8727-BFD18F92DDA5}"/>
                </a:ext>
              </a:extLst>
            </p:cNvPr>
            <p:cNvSpPr/>
            <p:nvPr/>
          </p:nvSpPr>
          <p:spPr>
            <a:xfrm>
              <a:off x="1206585" y="1723597"/>
              <a:ext cx="3719413" cy="271022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69E4D36-E8D2-4163-BBF6-18EBD45C5DBC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37D3B20-40BD-4A29-A4F0-725F94B2D719}"/>
                </a:ext>
              </a:extLst>
            </p:cNvPr>
            <p:cNvSpPr txBox="1"/>
            <p:nvPr/>
          </p:nvSpPr>
          <p:spPr>
            <a:xfrm>
              <a:off x="1484210" y="1888296"/>
              <a:ext cx="3222109" cy="50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EE2A0A-6205-4377-A7B8-F18ED299B0F5}"/>
                    </a:ext>
                  </a:extLst>
                </p:cNvPr>
                <p:cNvSpPr txBox="1"/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 x := x + 1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AEE2A0A-6205-4377-A7B8-F18ED299B0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blipFill>
                  <a:blip r:embed="rId2"/>
                  <a:stretch>
                    <a:fillRect l="-6329" t="-10465" r="-538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F9FE9F2-333A-40FA-A5A5-C315A2DFFBDE}"/>
                    </a:ext>
                  </a:extLst>
                </p:cNvPr>
                <p:cNvSpPr txBox="1"/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800" dirty="0"/>
                </a:p>
                <a:p>
                  <a:r>
                    <a:rPr lang="en-US" sz="2800" dirty="0"/>
                    <a:t>    	y: = 1-y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F9FE9F2-333A-40FA-A5A5-C315A2DFF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blipFill>
                  <a:blip r:embed="rId3"/>
                  <a:stretch>
                    <a:fillRect l="-5634" t="-5732" r="-4789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5EFC7A7-20DF-483D-8784-5FC2BFEB2B7C}"/>
              </a:ext>
            </a:extLst>
          </p:cNvPr>
          <p:cNvSpPr txBox="1"/>
          <p:nvPr/>
        </p:nvSpPr>
        <p:spPr>
          <a:xfrm>
            <a:off x="1577173" y="4311236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CC2035F6-4A37-4275-9FFD-2BB3913BB2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7331" y="1332703"/>
                <a:ext cx="7528437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Liveness property: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10)</a:t>
                </a:r>
                <a:endParaRPr lang="en-US" b="1" dirty="0"/>
              </a:p>
              <a:p>
                <a:pPr lvl="1"/>
                <a:r>
                  <a:rPr lang="en-US" dirty="0"/>
                  <a:t>Is this property guaranteed to hold?</a:t>
                </a:r>
              </a:p>
              <a:p>
                <a:pPr lvl="1"/>
                <a:r>
                  <a:rPr lang="en-US" dirty="0"/>
                  <a:t>No, task A may be executed less than 10 times.</a:t>
                </a:r>
              </a:p>
              <a:p>
                <a:r>
                  <a:rPr lang="en-US" dirty="0"/>
                  <a:t>Liveness Property: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dirty="0"/>
                  <a:t> y (eventually y is 1)</a:t>
                </a:r>
              </a:p>
              <a:p>
                <a:pPr lvl="1"/>
                <a:r>
                  <a:rPr lang="en-US" dirty="0"/>
                  <a:t>Is this property guaranteed to hold?</a:t>
                </a:r>
              </a:p>
              <a:p>
                <a:pPr lvl="1"/>
                <a:r>
                  <a:rPr lang="en-US" dirty="0"/>
                  <a:t>No, task B may never be selected for execution!</a:t>
                </a:r>
              </a:p>
              <a:p>
                <a:r>
                  <a:rPr lang="en-US" dirty="0"/>
                  <a:t>But, this seems like a very unrealistic or broken scheduler!</a:t>
                </a:r>
              </a:p>
              <a:p>
                <a:r>
                  <a:rPr lang="en-US" dirty="0"/>
                  <a:t>For infinite executions involving multiple tasks, it is important for the execution to be </a:t>
                </a:r>
                <a:r>
                  <a:rPr lang="en-US" i="1" dirty="0"/>
                  <a:t>fair</a:t>
                </a:r>
                <a:r>
                  <a:rPr lang="en-US" dirty="0"/>
                  <a:t> to each task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CC2035F6-4A37-4275-9FFD-2BB3913BB2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7331" y="1332703"/>
                <a:ext cx="7528437" cy="4351338"/>
              </a:xfrm>
              <a:blipFill>
                <a:blip r:embed="rId4"/>
                <a:stretch>
                  <a:fillRect l="-810" t="-2244" r="-1216" b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164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96B205-A777-4426-A942-7DA750B32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2269" y="1332703"/>
            <a:ext cx="797349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fairness assumption </a:t>
            </a:r>
            <a:r>
              <a:rPr lang="en-US" dirty="0"/>
              <a:t>is a property that encodes the meaning of what it means for an infinite execution to be fair with respect to a task.</a:t>
            </a:r>
          </a:p>
          <a:p>
            <a:r>
              <a:rPr lang="en-US" b="1" dirty="0"/>
              <a:t>Weak fairness: </a:t>
            </a:r>
            <a:r>
              <a:rPr lang="en-US" dirty="0"/>
              <a:t>If a task is persistently enabled, then it is repeatedly executed.</a:t>
            </a:r>
          </a:p>
          <a:p>
            <a:pPr lvl="1"/>
            <a:r>
              <a:rPr lang="en-US" dirty="0"/>
              <a:t>I.e. if after some point the task guard is always true, then the task is infinitely often executed.</a:t>
            </a:r>
          </a:p>
          <a:p>
            <a:r>
              <a:rPr lang="en-US" b="1" dirty="0"/>
              <a:t>Strong fairness</a:t>
            </a:r>
            <a:r>
              <a:rPr lang="en-US" dirty="0"/>
              <a:t>: If a task is repeatedly enabled, then it is repeatedly executed.</a:t>
            </a:r>
          </a:p>
          <a:p>
            <a:pPr lvl="1"/>
            <a:r>
              <a:rPr lang="en-US" dirty="0"/>
              <a:t>I.e. if the task guard is infinitely often true, then the task is infinitely often executed.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05320C-1ECD-413E-87EC-6B273F66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vs. Strong fairness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98F2A5-A276-4209-B6C3-85057505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20A5B5-8B46-4328-8B07-BD58C57ECB78}"/>
              </a:ext>
            </a:extLst>
          </p:cNvPr>
          <p:cNvGrpSpPr/>
          <p:nvPr/>
        </p:nvGrpSpPr>
        <p:grpSpPr>
          <a:xfrm>
            <a:off x="390969" y="1873568"/>
            <a:ext cx="3211205" cy="2463764"/>
            <a:chOff x="1206585" y="1723597"/>
            <a:chExt cx="3719413" cy="271022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DDF437-9A66-4686-A07C-9ED49112A3F5}"/>
                </a:ext>
              </a:extLst>
            </p:cNvPr>
            <p:cNvSpPr/>
            <p:nvPr/>
          </p:nvSpPr>
          <p:spPr>
            <a:xfrm>
              <a:off x="1206585" y="1723597"/>
              <a:ext cx="3719413" cy="2710224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FC8B01-4D34-4DBA-A0F9-F3DE12CA5E7B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B5288AF-11FB-4D89-BEB3-C279BE4DC817}"/>
                </a:ext>
              </a:extLst>
            </p:cNvPr>
            <p:cNvSpPr txBox="1"/>
            <p:nvPr/>
          </p:nvSpPr>
          <p:spPr>
            <a:xfrm>
              <a:off x="1484210" y="1888296"/>
              <a:ext cx="3222109" cy="5078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3502C7F-4F24-46A4-A771-168070C2CEC0}"/>
                    </a:ext>
                  </a:extLst>
                </p:cNvPr>
                <p:cNvSpPr txBox="1"/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800" dirty="0"/>
                    <a:t>  x := x + 1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3502C7F-4F24-46A4-A771-168070C2CE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2674884"/>
                  <a:ext cx="2232120" cy="575560"/>
                </a:xfrm>
                <a:prstGeom prst="rect">
                  <a:avLst/>
                </a:prstGeom>
                <a:blipFill>
                  <a:blip r:embed="rId2"/>
                  <a:stretch>
                    <a:fillRect l="-6329" t="-10465" r="-5380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A57EE97-E5B6-4980-AFAF-F3727DA5744D}"/>
                    </a:ext>
                  </a:extLst>
                </p:cNvPr>
                <p:cNvSpPr txBox="1"/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800" dirty="0"/>
                </a:p>
                <a:p>
                  <a:r>
                    <a:rPr lang="en-US" sz="2800" dirty="0"/>
                    <a:t>    	y: = 1-y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A57EE97-E5B6-4980-AFAF-F3727DA57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0" y="3246198"/>
                  <a:ext cx="2506910" cy="1049550"/>
                </a:xfrm>
                <a:prstGeom prst="rect">
                  <a:avLst/>
                </a:prstGeom>
                <a:blipFill>
                  <a:blip r:embed="rId3"/>
                  <a:stretch>
                    <a:fillRect l="-5634" t="-5732" r="-4789" b="-171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D1DEE5-BFB2-4360-A817-8BD12E49E1ED}"/>
              </a:ext>
            </a:extLst>
          </p:cNvPr>
          <p:cNvSpPr txBox="1"/>
          <p:nvPr/>
        </p:nvSpPr>
        <p:spPr>
          <a:xfrm>
            <a:off x="1272689" y="4384337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</p:spTree>
    <p:extLst>
      <p:ext uri="{BB962C8B-B14F-4D97-AF65-F5344CB8AC3E}">
        <p14:creationId xmlns:p14="http://schemas.microsoft.com/office/powerpoint/2010/main" val="16951224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729" y="1332703"/>
                <a:ext cx="7933039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Fairness assumptions can be expressed in LTL!</a:t>
                </a:r>
              </a:p>
              <a:p>
                <a:r>
                  <a:rPr lang="en-US" dirty="0"/>
                  <a:t>Add a new variable </a:t>
                </a:r>
                <a:r>
                  <a:rPr lang="en-US" i="1" dirty="0"/>
                  <a:t>taken </a:t>
                </a:r>
                <a:r>
                  <a:rPr lang="en-US" dirty="0"/>
                  <a:t>that takes value ‘A’, ‘B’</a:t>
                </a:r>
              </a:p>
              <a:p>
                <a:r>
                  <a:rPr lang="en-US" dirty="0"/>
                  <a:t>Weak fairness: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𝑔𝑢𝑎𝑟𝑑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</a:p>
              <a:p>
                <a:r>
                  <a:rPr lang="en-US" dirty="0"/>
                  <a:t>Task 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𝑔𝑢𝑎𝑟𝑑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, so this simplifies to: </a:t>
                </a:r>
                <a:r>
                  <a:rPr lang="en-US" dirty="0" err="1"/>
                  <a:t>wf</a:t>
                </a:r>
                <a:r>
                  <a:rPr lang="en-US" dirty="0"/>
                  <a:t>(A)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(taken=A)</a:t>
                </a:r>
              </a:p>
              <a:p>
                <a:r>
                  <a:rPr lang="en-US" dirty="0"/>
                  <a:t>Task B: </a:t>
                </a:r>
                <a:r>
                  <a:rPr lang="en-US" dirty="0" err="1"/>
                  <a:t>wf</a:t>
                </a:r>
                <a:r>
                  <a:rPr lang="en-US" dirty="0"/>
                  <a:t>(B)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(even(x))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(taken=B)</a:t>
                </a:r>
              </a:p>
              <a:p>
                <a:r>
                  <a:rPr lang="en-US" dirty="0"/>
                  <a:t>Does (</a:t>
                </a:r>
                <a:r>
                  <a:rPr lang="en-US" dirty="0" err="1"/>
                  <a:t>wf</a:t>
                </a:r>
                <a:r>
                  <a:rPr lang="en-US" dirty="0"/>
                  <a:t>(A)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wf</a:t>
                </a:r>
                <a:r>
                  <a:rPr lang="en-US" dirty="0"/>
                  <a:t>(B))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10)? </a:t>
                </a:r>
              </a:p>
              <a:p>
                <a:pPr lvl="1"/>
                <a:r>
                  <a:rPr lang="en-US" b="1" dirty="0"/>
                  <a:t>Yes!</a:t>
                </a:r>
              </a:p>
              <a:p>
                <a:r>
                  <a:rPr lang="en-US" dirty="0"/>
                  <a:t>Does (</a:t>
                </a:r>
                <a:r>
                  <a:rPr lang="en-US" dirty="0" err="1"/>
                  <a:t>wf</a:t>
                </a:r>
                <a:r>
                  <a:rPr lang="en-US" dirty="0"/>
                  <a:t>(A)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wf</a:t>
                </a:r>
                <a:r>
                  <a:rPr lang="en-US" dirty="0"/>
                  <a:t>(B))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y?</a:t>
                </a:r>
              </a:p>
              <a:p>
                <a:pPr lvl="1"/>
                <a:r>
                  <a:rPr lang="en-US" b="1" dirty="0"/>
                  <a:t>No!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729" y="1332703"/>
                <a:ext cx="7933039" cy="4351338"/>
              </a:xfrm>
              <a:blipFill>
                <a:blip r:embed="rId2"/>
                <a:stretch>
                  <a:fillRect l="-769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EAEB44-B2D0-4E62-9D2A-4EA7325A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fairness assumptions in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46B17-D3DE-407A-97E7-C96B412A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1B6B38-8599-47E3-A968-B0F7028F80D8}"/>
              </a:ext>
            </a:extLst>
          </p:cNvPr>
          <p:cNvGrpSpPr/>
          <p:nvPr/>
        </p:nvGrpSpPr>
        <p:grpSpPr>
          <a:xfrm>
            <a:off x="355157" y="1399921"/>
            <a:ext cx="3247017" cy="2362876"/>
            <a:chOff x="1165105" y="1723597"/>
            <a:chExt cx="3760893" cy="21457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F525F-A808-41B2-8871-5502B3052D56}"/>
                </a:ext>
              </a:extLst>
            </p:cNvPr>
            <p:cNvSpPr/>
            <p:nvPr/>
          </p:nvSpPr>
          <p:spPr>
            <a:xfrm>
              <a:off x="1206585" y="1723597"/>
              <a:ext cx="3719413" cy="214578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E462D1-9CDC-4B15-B2CA-5FAF6E0602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/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nat</a:t>
                  </a:r>
                  <a:r>
                    <a:rPr lang="en-US" sz="2400" dirty="0"/>
                    <a:t> x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r>
                    <a:rPr lang="en-US" sz="2400" dirty="0"/>
                    <a:t>; bool y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blipFill>
                  <a:blip r:embed="rId3"/>
                  <a:stretch>
                    <a:fillRect l="-2907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/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x + 1; taken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blipFill>
                  <a:blip r:embed="rId4"/>
                  <a:stretch>
                    <a:fillRect l="-2964" t="-10390" r="-79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/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         y: = 1-y; taken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a14:m>
                  <a:r>
                    <a:rPr lang="en-US" sz="2400" dirty="0"/>
                    <a:t> B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blipFill>
                  <a:blip r:embed="rId5"/>
                  <a:stretch>
                    <a:fillRect l="-3036" t="-5755" r="-1898" b="-136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D1802D-3209-4D97-ACBA-6B160E632AE1}"/>
              </a:ext>
            </a:extLst>
          </p:cNvPr>
          <p:cNvSpPr txBox="1"/>
          <p:nvPr/>
        </p:nvSpPr>
        <p:spPr>
          <a:xfrm>
            <a:off x="1151308" y="3754601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/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{A,B,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} taken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blipFill>
                <a:blip r:embed="rId6"/>
                <a:stretch>
                  <a:fillRect l="-35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0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729" y="1332702"/>
                <a:ext cx="7933039" cy="340922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Strong fairness: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𝑔𝑢𝑎𝑟𝑑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))</a:t>
                </a:r>
              </a:p>
              <a:p>
                <a:r>
                  <a:rPr lang="en-US" dirty="0"/>
                  <a:t>Task A: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𝑔𝑢𝑎𝑟𝑑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, so this simplifies to: sf(A)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dirty="0"/>
                  <a:t>(taken=A)</a:t>
                </a:r>
              </a:p>
              <a:p>
                <a:r>
                  <a:rPr lang="en-US" dirty="0"/>
                  <a:t>Task B: sf(B)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(even(x))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𝐆𝐅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(taken=B)</a:t>
                </a:r>
              </a:p>
              <a:p>
                <a:r>
                  <a:rPr lang="en-US" dirty="0"/>
                  <a:t>Does (sf(A)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sf(B))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0)? </a:t>
                </a:r>
              </a:p>
              <a:p>
                <a:pPr lvl="1"/>
                <a:r>
                  <a:rPr lang="en-US" b="1" dirty="0"/>
                  <a:t>Yes!</a:t>
                </a:r>
              </a:p>
              <a:p>
                <a:r>
                  <a:rPr lang="en-US" dirty="0"/>
                  <a:t>Does (sf(A)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sf(B))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y?</a:t>
                </a:r>
              </a:p>
              <a:p>
                <a:pPr lvl="1"/>
                <a:r>
                  <a:rPr lang="en-US" b="1" dirty="0"/>
                  <a:t>Yes!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95608AB-2AA4-48EB-8BB2-D1FB7B880C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729" y="1332702"/>
                <a:ext cx="7933039" cy="3409229"/>
              </a:xfrm>
              <a:blipFill>
                <a:blip r:embed="rId2"/>
                <a:stretch>
                  <a:fillRect l="-769" t="-3757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EAEB44-B2D0-4E62-9D2A-4EA7325A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fairness assumptions in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46B17-D3DE-407A-97E7-C96B412A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1B6B38-8599-47E3-A968-B0F7028F80D8}"/>
              </a:ext>
            </a:extLst>
          </p:cNvPr>
          <p:cNvGrpSpPr/>
          <p:nvPr/>
        </p:nvGrpSpPr>
        <p:grpSpPr>
          <a:xfrm>
            <a:off x="355157" y="1399921"/>
            <a:ext cx="3247017" cy="2362876"/>
            <a:chOff x="1165105" y="1723597"/>
            <a:chExt cx="3760893" cy="214578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7F525F-A808-41B2-8871-5502B3052D56}"/>
                </a:ext>
              </a:extLst>
            </p:cNvPr>
            <p:cNvSpPr/>
            <p:nvPr/>
          </p:nvSpPr>
          <p:spPr>
            <a:xfrm>
              <a:off x="1206585" y="1723597"/>
              <a:ext cx="3719413" cy="2145788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4E462D1-9CDC-4B15-B2CA-5FAF6E0602FE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/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err="1"/>
                    <a:t>nat</a:t>
                  </a:r>
                  <a:r>
                    <a:rPr lang="en-US" sz="2400" dirty="0"/>
                    <a:t> x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sz="2400" dirty="0"/>
                    <a:t>; bool y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2AF07B6-7024-473C-9729-7C6C65BA6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585" y="1730318"/>
                  <a:ext cx="3639198" cy="425959"/>
                </a:xfrm>
                <a:prstGeom prst="rect">
                  <a:avLst/>
                </a:prstGeom>
                <a:blipFill>
                  <a:blip r:embed="rId3"/>
                  <a:stretch>
                    <a:fillRect l="-2907" t="-10390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/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x + 1; taken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2400" dirty="0"/>
                    <a:t>A</a:t>
                  </a: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00FAA58-FDBD-4C65-A48D-248D4CF37E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5105" y="2689102"/>
                  <a:ext cx="3567849" cy="425959"/>
                </a:xfrm>
                <a:prstGeom prst="rect">
                  <a:avLst/>
                </a:prstGeom>
                <a:blipFill>
                  <a:blip r:embed="rId4"/>
                  <a:stretch>
                    <a:fillRect l="-2964" t="-10390" r="-79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/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         y: = 1-y; taken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≔</m:t>
                      </m:r>
                    </m:oMath>
                  </a14:m>
                  <a:r>
                    <a:rPr lang="en-US" sz="2400" dirty="0"/>
                    <a:t> B 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ECEDD44-EE8B-4793-A313-A4F01C864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975" y="3027485"/>
                  <a:ext cx="3719413" cy="766726"/>
                </a:xfrm>
                <a:prstGeom prst="rect">
                  <a:avLst/>
                </a:prstGeom>
                <a:blipFill>
                  <a:blip r:embed="rId5"/>
                  <a:stretch>
                    <a:fillRect l="-3036" t="-5755" r="-1898" b="-136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9D1802D-3209-4D97-ACBA-6B160E632AE1}"/>
              </a:ext>
            </a:extLst>
          </p:cNvPr>
          <p:cNvSpPr txBox="1"/>
          <p:nvPr/>
        </p:nvSpPr>
        <p:spPr>
          <a:xfrm>
            <a:off x="1151308" y="3754601"/>
            <a:ext cx="12280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Blinker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/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{A,B,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} taken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≔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84D2538-571A-4B30-94F3-5957F7500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157" y="1754724"/>
                <a:ext cx="2601225" cy="461665"/>
              </a:xfrm>
              <a:prstGeom prst="rect">
                <a:avLst/>
              </a:prstGeom>
              <a:blipFill>
                <a:blip r:embed="rId6"/>
                <a:stretch>
                  <a:fillRect l="-351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8A82523F-B2A8-4C60-93FD-19CD9B72883E}"/>
              </a:ext>
            </a:extLst>
          </p:cNvPr>
          <p:cNvSpPr/>
          <p:nvPr/>
        </p:nvSpPr>
        <p:spPr>
          <a:xfrm>
            <a:off x="193979" y="4770464"/>
            <a:ext cx="11804041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If a process satisfies a liveness requirement under strong fairness, it satisfies it under weak fairness: strong fairness is a </a:t>
            </a:r>
            <a:r>
              <a:rPr lang="en-US" sz="2800" b="1" dirty="0"/>
              <a:t>stronger formula </a:t>
            </a:r>
            <a:r>
              <a:rPr lang="en-US" sz="2800" dirty="0"/>
              <a:t>than weak fairness</a:t>
            </a:r>
          </a:p>
        </p:txBody>
      </p:sp>
    </p:spTree>
    <p:extLst>
      <p:ext uri="{BB962C8B-B14F-4D97-AF65-F5344CB8AC3E}">
        <p14:creationId xmlns:p14="http://schemas.microsoft.com/office/powerpoint/2010/main" val="80944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13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safety monitor classifies system behaviors into good and bad</a:t>
            </a:r>
          </a:p>
          <a:p>
            <a:r>
              <a:rPr lang="en-US" dirty="0"/>
              <a:t>Safety verification can be done using inductive invariants or analyzing reachable state space of the system</a:t>
            </a:r>
          </a:p>
          <a:p>
            <a:pPr lvl="1"/>
            <a:r>
              <a:rPr lang="en-US" dirty="0"/>
              <a:t>A bug is an execution that drives the monitor into an error state</a:t>
            </a:r>
          </a:p>
          <a:p>
            <a:r>
              <a:rPr lang="en-US" dirty="0"/>
              <a:t>Can we use a monitor to classify infinite behaviors into good or bad?</a:t>
            </a:r>
          </a:p>
          <a:p>
            <a:r>
              <a:rPr lang="en-US" dirty="0"/>
              <a:t>Yes, using theoretical model of </a:t>
            </a:r>
            <a:r>
              <a:rPr lang="en-US" dirty="0" err="1"/>
              <a:t>Büchi</a:t>
            </a:r>
            <a:r>
              <a:rPr lang="en-US" dirty="0"/>
              <a:t> automata proposed by J. Richard </a:t>
            </a:r>
            <a:r>
              <a:rPr lang="en-US" dirty="0" err="1"/>
              <a:t>Büchi</a:t>
            </a:r>
            <a:r>
              <a:rPr lang="en-US" dirty="0"/>
              <a:t> in 1960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032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552041-6713-4A8E-BF02-4C7C6B868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1130346"/>
            <a:ext cx="11699087" cy="706490"/>
          </a:xfrm>
        </p:spPr>
        <p:txBody>
          <a:bodyPr/>
          <a:lstStyle/>
          <a:p>
            <a:r>
              <a:rPr lang="en-US" dirty="0"/>
              <a:t>Extension of finite state automata to accept infinite strings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166680" y="1677172"/>
            <a:ext cx="5126619" cy="2335827"/>
            <a:chOff x="2975013" y="2147605"/>
            <a:chExt cx="5126619" cy="23358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1801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1AEA05E-E402-4B1D-8FA3-A23B30A4F5A5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6CDBBD7-6F78-482F-A039-83289AF6AACF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0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4098" y="2502984"/>
                  <a:ext cx="1018292" cy="523220"/>
                </a:xfrm>
                <a:prstGeom prst="rect">
                  <a:avLst/>
                </a:prstGeom>
                <a:blipFill>
                  <a:blip r:embed="rId5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4482" y="2934657"/>
                  <a:ext cx="1018292" cy="523220"/>
                </a:xfrm>
                <a:prstGeom prst="rect">
                  <a:avLst/>
                </a:prstGeom>
                <a:blipFill>
                  <a:blip r:embed="rId6"/>
                  <a:stretch>
                    <a:fillRect t="-10465" r="-1077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9706" y="1629765"/>
                <a:ext cx="6744563" cy="280467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Input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with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Final state: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  <a:p>
                <a:r>
                  <a:rPr lang="en-US" sz="2400" dirty="0"/>
                  <a:t>Given trace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(infinite sequence of symbols from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appears inf. often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06" y="1629765"/>
                <a:ext cx="6744563" cy="2804670"/>
              </a:xfrm>
              <a:prstGeom prst="rect">
                <a:avLst/>
              </a:prstGeom>
              <a:blipFill>
                <a:blip r:embed="rId7"/>
                <a:stretch>
                  <a:fillRect l="-723" t="-2609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9706" y="4434435"/>
                <a:ext cx="4879893" cy="106919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06" y="4434435"/>
                <a:ext cx="4879893" cy="1069193"/>
              </a:xfrm>
              <a:prstGeom prst="rect">
                <a:avLst/>
              </a:prstGeom>
              <a:blipFill>
                <a:blip r:embed="rId8"/>
                <a:stretch>
                  <a:fillRect l="-1625" t="-9091"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/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D0D7FF-4138-4B78-AA27-CCEFE00D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480" y="1969559"/>
                <a:ext cx="1018292" cy="523220"/>
              </a:xfrm>
              <a:prstGeom prst="rect">
                <a:avLst/>
              </a:prstGeom>
              <a:blipFill>
                <a:blip r:embed="rId9"/>
                <a:stretch>
                  <a:fillRect t="-10465" r="-1018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/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615141B-20C8-4135-A8A5-1618407A5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2" y="3484328"/>
                <a:ext cx="1018292" cy="523220"/>
              </a:xfrm>
              <a:prstGeom prst="rect">
                <a:avLst/>
              </a:prstGeom>
              <a:blipFill>
                <a:blip r:embed="rId10"/>
                <a:stretch>
                  <a:fillRect t="-11765" r="-10778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721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Sounds like a boring topic about documentation, is anything but that!</a:t>
            </a:r>
          </a:p>
          <a:p>
            <a:r>
              <a:rPr lang="en-US" dirty="0"/>
              <a:t>A requirement describes a desirable property of the system behaviors.</a:t>
            </a:r>
          </a:p>
          <a:p>
            <a:r>
              <a:rPr lang="en-US" dirty="0"/>
              <a:t>High assurance/safety-critical, or mission-critical systems should use formal requirements.</a:t>
            </a:r>
          </a:p>
          <a:p>
            <a:r>
              <a:rPr lang="en-US" dirty="0"/>
              <a:t>A system design meets its requirements if </a:t>
            </a:r>
            <a:r>
              <a:rPr lang="en-US" i="1" dirty="0"/>
              <a:t>all </a:t>
            </a:r>
            <a:r>
              <a:rPr lang="en-US" dirty="0"/>
              <a:t>system executions satisfy all the requirements.</a:t>
            </a:r>
          </a:p>
          <a:p>
            <a:r>
              <a:rPr lang="en-US" dirty="0"/>
              <a:t>There should ideally be clear separation between requirements (what needs to be implemented) and the design (how should it be implemented).</a:t>
            </a:r>
          </a:p>
          <a:p>
            <a:r>
              <a:rPr lang="en-US" dirty="0"/>
              <a:t>Unfortunately, this simple philosophy is often not followed by designers.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A4B56C-397C-4CBF-ACF1-1E2484AB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C0C33-FEF7-43A7-97B5-B48BBD19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6F4438-B83B-4A2C-A893-5EFFDC10880A}"/>
              </a:ext>
            </a:extLst>
          </p:cNvPr>
          <p:cNvGrpSpPr/>
          <p:nvPr/>
        </p:nvGrpSpPr>
        <p:grpSpPr>
          <a:xfrm>
            <a:off x="254141" y="1078361"/>
            <a:ext cx="5159186" cy="2120755"/>
            <a:chOff x="2975013" y="2147605"/>
            <a:chExt cx="5159186" cy="2120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/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92E9FBA-778B-4909-9111-1097DFF823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5697" y="3724137"/>
                  <a:ext cx="1001031" cy="544223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/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ED9724A-05A9-433C-B76F-E9C6E31B4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0601" y="3745140"/>
                  <a:ext cx="1001031" cy="5232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4A4156-5387-4A8A-AE53-9D847EB4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45D9D2-9D17-4E1D-9229-777F8E6C969A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975013" y="3996248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13DDD61-AFC2-45C5-AE1C-726A8126ABF5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A866723-060D-407B-A642-910A900DACB9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/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0D3BAA-7D18-45C8-AF8D-08DA113035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0790" y="2470770"/>
                  <a:ext cx="1525226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/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 0|1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6371FC4-7945-4A8E-967D-03B0F5DAEB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9176" y="3412258"/>
                  <a:ext cx="1525226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/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0CE0D4D-8293-4F1A-A137-F7815C1D8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0106" y="2488573"/>
                  <a:ext cx="113409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22" name="Content Placeholder 1">
                <a:extLst>
                  <a:ext uri="{FF2B5EF4-FFF2-40B4-BE49-F238E27FC236}">
                    <a16:creationId xmlns:a16="http://schemas.microsoft.com/office/drawing/2014/main" id="{16FD0E49-E738-46FB-8E04-C8FBA470C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56" y="3830358"/>
                <a:ext cx="4879943" cy="1003707"/>
              </a:xfrm>
              <a:prstGeom prst="rect">
                <a:avLst/>
              </a:prstGeom>
              <a:blipFill>
                <a:blip r:embed="rId8"/>
                <a:stretch>
                  <a:fillRect l="-1000" t="-5455"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Note that this is a nondeterministic </a:t>
                </a:r>
                <a:r>
                  <a:rPr lang="en-US" dirty="0" err="1"/>
                  <a:t>Büchi</a:t>
                </a:r>
                <a:r>
                  <a:rPr lang="en-US" dirty="0"/>
                  <a:t> automaton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if </a:t>
                </a:r>
                <a:r>
                  <a:rPr lang="en-US" b="1" i="1" dirty="0"/>
                  <a:t>there exists a path </a:t>
                </a:r>
                <a:r>
                  <a:rPr lang="en-US" dirty="0"/>
                  <a:t>along which a state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appears infinitely often</a:t>
                </a:r>
              </a:p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 </a:t>
                </a:r>
              </a:p>
              <a:p>
                <a:pPr lvl="1"/>
                <a:r>
                  <a:rPr lang="en-US" dirty="0"/>
                  <a:t>LTL formula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3" name="Content Placeholder 1">
                <a:extLst>
                  <a:ext uri="{FF2B5EF4-FFF2-40B4-BE49-F238E27FC236}">
                    <a16:creationId xmlns:a16="http://schemas.microsoft.com/office/drawing/2014/main" id="{894C9597-4376-4943-AB06-A7727715C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355" y="1448473"/>
                <a:ext cx="6390946" cy="4304963"/>
              </a:xfrm>
              <a:prstGeom prst="rect">
                <a:avLst/>
              </a:prstGeom>
              <a:blipFill>
                <a:blip r:embed="rId9"/>
                <a:stretch>
                  <a:fillRect l="-1240" t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6D85EF-1ACC-467C-B347-19BD1D6F4681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1965856" y="2927005"/>
            <a:ext cx="2413873" cy="1050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F69BF6E-47CB-4282-91ED-7E2297C314C9}"/>
              </a:ext>
            </a:extLst>
          </p:cNvPr>
          <p:cNvSpPr/>
          <p:nvPr/>
        </p:nvSpPr>
        <p:spPr>
          <a:xfrm>
            <a:off x="-59829" y="4915452"/>
            <a:ext cx="5686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Fun fact: there is no deterministic </a:t>
            </a:r>
            <a:r>
              <a:rPr lang="en-US" sz="2400" dirty="0" err="1"/>
              <a:t>Büchi</a:t>
            </a:r>
            <a:r>
              <a:rPr lang="en-US" sz="2400" dirty="0"/>
              <a:t> automaton that accepts this language</a:t>
            </a:r>
            <a:endParaRPr lang="en-US" sz="240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37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</p:spPr>
            <p:txBody>
              <a:bodyPr/>
              <a:lstStyle/>
              <a:p>
                <a:r>
                  <a:rPr lang="en-US" dirty="0"/>
                  <a:t>What is the language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LTL formula: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=1)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I.e. always when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, in some future step,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r>
                      <a:rPr lang="mr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 must be followed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349FC4D-E4A6-4522-A15C-6FB09D4DD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8695" y="1332703"/>
                <a:ext cx="6107073" cy="4351338"/>
              </a:xfrm>
              <a:blipFill>
                <a:blip r:embed="rId2"/>
                <a:stretch>
                  <a:fillRect l="-1299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D77A11A-60B4-4362-8358-886D712A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Büchi</a:t>
            </a:r>
            <a:r>
              <a:rPr lang="en-US" dirty="0"/>
              <a:t> automaton Example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B1D70-7207-43E0-8BC7-B94535931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29E8EA-FD7C-44CE-B96C-C3E80CBFAB86}"/>
              </a:ext>
            </a:extLst>
          </p:cNvPr>
          <p:cNvGrpSpPr/>
          <p:nvPr/>
        </p:nvGrpSpPr>
        <p:grpSpPr>
          <a:xfrm>
            <a:off x="138799" y="1111257"/>
            <a:ext cx="5118246" cy="2433772"/>
            <a:chOff x="2947132" y="2049660"/>
            <a:chExt cx="5118246" cy="24337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/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E0509A7-DB2C-4F71-A45A-8F20DBEB3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347" y="3698648"/>
                  <a:ext cx="1001031" cy="544223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/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008A861-9020-44C4-A586-08A2454D6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423" y="2147605"/>
                  <a:ext cx="727507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63B181-685E-4806-8000-54E034177D2A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32" y="4036214"/>
              <a:ext cx="710684" cy="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A9858346-68F8-4C9E-AAB2-4F0E67F85F44}"/>
                </a:ext>
              </a:extLst>
            </p:cNvPr>
            <p:cNvSpPr/>
            <p:nvPr/>
          </p:nvSpPr>
          <p:spPr>
            <a:xfrm>
              <a:off x="4539632" y="3503763"/>
              <a:ext cx="2629911" cy="291401"/>
            </a:xfrm>
            <a:custGeom>
              <a:avLst/>
              <a:gdLst>
                <a:gd name="connsiteX0" fmla="*/ 0 w 2629911"/>
                <a:gd name="connsiteY0" fmla="*/ 291401 h 291401"/>
                <a:gd name="connsiteX1" fmla="*/ 1213805 w 2629911"/>
                <a:gd name="connsiteY1" fmla="*/ 88 h 291401"/>
                <a:gd name="connsiteX2" fmla="*/ 2629911 w 2629911"/>
                <a:gd name="connsiteY2" fmla="*/ 267125 h 29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9911" h="291401">
                  <a:moveTo>
                    <a:pt x="0" y="291401"/>
                  </a:moveTo>
                  <a:cubicBezTo>
                    <a:pt x="387743" y="147767"/>
                    <a:pt x="775487" y="4134"/>
                    <a:pt x="1213805" y="88"/>
                  </a:cubicBezTo>
                  <a:cubicBezTo>
                    <a:pt x="1652123" y="-3958"/>
                    <a:pt x="2141017" y="131583"/>
                    <a:pt x="2629911" y="267125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EB7AAB5-628B-4099-9ABB-0DA172EDB023}"/>
                </a:ext>
              </a:extLst>
            </p:cNvPr>
            <p:cNvSpPr/>
            <p:nvPr/>
          </p:nvSpPr>
          <p:spPr>
            <a:xfrm>
              <a:off x="4531540" y="4151214"/>
              <a:ext cx="2621819" cy="332218"/>
            </a:xfrm>
            <a:custGeom>
              <a:avLst/>
              <a:gdLst>
                <a:gd name="connsiteX0" fmla="*/ 2621819 w 2621819"/>
                <a:gd name="connsiteY0" fmla="*/ 0 h 332218"/>
                <a:gd name="connsiteX1" fmla="*/ 1359462 w 2621819"/>
                <a:gd name="connsiteY1" fmla="*/ 331773 h 332218"/>
                <a:gd name="connsiteX2" fmla="*/ 0 w 2621819"/>
                <a:gd name="connsiteY2" fmla="*/ 56644 h 332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21819" h="332218">
                  <a:moveTo>
                    <a:pt x="2621819" y="0"/>
                  </a:moveTo>
                  <a:cubicBezTo>
                    <a:pt x="2209125" y="161166"/>
                    <a:pt x="1796432" y="322332"/>
                    <a:pt x="1359462" y="331773"/>
                  </a:cubicBezTo>
                  <a:cubicBezTo>
                    <a:pt x="922492" y="341214"/>
                    <a:pt x="461246" y="198929"/>
                    <a:pt x="0" y="56644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D62C5E-ECEF-468D-901E-1DB300FF5970}"/>
                </a:ext>
              </a:extLst>
            </p:cNvPr>
            <p:cNvSpPr/>
            <p:nvPr/>
          </p:nvSpPr>
          <p:spPr>
            <a:xfrm rot="385658">
              <a:off x="3708742" y="3017804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868A533-1DA4-4685-AEDD-8435CA4E08F1}"/>
                </a:ext>
              </a:extLst>
            </p:cNvPr>
            <p:cNvSpPr/>
            <p:nvPr/>
          </p:nvSpPr>
          <p:spPr>
            <a:xfrm rot="615089">
              <a:off x="7251657" y="2990646"/>
              <a:ext cx="698919" cy="777360"/>
            </a:xfrm>
            <a:custGeom>
              <a:avLst/>
              <a:gdLst>
                <a:gd name="connsiteX0" fmla="*/ 215715 w 742225"/>
                <a:gd name="connsiteY0" fmla="*/ 717019 h 717019"/>
                <a:gd name="connsiteX1" fmla="*/ 5322 w 742225"/>
                <a:gd name="connsiteY1" fmla="*/ 449982 h 717019"/>
                <a:gd name="connsiteX2" fmla="*/ 94334 w 742225"/>
                <a:gd name="connsiteY2" fmla="*/ 85840 h 717019"/>
                <a:gd name="connsiteX3" fmla="*/ 426108 w 742225"/>
                <a:gd name="connsiteY3" fmla="*/ 4920 h 717019"/>
                <a:gd name="connsiteX4" fmla="*/ 701237 w 742225"/>
                <a:gd name="connsiteY4" fmla="*/ 182945 h 717019"/>
                <a:gd name="connsiteX5" fmla="*/ 733605 w 742225"/>
                <a:gd name="connsiteY5" fmla="*/ 514718 h 717019"/>
                <a:gd name="connsiteX6" fmla="*/ 628409 w 742225"/>
                <a:gd name="connsiteY6" fmla="*/ 652283 h 717019"/>
                <a:gd name="connsiteX0" fmla="*/ 210699 w 737209"/>
                <a:gd name="connsiteY0" fmla="*/ 722892 h 722892"/>
                <a:gd name="connsiteX1" fmla="*/ 306 w 737209"/>
                <a:gd name="connsiteY1" fmla="*/ 455855 h 722892"/>
                <a:gd name="connsiteX2" fmla="*/ 170239 w 737209"/>
                <a:gd name="connsiteY2" fmla="*/ 67437 h 722892"/>
                <a:gd name="connsiteX3" fmla="*/ 421092 w 737209"/>
                <a:gd name="connsiteY3" fmla="*/ 10793 h 722892"/>
                <a:gd name="connsiteX4" fmla="*/ 696221 w 737209"/>
                <a:gd name="connsiteY4" fmla="*/ 188818 h 722892"/>
                <a:gd name="connsiteX5" fmla="*/ 728589 w 737209"/>
                <a:gd name="connsiteY5" fmla="*/ 520591 h 722892"/>
                <a:gd name="connsiteX6" fmla="*/ 623393 w 737209"/>
                <a:gd name="connsiteY6" fmla="*/ 658156 h 722892"/>
                <a:gd name="connsiteX0" fmla="*/ 210675 w 740044"/>
                <a:gd name="connsiteY0" fmla="*/ 743338 h 743338"/>
                <a:gd name="connsiteX1" fmla="*/ 282 w 740044"/>
                <a:gd name="connsiteY1" fmla="*/ 476301 h 743338"/>
                <a:gd name="connsiteX2" fmla="*/ 170215 w 740044"/>
                <a:gd name="connsiteY2" fmla="*/ 87883 h 743338"/>
                <a:gd name="connsiteX3" fmla="*/ 364424 w 740044"/>
                <a:gd name="connsiteY3" fmla="*/ 6963 h 743338"/>
                <a:gd name="connsiteX4" fmla="*/ 696197 w 740044"/>
                <a:gd name="connsiteY4" fmla="*/ 209264 h 743338"/>
                <a:gd name="connsiteX5" fmla="*/ 728565 w 740044"/>
                <a:gd name="connsiteY5" fmla="*/ 541037 h 743338"/>
                <a:gd name="connsiteX6" fmla="*/ 623369 w 740044"/>
                <a:gd name="connsiteY6" fmla="*/ 678602 h 743338"/>
                <a:gd name="connsiteX0" fmla="*/ 210675 w 728565"/>
                <a:gd name="connsiteY0" fmla="*/ 740650 h 740650"/>
                <a:gd name="connsiteX1" fmla="*/ 282 w 728565"/>
                <a:gd name="connsiteY1" fmla="*/ 473613 h 740650"/>
                <a:gd name="connsiteX2" fmla="*/ 170215 w 728565"/>
                <a:gd name="connsiteY2" fmla="*/ 85195 h 740650"/>
                <a:gd name="connsiteX3" fmla="*/ 364424 w 728565"/>
                <a:gd name="connsiteY3" fmla="*/ 4275 h 740650"/>
                <a:gd name="connsiteX4" fmla="*/ 623369 w 728565"/>
                <a:gd name="connsiteY4" fmla="*/ 166116 h 740650"/>
                <a:gd name="connsiteX5" fmla="*/ 728565 w 728565"/>
                <a:gd name="connsiteY5" fmla="*/ 538349 h 740650"/>
                <a:gd name="connsiteX6" fmla="*/ 623369 w 728565"/>
                <a:gd name="connsiteY6" fmla="*/ 675914 h 740650"/>
                <a:gd name="connsiteX0" fmla="*/ 210675 w 760933"/>
                <a:gd name="connsiteY0" fmla="*/ 740650 h 740650"/>
                <a:gd name="connsiteX1" fmla="*/ 282 w 760933"/>
                <a:gd name="connsiteY1" fmla="*/ 473613 h 740650"/>
                <a:gd name="connsiteX2" fmla="*/ 170215 w 760933"/>
                <a:gd name="connsiteY2" fmla="*/ 85195 h 740650"/>
                <a:gd name="connsiteX3" fmla="*/ 364424 w 760933"/>
                <a:gd name="connsiteY3" fmla="*/ 4275 h 740650"/>
                <a:gd name="connsiteX4" fmla="*/ 623369 w 760933"/>
                <a:gd name="connsiteY4" fmla="*/ 166116 h 740650"/>
                <a:gd name="connsiteX5" fmla="*/ 760933 w 760933"/>
                <a:gd name="connsiteY5" fmla="*/ 376509 h 740650"/>
                <a:gd name="connsiteX6" fmla="*/ 623369 w 760933"/>
                <a:gd name="connsiteY6" fmla="*/ 675914 h 740650"/>
                <a:gd name="connsiteX0" fmla="*/ 138127 w 688385"/>
                <a:gd name="connsiteY0" fmla="*/ 739184 h 739184"/>
                <a:gd name="connsiteX1" fmla="*/ 562 w 688385"/>
                <a:gd name="connsiteY1" fmla="*/ 350767 h 739184"/>
                <a:gd name="connsiteX2" fmla="*/ 97667 w 688385"/>
                <a:gd name="connsiteY2" fmla="*/ 83729 h 739184"/>
                <a:gd name="connsiteX3" fmla="*/ 291876 w 688385"/>
                <a:gd name="connsiteY3" fmla="*/ 2809 h 739184"/>
                <a:gd name="connsiteX4" fmla="*/ 550821 w 688385"/>
                <a:gd name="connsiteY4" fmla="*/ 164650 h 739184"/>
                <a:gd name="connsiteX5" fmla="*/ 688385 w 688385"/>
                <a:gd name="connsiteY5" fmla="*/ 375043 h 739184"/>
                <a:gd name="connsiteX6" fmla="*/ 550821 w 688385"/>
                <a:gd name="connsiteY6" fmla="*/ 674448 h 739184"/>
                <a:gd name="connsiteX0" fmla="*/ 218751 w 769009"/>
                <a:gd name="connsiteY0" fmla="*/ 739184 h 739184"/>
                <a:gd name="connsiteX1" fmla="*/ 266 w 769009"/>
                <a:gd name="connsiteY1" fmla="*/ 350767 h 739184"/>
                <a:gd name="connsiteX2" fmla="*/ 178291 w 769009"/>
                <a:gd name="connsiteY2" fmla="*/ 83729 h 739184"/>
                <a:gd name="connsiteX3" fmla="*/ 372500 w 769009"/>
                <a:gd name="connsiteY3" fmla="*/ 2809 h 739184"/>
                <a:gd name="connsiteX4" fmla="*/ 631445 w 769009"/>
                <a:gd name="connsiteY4" fmla="*/ 164650 h 739184"/>
                <a:gd name="connsiteX5" fmla="*/ 769009 w 769009"/>
                <a:gd name="connsiteY5" fmla="*/ 375043 h 739184"/>
                <a:gd name="connsiteX6" fmla="*/ 631445 w 769009"/>
                <a:gd name="connsiteY6" fmla="*/ 674448 h 739184"/>
                <a:gd name="connsiteX0" fmla="*/ 222731 w 772989"/>
                <a:gd name="connsiteY0" fmla="*/ 736827 h 736827"/>
                <a:gd name="connsiteX1" fmla="*/ 4246 w 772989"/>
                <a:gd name="connsiteY1" fmla="*/ 348410 h 736827"/>
                <a:gd name="connsiteX2" fmla="*/ 101350 w 772989"/>
                <a:gd name="connsiteY2" fmla="*/ 121832 h 736827"/>
                <a:gd name="connsiteX3" fmla="*/ 376480 w 772989"/>
                <a:gd name="connsiteY3" fmla="*/ 452 h 736827"/>
                <a:gd name="connsiteX4" fmla="*/ 635425 w 772989"/>
                <a:gd name="connsiteY4" fmla="*/ 162293 h 736827"/>
                <a:gd name="connsiteX5" fmla="*/ 772989 w 772989"/>
                <a:gd name="connsiteY5" fmla="*/ 372686 h 736827"/>
                <a:gd name="connsiteX6" fmla="*/ 635425 w 772989"/>
                <a:gd name="connsiteY6" fmla="*/ 672091 h 736827"/>
                <a:gd name="connsiteX0" fmla="*/ 253971 w 804229"/>
                <a:gd name="connsiteY0" fmla="*/ 736969 h 736969"/>
                <a:gd name="connsiteX1" fmla="*/ 3118 w 804229"/>
                <a:gd name="connsiteY1" fmla="*/ 461841 h 736969"/>
                <a:gd name="connsiteX2" fmla="*/ 132590 w 804229"/>
                <a:gd name="connsiteY2" fmla="*/ 121974 h 736969"/>
                <a:gd name="connsiteX3" fmla="*/ 407720 w 804229"/>
                <a:gd name="connsiteY3" fmla="*/ 594 h 736969"/>
                <a:gd name="connsiteX4" fmla="*/ 666665 w 804229"/>
                <a:gd name="connsiteY4" fmla="*/ 162435 h 736969"/>
                <a:gd name="connsiteX5" fmla="*/ 804229 w 804229"/>
                <a:gd name="connsiteY5" fmla="*/ 372828 h 736969"/>
                <a:gd name="connsiteX6" fmla="*/ 666665 w 804229"/>
                <a:gd name="connsiteY6" fmla="*/ 672233 h 736969"/>
                <a:gd name="connsiteX0" fmla="*/ 253971 w 739493"/>
                <a:gd name="connsiteY0" fmla="*/ 736969 h 736969"/>
                <a:gd name="connsiteX1" fmla="*/ 3118 w 739493"/>
                <a:gd name="connsiteY1" fmla="*/ 461841 h 736969"/>
                <a:gd name="connsiteX2" fmla="*/ 132590 w 739493"/>
                <a:gd name="connsiteY2" fmla="*/ 121974 h 736969"/>
                <a:gd name="connsiteX3" fmla="*/ 407720 w 739493"/>
                <a:gd name="connsiteY3" fmla="*/ 594 h 736969"/>
                <a:gd name="connsiteX4" fmla="*/ 666665 w 739493"/>
                <a:gd name="connsiteY4" fmla="*/ 162435 h 736969"/>
                <a:gd name="connsiteX5" fmla="*/ 739493 w 739493"/>
                <a:gd name="connsiteY5" fmla="*/ 469932 h 736969"/>
                <a:gd name="connsiteX6" fmla="*/ 666665 w 739493"/>
                <a:gd name="connsiteY6" fmla="*/ 672233 h 736969"/>
                <a:gd name="connsiteX0" fmla="*/ 253971 w 747593"/>
                <a:gd name="connsiteY0" fmla="*/ 736969 h 736969"/>
                <a:gd name="connsiteX1" fmla="*/ 3118 w 747593"/>
                <a:gd name="connsiteY1" fmla="*/ 461841 h 736969"/>
                <a:gd name="connsiteX2" fmla="*/ 132590 w 747593"/>
                <a:gd name="connsiteY2" fmla="*/ 121974 h 736969"/>
                <a:gd name="connsiteX3" fmla="*/ 407720 w 747593"/>
                <a:gd name="connsiteY3" fmla="*/ 594 h 736969"/>
                <a:gd name="connsiteX4" fmla="*/ 666665 w 747593"/>
                <a:gd name="connsiteY4" fmla="*/ 162435 h 736969"/>
                <a:gd name="connsiteX5" fmla="*/ 739493 w 747593"/>
                <a:gd name="connsiteY5" fmla="*/ 469932 h 736969"/>
                <a:gd name="connsiteX6" fmla="*/ 504824 w 747593"/>
                <a:gd name="connsiteY6" fmla="*/ 639865 h 736969"/>
                <a:gd name="connsiteX0" fmla="*/ 313237 w 750215"/>
                <a:gd name="connsiteY0" fmla="*/ 639865 h 639865"/>
                <a:gd name="connsiteX1" fmla="*/ 5740 w 750215"/>
                <a:gd name="connsiteY1" fmla="*/ 461841 h 639865"/>
                <a:gd name="connsiteX2" fmla="*/ 135212 w 750215"/>
                <a:gd name="connsiteY2" fmla="*/ 121974 h 639865"/>
                <a:gd name="connsiteX3" fmla="*/ 410342 w 750215"/>
                <a:gd name="connsiteY3" fmla="*/ 594 h 639865"/>
                <a:gd name="connsiteX4" fmla="*/ 669287 w 750215"/>
                <a:gd name="connsiteY4" fmla="*/ 162435 h 639865"/>
                <a:gd name="connsiteX5" fmla="*/ 742115 w 750215"/>
                <a:gd name="connsiteY5" fmla="*/ 469932 h 639865"/>
                <a:gd name="connsiteX6" fmla="*/ 507446 w 750215"/>
                <a:gd name="connsiteY6" fmla="*/ 639865 h 639865"/>
                <a:gd name="connsiteX0" fmla="*/ 313237 w 798541"/>
                <a:gd name="connsiteY0" fmla="*/ 639865 h 704601"/>
                <a:gd name="connsiteX1" fmla="*/ 5740 w 798541"/>
                <a:gd name="connsiteY1" fmla="*/ 461841 h 704601"/>
                <a:gd name="connsiteX2" fmla="*/ 135212 w 798541"/>
                <a:gd name="connsiteY2" fmla="*/ 121974 h 704601"/>
                <a:gd name="connsiteX3" fmla="*/ 410342 w 798541"/>
                <a:gd name="connsiteY3" fmla="*/ 594 h 704601"/>
                <a:gd name="connsiteX4" fmla="*/ 669287 w 798541"/>
                <a:gd name="connsiteY4" fmla="*/ 162435 h 704601"/>
                <a:gd name="connsiteX5" fmla="*/ 742115 w 798541"/>
                <a:gd name="connsiteY5" fmla="*/ 469932 h 704601"/>
                <a:gd name="connsiteX6" fmla="*/ 782576 w 798541"/>
                <a:gd name="connsiteY6" fmla="*/ 704601 h 704601"/>
                <a:gd name="connsiteX0" fmla="*/ 313237 w 742181"/>
                <a:gd name="connsiteY0" fmla="*/ 639865 h 696509"/>
                <a:gd name="connsiteX1" fmla="*/ 5740 w 742181"/>
                <a:gd name="connsiteY1" fmla="*/ 461841 h 696509"/>
                <a:gd name="connsiteX2" fmla="*/ 135212 w 742181"/>
                <a:gd name="connsiteY2" fmla="*/ 121974 h 696509"/>
                <a:gd name="connsiteX3" fmla="*/ 410342 w 742181"/>
                <a:gd name="connsiteY3" fmla="*/ 594 h 696509"/>
                <a:gd name="connsiteX4" fmla="*/ 669287 w 742181"/>
                <a:gd name="connsiteY4" fmla="*/ 162435 h 696509"/>
                <a:gd name="connsiteX5" fmla="*/ 742115 w 742181"/>
                <a:gd name="connsiteY5" fmla="*/ 469932 h 696509"/>
                <a:gd name="connsiteX6" fmla="*/ 661195 w 742181"/>
                <a:gd name="connsiteY6" fmla="*/ 696509 h 696509"/>
                <a:gd name="connsiteX0" fmla="*/ 220343 w 738299"/>
                <a:gd name="connsiteY0" fmla="*/ 777430 h 777430"/>
                <a:gd name="connsiteX1" fmla="*/ 1858 w 738299"/>
                <a:gd name="connsiteY1" fmla="*/ 461841 h 777430"/>
                <a:gd name="connsiteX2" fmla="*/ 131330 w 738299"/>
                <a:gd name="connsiteY2" fmla="*/ 121974 h 777430"/>
                <a:gd name="connsiteX3" fmla="*/ 406460 w 738299"/>
                <a:gd name="connsiteY3" fmla="*/ 594 h 777430"/>
                <a:gd name="connsiteX4" fmla="*/ 665405 w 738299"/>
                <a:gd name="connsiteY4" fmla="*/ 162435 h 777430"/>
                <a:gd name="connsiteX5" fmla="*/ 738233 w 738299"/>
                <a:gd name="connsiteY5" fmla="*/ 469932 h 777430"/>
                <a:gd name="connsiteX6" fmla="*/ 657313 w 738299"/>
                <a:gd name="connsiteY6" fmla="*/ 696509 h 777430"/>
                <a:gd name="connsiteX0" fmla="*/ 180963 w 698919"/>
                <a:gd name="connsiteY0" fmla="*/ 777360 h 777360"/>
                <a:gd name="connsiteX1" fmla="*/ 2938 w 698919"/>
                <a:gd name="connsiteY1" fmla="*/ 413219 h 777360"/>
                <a:gd name="connsiteX2" fmla="*/ 91950 w 698919"/>
                <a:gd name="connsiteY2" fmla="*/ 121904 h 777360"/>
                <a:gd name="connsiteX3" fmla="*/ 367080 w 698919"/>
                <a:gd name="connsiteY3" fmla="*/ 524 h 777360"/>
                <a:gd name="connsiteX4" fmla="*/ 626025 w 698919"/>
                <a:gd name="connsiteY4" fmla="*/ 162365 h 777360"/>
                <a:gd name="connsiteX5" fmla="*/ 698853 w 698919"/>
                <a:gd name="connsiteY5" fmla="*/ 469862 h 777360"/>
                <a:gd name="connsiteX6" fmla="*/ 617933 w 698919"/>
                <a:gd name="connsiteY6" fmla="*/ 696439 h 777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8919" h="777360">
                  <a:moveTo>
                    <a:pt x="180963" y="777360"/>
                  </a:moveTo>
                  <a:cubicBezTo>
                    <a:pt x="85881" y="696439"/>
                    <a:pt x="17773" y="522462"/>
                    <a:pt x="2938" y="413219"/>
                  </a:cubicBezTo>
                  <a:cubicBezTo>
                    <a:pt x="-11897" y="303976"/>
                    <a:pt x="31260" y="190687"/>
                    <a:pt x="91950" y="121904"/>
                  </a:cubicBezTo>
                  <a:cubicBezTo>
                    <a:pt x="152640" y="53122"/>
                    <a:pt x="278068" y="-6220"/>
                    <a:pt x="367080" y="524"/>
                  </a:cubicBezTo>
                  <a:cubicBezTo>
                    <a:pt x="456093" y="7268"/>
                    <a:pt x="570729" y="84142"/>
                    <a:pt x="626025" y="162365"/>
                  </a:cubicBezTo>
                  <a:cubicBezTo>
                    <a:pt x="681321" y="240588"/>
                    <a:pt x="700202" y="380850"/>
                    <a:pt x="698853" y="469862"/>
                  </a:cubicBezTo>
                  <a:cubicBezTo>
                    <a:pt x="697504" y="558874"/>
                    <a:pt x="664462" y="666768"/>
                    <a:pt x="617933" y="696439"/>
                  </a:cubicBezTo>
                </a:path>
              </a:pathLst>
            </a:cu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/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 0</m:t>
                      </m:r>
                    </m:oMath>
                  </a14:m>
                  <a:r>
                    <a:rPr lang="en-US" sz="2800" dirty="0"/>
                    <a:t> |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B23470E-E088-46CF-9285-87BD5E22D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9586" y="2049660"/>
                  <a:ext cx="1377749" cy="954107"/>
                </a:xfrm>
                <a:prstGeom prst="rect">
                  <a:avLst/>
                </a:prstGeom>
                <a:blipFill>
                  <a:blip r:embed="rId6"/>
                  <a:stretch>
                    <a:fillRect t="-5732" r="-84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/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800" dirty="0"/>
                    <a:t> 1 &amp;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7A4C7CE-D0A7-4E48-8799-27F1CD585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2097" y="3017987"/>
                  <a:ext cx="2299604" cy="523220"/>
                </a:xfrm>
                <a:prstGeom prst="rect">
                  <a:avLst/>
                </a:prstGeom>
                <a:blipFill>
                  <a:blip r:embed="rId7"/>
                  <a:stretch>
                    <a:fillRect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/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512194-5DD7-45EB-AC26-623FD9F34C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68" y="1452888"/>
                <a:ext cx="113896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/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6C8D52A-C0C7-4A9B-8369-FB7BF4A56A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463" y="3545029"/>
                <a:ext cx="11389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Transitions: (as shown)</a:t>
                </a: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5BB65FB8-2785-48E3-9126-5158C747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32" y="4249598"/>
                <a:ext cx="4879943" cy="1003707"/>
              </a:xfrm>
              <a:prstGeom prst="rect">
                <a:avLst/>
              </a:prstGeom>
              <a:blipFill>
                <a:blip r:embed="rId10"/>
                <a:stretch>
                  <a:fillRect l="-1000" t="-7273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/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8E10BD0-E057-40B5-BA12-C2590ED06A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83" y="2836202"/>
                <a:ext cx="1001031" cy="52322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2044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769071" cy="410514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Theoretical result: Every LTL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converted to a </a:t>
                </a:r>
                <a:r>
                  <a:rPr lang="en-US" dirty="0" err="1"/>
                  <a:t>Büchi</a:t>
                </a:r>
                <a:r>
                  <a:rPr lang="en-US" dirty="0"/>
                  <a:t> monitor/automaton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Size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r>
                  <a:rPr lang="en-US" dirty="0"/>
                  <a:t> is generally exponential in the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; blow-up unavoidable in general</a:t>
                </a:r>
              </a:p>
              <a:p>
                <a:r>
                  <a:rPr lang="en-US" dirty="0"/>
                  <a:t>Construct composition of the original process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the </a:t>
                </a:r>
                <a:r>
                  <a:rPr lang="en-US" dirty="0" err="1"/>
                  <a:t>Büchi</a:t>
                </a:r>
                <a:r>
                  <a:rPr lang="en-US" dirty="0"/>
                  <a:t> monitor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there are cycles in the composite process that do not visit the states specified by the liveness property, then we have found a violation.</a:t>
                </a:r>
              </a:p>
              <a:p>
                <a:r>
                  <a:rPr lang="en-US" dirty="0"/>
                  <a:t>Reachable cycles in process composition correspond to counterexamples to liveness properties</a:t>
                </a:r>
              </a:p>
              <a:p>
                <a:r>
                  <a:rPr lang="en-US" dirty="0"/>
                  <a:t>Implemented in many verification tools (e.g. the SPIN model checker developed at NASA JPL)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EB444EA-D2E8-4066-ADD7-D6CD2324C1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769071" cy="4105145"/>
              </a:xfrm>
              <a:blipFill>
                <a:blip r:embed="rId2"/>
                <a:stretch>
                  <a:fillRect l="-518" t="-3120" r="-570" b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2BFAF98-54A9-4568-90B0-EA4ED4D17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Büchi</a:t>
            </a:r>
            <a:r>
              <a:rPr lang="en-US" dirty="0"/>
              <a:t> monitors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E830-2D88-4E52-A81F-074161B3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15325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183FB6-5CDE-4B09-AB93-C3613A58A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was a linear-time logic where we reason about traces</a:t>
            </a:r>
          </a:p>
          <a:p>
            <a:r>
              <a:rPr lang="en-US" dirty="0"/>
              <a:t>CTL is a logic where we reason over the tree of executions generated by a program, also known as the </a:t>
            </a:r>
            <a:r>
              <a:rPr lang="en-US" i="1" dirty="0"/>
              <a:t>computation tree</a:t>
            </a:r>
            <a:endParaRPr lang="en-US" dirty="0"/>
          </a:p>
          <a:p>
            <a:r>
              <a:rPr lang="en-US" dirty="0"/>
              <a:t>We care about CTL because:</a:t>
            </a:r>
          </a:p>
          <a:p>
            <a:pPr lvl="1"/>
            <a:r>
              <a:rPr lang="en-US" dirty="0"/>
              <a:t> There are some properties that cannot be expressed in LTL, but can be expressed in CTL: From every system state, there is a system execution that takes it back to the initial state (also known as the reset property)</a:t>
            </a:r>
          </a:p>
          <a:p>
            <a:pPr lvl="1"/>
            <a:r>
              <a:rPr lang="en-US" dirty="0"/>
              <a:t>To understand </a:t>
            </a:r>
            <a:r>
              <a:rPr lang="en-US" dirty="0" err="1"/>
              <a:t>pCTL</a:t>
            </a:r>
            <a:r>
              <a:rPr lang="en-US" dirty="0"/>
              <a:t> (Probabilistic CTL), it’s good if you understand CTL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Can express interesting properties for multi-agent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2DD350D-5867-4F26-9E9E-B67A2A31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9BD4F-A084-44A4-A698-C3B0B4E9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529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F1D6DA-28FC-4CFE-9492-8826EE954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7094" y="1277926"/>
            <a:ext cx="3752900" cy="4445007"/>
          </a:xfrm>
        </p:spPr>
        <p:txBody>
          <a:bodyPr>
            <a:normAutofit/>
          </a:bodyPr>
          <a:lstStyle/>
          <a:p>
            <a:r>
              <a:rPr lang="en-US" dirty="0"/>
              <a:t>We saw computation trees when understanding semantics of asynchronous processes</a:t>
            </a:r>
          </a:p>
          <a:p>
            <a:r>
              <a:rPr lang="en-US" dirty="0"/>
              <a:t>Basically a tree that considers “all possibilities” in a reactive program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B85A36-75B3-4F0F-9B76-5E3FD5C7B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33D9-FDE7-4266-BAC9-A02B0F76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7BEFC1-C120-47B7-801B-156FBDF4E43C}"/>
              </a:ext>
            </a:extLst>
          </p:cNvPr>
          <p:cNvGrpSpPr/>
          <p:nvPr/>
        </p:nvGrpSpPr>
        <p:grpSpPr>
          <a:xfrm>
            <a:off x="192005" y="1147454"/>
            <a:ext cx="3211206" cy="1255135"/>
            <a:chOff x="1206584" y="1703718"/>
            <a:chExt cx="3719414" cy="181819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506EE5-C532-4BBA-913F-CBAAB77121C7}"/>
                </a:ext>
              </a:extLst>
            </p:cNvPr>
            <p:cNvSpPr/>
            <p:nvPr/>
          </p:nvSpPr>
          <p:spPr>
            <a:xfrm>
              <a:off x="1206585" y="1723597"/>
              <a:ext cx="3719413" cy="1757440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169416-0BEA-4999-8784-9BDDE478AF9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4" y="2341759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2F582B-0CCF-46C6-8F35-7E74AAD7ABFA}"/>
                </a:ext>
              </a:extLst>
            </p:cNvPr>
            <p:cNvSpPr txBox="1"/>
            <p:nvPr/>
          </p:nvSpPr>
          <p:spPr>
            <a:xfrm>
              <a:off x="1481058" y="1703718"/>
              <a:ext cx="3222109" cy="5078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nat</a:t>
              </a:r>
              <a:r>
                <a:rPr lang="en-US" sz="2400" dirty="0"/>
                <a:t> x := 0; bool y:= 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/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A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400" dirty="0"/>
                    <a:t>  x := (x + 1) mod 2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1E495F7A-33FE-424A-9804-3A01DC7BB3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0896" y="2390399"/>
                  <a:ext cx="3147471" cy="507848"/>
                </a:xfrm>
                <a:prstGeom prst="rect">
                  <a:avLst/>
                </a:prstGeom>
                <a:blipFill>
                  <a:blip r:embed="rId2"/>
                  <a:stretch>
                    <a:fillRect l="-3596" t="-13793" r="-2472" b="-689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/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0" dirty="0"/>
                    <a:t>B: even(x)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400" dirty="0"/>
                    <a:t> y: = 1-y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06EBCB3-8EAA-431B-9FF7-0EC255C4AE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3098" y="2853142"/>
                  <a:ext cx="3155269" cy="668770"/>
                </a:xfrm>
                <a:prstGeom prst="rect">
                  <a:avLst/>
                </a:prstGeom>
                <a:blipFill>
                  <a:blip r:embed="rId3"/>
                  <a:stretch>
                    <a:fillRect l="-3587" t="-10526" r="-246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2561C67-80A1-4C3A-8045-8945CB75C0B6}"/>
              </a:ext>
            </a:extLst>
          </p:cNvPr>
          <p:cNvGrpSpPr/>
          <p:nvPr/>
        </p:nvGrpSpPr>
        <p:grpSpPr>
          <a:xfrm>
            <a:off x="192005" y="2989333"/>
            <a:ext cx="3288870" cy="2196748"/>
            <a:chOff x="3702969" y="1557568"/>
            <a:chExt cx="3288870" cy="21967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/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68E55583-5AB6-43A3-A74E-308BA0EB9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3849" y="1761312"/>
                  <a:ext cx="1001031" cy="544223"/>
                </a:xfrm>
                <a:prstGeom prst="ellipse">
                  <a:avLst/>
                </a:prstGeom>
                <a:blipFill>
                  <a:blip r:embed="rId4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/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09F698C-BDF6-4916-864A-51E6FD947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4063849" y="3210093"/>
                  <a:ext cx="1001031" cy="544223"/>
                </a:xfrm>
                <a:prstGeom prst="ellipse">
                  <a:avLst/>
                </a:prstGeom>
                <a:blipFill>
                  <a:blip r:embed="rId5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AE65B84-74F1-4B13-8823-CB6C1E713753}"/>
                </a:ext>
              </a:extLst>
            </p:cNvPr>
            <p:cNvSpPr/>
            <p:nvPr/>
          </p:nvSpPr>
          <p:spPr>
            <a:xfrm>
              <a:off x="3702969" y="2107201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/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A4E09898-A92A-4A8D-95BC-507D1C012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9" y="1761312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 b="-425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/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C7DF7A5-D75D-4973-A38B-AB94632D5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6888" y="3160838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 b="-42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4A64CE5-3A17-4711-A474-67F7C5E93844}"/>
                </a:ext>
              </a:extLst>
            </p:cNvPr>
            <p:cNvCxnSpPr>
              <a:stCxn id="5" idx="6"/>
              <a:endCxn id="26" idx="2"/>
            </p:cNvCxnSpPr>
            <p:nvPr/>
          </p:nvCxnSpPr>
          <p:spPr>
            <a:xfrm>
              <a:off x="5064880" y="2033424"/>
              <a:ext cx="562009" cy="0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92B0C52-7882-4865-BBB7-6A31705CC099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>
              <a:off x="4564365" y="2305535"/>
              <a:ext cx="0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901FBB3-157F-43A5-A755-174B5F7F4C1F}"/>
                </a:ext>
              </a:extLst>
            </p:cNvPr>
            <p:cNvCxnSpPr>
              <a:cxnSpLocks/>
              <a:stCxn id="26" idx="4"/>
              <a:endCxn id="27" idx="0"/>
            </p:cNvCxnSpPr>
            <p:nvPr/>
          </p:nvCxnSpPr>
          <p:spPr>
            <a:xfrm flipH="1">
              <a:off x="6127404" y="2305535"/>
              <a:ext cx="1" cy="855303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E26AAE3-40F0-4E2E-9DC3-E709E05F056B}"/>
                </a:ext>
              </a:extLst>
            </p:cNvPr>
            <p:cNvSpPr/>
            <p:nvPr/>
          </p:nvSpPr>
          <p:spPr>
            <a:xfrm flipH="1">
              <a:off x="6627919" y="2048014"/>
              <a:ext cx="363920" cy="1341237"/>
            </a:xfrm>
            <a:custGeom>
              <a:avLst/>
              <a:gdLst>
                <a:gd name="connsiteX0" fmla="*/ 324176 w 388913"/>
                <a:gd name="connsiteY0" fmla="*/ 2023009 h 2023009"/>
                <a:gd name="connsiteX1" fmla="*/ 495 w 388913"/>
                <a:gd name="connsiteY1" fmla="*/ 922492 h 2023009"/>
                <a:gd name="connsiteX2" fmla="*/ 388913 w 388913"/>
                <a:gd name="connsiteY2" fmla="*/ 0 h 2023009"/>
                <a:gd name="connsiteX0" fmla="*/ 388418 w 388418"/>
                <a:gd name="connsiteY0" fmla="*/ 2063469 h 2063469"/>
                <a:gd name="connsiteX1" fmla="*/ 0 w 388418"/>
                <a:gd name="connsiteY1" fmla="*/ 922492 h 2063469"/>
                <a:gd name="connsiteX2" fmla="*/ 388418 w 388418"/>
                <a:gd name="connsiteY2" fmla="*/ 0 h 2063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8418" h="2063469">
                  <a:moveTo>
                    <a:pt x="388418" y="2063469"/>
                  </a:moveTo>
                  <a:cubicBezTo>
                    <a:pt x="221182" y="1681794"/>
                    <a:pt x="0" y="1266403"/>
                    <a:pt x="0" y="922492"/>
                  </a:cubicBezTo>
                  <a:cubicBezTo>
                    <a:pt x="0" y="578581"/>
                    <a:pt x="199603" y="292662"/>
                    <a:pt x="388418" y="0"/>
                  </a:cubicBezTo>
                </a:path>
              </a:pathLst>
            </a:custGeom>
            <a:ln w="31750">
              <a:solidFill>
                <a:srgbClr val="C0000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7A4A36A1-A751-4D73-AAEB-DB6812B99EA1}"/>
                </a:ext>
              </a:extLst>
            </p:cNvPr>
            <p:cNvSpPr/>
            <p:nvPr/>
          </p:nvSpPr>
          <p:spPr>
            <a:xfrm>
              <a:off x="4844375" y="1557568"/>
              <a:ext cx="904672" cy="221976"/>
            </a:xfrm>
            <a:custGeom>
              <a:avLst/>
              <a:gdLst>
                <a:gd name="connsiteX0" fmla="*/ 875490 w 875490"/>
                <a:gd name="connsiteY0" fmla="*/ 138909 h 138909"/>
                <a:gd name="connsiteX1" fmla="*/ 398834 w 875490"/>
                <a:gd name="connsiteY1" fmla="*/ 2722 h 138909"/>
                <a:gd name="connsiteX2" fmla="*/ 0 w 875490"/>
                <a:gd name="connsiteY2" fmla="*/ 61088 h 138909"/>
                <a:gd name="connsiteX0" fmla="*/ 875490 w 875490"/>
                <a:gd name="connsiteY0" fmla="*/ 456886 h 456886"/>
                <a:gd name="connsiteX1" fmla="*/ 483557 w 875490"/>
                <a:gd name="connsiteY1" fmla="*/ 344 h 456886"/>
                <a:gd name="connsiteX2" fmla="*/ 0 w 875490"/>
                <a:gd name="connsiteY2" fmla="*/ 379065 h 456886"/>
                <a:gd name="connsiteX0" fmla="*/ 950801 w 950801"/>
                <a:gd name="connsiteY0" fmla="*/ 578721 h 578722"/>
                <a:gd name="connsiteX1" fmla="*/ 483557 w 950801"/>
                <a:gd name="connsiteY1" fmla="*/ 2046 h 578722"/>
                <a:gd name="connsiteX2" fmla="*/ 0 w 950801"/>
                <a:gd name="connsiteY2" fmla="*/ 380767 h 578722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  <a:gd name="connsiteX0" fmla="*/ 875489 w 875489"/>
                <a:gd name="connsiteY0" fmla="*/ 456889 h 456888"/>
                <a:gd name="connsiteX1" fmla="*/ 483557 w 875489"/>
                <a:gd name="connsiteY1" fmla="*/ 346 h 456888"/>
                <a:gd name="connsiteX2" fmla="*/ 0 w 875489"/>
                <a:gd name="connsiteY2" fmla="*/ 379067 h 45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5489" h="456888">
                  <a:moveTo>
                    <a:pt x="875489" y="456889"/>
                  </a:moveTo>
                  <a:cubicBezTo>
                    <a:pt x="757187" y="114969"/>
                    <a:pt x="629472" y="13316"/>
                    <a:pt x="483557" y="346"/>
                  </a:cubicBezTo>
                  <a:cubicBezTo>
                    <a:pt x="337642" y="-12624"/>
                    <a:pt x="126459" y="343399"/>
                    <a:pt x="0" y="379067"/>
                  </a:cubicBezTo>
                </a:path>
              </a:pathLst>
            </a:custGeom>
            <a:ln w="31750">
              <a:solidFill>
                <a:srgbClr val="0070C0"/>
              </a:solidFill>
              <a:tailEnd type="triangle" w="lg" len="lg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8562DF75-7EB3-4352-9E83-A57EDEC26BB0}"/>
              </a:ext>
            </a:extLst>
          </p:cNvPr>
          <p:cNvSpPr txBox="1"/>
          <p:nvPr/>
        </p:nvSpPr>
        <p:spPr>
          <a:xfrm>
            <a:off x="847537" y="2349472"/>
            <a:ext cx="1308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Process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0C37712-2E14-4BAC-8649-5F90254281EA}"/>
              </a:ext>
            </a:extLst>
          </p:cNvPr>
          <p:cNvSpPr txBox="1"/>
          <p:nvPr/>
        </p:nvSpPr>
        <p:spPr>
          <a:xfrm>
            <a:off x="166680" y="5214298"/>
            <a:ext cx="3226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Finite State machine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6EA145-F589-4F7D-B0A7-7C438BF0088A}"/>
              </a:ext>
            </a:extLst>
          </p:cNvPr>
          <p:cNvCxnSpPr>
            <a:cxnSpLocks/>
          </p:cNvCxnSpPr>
          <p:nvPr/>
        </p:nvCxnSpPr>
        <p:spPr>
          <a:xfrm>
            <a:off x="247530" y="2989333"/>
            <a:ext cx="408337" cy="314511"/>
          </a:xfrm>
          <a:prstGeom prst="straightConnector1">
            <a:avLst/>
          </a:prstGeom>
          <a:ln w="31750">
            <a:solidFill>
              <a:schemeClr val="accent3">
                <a:lumMod val="75000"/>
              </a:schemeClr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/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C7E3CB75-5D57-4CCF-88B7-0B5EFBDDF8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4731" y="1209202"/>
                <a:ext cx="1001031" cy="544223"/>
              </a:xfrm>
              <a:prstGeom prst="ellipse">
                <a:avLst/>
              </a:prstGeom>
              <a:blipFill>
                <a:blip r:embed="rId8"/>
                <a:stretch>
                  <a:fillRect b="-3158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/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EED4AFD-CB88-40B4-A297-ED6EB354D1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010" y="2260141"/>
                <a:ext cx="1001031" cy="544223"/>
              </a:xfrm>
              <a:prstGeom prst="ellipse">
                <a:avLst/>
              </a:prstGeom>
              <a:blipFill>
                <a:blip r:embed="rId9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/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FAD9BA6C-032A-4754-8231-D8B85E4255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412252" y="2338970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7AB0BE3-FFAB-42AC-8CD0-0AC154A5411F}"/>
              </a:ext>
            </a:extLst>
          </p:cNvPr>
          <p:cNvCxnSpPr>
            <a:cxnSpLocks/>
            <a:stCxn id="72" idx="3"/>
            <a:endCxn id="74" idx="0"/>
          </p:cNvCxnSpPr>
          <p:nvPr/>
        </p:nvCxnSpPr>
        <p:spPr>
          <a:xfrm flipH="1">
            <a:off x="4912767" y="1673725"/>
            <a:ext cx="418562" cy="665245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36683E7-1F0B-45C5-B30F-5E89D41EC7A9}"/>
              </a:ext>
            </a:extLst>
          </p:cNvPr>
          <p:cNvCxnSpPr>
            <a:cxnSpLocks/>
            <a:stCxn id="72" idx="5"/>
            <a:endCxn id="73" idx="0"/>
          </p:cNvCxnSpPr>
          <p:nvPr/>
        </p:nvCxnSpPr>
        <p:spPr>
          <a:xfrm>
            <a:off x="6039164" y="1673725"/>
            <a:ext cx="513362" cy="586416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/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7CACEFD-37F7-4F3F-816B-8183193EA6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551494" y="3509414"/>
                <a:ext cx="1001031" cy="544223"/>
              </a:xfrm>
              <a:prstGeom prst="ellipse">
                <a:avLst/>
              </a:prstGeom>
              <a:blipFill>
                <a:blip r:embed="rId11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/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9998366-46FB-4C4E-8E2B-752B276FF7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970328" y="3522771"/>
                <a:ext cx="1001031" cy="544223"/>
              </a:xfrm>
              <a:prstGeom prst="ellipse">
                <a:avLst/>
              </a:prstGeom>
              <a:blipFill>
                <a:blip r:embed="rId12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/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6F5C1BA-0BD5-4ACE-A677-FA1E9D9983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98519" y="3485701"/>
                <a:ext cx="1001031" cy="544223"/>
              </a:xfrm>
              <a:prstGeom prst="ellipse">
                <a:avLst/>
              </a:prstGeom>
              <a:blipFill>
                <a:blip r:embed="rId13"/>
                <a:stretch>
                  <a:fillRect b="-425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667246B-E34B-4ABC-8721-5B7383E46E43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4499034" y="2872692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E85BDF-F8AD-443D-A92E-CDD4A4155EC3}"/>
              </a:ext>
            </a:extLst>
          </p:cNvPr>
          <p:cNvCxnSpPr>
            <a:cxnSpLocks/>
            <a:stCxn id="73" idx="3"/>
            <a:endCxn id="83" idx="0"/>
          </p:cNvCxnSpPr>
          <p:nvPr/>
        </p:nvCxnSpPr>
        <p:spPr>
          <a:xfrm flipH="1">
            <a:off x="6052009" y="2724664"/>
            <a:ext cx="146599" cy="784750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F5949CE-1FFF-4984-BB9F-A67EC6952EF0}"/>
              </a:ext>
            </a:extLst>
          </p:cNvPr>
          <p:cNvCxnSpPr>
            <a:cxnSpLocks/>
            <a:stCxn id="73" idx="5"/>
            <a:endCxn id="84" idx="0"/>
          </p:cNvCxnSpPr>
          <p:nvPr/>
        </p:nvCxnSpPr>
        <p:spPr>
          <a:xfrm>
            <a:off x="6906443" y="2724664"/>
            <a:ext cx="564400" cy="798107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A0C96FD-3827-464E-8BC1-E9622387125F}"/>
              </a:ext>
            </a:extLst>
          </p:cNvPr>
          <p:cNvCxnSpPr>
            <a:cxnSpLocks/>
          </p:cNvCxnSpPr>
          <p:nvPr/>
        </p:nvCxnSpPr>
        <p:spPr>
          <a:xfrm flipH="1">
            <a:off x="4037844" y="3979594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D8CBD9A-8A71-4FD7-BC35-775430A520E4}"/>
              </a:ext>
            </a:extLst>
          </p:cNvPr>
          <p:cNvCxnSpPr>
            <a:cxnSpLocks/>
          </p:cNvCxnSpPr>
          <p:nvPr/>
        </p:nvCxnSpPr>
        <p:spPr>
          <a:xfrm>
            <a:off x="4693330" y="4006187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B4B9BE-3498-4D74-835A-A3EC4CE0C6C6}"/>
              </a:ext>
            </a:extLst>
          </p:cNvPr>
          <p:cNvCxnSpPr>
            <a:cxnSpLocks/>
          </p:cNvCxnSpPr>
          <p:nvPr/>
        </p:nvCxnSpPr>
        <p:spPr>
          <a:xfrm flipH="1">
            <a:off x="5570466" y="4033881"/>
            <a:ext cx="191880" cy="613009"/>
          </a:xfrm>
          <a:prstGeom prst="straightConnector1">
            <a:avLst/>
          </a:prstGeom>
          <a:ln w="31750">
            <a:solidFill>
              <a:srgbClr val="C0000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A02B854-DE99-40EE-9B29-1409F1436066}"/>
              </a:ext>
            </a:extLst>
          </p:cNvPr>
          <p:cNvCxnSpPr>
            <a:cxnSpLocks/>
          </p:cNvCxnSpPr>
          <p:nvPr/>
        </p:nvCxnSpPr>
        <p:spPr>
          <a:xfrm>
            <a:off x="6225952" y="406047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2D4C843-D54E-49A0-BFA5-D8F26A3990E0}"/>
              </a:ext>
            </a:extLst>
          </p:cNvPr>
          <p:cNvCxnSpPr>
            <a:cxnSpLocks/>
          </p:cNvCxnSpPr>
          <p:nvPr/>
        </p:nvCxnSpPr>
        <p:spPr>
          <a:xfrm>
            <a:off x="7441054" y="4066994"/>
            <a:ext cx="187407" cy="635671"/>
          </a:xfrm>
          <a:prstGeom prst="straightConnector1">
            <a:avLst/>
          </a:prstGeom>
          <a:ln w="31750">
            <a:solidFill>
              <a:srgbClr val="0070C0"/>
            </a:solidFill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8836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91B077-F03F-4C13-BA42-F8CC96868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8A3F-46BC-4D18-9676-4F7748EF0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0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𝐄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𝐀𝐗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𝐀𝐅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𝐀𝐆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86B051A9-2529-4B55-8C2E-FE38DC480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1857297"/>
                  </p:ext>
                </p:extLst>
              </p:nvPr>
            </p:nvGraphicFramePr>
            <p:xfrm>
              <a:off x="342564" y="1070610"/>
              <a:ext cx="11506872" cy="46863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Syntax of 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35" t="-125333" r="-910160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125333" r="-279911" b="-8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25333" r="-86" b="-8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225333" r="-279911" b="-7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325333" r="-279911" b="-6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dirty="0"/>
                            <a:t>xists a </a:t>
                          </a:r>
                          <a:r>
                            <a:rPr lang="en-US" sz="2000" b="1" dirty="0"/>
                            <a:t>F</a:t>
                          </a:r>
                          <a:r>
                            <a:rPr lang="en-US" sz="20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425333" r="-279911" b="-5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518421" r="-279911" b="-42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1" dirty="0"/>
                            <a:t>E</a:t>
                          </a:r>
                          <a:r>
                            <a:rPr lang="en-US" sz="2000" b="0" dirty="0"/>
                            <a:t>xists an execution where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626667" r="-279911" b="-3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dirty="0"/>
                            <a:t>ll </a:t>
                          </a:r>
                          <a:r>
                            <a:rPr lang="en-US" sz="2000" dirty="0" err="1"/>
                            <a:t>Ne</a:t>
                          </a:r>
                          <a:r>
                            <a:rPr lang="en-US" sz="2000" b="1" dirty="0" err="1"/>
                            <a:t>X</a:t>
                          </a:r>
                          <a:r>
                            <a:rPr lang="en-US" sz="2000" dirty="0" err="1"/>
                            <a:t>t</a:t>
                          </a:r>
                          <a:r>
                            <a:rPr lang="en-US" sz="2000" dirty="0"/>
                            <a:t>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726667" r="-279911" b="-2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 possible future paths, there is a</a:t>
                          </a:r>
                          <a:r>
                            <a:rPr lang="en-US" sz="2000" dirty="0"/>
                            <a:t> future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46278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826667" r="-279911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</a:t>
                          </a:r>
                          <a:r>
                            <a:rPr lang="en-US" sz="2000" b="1" dirty="0"/>
                            <a:t> A</a:t>
                          </a:r>
                          <a:r>
                            <a:rPr lang="en-US" sz="2000" b="0" dirty="0"/>
                            <a:t>ll</a:t>
                          </a:r>
                          <a:r>
                            <a:rPr lang="en-US" sz="2000" b="1" dirty="0"/>
                            <a:t> </a:t>
                          </a:r>
                          <a:r>
                            <a:rPr lang="en-US" sz="2000" b="0" dirty="0"/>
                            <a:t>possible future paths, </a:t>
                          </a:r>
                          <a:r>
                            <a:rPr lang="en-US" sz="2000" b="1" dirty="0"/>
                            <a:t>G</a:t>
                          </a:r>
                          <a:r>
                            <a:rPr lang="en-US" sz="20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2858009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964" t="-926667" r="-279911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b="0" dirty="0"/>
                            <a:t>In </a:t>
                          </a:r>
                          <a:r>
                            <a:rPr lang="en-US" sz="2000" b="1" dirty="0"/>
                            <a:t>A</a:t>
                          </a:r>
                          <a:r>
                            <a:rPr lang="en-US" sz="2000" b="0" dirty="0"/>
                            <a:t>ll possible future executions, in all steps </a:t>
                          </a:r>
                          <a:r>
                            <a:rPr lang="en-US" sz="2000" b="1" dirty="0"/>
                            <a:t>U</a:t>
                          </a:r>
                          <a:r>
                            <a:rPr lang="en-US" sz="20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4850367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06605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</p:spPr>
            <p:txBody>
              <a:bodyPr>
                <a:normAutofit/>
              </a:bodyPr>
              <a:lstStyle/>
              <a:p>
                <a:r>
                  <a:rPr lang="en-US" i="1" dirty="0"/>
                  <a:t>Path properties: </a:t>
                </a:r>
                <a:r>
                  <a:rPr lang="en-US" dirty="0"/>
                  <a:t>properties of any given path or execution in the program</a:t>
                </a:r>
              </a:p>
              <a:p>
                <a:r>
                  <a:rPr lang="en-US" i="1" dirty="0"/>
                  <a:t>Quantification over runs: </a:t>
                </a:r>
                <a:r>
                  <a:rPr lang="en-US" dirty="0"/>
                  <a:t>Checking if a property holds over </a:t>
                </a:r>
                <a:r>
                  <a:rPr lang="en-US" b="1" dirty="0"/>
                  <a:t>all </a:t>
                </a:r>
                <a:r>
                  <a:rPr lang="en-US" dirty="0"/>
                  <a:t>paths or over </a:t>
                </a:r>
                <a:r>
                  <a:rPr lang="en-US" b="1" dirty="0"/>
                  <a:t>some </a:t>
                </a:r>
                <a:r>
                  <a:rPr lang="en-US" dirty="0"/>
                  <a:t>path</a:t>
                </a:r>
                <a:endParaRPr lang="en-US" i="1" dirty="0"/>
              </a:p>
              <a:p>
                <a:r>
                  <a:rPr lang="en-US" dirty="0"/>
                  <a:t>Example CTL operator: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4000" b="1" i="0" smtClean="0">
                          <a:latin typeface="Cambria Math" panose="02040503050406030204" pitchFamily="18" charset="0"/>
                        </a:rPr>
                        <m:t>𝐅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863A8CB-C52D-43DF-9E76-3D36A856B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626453"/>
              </a:xfrm>
              <a:blipFill>
                <a:blip r:embed="rId2"/>
                <a:stretch>
                  <a:fillRect l="-625" t="-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F291D39-53C2-49E2-BC48-D7FC19F5C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A0C40-A237-4AE5-A046-94952032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F502E-4DC5-441F-BC24-F468772D1423}"/>
              </a:ext>
            </a:extLst>
          </p:cNvPr>
          <p:cNvSpPr txBox="1"/>
          <p:nvPr/>
        </p:nvSpPr>
        <p:spPr>
          <a:xfrm>
            <a:off x="2149812" y="4842860"/>
            <a:ext cx="3122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 </a:t>
            </a:r>
            <a:r>
              <a:rPr lang="en-US" sz="3200" b="1" dirty="0"/>
              <a:t>A</a:t>
            </a:r>
            <a:r>
              <a:rPr lang="en-US" sz="3200" dirty="0"/>
              <a:t>ll executions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8DD76E-DCAE-411C-85F7-5CF161EF34E8}"/>
              </a:ext>
            </a:extLst>
          </p:cNvPr>
          <p:cNvSpPr txBox="1"/>
          <p:nvPr/>
        </p:nvSpPr>
        <p:spPr>
          <a:xfrm>
            <a:off x="6016224" y="4842860"/>
            <a:ext cx="5405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Eventually/In Some </a:t>
            </a:r>
            <a:r>
              <a:rPr lang="en-US" sz="3200" b="1" dirty="0"/>
              <a:t>F</a:t>
            </a:r>
            <a:r>
              <a:rPr lang="en-US" sz="3200" dirty="0"/>
              <a:t>uture step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0C059F70-3827-4503-8DDA-39873EF298B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447125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5BB7F30A-61E1-4D25-A709-2CF0E66F727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9353" y="3835098"/>
            <a:ext cx="1113182" cy="902342"/>
          </a:xfrm>
          <a:prstGeom prst="bentConnector3">
            <a:avLst>
              <a:gd name="adj1" fmla="val 50000"/>
            </a:avLst>
          </a:prstGeom>
          <a:ln w="317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986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3DBA92-B3EA-47F8-9CB9-2670BA7B2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EB68C-F97F-4C2F-A090-7F3E6DC0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9A0C18D-5967-481E-BFCB-41BBE90817C6}"/>
              </a:ext>
            </a:extLst>
          </p:cNvPr>
          <p:cNvGrpSpPr/>
          <p:nvPr/>
        </p:nvGrpSpPr>
        <p:grpSpPr>
          <a:xfrm>
            <a:off x="467379" y="1754589"/>
            <a:ext cx="3287498" cy="3513668"/>
            <a:chOff x="467379" y="1754589"/>
            <a:chExt cx="3287498" cy="35136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6567E04-7226-42CD-AAA0-1FFAC4FC5E7D}"/>
                </a:ext>
              </a:extLst>
            </p:cNvPr>
            <p:cNvGrpSpPr/>
            <p:nvPr/>
          </p:nvGrpSpPr>
          <p:grpSpPr>
            <a:xfrm>
              <a:off x="467379" y="1754589"/>
              <a:ext cx="3287498" cy="2394873"/>
              <a:chOff x="331192" y="2240972"/>
              <a:chExt cx="3287498" cy="239487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/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7EF9B0F1-74E7-4497-B133-2CD09B89BA6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6919" y="2240972"/>
                    <a:ext cx="826851" cy="778828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/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697BE07C-48DA-49B1-A0E9-47C26F589A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3063" y="3857017"/>
                    <a:ext cx="826851" cy="778828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/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noFill/>
                  <a:ln w="349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i="1" dirty="0">
                      <a:solidFill>
                        <a:schemeClr val="tx1"/>
                      </a:solidFill>
                      <a:latin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452103C0-EC8B-4B0A-97E2-492C724AE66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91839" y="3779195"/>
                    <a:ext cx="826851" cy="778828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3492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9F45831-B4C8-4B2B-A1F4-4B22CEC4296B}"/>
                  </a:ext>
                </a:extLst>
              </p:cNvPr>
              <p:cNvCxnSpPr>
                <a:cxnSpLocks/>
                <a:stCxn id="5" idx="3"/>
                <a:endCxn id="6" idx="0"/>
              </p:cNvCxnSpPr>
              <p:nvPr/>
            </p:nvCxnSpPr>
            <p:spPr>
              <a:xfrm flipH="1">
                <a:off x="1256489" y="2905743"/>
                <a:ext cx="641520" cy="95127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A0225BC-9B76-4978-AFC9-29343D139ED7}"/>
                  </a:ext>
                </a:extLst>
              </p:cNvPr>
              <p:cNvCxnSpPr>
                <a:cxnSpLocks/>
                <a:stCxn id="5" idx="5"/>
                <a:endCxn id="7" idx="0"/>
              </p:cNvCxnSpPr>
              <p:nvPr/>
            </p:nvCxnSpPr>
            <p:spPr>
              <a:xfrm>
                <a:off x="2482680" y="2905743"/>
                <a:ext cx="722585" cy="87345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/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B638E614-4D03-4901-9D8D-79A7A4CC9B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192" y="3876221"/>
                    <a:ext cx="511871" cy="584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/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32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F25704A2-43D5-4D6C-9A6E-EED4DC1C94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07808" y="3838201"/>
                    <a:ext cx="511871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/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2D2EA2D-5A3C-4188-B4ED-2918158F19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530" y="4621926"/>
                  <a:ext cx="1251496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AF6341B-CB3C-4314-8E49-D7B77685431E}"/>
              </a:ext>
            </a:extLst>
          </p:cNvPr>
          <p:cNvGrpSpPr/>
          <p:nvPr/>
        </p:nvGrpSpPr>
        <p:grpSpPr>
          <a:xfrm>
            <a:off x="4589662" y="1606492"/>
            <a:ext cx="2775627" cy="3490651"/>
            <a:chOff x="6060331" y="1658649"/>
            <a:chExt cx="2775627" cy="34906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5AA96CF0-6385-454E-8258-9CDC2AC6A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71D0F7-4132-4370-A5CF-E8CD92B863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B5868AEA-E7CE-4D9E-90C7-E93BA15CE8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EC21BB-DB30-4E3C-B8A7-A8542ACDA04E}"/>
                </a:ext>
              </a:extLst>
            </p:cNvPr>
            <p:cNvCxnSpPr>
              <a:cxnSpLocks/>
              <a:stCxn id="22" idx="3"/>
              <a:endCxn id="23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2137AF-BD84-4288-8C6B-67913D48E209}"/>
                </a:ext>
              </a:extLst>
            </p:cNvPr>
            <p:cNvCxnSpPr>
              <a:cxnSpLocks/>
              <a:stCxn id="22" idx="5"/>
              <a:endCxn id="24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/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434CA98-D544-422F-B29A-CBDC59E8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4371" y="3331919"/>
                  <a:ext cx="511871" cy="58477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/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2D276CA-6F96-4264-B1D7-051723C55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110" y="4502969"/>
                  <a:ext cx="1213024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E8C268-7540-480D-92EA-69D4115BF8A9}"/>
              </a:ext>
            </a:extLst>
          </p:cNvPr>
          <p:cNvGrpSpPr/>
          <p:nvPr/>
        </p:nvGrpSpPr>
        <p:grpSpPr>
          <a:xfrm>
            <a:off x="8130435" y="1547486"/>
            <a:ext cx="3396841" cy="3492552"/>
            <a:chOff x="5602384" y="1658649"/>
            <a:chExt cx="3233574" cy="34925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/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0A9184BB-81AE-4795-93E8-3793A9457A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4187" y="1658649"/>
                  <a:ext cx="826851" cy="778828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/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C32BA35A-B75B-480B-9CD4-66606C038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0331" y="3274694"/>
                  <a:ext cx="826851" cy="778828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/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D4990C4A-B873-4B4E-AA3E-F567CA59AC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9107" y="3196872"/>
                  <a:ext cx="826851" cy="778828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E69BE72-DC14-4B84-88EE-EA4DCCF6BD99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6473757" y="2323420"/>
              <a:ext cx="641520" cy="9512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EED60CF-581C-45CD-AFBB-BFBC9CB9EF2C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7699948" y="2323420"/>
              <a:ext cx="722585" cy="87345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/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7BBEDCF-6B1B-4AB1-AB4B-1DCF25DA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384" y="3111587"/>
                  <a:ext cx="511871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/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3600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8D15EF-3896-4A47-ACDA-B034113AF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5350" y="4504870"/>
                  <a:ext cx="2690608" cy="64633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/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A6C80F7-6487-4E0F-BB3B-75D9F68F2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9616" y="2949353"/>
                <a:ext cx="537716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/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5544526-CF97-463E-8551-441036520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981" y="3400701"/>
                <a:ext cx="511294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92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all</a:t>
                </a:r>
              </a:p>
              <a:p>
                <a:r>
                  <a:rPr lang="en-US" sz="2800" dirty="0"/>
                  <a:t>Paths,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920" y="1571425"/>
                <a:ext cx="2774884" cy="1815882"/>
              </a:xfrm>
              <a:prstGeom prst="rect">
                <a:avLst/>
              </a:prstGeom>
              <a:blipFill>
                <a:blip r:embed="rId2"/>
                <a:stretch>
                  <a:fillRect l="-4396" t="-3356" r="-2857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166680" y="1515623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68" y="4064428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2E14511-AF26-441D-9E80-C4F72EFB6997}"/>
              </a:ext>
            </a:extLst>
          </p:cNvPr>
          <p:cNvGrpSpPr/>
          <p:nvPr/>
        </p:nvGrpSpPr>
        <p:grpSpPr>
          <a:xfrm>
            <a:off x="7729182" y="1438030"/>
            <a:ext cx="4529500" cy="3859382"/>
            <a:chOff x="6736332" y="1251799"/>
            <a:chExt cx="4529500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/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noFill/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D4CCFCC0-763E-4774-8846-84BFBC71B4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2081" y="1251799"/>
                  <a:ext cx="826851" cy="778828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000DB6-DEAD-436D-8F64-7B48F46ACEB9}"/>
                </a:ext>
              </a:extLst>
            </p:cNvPr>
            <p:cNvSpPr/>
            <p:nvPr/>
          </p:nvSpPr>
          <p:spPr>
            <a:xfrm>
              <a:off x="6736332" y="237589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61280B9-9E4A-4EBC-9666-DC8403D5EDAB}"/>
                </a:ext>
              </a:extLst>
            </p:cNvPr>
            <p:cNvSpPr/>
            <p:nvPr/>
          </p:nvSpPr>
          <p:spPr>
            <a:xfrm>
              <a:off x="8401254" y="2215542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54DA1A1-82BE-403F-8635-C971E74D1466}"/>
                </a:ext>
              </a:extLst>
            </p:cNvPr>
            <p:cNvCxnSpPr>
              <a:cxnSpLocks/>
              <a:stCxn id="88" idx="3"/>
              <a:endCxn id="89" idx="0"/>
            </p:cNvCxnSpPr>
            <p:nvPr/>
          </p:nvCxnSpPr>
          <p:spPr>
            <a:xfrm flipH="1">
              <a:off x="7149758" y="1916570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4149037E-BD4A-4B2A-83F3-9F1A19DCD6FB}"/>
                </a:ext>
              </a:extLst>
            </p:cNvPr>
            <p:cNvCxnSpPr>
              <a:cxnSpLocks/>
              <a:stCxn id="88" idx="5"/>
              <a:endCxn id="90" idx="1"/>
            </p:cNvCxnSpPr>
            <p:nvPr/>
          </p:nvCxnSpPr>
          <p:spPr>
            <a:xfrm>
              <a:off x="8067842" y="1916570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6B1820E-8F0F-4B89-9E5A-3031CF101828}"/>
                </a:ext>
              </a:extLst>
            </p:cNvPr>
            <p:cNvSpPr/>
            <p:nvPr/>
          </p:nvSpPr>
          <p:spPr>
            <a:xfrm>
              <a:off x="7519757" y="3240225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247A7D4-6C6F-4586-AD9E-27BD57BB4BA2}"/>
                </a:ext>
              </a:extLst>
            </p:cNvPr>
            <p:cNvSpPr/>
            <p:nvPr/>
          </p:nvSpPr>
          <p:spPr>
            <a:xfrm>
              <a:off x="9389295" y="3237740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C4D0BC2A-8792-4E6F-921F-507D820AD711}"/>
                </a:ext>
              </a:extLst>
            </p:cNvPr>
            <p:cNvCxnSpPr>
              <a:cxnSpLocks/>
              <a:stCxn id="90" idx="5"/>
              <a:endCxn id="95" idx="1"/>
            </p:cNvCxnSpPr>
            <p:nvPr/>
          </p:nvCxnSpPr>
          <p:spPr>
            <a:xfrm>
              <a:off x="9107015" y="2880313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85EB675-7E01-428F-BD47-0E3CC5633C78}"/>
                </a:ext>
              </a:extLst>
            </p:cNvPr>
            <p:cNvCxnSpPr>
              <a:cxnSpLocks/>
              <a:stCxn id="90" idx="3"/>
              <a:endCxn id="94" idx="7"/>
            </p:cNvCxnSpPr>
            <p:nvPr/>
          </p:nvCxnSpPr>
          <p:spPr>
            <a:xfrm flipH="1">
              <a:off x="8225518" y="2880313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3A5DC27-B1C5-4734-916C-38250E6F6F7C}"/>
                </a:ext>
              </a:extLst>
            </p:cNvPr>
            <p:cNvSpPr/>
            <p:nvPr/>
          </p:nvSpPr>
          <p:spPr>
            <a:xfrm>
              <a:off x="8517901" y="4332353"/>
              <a:ext cx="826851" cy="778828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4CD76C1-327B-4A34-AAF5-E05C8A45D617}"/>
                </a:ext>
              </a:extLst>
            </p:cNvPr>
            <p:cNvSpPr/>
            <p:nvPr/>
          </p:nvSpPr>
          <p:spPr>
            <a:xfrm>
              <a:off x="9974013" y="4300530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18F8EDF9-2DEE-4A79-8823-7D59B8317A91}"/>
                </a:ext>
              </a:extLst>
            </p:cNvPr>
            <p:cNvCxnSpPr>
              <a:cxnSpLocks/>
              <a:stCxn id="95" idx="5"/>
              <a:endCxn id="99" idx="0"/>
            </p:cNvCxnSpPr>
            <p:nvPr/>
          </p:nvCxnSpPr>
          <p:spPr>
            <a:xfrm>
              <a:off x="10095056" y="3902511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50FF057-1B3C-48D9-BF1D-AAEBFFE1DE58}"/>
                </a:ext>
              </a:extLst>
            </p:cNvPr>
            <p:cNvCxnSpPr>
              <a:cxnSpLocks/>
              <a:stCxn id="95" idx="3"/>
              <a:endCxn id="98" idx="7"/>
            </p:cNvCxnSpPr>
            <p:nvPr/>
          </p:nvCxnSpPr>
          <p:spPr>
            <a:xfrm flipH="1">
              <a:off x="9223662" y="3902511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/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E23FF47-A68B-4353-A648-8824804BE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3961" y="3868903"/>
                  <a:ext cx="511871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there is some future step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374" y="3642606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367" r="-351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6442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E2400E-84BA-4444-8E0D-C8BE4D30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semantics through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013EA6-C2A3-41F2-B44C-562548CC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/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Across all</a:t>
                </a:r>
              </a:p>
              <a:p>
                <a:r>
                  <a:rPr lang="en-US" sz="2800" dirty="0"/>
                  <a:t>paths, and for every successor in the 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holds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2415DB-4FD0-4AA4-9DE9-2A3217701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026" y="1350253"/>
                <a:ext cx="3092230" cy="1815882"/>
              </a:xfrm>
              <a:prstGeom prst="rect">
                <a:avLst/>
              </a:prstGeom>
              <a:blipFill>
                <a:blip r:embed="rId2"/>
                <a:stretch>
                  <a:fillRect l="-4142" t="-3020" r="-57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8533630-E8EB-4C73-8F29-2716E0FE1E21}"/>
              </a:ext>
            </a:extLst>
          </p:cNvPr>
          <p:cNvGrpSpPr/>
          <p:nvPr/>
        </p:nvGrpSpPr>
        <p:grpSpPr>
          <a:xfrm>
            <a:off x="208341" y="1551458"/>
            <a:ext cx="4318632" cy="3859382"/>
            <a:chOff x="1400198" y="1308085"/>
            <a:chExt cx="4517742" cy="3859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/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349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052FABD7-103D-4F8B-8C4F-648DA3DBA4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9157" y="1308085"/>
                  <a:ext cx="826851" cy="77882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492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0B247C8-BF7D-4E32-B198-79D7ABFB6870}"/>
                </a:ext>
              </a:extLst>
            </p:cNvPr>
            <p:cNvSpPr/>
            <p:nvPr/>
          </p:nvSpPr>
          <p:spPr>
            <a:xfrm>
              <a:off x="1853408" y="243217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B666487-1D75-4921-9D20-0BD8E4A2D21A}"/>
                </a:ext>
              </a:extLst>
            </p:cNvPr>
            <p:cNvSpPr/>
            <p:nvPr/>
          </p:nvSpPr>
          <p:spPr>
            <a:xfrm>
              <a:off x="3518330" y="2271828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16C6160-5BC8-4D9B-AA02-8CA53F110501}"/>
                </a:ext>
              </a:extLst>
            </p:cNvPr>
            <p:cNvCxnSpPr>
              <a:cxnSpLocks/>
              <a:stCxn id="8" idx="3"/>
              <a:endCxn id="9" idx="0"/>
            </p:cNvCxnSpPr>
            <p:nvPr/>
          </p:nvCxnSpPr>
          <p:spPr>
            <a:xfrm flipH="1">
              <a:off x="2266834" y="1972856"/>
              <a:ext cx="333413" cy="45932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4FD98D-45BA-4362-B8B4-5FADE7CC3720}"/>
                </a:ext>
              </a:extLst>
            </p:cNvPr>
            <p:cNvCxnSpPr>
              <a:cxnSpLocks/>
              <a:stCxn id="8" idx="5"/>
              <a:endCxn id="10" idx="1"/>
            </p:cNvCxnSpPr>
            <p:nvPr/>
          </p:nvCxnSpPr>
          <p:spPr>
            <a:xfrm>
              <a:off x="3184918" y="1972856"/>
              <a:ext cx="454502" cy="4130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/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0E58183-F01C-457F-ABBE-81BD2CFF83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198" y="2441562"/>
                  <a:ext cx="511871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C57ED9-795D-4753-A39B-B64F54AA0E14}"/>
                </a:ext>
              </a:extLst>
            </p:cNvPr>
            <p:cNvSpPr/>
            <p:nvPr/>
          </p:nvSpPr>
          <p:spPr>
            <a:xfrm>
              <a:off x="2636833" y="3296511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FC3A39B-F7CC-4929-979A-B48E77DC7EA4}"/>
                </a:ext>
              </a:extLst>
            </p:cNvPr>
            <p:cNvSpPr/>
            <p:nvPr/>
          </p:nvSpPr>
          <p:spPr>
            <a:xfrm>
              <a:off x="4506371" y="329402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73781F9-5EBC-409F-8C69-ED54A176D454}"/>
                </a:ext>
              </a:extLst>
            </p:cNvPr>
            <p:cNvCxnSpPr>
              <a:cxnSpLocks/>
              <a:stCxn id="10" idx="5"/>
              <a:endCxn id="25" idx="1"/>
            </p:cNvCxnSpPr>
            <p:nvPr/>
          </p:nvCxnSpPr>
          <p:spPr>
            <a:xfrm>
              <a:off x="4224091" y="2936599"/>
              <a:ext cx="403370" cy="4714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119A94D-A3B5-4952-A3BC-4A4C1938C099}"/>
                </a:ext>
              </a:extLst>
            </p:cNvPr>
            <p:cNvCxnSpPr>
              <a:cxnSpLocks/>
              <a:stCxn id="10" idx="3"/>
              <a:endCxn id="24" idx="7"/>
            </p:cNvCxnSpPr>
            <p:nvPr/>
          </p:nvCxnSpPr>
          <p:spPr>
            <a:xfrm flipH="1">
              <a:off x="3342594" y="2936599"/>
              <a:ext cx="296826" cy="47396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FB7A3EC-2B44-47BC-9506-ED3468DD8679}"/>
                </a:ext>
              </a:extLst>
            </p:cNvPr>
            <p:cNvSpPr/>
            <p:nvPr/>
          </p:nvSpPr>
          <p:spPr>
            <a:xfrm>
              <a:off x="3634977" y="4388639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3C9DE36-B4D7-4DC7-AE73-05833AE8129D}"/>
                </a:ext>
              </a:extLst>
            </p:cNvPr>
            <p:cNvSpPr/>
            <p:nvPr/>
          </p:nvSpPr>
          <p:spPr>
            <a:xfrm>
              <a:off x="5091089" y="4356816"/>
              <a:ext cx="826851" cy="778828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3200" i="1" dirty="0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AD15CF-F60D-42B1-9380-88CA8BCEBEA8}"/>
                </a:ext>
              </a:extLst>
            </p:cNvPr>
            <p:cNvCxnSpPr>
              <a:cxnSpLocks/>
              <a:stCxn id="25" idx="5"/>
              <a:endCxn id="60" idx="0"/>
            </p:cNvCxnSpPr>
            <p:nvPr/>
          </p:nvCxnSpPr>
          <p:spPr>
            <a:xfrm>
              <a:off x="5212132" y="3958797"/>
              <a:ext cx="292383" cy="39801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A338F746-4ED4-4627-82FB-8362BDC53BE8}"/>
                </a:ext>
              </a:extLst>
            </p:cNvPr>
            <p:cNvCxnSpPr>
              <a:cxnSpLocks/>
              <a:stCxn id="25" idx="3"/>
              <a:endCxn id="59" idx="7"/>
            </p:cNvCxnSpPr>
            <p:nvPr/>
          </p:nvCxnSpPr>
          <p:spPr>
            <a:xfrm flipH="1">
              <a:off x="4340738" y="3958797"/>
              <a:ext cx="286723" cy="54389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/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8D81B86-F197-4FD1-B503-A75CD8D00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803" y="3374022"/>
                  <a:ext cx="511871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/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8B8275E-694C-4424-9E94-850B31882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1525" y="4453678"/>
                  <a:ext cx="511871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/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557D868-2DC5-4F5E-87C0-E9F9F22A2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695" y="4721767"/>
                <a:ext cx="51187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/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49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4CCFCC0-763E-4774-8846-84BFBC71B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931" y="1438030"/>
                <a:ext cx="826851" cy="77882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492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85000DB6-DEAD-436D-8F64-7B48F46ACEB9}"/>
              </a:ext>
            </a:extLst>
          </p:cNvPr>
          <p:cNvSpPr/>
          <p:nvPr/>
        </p:nvSpPr>
        <p:spPr>
          <a:xfrm>
            <a:off x="7729182" y="2562121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61280B9-9E4A-4EBC-9666-DC8403D5EDAB}"/>
              </a:ext>
            </a:extLst>
          </p:cNvPr>
          <p:cNvSpPr/>
          <p:nvPr/>
        </p:nvSpPr>
        <p:spPr>
          <a:xfrm>
            <a:off x="9394104" y="2401773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54DA1A1-82BE-403F-8635-C971E74D1466}"/>
              </a:ext>
            </a:extLst>
          </p:cNvPr>
          <p:cNvCxnSpPr>
            <a:cxnSpLocks/>
            <a:stCxn id="88" idx="3"/>
            <a:endCxn id="89" idx="0"/>
          </p:cNvCxnSpPr>
          <p:nvPr/>
        </p:nvCxnSpPr>
        <p:spPr>
          <a:xfrm flipH="1">
            <a:off x="8142608" y="2102801"/>
            <a:ext cx="333413" cy="4593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149037E-BD4A-4B2A-83F3-9F1A19DCD6FB}"/>
              </a:ext>
            </a:extLst>
          </p:cNvPr>
          <p:cNvCxnSpPr>
            <a:cxnSpLocks/>
            <a:stCxn id="88" idx="5"/>
            <a:endCxn id="90" idx="1"/>
          </p:cNvCxnSpPr>
          <p:nvPr/>
        </p:nvCxnSpPr>
        <p:spPr>
          <a:xfrm>
            <a:off x="9060692" y="2102801"/>
            <a:ext cx="454502" cy="41302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86B1820E-8F0F-4B89-9E5A-3031CF101828}"/>
              </a:ext>
            </a:extLst>
          </p:cNvPr>
          <p:cNvSpPr/>
          <p:nvPr/>
        </p:nvSpPr>
        <p:spPr>
          <a:xfrm>
            <a:off x="8512607" y="3426456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accent6">
                  <a:lumMod val="40000"/>
                  <a:lumOff val="60000"/>
                </a:schemeClr>
              </a:solidFill>
              <a:latin typeface="Cambria Math" panose="02040503050406030204" pitchFamily="18" charset="0"/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F247A7D4-6C6F-4586-AD9E-27BD57BB4BA2}"/>
              </a:ext>
            </a:extLst>
          </p:cNvPr>
          <p:cNvSpPr/>
          <p:nvPr/>
        </p:nvSpPr>
        <p:spPr>
          <a:xfrm>
            <a:off x="10382145" y="342397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4D0BC2A-8792-4E6F-921F-507D820AD711}"/>
              </a:ext>
            </a:extLst>
          </p:cNvPr>
          <p:cNvCxnSpPr>
            <a:cxnSpLocks/>
            <a:stCxn id="90" idx="5"/>
            <a:endCxn id="95" idx="1"/>
          </p:cNvCxnSpPr>
          <p:nvPr/>
        </p:nvCxnSpPr>
        <p:spPr>
          <a:xfrm>
            <a:off x="10099865" y="3066544"/>
            <a:ext cx="403370" cy="47148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85EB675-7E01-428F-BD47-0E3CC5633C78}"/>
              </a:ext>
            </a:extLst>
          </p:cNvPr>
          <p:cNvCxnSpPr>
            <a:cxnSpLocks/>
            <a:stCxn id="90" idx="3"/>
            <a:endCxn id="94" idx="7"/>
          </p:cNvCxnSpPr>
          <p:nvPr/>
        </p:nvCxnSpPr>
        <p:spPr>
          <a:xfrm flipH="1">
            <a:off x="9218368" y="3066544"/>
            <a:ext cx="296826" cy="47396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E3A5DC27-B1C5-4734-916C-38250E6F6F7C}"/>
              </a:ext>
            </a:extLst>
          </p:cNvPr>
          <p:cNvSpPr/>
          <p:nvPr/>
        </p:nvSpPr>
        <p:spPr>
          <a:xfrm>
            <a:off x="9510751" y="4518584"/>
            <a:ext cx="826851" cy="778828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4CD76C1-327B-4A34-AAF5-E05C8A45D617}"/>
              </a:ext>
            </a:extLst>
          </p:cNvPr>
          <p:cNvSpPr/>
          <p:nvPr/>
        </p:nvSpPr>
        <p:spPr>
          <a:xfrm>
            <a:off x="10966863" y="4486761"/>
            <a:ext cx="826851" cy="7788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i="1" dirty="0">
              <a:solidFill>
                <a:schemeClr val="tx1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8F8EDF9-2DEE-4A79-8823-7D59B8317A91}"/>
              </a:ext>
            </a:extLst>
          </p:cNvPr>
          <p:cNvCxnSpPr>
            <a:cxnSpLocks/>
            <a:stCxn id="95" idx="5"/>
            <a:endCxn id="99" idx="0"/>
          </p:cNvCxnSpPr>
          <p:nvPr/>
        </p:nvCxnSpPr>
        <p:spPr>
          <a:xfrm>
            <a:off x="11087906" y="4088742"/>
            <a:ext cx="292383" cy="39801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50FF057-1B3C-48D9-BF1D-AAEBFFE1DE58}"/>
              </a:ext>
            </a:extLst>
          </p:cNvPr>
          <p:cNvCxnSpPr>
            <a:cxnSpLocks/>
            <a:stCxn id="95" idx="3"/>
            <a:endCxn id="98" idx="7"/>
          </p:cNvCxnSpPr>
          <p:nvPr/>
        </p:nvCxnSpPr>
        <p:spPr>
          <a:xfrm flipH="1">
            <a:off x="10216512" y="4088742"/>
            <a:ext cx="286723" cy="54389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/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FE23FF47-A68B-4353-A648-8824804BE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8555" y="3933809"/>
                <a:ext cx="511871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/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0" smtClean="0">
                        <a:latin typeface="Cambria Math" panose="02040503050406030204" pitchFamily="18" charset="0"/>
                      </a:rPr>
                      <m:t>𝐄𝐆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Along some</a:t>
                </a:r>
              </a:p>
              <a:p>
                <a:r>
                  <a:rPr lang="en-US" sz="2800" dirty="0"/>
                  <a:t>path,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always holds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3D274B7E-8217-4641-AA2D-439BE61A7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45" y="3604088"/>
                <a:ext cx="2774884" cy="1815882"/>
              </a:xfrm>
              <a:prstGeom prst="rect">
                <a:avLst/>
              </a:prstGeom>
              <a:blipFill>
                <a:blip r:embed="rId10"/>
                <a:stretch>
                  <a:fillRect l="-4615" t="-3020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/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0AC045E-EA3A-4FE9-A22E-FD6EF6C9F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686" y="3536613"/>
                <a:ext cx="511871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/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5EFE678-D178-4CD2-8F1A-E81C664D2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385" y="2538159"/>
                <a:ext cx="51187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/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4CDE3C2-9A16-4A34-B638-1E82E5946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98" y="1568727"/>
                <a:ext cx="511871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/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6D48C02-AB22-4482-A38D-919B6E48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1163" y="2887584"/>
                <a:ext cx="51187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/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1B37337-7BA1-41B4-9093-4CB632AC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853" y="2016927"/>
                <a:ext cx="511871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03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Requirements can be informal: Either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 are stated explicitly in a mathematically precise fashion</a:t>
                </a:r>
              </a:p>
              <a:p>
                <a:pPr lvl="1"/>
                <a:r>
                  <a:rPr lang="en-US" dirty="0"/>
                  <a:t>If the vision system,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&gt;0.8, </m:t>
                    </m:r>
                  </m:oMath>
                </a14:m>
                <a:r>
                  <a:rPr lang="en-US" dirty="0"/>
                  <a:t> 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then as long as the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 the 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ms. 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dirty="0"/>
                  <a:t> is a safe stopping distance between vehicles.</a:t>
                </a:r>
                <a:endParaRPr lang="en-US" sz="3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𝐀𝐆𝐄𝐅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𝐄𝐆𝐀𝐅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3F75B0C-430A-43F4-8E46-7489DAB03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26825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207575-54BF-4F72-A2E1-36FFD349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CTL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8CC4D-54F0-4171-8F07-49240B218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1990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Checking if a given state machine (program) satisfies a CTL formula can be done quite efficiently (linear in the size of the machine and the property)</a:t>
                </a:r>
              </a:p>
              <a:p>
                <a:r>
                  <a:rPr lang="en-US" dirty="0"/>
                  <a:t>Native CTL cannot express fairness properties</a:t>
                </a:r>
              </a:p>
              <a:p>
                <a:pPr lvl="1"/>
                <a:r>
                  <a:rPr lang="en-US" dirty="0"/>
                  <a:t>Extension Fair CTL can express fairness</a:t>
                </a:r>
              </a:p>
              <a:p>
                <a:r>
                  <a:rPr lang="en-US" dirty="0"/>
                  <a:t>CTL</a:t>
                </a:r>
                <a:r>
                  <a:rPr lang="en-US" baseline="30000" dirty="0"/>
                  <a:t>* </a:t>
                </a:r>
                <a:r>
                  <a:rPr lang="en-US" dirty="0"/>
                  <a:t> is a logic that combines CTL and LTL: You can have formulas like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CTL: Less used than LTL, but an important logic in the history of temporal logic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832DB31-021E-4C82-91B4-EE20A7DC3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242709"/>
              </a:xfrm>
              <a:blipFill>
                <a:blip r:embed="rId2"/>
                <a:stretch>
                  <a:fillRect l="-625" t="-2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2081E89-6E40-44E0-8C62-3A23FBC0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88" y="430374"/>
            <a:ext cx="10920419" cy="778828"/>
          </a:xfrm>
        </p:spPr>
        <p:txBody>
          <a:bodyPr/>
          <a:lstStyle/>
          <a:p>
            <a:r>
              <a:rPr lang="en-US" dirty="0"/>
              <a:t>CTL advantages and limitations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32586-8FE3-48D3-BABA-937CDB72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079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∧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/>
                          <m:t>⊭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pPr lvl="1"/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 xmlns="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222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AF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in PCTL vs. Qualitative in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worst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18697</TotalTime>
  <Words>4902</Words>
  <Application>Microsoft Office PowerPoint</Application>
  <PresentationFormat>Widescreen</PresentationFormat>
  <Paragraphs>932</Paragraphs>
  <Slides>57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Temporal Logic</vt:lpstr>
      <vt:lpstr>Where we are in the course</vt:lpstr>
      <vt:lpstr>Module 2 : Testing closed-loop models</vt:lpstr>
      <vt:lpstr>Requirements</vt:lpstr>
      <vt:lpstr>Rigor in Requirements</vt:lpstr>
      <vt:lpstr>Granularity</vt:lpstr>
      <vt:lpstr>Types of Requirements</vt:lpstr>
      <vt:lpstr>Other kind of requirements</vt:lpstr>
      <vt:lpstr>Detour to automata and formal languages</vt:lpstr>
      <vt:lpstr>Finite state automata</vt:lpstr>
      <vt:lpstr>How does a finite state automaton work?</vt:lpstr>
      <vt:lpstr>Language of a finite state automaton</vt:lpstr>
      <vt:lpstr>Temporal Logic</vt:lpstr>
      <vt:lpstr>Propositional Logic</vt:lpstr>
      <vt:lpstr>Semantics </vt:lpstr>
      <vt:lpstr>Examples</vt:lpstr>
      <vt:lpstr>Interpreting a formula of prop.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  <vt:lpstr>LTL is a language for expressing system requirements</vt:lpstr>
      <vt:lpstr>Processes &amp; Fairness</vt:lpstr>
      <vt:lpstr>Weak vs. Strong fairness</vt:lpstr>
      <vt:lpstr>Expressing fairness assumptions in LTL: I</vt:lpstr>
      <vt:lpstr>Expressing fairness assumptions in LTL: II</vt:lpstr>
      <vt:lpstr>Monitors </vt:lpstr>
      <vt:lpstr>Büchi automaton Example 1</vt:lpstr>
      <vt:lpstr>Büchi automaton Example 2</vt:lpstr>
      <vt:lpstr>Büchi automaton Example 3</vt:lpstr>
      <vt:lpstr>Using Büchi monitors</vt:lpstr>
      <vt:lpstr>Computation Tree Logic</vt:lpstr>
      <vt:lpstr>Computation Tree</vt:lpstr>
      <vt:lpstr>CTL Syntax</vt:lpstr>
      <vt:lpstr>CTL semantics</vt:lpstr>
      <vt:lpstr>CTL Semantics through examples</vt:lpstr>
      <vt:lpstr>CTL semantics through examples</vt:lpstr>
      <vt:lpstr>CTL semantics through examples</vt:lpstr>
      <vt:lpstr>CTL Operator fun</vt:lpstr>
      <vt:lpstr>CTL advantages and limitations</vt:lpstr>
      <vt:lpstr>Probabilistic CTL</vt:lpstr>
      <vt:lpstr>Probabilistic CTL</vt:lpstr>
      <vt:lpstr>Semantics</vt:lpstr>
      <vt:lpstr>PCTL</vt:lpstr>
      <vt:lpstr>Quantitative in PCTL vs. Qualitative in CTL</vt:lpstr>
      <vt:lpstr>CTMC + PCTL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388</cp:revision>
  <dcterms:created xsi:type="dcterms:W3CDTF">2018-01-04T23:14:16Z</dcterms:created>
  <dcterms:modified xsi:type="dcterms:W3CDTF">2019-03-18T08:24:14Z</dcterms:modified>
</cp:coreProperties>
</file>