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12" r:id="rId3"/>
    <p:sldId id="278" r:id="rId4"/>
    <p:sldId id="272" r:id="rId5"/>
    <p:sldId id="289" r:id="rId6"/>
    <p:sldId id="292" r:id="rId7"/>
    <p:sldId id="291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5" r:id="rId17"/>
    <p:sldId id="306" r:id="rId18"/>
    <p:sldId id="301" r:id="rId19"/>
    <p:sldId id="302" r:id="rId20"/>
    <p:sldId id="303" r:id="rId21"/>
    <p:sldId id="304" r:id="rId22"/>
    <p:sldId id="307" r:id="rId23"/>
    <p:sldId id="308" r:id="rId24"/>
    <p:sldId id="309" r:id="rId25"/>
    <p:sldId id="310" r:id="rId26"/>
    <p:sldId id="31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6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1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7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3" Type="http://schemas.openxmlformats.org/officeDocument/2006/relationships/image" Target="../media/image480.png"/><Relationship Id="rId7" Type="http://schemas.openxmlformats.org/officeDocument/2006/relationships/image" Target="../media/image52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Relationship Id="rId9" Type="http://schemas.openxmlformats.org/officeDocument/2006/relationships/image" Target="../media/image5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Asynchronous Components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39C510-316F-491D-9162-3A38EABE2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Output Task</a:t>
                </a:r>
                <a:r>
                  <a:rPr lang="en-US" dirty="0"/>
                  <a:t>: defines updates of the form: </a:t>
                </a:r>
                <a:r>
                  <a:rPr lang="en-US" b="1" dirty="0"/>
                  <a:t>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/>
                  <a:t>  out := E(X) </a:t>
                </a:r>
                <a:r>
                  <a:rPr lang="en-US" dirty="0"/>
                  <a:t>or </a:t>
                </a:r>
                <a:r>
                  <a:rPr lang="en-US" b="1" dirty="0"/>
                  <a:t>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/>
                  <a:t>  x := E(X) </a:t>
                </a:r>
              </a:p>
              <a:p>
                <a:r>
                  <a:rPr lang="en-US" dirty="0"/>
                  <a:t>Guard condition G: some expression over </a:t>
                </a:r>
                <a:r>
                  <a:rPr lang="en-US" b="1" i="1" dirty="0"/>
                  <a:t>only</a:t>
                </a:r>
                <a:r>
                  <a:rPr lang="en-US" dirty="0"/>
                  <a:t> variables in X; output task can be executed only if G is true</a:t>
                </a:r>
              </a:p>
              <a:p>
                <a:r>
                  <a:rPr lang="en-US" dirty="0"/>
                  <a:t>For each </a:t>
                </a:r>
                <a:r>
                  <a:rPr lang="en-US" dirty="0">
                    <a:solidFill>
                      <a:schemeClr val="accent1"/>
                    </a:solidFill>
                  </a:rPr>
                  <a:t>out</a:t>
                </a:r>
                <a:r>
                  <a:rPr lang="en-US" dirty="0"/>
                  <a:t> in O, we associate a write-set (X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/>
                  <a:t> {out}): variables that appear on LHS of the assignment</a:t>
                </a:r>
              </a:p>
              <a:p>
                <a:r>
                  <a:rPr lang="en-US" dirty="0"/>
                  <a:t>Any expression containing only state variables can appear in E</a:t>
                </a:r>
              </a:p>
              <a:p>
                <a:r>
                  <a:rPr lang="en-US" dirty="0"/>
                  <a:t>Defines an output action of the form q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ut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groupChr>
                  </m:oMath>
                </a14:m>
                <a:r>
                  <a:rPr lang="en-US" dirty="0"/>
                  <a:t>q’</a:t>
                </a:r>
              </a:p>
              <a:p>
                <a:pPr lvl="1"/>
                <a:r>
                  <a:rPr lang="en-US" dirty="0"/>
                  <a:t>where q is value of state variables before update, and q satisfies G</a:t>
                </a:r>
              </a:p>
              <a:p>
                <a:pPr lvl="1"/>
                <a:r>
                  <a:rPr lang="en-US" dirty="0"/>
                  <a:t>value of state variables after update is q’</a:t>
                </a:r>
              </a:p>
              <a:p>
                <a:pPr lvl="1"/>
                <a:r>
                  <a:rPr lang="en-US" dirty="0"/>
                  <a:t>value v is output on channel </a:t>
                </a:r>
                <a:r>
                  <a:rPr lang="en-US" dirty="0">
                    <a:solidFill>
                      <a:schemeClr val="accent1"/>
                    </a:solidFill>
                  </a:rPr>
                  <a:t>out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39C510-316F-491D-9162-3A38EABE2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3226" r="-1772" b="-3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6F24D53-1E68-4951-A5CB-C9288521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are different from SRCs!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F159B-1344-49B6-BEF2-84E9E4F3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4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39C510-316F-491D-9162-3A38EABE2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Internal Task</a:t>
                </a:r>
                <a:r>
                  <a:rPr lang="en-US" dirty="0"/>
                  <a:t>: defines updates of the form: </a:t>
                </a:r>
                <a:r>
                  <a:rPr lang="en-US" b="1" dirty="0"/>
                  <a:t>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/>
                  <a:t>  x := E(X) </a:t>
                </a:r>
              </a:p>
              <a:p>
                <a:r>
                  <a:rPr lang="en-US" dirty="0"/>
                  <a:t>Guard condition G: some expression over </a:t>
                </a:r>
                <a:r>
                  <a:rPr lang="en-US" b="1" i="1" dirty="0"/>
                  <a:t>only</a:t>
                </a:r>
                <a:r>
                  <a:rPr lang="en-US" dirty="0"/>
                  <a:t> variables in X; internal task can be executed only if G is true</a:t>
                </a:r>
              </a:p>
              <a:p>
                <a:r>
                  <a:rPr lang="en-US" dirty="0"/>
                  <a:t>Any expression containing only state variables can appear in E, only state variables appear on LHS</a:t>
                </a:r>
              </a:p>
              <a:p>
                <a:r>
                  <a:rPr lang="en-US" dirty="0"/>
                  <a:t>Defines an internal action of the form q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groupChr>
                  </m:oMath>
                </a14:m>
                <a:r>
                  <a:rPr lang="en-US" dirty="0"/>
                  <a:t>q’</a:t>
                </a:r>
              </a:p>
              <a:p>
                <a:pPr lvl="1"/>
                <a:r>
                  <a:rPr lang="en-US" dirty="0"/>
                  <a:t>where q is value of state variables before update, and q satisfies G</a:t>
                </a:r>
              </a:p>
              <a:p>
                <a:pPr lvl="1"/>
                <a:r>
                  <a:rPr lang="en-US" dirty="0"/>
                  <a:t>value of state variables after update is q’</a:t>
                </a:r>
              </a:p>
              <a:p>
                <a:pPr lvl="1"/>
                <a:r>
                  <a:rPr lang="en-US" dirty="0"/>
                  <a:t>No input is read or output is produced!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39C510-316F-491D-9162-3A38EABE2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2384" b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6F24D53-1E68-4951-A5CB-C9288521B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are different from SRCs!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F159B-1344-49B6-BEF2-84E9E4F3A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6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E3C573-1747-4B5C-A23F-990FCA40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Merge: Sequence of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0CA3B-0DAD-4F54-B324-4453CC3E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883F04-07AC-4E8A-8F72-0A236880124A}"/>
              </a:ext>
            </a:extLst>
          </p:cNvPr>
          <p:cNvSpPr/>
          <p:nvPr/>
        </p:nvSpPr>
        <p:spPr>
          <a:xfrm>
            <a:off x="1238804" y="1915119"/>
            <a:ext cx="4253902" cy="276912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F3AE69-44DD-469C-B6C3-47F3BBC729FB}"/>
              </a:ext>
            </a:extLst>
          </p:cNvPr>
          <p:cNvCxnSpPr>
            <a:cxnSpLocks/>
          </p:cNvCxnSpPr>
          <p:nvPr/>
        </p:nvCxnSpPr>
        <p:spPr>
          <a:xfrm>
            <a:off x="5492706" y="2146721"/>
            <a:ext cx="61983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3C5EDB-F085-4B95-8AB7-29A798E6A1BA}"/>
              </a:ext>
            </a:extLst>
          </p:cNvPr>
          <p:cNvGrpSpPr/>
          <p:nvPr/>
        </p:nvGrpSpPr>
        <p:grpSpPr>
          <a:xfrm>
            <a:off x="103577" y="2289688"/>
            <a:ext cx="1186513" cy="490211"/>
            <a:chOff x="463031" y="2031134"/>
            <a:chExt cx="1186513" cy="49021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A20E4E9-30C4-4985-B837-9B24F18DE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6147" y="2031134"/>
              <a:ext cx="652112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33C7A8-9E53-4A49-A9EC-58FD304D95F1}"/>
                </a:ext>
              </a:extLst>
            </p:cNvPr>
            <p:cNvSpPr txBox="1"/>
            <p:nvPr/>
          </p:nvSpPr>
          <p:spPr>
            <a:xfrm>
              <a:off x="463031" y="2059680"/>
              <a:ext cx="1186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bool </a:t>
              </a:r>
              <a:r>
                <a:rPr lang="en-US" sz="2400" dirty="0">
                  <a:solidFill>
                    <a:srgbClr val="FF0000"/>
                  </a:solidFill>
                </a:rPr>
                <a:t>in</a:t>
              </a:r>
              <a:r>
                <a:rPr lang="en-US" sz="2400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376780-DEA7-4902-88BD-FAAE0A9E0C16}"/>
              </a:ext>
            </a:extLst>
          </p:cNvPr>
          <p:cNvCxnSpPr>
            <a:cxnSpLocks/>
          </p:cNvCxnSpPr>
          <p:nvPr/>
        </p:nvCxnSpPr>
        <p:spPr>
          <a:xfrm>
            <a:off x="1238804" y="2682028"/>
            <a:ext cx="425390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C178CC-6351-4929-AD1E-6D05193D9228}"/>
                  </a:ext>
                </a:extLst>
              </p:cNvPr>
              <p:cNvSpPr txBox="1"/>
              <p:nvPr/>
            </p:nvSpPr>
            <p:spPr>
              <a:xfrm>
                <a:off x="1439249" y="1987579"/>
                <a:ext cx="309873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queue(bool) 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≔∅</m:t>
                    </m:r>
                  </m:oMath>
                </a14:m>
                <a:r>
                  <a:rPr lang="en-US" sz="2000" dirty="0"/>
                  <a:t>, x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≔∅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C178CC-6351-4929-AD1E-6D05193D9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249" y="1987579"/>
                <a:ext cx="3098733" cy="400110"/>
              </a:xfrm>
              <a:prstGeom prst="rect">
                <a:avLst/>
              </a:prstGeom>
              <a:blipFill>
                <a:blip r:embed="rId2"/>
                <a:stretch>
                  <a:fillRect l="-196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196781-ABF2-4574-B9E3-3F2D698387A2}"/>
                  </a:ext>
                </a:extLst>
              </p:cNvPr>
              <p:cNvSpPr txBox="1"/>
              <p:nvPr/>
            </p:nvSpPr>
            <p:spPr>
              <a:xfrm>
                <a:off x="1257802" y="2783459"/>
                <a:ext cx="3517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/>
                  <a:t>T</a:t>
                </a:r>
                <a:r>
                  <a:rPr lang="en-US" sz="2000" b="0" baseline="-25000" dirty="0"/>
                  <a:t>in1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000" dirty="0"/>
                  <a:t>Full(x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Enqueue(x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,in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196781-ABF2-4574-B9E3-3F2D69838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802" y="2783459"/>
                <a:ext cx="3517310" cy="400110"/>
              </a:xfrm>
              <a:prstGeom prst="rect">
                <a:avLst/>
              </a:prstGeom>
              <a:blipFill>
                <a:blip r:embed="rId3"/>
                <a:stretch>
                  <a:fillRect l="-1733" t="-9231" r="-1386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79389A86-D389-4F6E-ADBE-5D3A018C5D11}"/>
              </a:ext>
            </a:extLst>
          </p:cNvPr>
          <p:cNvGrpSpPr/>
          <p:nvPr/>
        </p:nvGrpSpPr>
        <p:grpSpPr>
          <a:xfrm>
            <a:off x="74578" y="2930953"/>
            <a:ext cx="1186513" cy="490211"/>
            <a:chOff x="463031" y="2031134"/>
            <a:chExt cx="1186513" cy="49021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C83B531-FCF6-4E13-A4D0-967145785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6147" y="2031134"/>
              <a:ext cx="652112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AEE679C-B3A6-420D-85A6-7661FB8AF292}"/>
                </a:ext>
              </a:extLst>
            </p:cNvPr>
            <p:cNvSpPr txBox="1"/>
            <p:nvPr/>
          </p:nvSpPr>
          <p:spPr>
            <a:xfrm>
              <a:off x="463031" y="2059680"/>
              <a:ext cx="1186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bool </a:t>
              </a:r>
              <a:r>
                <a:rPr lang="en-US" sz="2400" dirty="0">
                  <a:solidFill>
                    <a:srgbClr val="FF0000"/>
                  </a:solidFill>
                </a:rPr>
                <a:t>in</a:t>
              </a:r>
              <a:r>
                <a:rPr lang="en-US" sz="2400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C2A235-5411-456A-B8A2-51E59BE0FFDE}"/>
                  </a:ext>
                </a:extLst>
              </p:cNvPr>
              <p:cNvSpPr txBox="1"/>
              <p:nvPr/>
            </p:nvSpPr>
            <p:spPr>
              <a:xfrm>
                <a:off x="1290089" y="3210080"/>
                <a:ext cx="36038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/>
                  <a:t>T</a:t>
                </a:r>
                <a:r>
                  <a:rPr lang="en-US" sz="2000" b="0" baseline="-25000" dirty="0"/>
                  <a:t>in2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000" dirty="0"/>
                  <a:t>Full(x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Enqueue(x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,in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C2A235-5411-456A-B8A2-51E59BE0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089" y="3210080"/>
                <a:ext cx="3603872" cy="400110"/>
              </a:xfrm>
              <a:prstGeom prst="rect">
                <a:avLst/>
              </a:prstGeom>
              <a:blipFill>
                <a:blip r:embed="rId4"/>
                <a:stretch>
                  <a:fillRect l="-1861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4E26AB-1C85-4CA0-B85E-970004AB0BD9}"/>
                  </a:ext>
                </a:extLst>
              </p:cNvPr>
              <p:cNvSpPr txBox="1"/>
              <p:nvPr/>
            </p:nvSpPr>
            <p:spPr>
              <a:xfrm>
                <a:off x="1290089" y="3635693"/>
                <a:ext cx="43333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/>
                  <a:t>T</a:t>
                </a:r>
                <a:r>
                  <a:rPr lang="en-US" sz="2000" b="0" baseline="-25000" dirty="0"/>
                  <a:t>out1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000" dirty="0"/>
                  <a:t>Empty(x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out := Dequeue(x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4E26AB-1C85-4CA0-B85E-970004AB0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089" y="3635693"/>
                <a:ext cx="4333366" cy="400110"/>
              </a:xfrm>
              <a:prstGeom prst="rect">
                <a:avLst/>
              </a:prstGeom>
              <a:blipFill>
                <a:blip r:embed="rId5"/>
                <a:stretch>
                  <a:fillRect l="-154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EEDFA2B-1B9C-4D1C-8B95-9044DD79355A}"/>
              </a:ext>
            </a:extLst>
          </p:cNvPr>
          <p:cNvSpPr txBox="1"/>
          <p:nvPr/>
        </p:nvSpPr>
        <p:spPr>
          <a:xfrm>
            <a:off x="5553282" y="2187634"/>
            <a:ext cx="1186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bool </a:t>
            </a:r>
            <a:r>
              <a:rPr lang="en-US" sz="2400" dirty="0">
                <a:solidFill>
                  <a:schemeClr val="accent1"/>
                </a:solidFill>
              </a:rPr>
              <a:t>out</a:t>
            </a:r>
            <a:endParaRPr lang="en-US" sz="2400" baseline="-25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96A96B-AECA-4F5C-ABF6-52216AA7967E}"/>
                  </a:ext>
                </a:extLst>
              </p:cNvPr>
              <p:cNvSpPr txBox="1"/>
              <p:nvPr/>
            </p:nvSpPr>
            <p:spPr>
              <a:xfrm>
                <a:off x="1290089" y="4019473"/>
                <a:ext cx="42468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/>
                  <a:t>T</a:t>
                </a:r>
                <a:r>
                  <a:rPr lang="en-US" sz="2000" b="0" baseline="-25000" dirty="0"/>
                  <a:t>out2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000" dirty="0"/>
                  <a:t>Empty(x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out := Dequeue(x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96A96B-AECA-4F5C-ABF6-52216AA79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089" y="4019473"/>
                <a:ext cx="4246804" cy="400110"/>
              </a:xfrm>
              <a:prstGeom prst="rect">
                <a:avLst/>
              </a:prstGeom>
              <a:blipFill>
                <a:blip r:embed="rId6"/>
                <a:stretch>
                  <a:fillRect l="-1580" t="-7576" r="-862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66725BFD-E916-4CD7-A7C8-C87982533F44}"/>
              </a:ext>
            </a:extLst>
          </p:cNvPr>
          <p:cNvGrpSpPr/>
          <p:nvPr/>
        </p:nvGrpSpPr>
        <p:grpSpPr>
          <a:xfrm>
            <a:off x="7370114" y="1895068"/>
            <a:ext cx="3291583" cy="3030134"/>
            <a:chOff x="6387134" y="1451194"/>
            <a:chExt cx="3291583" cy="303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225409C-4B62-40BD-B5C4-33A1B6A30888}"/>
                    </a:ext>
                  </a:extLst>
                </p:cNvPr>
                <p:cNvSpPr/>
                <p:nvPr/>
              </p:nvSpPr>
              <p:spPr>
                <a:xfrm>
                  <a:off x="6577899" y="1451194"/>
                  <a:ext cx="693683" cy="681599"/>
                </a:xfrm>
                <a:prstGeom prst="ellipse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/>
                    <a:t>(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∅,∅)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1225409C-4B62-40BD-B5C4-33A1B6A308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899" y="1451194"/>
                  <a:ext cx="693683" cy="68159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5ED4163-877A-4A0F-9887-AD0DD3D7CE32}"/>
                    </a:ext>
                  </a:extLst>
                </p:cNvPr>
                <p:cNvSpPr/>
                <p:nvPr/>
              </p:nvSpPr>
              <p:spPr>
                <a:xfrm>
                  <a:off x="6489613" y="2575865"/>
                  <a:ext cx="870256" cy="681599"/>
                </a:xfrm>
                <a:prstGeom prst="ellipse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400" dirty="0"/>
                    <a:t>(&lt;1&gt;,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14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5ED4163-877A-4A0F-9887-AD0DD3D7CE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9613" y="2575865"/>
                  <a:ext cx="870256" cy="68159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1BB673B-A624-4B7C-AD4F-808D7DEA2988}"/>
                </a:ext>
              </a:extLst>
            </p:cNvPr>
            <p:cNvSpPr/>
            <p:nvPr/>
          </p:nvSpPr>
          <p:spPr>
            <a:xfrm>
              <a:off x="6402903" y="3760668"/>
              <a:ext cx="1033166" cy="681599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(&lt;1&gt;,&lt;0&gt;)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72D9A97-8CC6-4BA0-8ABA-5D78DEFD07D4}"/>
                </a:ext>
              </a:extLst>
            </p:cNvPr>
            <p:cNvSpPr/>
            <p:nvPr/>
          </p:nvSpPr>
          <p:spPr>
            <a:xfrm>
              <a:off x="8346896" y="3760667"/>
              <a:ext cx="1248629" cy="681599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(&lt;1&gt;,&lt;0,1&gt;)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6CB29B1-8C32-4A12-8345-4F08C4742717}"/>
                </a:ext>
              </a:extLst>
            </p:cNvPr>
            <p:cNvSpPr/>
            <p:nvPr/>
          </p:nvSpPr>
          <p:spPr>
            <a:xfrm>
              <a:off x="8356776" y="2553778"/>
              <a:ext cx="1248629" cy="681599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(&lt;1&gt;,&lt;1&gt;)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31855B-7D4F-463D-97F0-2B9726A23570}"/>
                </a:ext>
              </a:extLst>
            </p:cNvPr>
            <p:cNvCxnSpPr>
              <a:stCxn id="26" idx="4"/>
              <a:endCxn id="27" idx="0"/>
            </p:cNvCxnSpPr>
            <p:nvPr/>
          </p:nvCxnSpPr>
          <p:spPr>
            <a:xfrm>
              <a:off x="6924741" y="2132793"/>
              <a:ext cx="0" cy="44307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24415F3-2D08-4BD9-BBBE-F170F49401C6}"/>
                </a:ext>
              </a:extLst>
            </p:cNvPr>
            <p:cNvCxnSpPr>
              <a:cxnSpLocks/>
              <a:stCxn id="27" idx="4"/>
              <a:endCxn id="28" idx="0"/>
            </p:cNvCxnSpPr>
            <p:nvPr/>
          </p:nvCxnSpPr>
          <p:spPr>
            <a:xfrm flipH="1">
              <a:off x="6919486" y="3257464"/>
              <a:ext cx="5255" cy="503204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28BE2DF-54D1-4E09-A9BD-534D4EAA9355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 flipV="1">
              <a:off x="7436069" y="4101467"/>
              <a:ext cx="910827" cy="1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C80C685-AC0F-47CA-B943-EE415530D29A}"/>
                </a:ext>
              </a:extLst>
            </p:cNvPr>
            <p:cNvCxnSpPr>
              <a:cxnSpLocks/>
              <a:stCxn id="29" idx="0"/>
              <a:endCxn id="30" idx="4"/>
            </p:cNvCxnSpPr>
            <p:nvPr/>
          </p:nvCxnSpPr>
          <p:spPr>
            <a:xfrm flipV="1">
              <a:off x="8971211" y="3235377"/>
              <a:ext cx="9880" cy="52529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A6B5838-28D3-4787-9670-1336F1A66850}"/>
                </a:ext>
              </a:extLst>
            </p:cNvPr>
            <p:cNvCxnSpPr>
              <a:cxnSpLocks/>
              <a:stCxn id="30" idx="2"/>
              <a:endCxn id="27" idx="6"/>
            </p:cNvCxnSpPr>
            <p:nvPr/>
          </p:nvCxnSpPr>
          <p:spPr>
            <a:xfrm flipH="1">
              <a:off x="7359869" y="2894578"/>
              <a:ext cx="996907" cy="2208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9B8827E-D012-4E94-8A1F-62B8EC41E837}"/>
                </a:ext>
              </a:extLst>
            </p:cNvPr>
            <p:cNvSpPr txBox="1"/>
            <p:nvPr/>
          </p:nvSpPr>
          <p:spPr>
            <a:xfrm>
              <a:off x="6921165" y="2151692"/>
              <a:ext cx="700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in1?1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1DE63F8-ED8C-4FDE-9346-98CF80CDA5B3}"/>
                </a:ext>
              </a:extLst>
            </p:cNvPr>
            <p:cNvSpPr txBox="1"/>
            <p:nvPr/>
          </p:nvSpPr>
          <p:spPr>
            <a:xfrm>
              <a:off x="6966253" y="3244334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in2?0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E1FCA2C-2D70-4ACD-AB76-CFDA2BB95885}"/>
                </a:ext>
              </a:extLst>
            </p:cNvPr>
            <p:cNvSpPr txBox="1"/>
            <p:nvPr/>
          </p:nvSpPr>
          <p:spPr>
            <a:xfrm>
              <a:off x="7541066" y="4111996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in2?1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59B55C9-BF78-494F-8043-AD202A9C1AD0}"/>
                </a:ext>
              </a:extLst>
            </p:cNvPr>
            <p:cNvSpPr txBox="1"/>
            <p:nvPr/>
          </p:nvSpPr>
          <p:spPr>
            <a:xfrm>
              <a:off x="8981090" y="3289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out!0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A699F1B-0E80-4400-BAD1-ECF444A2B236}"/>
                </a:ext>
              </a:extLst>
            </p:cNvPr>
            <p:cNvSpPr txBox="1"/>
            <p:nvPr/>
          </p:nvSpPr>
          <p:spPr>
            <a:xfrm>
              <a:off x="7640387" y="251249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out!1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FC9D07B-7C1B-4028-A5D5-CCB324B55F6A}"/>
                </a:ext>
              </a:extLst>
            </p:cNvPr>
            <p:cNvSpPr txBox="1"/>
            <p:nvPr/>
          </p:nvSpPr>
          <p:spPr>
            <a:xfrm>
              <a:off x="6469896" y="2088064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in1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9BB430E-F467-4FBF-9DFA-58A091AF8D4F}"/>
                </a:ext>
              </a:extLst>
            </p:cNvPr>
            <p:cNvSpPr txBox="1"/>
            <p:nvPr/>
          </p:nvSpPr>
          <p:spPr>
            <a:xfrm>
              <a:off x="6387134" y="3269694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in2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C1AA08-0FA6-4688-B535-28A062AFE2CF}"/>
                </a:ext>
              </a:extLst>
            </p:cNvPr>
            <p:cNvSpPr txBox="1"/>
            <p:nvPr/>
          </p:nvSpPr>
          <p:spPr>
            <a:xfrm>
              <a:off x="7674700" y="3632079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in2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4BCC671-603D-4686-B3E3-312AD7B64304}"/>
                </a:ext>
              </a:extLst>
            </p:cNvPr>
            <p:cNvSpPr txBox="1"/>
            <p:nvPr/>
          </p:nvSpPr>
          <p:spPr>
            <a:xfrm>
              <a:off x="8417045" y="3261579"/>
              <a:ext cx="568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out2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95BC527-8499-4EB7-9775-83A4797E4AA4}"/>
                </a:ext>
              </a:extLst>
            </p:cNvPr>
            <p:cNvSpPr txBox="1"/>
            <p:nvPr/>
          </p:nvSpPr>
          <p:spPr>
            <a:xfrm>
              <a:off x="7621625" y="2834181"/>
              <a:ext cx="5681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out2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A028849-5E9A-4BF4-8EED-AF6E0A130DF4}"/>
              </a:ext>
            </a:extLst>
          </p:cNvPr>
          <p:cNvSpPr txBox="1"/>
          <p:nvPr/>
        </p:nvSpPr>
        <p:spPr>
          <a:xfrm>
            <a:off x="526487" y="5202620"/>
            <a:ext cx="10020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Asynchronous Processes can also be represented with extended state machines</a:t>
            </a:r>
          </a:p>
        </p:txBody>
      </p:sp>
    </p:spTree>
    <p:extLst>
      <p:ext uri="{BB962C8B-B14F-4D97-AF65-F5344CB8AC3E}">
        <p14:creationId xmlns:p14="http://schemas.microsoft.com/office/powerpoint/2010/main" val="198090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8530CA-F111-4984-9845-312FE9A9B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725" y="1332703"/>
            <a:ext cx="4620043" cy="4351338"/>
          </a:xfrm>
        </p:spPr>
        <p:txBody>
          <a:bodyPr/>
          <a:lstStyle/>
          <a:p>
            <a:r>
              <a:rPr lang="en-US" dirty="0"/>
              <a:t>Parallel composition: Inputs, Outputs, States and Initialization similar to the synchronous case</a:t>
            </a:r>
          </a:p>
          <a:p>
            <a:r>
              <a:rPr lang="en-US" dirty="0"/>
              <a:t>Input consumption needs to be synchronized with output production for the ‘temp’ variable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1F9165-5AB7-4FD8-B798-5FFCC317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Asynchronous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403B1-3EA7-438F-8263-6488BA25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FD3A4B-3511-4A1A-B3F8-56CBF5AFE45E}"/>
              </a:ext>
            </a:extLst>
          </p:cNvPr>
          <p:cNvGrpSpPr/>
          <p:nvPr/>
        </p:nvGrpSpPr>
        <p:grpSpPr>
          <a:xfrm>
            <a:off x="15649" y="1997482"/>
            <a:ext cx="3149783" cy="3165380"/>
            <a:chOff x="15649" y="1997482"/>
            <a:chExt cx="3149783" cy="31653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B7FE68-6BA4-4E88-BCA6-21E2DAABE335}"/>
                </a:ext>
              </a:extLst>
            </p:cNvPr>
            <p:cNvSpPr/>
            <p:nvPr/>
          </p:nvSpPr>
          <p:spPr>
            <a:xfrm>
              <a:off x="724863" y="1997482"/>
              <a:ext cx="2424721" cy="276912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F9F1D1-5FEA-43A2-AC13-3302C857B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752" y="2372051"/>
              <a:ext cx="594112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7B4C11-1E98-443D-816C-EF85AF109842}"/>
                </a:ext>
              </a:extLst>
            </p:cNvPr>
            <p:cNvSpPr txBox="1"/>
            <p:nvPr/>
          </p:nvSpPr>
          <p:spPr>
            <a:xfrm>
              <a:off x="15649" y="2334630"/>
              <a:ext cx="7592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bool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FF0000"/>
                  </a:solidFill>
                </a:rPr>
                <a:t>in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D86AAAC-D503-4A87-BE1A-899DE70B982F}"/>
                </a:ext>
              </a:extLst>
            </p:cNvPr>
            <p:cNvCxnSpPr>
              <a:cxnSpLocks/>
            </p:cNvCxnSpPr>
            <p:nvPr/>
          </p:nvCxnSpPr>
          <p:spPr>
            <a:xfrm>
              <a:off x="724863" y="2764391"/>
              <a:ext cx="242472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B739D3-57B7-434A-9A7F-60E57E6FFD09}"/>
                    </a:ext>
                  </a:extLst>
                </p:cNvPr>
                <p:cNvSpPr txBox="1"/>
                <p:nvPr/>
              </p:nvSpPr>
              <p:spPr>
                <a:xfrm>
                  <a:off x="907480" y="2069942"/>
                  <a:ext cx="1546642" cy="4044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dirty="0"/>
                            <m:t>bool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a14:m>
                  <a:r>
                    <a:rPr lang="en-US" sz="2000" dirty="0"/>
                    <a:t> x</a:t>
                  </a:r>
                  <a:r>
                    <a:rPr lang="en-US" sz="2000" baseline="-25000" dirty="0"/>
                    <a:t>1</a:t>
                  </a:r>
                  <a:r>
                    <a:rPr lang="en-US" sz="2000" dirty="0"/>
                    <a:t>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EB739D3-57B7-434A-9A7F-60E57E6FF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480" y="2069942"/>
                  <a:ext cx="1546642" cy="404406"/>
                </a:xfrm>
                <a:prstGeom prst="rect">
                  <a:avLst/>
                </a:prstGeom>
                <a:blipFill>
                  <a:blip r:embed="rId2"/>
                  <a:stretch>
                    <a:fillRect l="-394" t="-7576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88AC925-F600-458E-BE4C-508FD06395D4}"/>
                    </a:ext>
                  </a:extLst>
                </p:cNvPr>
                <p:cNvSpPr txBox="1"/>
                <p:nvPr/>
              </p:nvSpPr>
              <p:spPr>
                <a:xfrm>
                  <a:off x="691421" y="2811496"/>
                  <a:ext cx="135325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/>
                    <a:t>T</a:t>
                  </a:r>
                  <a:r>
                    <a:rPr lang="en-US" sz="2000" b="0" baseline="-25000" dirty="0"/>
                    <a:t>in1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x</a:t>
                  </a:r>
                  <a:r>
                    <a:rPr lang="en-US" sz="2000" baseline="-25000" dirty="0"/>
                    <a:t>1</a:t>
                  </a:r>
                  <a:r>
                    <a:rPr lang="en-US" sz="2000" dirty="0"/>
                    <a:t> := in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88AC925-F600-458E-BE4C-508FD0639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21" y="2811496"/>
                  <a:ext cx="1353256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4505" t="-7576" r="-4054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F5B5FD5-8A59-4C10-8E4F-A44FBF959CD6}"/>
                    </a:ext>
                  </a:extLst>
                </p:cNvPr>
                <p:cNvSpPr txBox="1"/>
                <p:nvPr/>
              </p:nvSpPr>
              <p:spPr>
                <a:xfrm>
                  <a:off x="691421" y="3381623"/>
                  <a:ext cx="2474011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/>
                    <a:t>T</a:t>
                  </a:r>
                  <a:r>
                    <a:rPr lang="en-US" sz="2000" b="0" baseline="-25000" dirty="0"/>
                    <a:t>out1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</a:p>
                <a:p>
                  <a:r>
                    <a:rPr lang="en-US" sz="2000" b="0" dirty="0"/>
                    <a:t>x</a:t>
                  </a:r>
                  <a:r>
                    <a:rPr lang="en-US" sz="2000" b="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≠∅→</m:t>
                      </m:r>
                    </m:oMath>
                  </a14:m>
                  <a:r>
                    <a:rPr lang="en-US" sz="2000" dirty="0"/>
                    <a:t> { temp := x</a:t>
                  </a:r>
                  <a:r>
                    <a:rPr lang="en-US" sz="2000" baseline="-25000" dirty="0"/>
                    <a:t>1</a:t>
                  </a:r>
                  <a:r>
                    <a:rPr lang="en-US" sz="2000" dirty="0"/>
                    <a:t>;</a:t>
                  </a:r>
                </a:p>
                <a:p>
                  <a:r>
                    <a:rPr lang="en-US" sz="2000" dirty="0"/>
                    <a:t>                   x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2000" dirty="0"/>
                    <a:t> }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F5B5FD5-8A59-4C10-8E4F-A44FBF959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421" y="3381623"/>
                  <a:ext cx="2474011" cy="1015663"/>
                </a:xfrm>
                <a:prstGeom prst="rect">
                  <a:avLst/>
                </a:prstGeom>
                <a:blipFill>
                  <a:blip r:embed="rId4"/>
                  <a:stretch>
                    <a:fillRect l="-2463" t="-3614" r="-1478" b="-10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2786A3-C770-4C6A-ABB4-1ED3B94CDE49}"/>
                </a:ext>
              </a:extLst>
            </p:cNvPr>
            <p:cNvSpPr txBox="1"/>
            <p:nvPr/>
          </p:nvSpPr>
          <p:spPr>
            <a:xfrm>
              <a:off x="1632358" y="4762752"/>
              <a:ext cx="8470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Buffer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FF18FDD-594E-44CC-9BD4-7EB0CB4A5AA7}"/>
              </a:ext>
            </a:extLst>
          </p:cNvPr>
          <p:cNvSpPr/>
          <p:nvPr/>
        </p:nvSpPr>
        <p:spPr>
          <a:xfrm>
            <a:off x="3866646" y="1997482"/>
            <a:ext cx="2424721" cy="276912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C14EC10-8484-4322-A038-E785B2CBF287}"/>
              </a:ext>
            </a:extLst>
          </p:cNvPr>
          <p:cNvCxnSpPr>
            <a:cxnSpLocks/>
          </p:cNvCxnSpPr>
          <p:nvPr/>
        </p:nvCxnSpPr>
        <p:spPr>
          <a:xfrm>
            <a:off x="3149584" y="2365809"/>
            <a:ext cx="717063" cy="624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867890-AB30-4168-B1E4-8086CAA7DFB4}"/>
              </a:ext>
            </a:extLst>
          </p:cNvPr>
          <p:cNvCxnSpPr>
            <a:cxnSpLocks/>
          </p:cNvCxnSpPr>
          <p:nvPr/>
        </p:nvCxnSpPr>
        <p:spPr>
          <a:xfrm>
            <a:off x="3866646" y="2764391"/>
            <a:ext cx="242472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3D735F-44B3-4775-9E18-32E1BB5DE7DB}"/>
                  </a:ext>
                </a:extLst>
              </p:cNvPr>
              <p:cNvSpPr txBox="1"/>
              <p:nvPr/>
            </p:nvSpPr>
            <p:spPr>
              <a:xfrm>
                <a:off x="4049263" y="2069942"/>
                <a:ext cx="1431226" cy="404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/>
                          <m:t>bool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∅</m:t>
                        </m:r>
                      </m:sub>
                    </m:sSub>
                  </m:oMath>
                </a14:m>
                <a:r>
                  <a:rPr lang="en-US" sz="2000" dirty="0"/>
                  <a:t>x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:=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3D735F-44B3-4775-9E18-32E1BB5DE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263" y="2069942"/>
                <a:ext cx="1431226" cy="404406"/>
              </a:xfrm>
              <a:prstGeom prst="rect">
                <a:avLst/>
              </a:prstGeom>
              <a:blipFill>
                <a:blip r:embed="rId5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146504-5A8D-4FB7-B1F1-BBD074925144}"/>
                  </a:ext>
                </a:extLst>
              </p:cNvPr>
              <p:cNvSpPr txBox="1"/>
              <p:nvPr/>
            </p:nvSpPr>
            <p:spPr>
              <a:xfrm>
                <a:off x="3836529" y="2854380"/>
                <a:ext cx="17111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/>
                  <a:t>T</a:t>
                </a:r>
                <a:r>
                  <a:rPr lang="en-US" sz="2000" b="0" baseline="-25000" dirty="0"/>
                  <a:t>in2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x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:= temp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146504-5A8D-4FB7-B1F1-BBD074925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529" y="2854380"/>
                <a:ext cx="1711174" cy="400110"/>
              </a:xfrm>
              <a:prstGeom prst="rect">
                <a:avLst/>
              </a:prstGeom>
              <a:blipFill>
                <a:blip r:embed="rId6"/>
                <a:stretch>
                  <a:fillRect l="-3559" t="-7576" r="-3203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5DECCE2-60DC-44AE-9E2A-1CA6FEAA2A92}"/>
                  </a:ext>
                </a:extLst>
              </p:cNvPr>
              <p:cNvSpPr txBox="1"/>
              <p:nvPr/>
            </p:nvSpPr>
            <p:spPr>
              <a:xfrm>
                <a:off x="3850798" y="3398340"/>
                <a:ext cx="232127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/>
                  <a:t>T</a:t>
                </a:r>
                <a:r>
                  <a:rPr lang="en-US" sz="2000" b="0" baseline="-25000" dirty="0"/>
                  <a:t>out2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b="0" dirty="0"/>
                  <a:t>x</a:t>
                </a:r>
                <a:r>
                  <a:rPr lang="en-US" sz="2000" b="0" baseline="-25000" dirty="0"/>
                  <a:t>2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≠∅→</m:t>
                    </m:r>
                  </m:oMath>
                </a14:m>
                <a:r>
                  <a:rPr lang="en-US" sz="2000" dirty="0"/>
                  <a:t> { out := x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;</a:t>
                </a:r>
              </a:p>
              <a:p>
                <a:r>
                  <a:rPr lang="en-US" sz="2000" dirty="0"/>
                  <a:t>                   x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:=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/>
                  <a:t> }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5DECCE2-60DC-44AE-9E2A-1CA6FEAA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798" y="3398340"/>
                <a:ext cx="2321276" cy="1015663"/>
              </a:xfrm>
              <a:prstGeom prst="rect">
                <a:avLst/>
              </a:prstGeom>
              <a:blipFill>
                <a:blip r:embed="rId7"/>
                <a:stretch>
                  <a:fillRect l="-2895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E20E3319-3D5A-4A25-85CD-BBE3A9890D14}"/>
              </a:ext>
            </a:extLst>
          </p:cNvPr>
          <p:cNvSpPr txBox="1"/>
          <p:nvPr/>
        </p:nvSpPr>
        <p:spPr>
          <a:xfrm>
            <a:off x="4774141" y="4762752"/>
            <a:ext cx="847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Buffer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88151F-8EC3-484D-98BF-C19825D74311}"/>
              </a:ext>
            </a:extLst>
          </p:cNvPr>
          <p:cNvSpPr txBox="1"/>
          <p:nvPr/>
        </p:nvSpPr>
        <p:spPr>
          <a:xfrm>
            <a:off x="6353252" y="2334630"/>
            <a:ext cx="759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bool </a:t>
            </a:r>
            <a:r>
              <a:rPr lang="en-US" dirty="0">
                <a:solidFill>
                  <a:schemeClr val="accent1"/>
                </a:solidFill>
              </a:rPr>
              <a:t>out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D335FE-7F72-4B3D-A05B-EE5B060F937E}"/>
              </a:ext>
            </a:extLst>
          </p:cNvPr>
          <p:cNvCxnSpPr>
            <a:cxnSpLocks/>
          </p:cNvCxnSpPr>
          <p:nvPr/>
        </p:nvCxnSpPr>
        <p:spPr>
          <a:xfrm>
            <a:off x="6291367" y="2328387"/>
            <a:ext cx="717063" cy="624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19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1CF49A9-EC28-4CEB-BF20-3CEFE0A1AE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99574" y="1332703"/>
                <a:ext cx="468574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Defining P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|| P</a:t>
                </a:r>
                <a:r>
                  <a:rPr lang="en-US" sz="2400" baseline="-25000" dirty="0"/>
                  <a:t>2</a:t>
                </a:r>
              </a:p>
              <a:p>
                <a:r>
                  <a:rPr lang="en-US" sz="2400" dirty="0"/>
                  <a:t>In each step only 1 task executes</a:t>
                </a:r>
              </a:p>
              <a:p>
                <a:r>
                  <a:rPr lang="en-US" sz="2400" dirty="0"/>
                  <a:t>If y is an output channel of P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and input channel of P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: output task for P</a:t>
                </a:r>
                <a:r>
                  <a:rPr lang="en-US" sz="2400" baseline="-25000" dirty="0"/>
                  <a:t>1 </a:t>
                </a:r>
                <a:r>
                  <a:rPr lang="en-US" sz="2400" dirty="0"/>
                  <a:t>with code: G</a:t>
                </a:r>
                <a:r>
                  <a:rPr lang="en-US" sz="2400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U</a:t>
                </a:r>
                <a:r>
                  <a:rPr lang="en-US" sz="2400" baseline="-25000" dirty="0"/>
                  <a:t>1</a:t>
                </a:r>
              </a:p>
              <a:p>
                <a:r>
                  <a:rPr lang="en-US" sz="2400" dirty="0"/>
                  <a:t>A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: input task for P</a:t>
                </a:r>
                <a:r>
                  <a:rPr lang="en-US" sz="2400" baseline="-25000" dirty="0"/>
                  <a:t>2 </a:t>
                </a:r>
                <a:r>
                  <a:rPr lang="en-US" sz="2400" dirty="0"/>
                  <a:t>with code: G</a:t>
                </a:r>
                <a:r>
                  <a:rPr lang="en-US" sz="2400" baseline="-25000" dirty="0"/>
                  <a:t>2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U</a:t>
                </a:r>
                <a:r>
                  <a:rPr lang="en-US" sz="2400" baseline="-25000" dirty="0"/>
                  <a:t>2</a:t>
                </a:r>
              </a:p>
              <a:p>
                <a:r>
                  <a:rPr lang="en-US" sz="2400" dirty="0"/>
                  <a:t>Composition has output task for y with code: G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/>
                  <a:t> G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U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;U</a:t>
                </a:r>
                <a:r>
                  <a:rPr lang="en-US" sz="2400" baseline="-25000" dirty="0"/>
                  <a:t>2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1CF49A9-EC28-4CEB-BF20-3CEFE0A1AE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99574" y="1332703"/>
                <a:ext cx="4685746" cy="4351338"/>
              </a:xfrm>
              <a:blipFill>
                <a:blip r:embed="rId2"/>
                <a:stretch>
                  <a:fillRect l="-1040" t="-1964" r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5F728CE-39F5-4270-9839-F5CABF0D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Composed </a:t>
            </a:r>
            <a:r>
              <a:rPr lang="en-US" dirty="0" err="1"/>
              <a:t>DoubleBuffer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97CA7-546D-4446-B12B-135FA469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F67A6A-5325-468D-B8A8-AEF979EC59C3}"/>
              </a:ext>
            </a:extLst>
          </p:cNvPr>
          <p:cNvGrpSpPr/>
          <p:nvPr/>
        </p:nvGrpSpPr>
        <p:grpSpPr>
          <a:xfrm>
            <a:off x="240842" y="1061014"/>
            <a:ext cx="7096847" cy="2207972"/>
            <a:chOff x="15649" y="1560498"/>
            <a:chExt cx="7096847" cy="220797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2172FF1-6F8B-4559-AD5A-2BE7CB8F4E9D}"/>
                </a:ext>
              </a:extLst>
            </p:cNvPr>
            <p:cNvGrpSpPr/>
            <p:nvPr/>
          </p:nvGrpSpPr>
          <p:grpSpPr>
            <a:xfrm>
              <a:off x="15649" y="1560498"/>
              <a:ext cx="3184669" cy="2207972"/>
              <a:chOff x="15649" y="1560498"/>
              <a:chExt cx="3184669" cy="220797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B70696-0A9D-4F68-8ACA-36BF66E138DF}"/>
                  </a:ext>
                </a:extLst>
              </p:cNvPr>
              <p:cNvSpPr/>
              <p:nvPr/>
            </p:nvSpPr>
            <p:spPr>
              <a:xfrm>
                <a:off x="724863" y="1997483"/>
                <a:ext cx="2424721" cy="1737239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24577AF-B7B3-4AB2-9791-26F9B0FCFA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0752" y="2372051"/>
                <a:ext cx="594112" cy="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83B657-1089-4641-8CC1-E63668023827}"/>
                  </a:ext>
                </a:extLst>
              </p:cNvPr>
              <p:cNvSpPr txBox="1"/>
              <p:nvPr/>
            </p:nvSpPr>
            <p:spPr>
              <a:xfrm>
                <a:off x="15649" y="2334630"/>
                <a:ext cx="7592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bool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in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CDF13B4-47F1-4811-B6D4-83273F47F2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863" y="2535791"/>
                <a:ext cx="2424721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9FCC083-E208-416F-95FD-50CC61B43AA6}"/>
                      </a:ext>
                    </a:extLst>
                  </p:cNvPr>
                  <p:cNvSpPr txBox="1"/>
                  <p:nvPr/>
                </p:nvSpPr>
                <p:spPr>
                  <a:xfrm>
                    <a:off x="907480" y="2069942"/>
                    <a:ext cx="1546642" cy="4044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bool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∅</m:t>
                            </m:r>
                          </m:sub>
                        </m:sSub>
                      </m:oMath>
                    </a14:m>
                    <a:r>
                      <a:rPr lang="en-US" sz="2000" dirty="0"/>
                      <a:t> x</a:t>
                    </a:r>
                    <a:r>
                      <a:rPr lang="en-US" sz="2000" baseline="-25000" dirty="0"/>
                      <a:t>1</a:t>
                    </a:r>
                    <a:r>
                      <a:rPr lang="en-US" sz="2000" dirty="0"/>
                      <a:t> := 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9FCC083-E208-416F-95FD-50CC61B43A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480" y="2069942"/>
                    <a:ext cx="1546642" cy="40440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94" t="-7576" b="-27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35CAB01-C94A-42C4-B08E-4E11782D262D}"/>
                      </a:ext>
                    </a:extLst>
                  </p:cNvPr>
                  <p:cNvSpPr txBox="1"/>
                  <p:nvPr/>
                </p:nvSpPr>
                <p:spPr>
                  <a:xfrm>
                    <a:off x="696620" y="2510978"/>
                    <a:ext cx="1353256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0" dirty="0"/>
                      <a:t>T</a:t>
                    </a:r>
                    <a:r>
                      <a:rPr lang="en-US" sz="2000" b="0" baseline="-25000" dirty="0"/>
                      <a:t>in1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a14:m>
                    <a:r>
                      <a:rPr lang="en-US" sz="2000" dirty="0"/>
                      <a:t> x</a:t>
                    </a:r>
                    <a:r>
                      <a:rPr lang="en-US" sz="2000" baseline="-25000" dirty="0"/>
                      <a:t>1</a:t>
                    </a:r>
                    <a:r>
                      <a:rPr lang="en-US" sz="2000" dirty="0"/>
                      <a:t> := in</a:t>
                    </a:r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35CAB01-C94A-42C4-B08E-4E11782D26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620" y="2510978"/>
                    <a:ext cx="1353256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505" t="-9091" r="-4054" b="-257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9B20361-078C-4873-A0A7-03F782CC2E34}"/>
                      </a:ext>
                    </a:extLst>
                  </p:cNvPr>
                  <p:cNvSpPr txBox="1"/>
                  <p:nvPr/>
                </p:nvSpPr>
                <p:spPr>
                  <a:xfrm>
                    <a:off x="726307" y="2752807"/>
                    <a:ext cx="2474011" cy="10156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0" dirty="0"/>
                      <a:t>T</a:t>
                    </a:r>
                    <a:r>
                      <a:rPr lang="en-US" sz="2000" b="0" baseline="-25000" dirty="0"/>
                      <a:t>out1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a14:m>
                    <a:r>
                      <a:rPr lang="en-US" sz="2000" dirty="0"/>
                      <a:t> </a:t>
                    </a:r>
                  </a:p>
                  <a:p>
                    <a:r>
                      <a:rPr lang="en-US" sz="2000" b="0" dirty="0"/>
                      <a:t>x</a:t>
                    </a:r>
                    <a:r>
                      <a:rPr lang="en-US" sz="2000" b="0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≠∅→</m:t>
                        </m:r>
                      </m:oMath>
                    </a14:m>
                    <a:r>
                      <a:rPr lang="en-US" sz="2000" dirty="0"/>
                      <a:t> { temp := x</a:t>
                    </a:r>
                    <a:r>
                      <a:rPr lang="en-US" sz="2000" baseline="-25000" dirty="0"/>
                      <a:t>1</a:t>
                    </a:r>
                    <a:r>
                      <a:rPr lang="en-US" sz="2000" dirty="0"/>
                      <a:t>;</a:t>
                    </a:r>
                  </a:p>
                  <a:p>
                    <a:r>
                      <a:rPr lang="en-US" sz="2000" dirty="0"/>
                      <a:t>                   x := 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r>
                      <a:rPr lang="en-US" sz="2000" dirty="0"/>
                      <a:t> } </a:t>
                    </a: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9B20361-078C-4873-A0A7-03F782CC2E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307" y="2752807"/>
                    <a:ext cx="2474011" cy="101566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63" t="-3614" r="-1478" b="-10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A2F558-C6E4-4325-8576-7C891371CD97}"/>
                  </a:ext>
                </a:extLst>
              </p:cNvPr>
              <p:cNvSpPr txBox="1"/>
              <p:nvPr/>
            </p:nvSpPr>
            <p:spPr>
              <a:xfrm>
                <a:off x="1513709" y="1560498"/>
                <a:ext cx="8470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Buffer</a:t>
                </a: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8E28EE-B823-4C52-9D2A-92ECBF1F9B4D}"/>
                </a:ext>
              </a:extLst>
            </p:cNvPr>
            <p:cNvSpPr/>
            <p:nvPr/>
          </p:nvSpPr>
          <p:spPr>
            <a:xfrm>
              <a:off x="3866646" y="1997483"/>
              <a:ext cx="2424721" cy="173724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2C1C44-D7E1-4853-9D51-36FFE5C229EF}"/>
                </a:ext>
              </a:extLst>
            </p:cNvPr>
            <p:cNvCxnSpPr>
              <a:cxnSpLocks/>
            </p:cNvCxnSpPr>
            <p:nvPr/>
          </p:nvCxnSpPr>
          <p:spPr>
            <a:xfrm>
              <a:off x="3149584" y="2365809"/>
              <a:ext cx="717063" cy="624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DF62B7-E575-46B2-8B8B-C95EDD276C08}"/>
                </a:ext>
              </a:extLst>
            </p:cNvPr>
            <p:cNvCxnSpPr>
              <a:cxnSpLocks/>
            </p:cNvCxnSpPr>
            <p:nvPr/>
          </p:nvCxnSpPr>
          <p:spPr>
            <a:xfrm>
              <a:off x="3850798" y="2510978"/>
              <a:ext cx="242472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10412AF-3573-45C1-BD0B-34C848BD7BB9}"/>
                    </a:ext>
                  </a:extLst>
                </p:cNvPr>
                <p:cNvSpPr txBox="1"/>
                <p:nvPr/>
              </p:nvSpPr>
              <p:spPr>
                <a:xfrm>
                  <a:off x="4049263" y="2069942"/>
                  <a:ext cx="1431226" cy="4044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dirty="0"/>
                            <m:t>bool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a14:m>
                  <a:r>
                    <a:rPr lang="en-US" sz="2000" dirty="0"/>
                    <a:t>x</a:t>
                  </a:r>
                  <a:r>
                    <a:rPr lang="en-US" sz="2000" baseline="-25000" dirty="0"/>
                    <a:t>2</a:t>
                  </a:r>
                  <a:r>
                    <a:rPr lang="en-US" sz="2000" dirty="0"/>
                    <a:t>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10412AF-3573-45C1-BD0B-34C848BD7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263" y="2069942"/>
                  <a:ext cx="1431226" cy="404406"/>
                </a:xfrm>
                <a:prstGeom prst="rect">
                  <a:avLst/>
                </a:prstGeom>
                <a:blipFill>
                  <a:blip r:embed="rId6"/>
                  <a:stretch>
                    <a:fillRect t="-7576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0E56D5A-910E-473E-8A8A-5CC13696F75E}"/>
                    </a:ext>
                  </a:extLst>
                </p:cNvPr>
                <p:cNvSpPr txBox="1"/>
                <p:nvPr/>
              </p:nvSpPr>
              <p:spPr>
                <a:xfrm>
                  <a:off x="3836528" y="2476867"/>
                  <a:ext cx="17111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/>
                    <a:t>T</a:t>
                  </a:r>
                  <a:r>
                    <a:rPr lang="en-US" sz="2000" b="0" baseline="-25000" dirty="0"/>
                    <a:t>in2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x</a:t>
                  </a:r>
                  <a:r>
                    <a:rPr lang="en-US" sz="2000" baseline="-25000" dirty="0"/>
                    <a:t>2</a:t>
                  </a:r>
                  <a:r>
                    <a:rPr lang="en-US" sz="2000" dirty="0"/>
                    <a:t> := temp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0E56D5A-910E-473E-8A8A-5CC13696F7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528" y="2476867"/>
                  <a:ext cx="1711174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3559" t="-7576" r="-3203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D950DC2-23A8-4339-BFD0-B35DB3197065}"/>
                    </a:ext>
                  </a:extLst>
                </p:cNvPr>
                <p:cNvSpPr txBox="1"/>
                <p:nvPr/>
              </p:nvSpPr>
              <p:spPr>
                <a:xfrm>
                  <a:off x="3850798" y="2719059"/>
                  <a:ext cx="232127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/>
                    <a:t>T</a:t>
                  </a:r>
                  <a:r>
                    <a:rPr lang="en-US" sz="2000" b="0" baseline="-25000" dirty="0"/>
                    <a:t>out2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</a:p>
                <a:p>
                  <a:r>
                    <a:rPr lang="en-US" sz="2000" b="0" dirty="0"/>
                    <a:t>x</a:t>
                  </a:r>
                  <a:r>
                    <a:rPr lang="en-US" sz="2000" b="0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≠∅→</m:t>
                      </m:r>
                    </m:oMath>
                  </a14:m>
                  <a:r>
                    <a:rPr lang="en-US" sz="2000" dirty="0"/>
                    <a:t> { out := x</a:t>
                  </a:r>
                  <a:r>
                    <a:rPr lang="en-US" sz="2000" baseline="-25000" dirty="0"/>
                    <a:t>2</a:t>
                  </a:r>
                  <a:r>
                    <a:rPr lang="en-US" sz="2000" dirty="0"/>
                    <a:t>;</a:t>
                  </a:r>
                </a:p>
                <a:p>
                  <a:r>
                    <a:rPr lang="en-US" sz="2000" dirty="0"/>
                    <a:t>                   x</a:t>
                  </a:r>
                  <a:r>
                    <a:rPr lang="en-US" sz="2000" baseline="-25000" dirty="0"/>
                    <a:t>2</a:t>
                  </a:r>
                  <a:r>
                    <a:rPr lang="en-US" sz="2000" dirty="0"/>
                    <a:t>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2000" dirty="0"/>
                    <a:t> } 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D950DC2-23A8-4339-BFD0-B35DB3197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798" y="2719059"/>
                  <a:ext cx="2321276" cy="1015663"/>
                </a:xfrm>
                <a:prstGeom prst="rect">
                  <a:avLst/>
                </a:prstGeom>
                <a:blipFill>
                  <a:blip r:embed="rId8"/>
                  <a:stretch>
                    <a:fillRect l="-2895" t="-2994" b="-9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E882F8-1941-471B-AA44-351236952FDF}"/>
                </a:ext>
              </a:extLst>
            </p:cNvPr>
            <p:cNvSpPr txBox="1"/>
            <p:nvPr/>
          </p:nvSpPr>
          <p:spPr>
            <a:xfrm>
              <a:off x="4435596" y="1613140"/>
              <a:ext cx="8470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Buffer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D4D6A5-44D5-45BE-BD79-AAF881B20861}"/>
                </a:ext>
              </a:extLst>
            </p:cNvPr>
            <p:cNvSpPr txBox="1"/>
            <p:nvPr/>
          </p:nvSpPr>
          <p:spPr>
            <a:xfrm>
              <a:off x="6353252" y="2334630"/>
              <a:ext cx="7592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bool </a:t>
              </a:r>
              <a:r>
                <a:rPr lang="en-US" dirty="0">
                  <a:solidFill>
                    <a:schemeClr val="accent1"/>
                  </a:solidFill>
                </a:rPr>
                <a:t>out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4E17D10-77E8-4675-8A8D-F171AB54AA07}"/>
                </a:ext>
              </a:extLst>
            </p:cNvPr>
            <p:cNvCxnSpPr>
              <a:cxnSpLocks/>
            </p:cNvCxnSpPr>
            <p:nvPr/>
          </p:nvCxnSpPr>
          <p:spPr>
            <a:xfrm>
              <a:off x="6291367" y="2328387"/>
              <a:ext cx="717063" cy="624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CA4BFF1C-016E-4B92-9922-D8FA767EA65E}"/>
              </a:ext>
            </a:extLst>
          </p:cNvPr>
          <p:cNvSpPr/>
          <p:nvPr/>
        </p:nvSpPr>
        <p:spPr>
          <a:xfrm>
            <a:off x="1261104" y="3526183"/>
            <a:ext cx="4893029" cy="215785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37F548-F10A-45A9-B18C-B4CD106E15BD}"/>
              </a:ext>
            </a:extLst>
          </p:cNvPr>
          <p:cNvCxnSpPr>
            <a:cxnSpLocks/>
          </p:cNvCxnSpPr>
          <p:nvPr/>
        </p:nvCxnSpPr>
        <p:spPr>
          <a:xfrm flipV="1">
            <a:off x="240842" y="3900751"/>
            <a:ext cx="1020264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9A6979C-9DC9-478F-BCDD-634C5092C9EE}"/>
              </a:ext>
            </a:extLst>
          </p:cNvPr>
          <p:cNvSpPr txBox="1"/>
          <p:nvPr/>
        </p:nvSpPr>
        <p:spPr>
          <a:xfrm>
            <a:off x="43177" y="3863330"/>
            <a:ext cx="1303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3A1E8D-EF96-43A3-AC5C-AA6EA1BB4A76}"/>
              </a:ext>
            </a:extLst>
          </p:cNvPr>
          <p:cNvCxnSpPr>
            <a:cxnSpLocks/>
          </p:cNvCxnSpPr>
          <p:nvPr/>
        </p:nvCxnSpPr>
        <p:spPr>
          <a:xfrm>
            <a:off x="1261104" y="4064491"/>
            <a:ext cx="489302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7D1B7FC-9CCA-4427-A853-CA2C9265A338}"/>
                  </a:ext>
                </a:extLst>
              </p:cNvPr>
              <p:cNvSpPr txBox="1"/>
              <p:nvPr/>
            </p:nvSpPr>
            <p:spPr>
              <a:xfrm>
                <a:off x="1574711" y="3598642"/>
                <a:ext cx="2338525" cy="404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/>
                          <m:t>bool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∅</m:t>
                        </m:r>
                      </m:sub>
                    </m:sSub>
                  </m:oMath>
                </a14:m>
                <a:r>
                  <a:rPr lang="en-US" sz="2000" dirty="0"/>
                  <a:t> 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:=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/>
                  <a:t>, x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:=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7D1B7FC-9CCA-4427-A853-CA2C9265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711" y="3598642"/>
                <a:ext cx="2338525" cy="404406"/>
              </a:xfrm>
              <a:prstGeom prst="rect">
                <a:avLst/>
              </a:prstGeom>
              <a:blipFill>
                <a:blip r:embed="rId9"/>
                <a:stretch>
                  <a:fillRect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ABA396-D9E5-4AE5-8110-F9220DE33982}"/>
                  </a:ext>
                </a:extLst>
              </p:cNvPr>
              <p:cNvSpPr txBox="1"/>
              <p:nvPr/>
            </p:nvSpPr>
            <p:spPr>
              <a:xfrm>
                <a:off x="1212603" y="4039678"/>
                <a:ext cx="23239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/>
                  <a:t>T</a:t>
                </a:r>
                <a:r>
                  <a:rPr lang="en-US" sz="2000" b="0" baseline="-25000" dirty="0"/>
                  <a:t>in1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:= in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ABA396-D9E5-4AE5-8110-F9220DE33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603" y="4039678"/>
                <a:ext cx="2323936" cy="400110"/>
              </a:xfrm>
              <a:prstGeom prst="rect">
                <a:avLst/>
              </a:prstGeom>
              <a:blipFill>
                <a:blip r:embed="rId10"/>
                <a:stretch>
                  <a:fillRect l="-288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D6D80E-3CB9-433D-8104-09C9CCD7BD36}"/>
                  </a:ext>
                </a:extLst>
              </p:cNvPr>
              <p:cNvSpPr txBox="1"/>
              <p:nvPr/>
            </p:nvSpPr>
            <p:spPr>
              <a:xfrm>
                <a:off x="1227944" y="4424320"/>
                <a:ext cx="35087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/>
                  <a:t>T</a:t>
                </a:r>
                <a:r>
                  <a:rPr lang="en-US" sz="2000" b="0" baseline="-25000" dirty="0"/>
                  <a:t>out2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x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≠∅→</m:t>
                    </m:r>
                  </m:oMath>
                </a14:m>
                <a:r>
                  <a:rPr lang="en-US" sz="2000" dirty="0"/>
                  <a:t> { out:=x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; x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 ≔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D6D80E-3CB9-433D-8104-09C9CCD7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944" y="4424320"/>
                <a:ext cx="3508781" cy="400110"/>
              </a:xfrm>
              <a:prstGeom prst="rect">
                <a:avLst/>
              </a:prstGeom>
              <a:blipFill>
                <a:blip r:embed="rId11"/>
                <a:stretch>
                  <a:fillRect l="-1736" t="-12308" r="-86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D85755BE-6D32-4AF8-9B8E-5C8A408E7ED3}"/>
              </a:ext>
            </a:extLst>
          </p:cNvPr>
          <p:cNvSpPr txBox="1"/>
          <p:nvPr/>
        </p:nvSpPr>
        <p:spPr>
          <a:xfrm>
            <a:off x="303236" y="4805089"/>
            <a:ext cx="9525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Double</a:t>
            </a:r>
          </a:p>
          <a:p>
            <a:r>
              <a:rPr lang="en-US" sz="2000" b="1" dirty="0"/>
              <a:t>Buffer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0FE841-B2CA-4AB5-BC1B-37045A4BD0C0}"/>
              </a:ext>
            </a:extLst>
          </p:cNvPr>
          <p:cNvSpPr txBox="1"/>
          <p:nvPr/>
        </p:nvSpPr>
        <p:spPr>
          <a:xfrm>
            <a:off x="6232737" y="3900751"/>
            <a:ext cx="759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bool </a:t>
            </a:r>
            <a:r>
              <a:rPr lang="en-US" dirty="0">
                <a:solidFill>
                  <a:schemeClr val="accent1"/>
                </a:solidFill>
              </a:rPr>
              <a:t>out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45FCD4-868D-42F0-84AB-65807A033C09}"/>
              </a:ext>
            </a:extLst>
          </p:cNvPr>
          <p:cNvCxnSpPr>
            <a:cxnSpLocks/>
          </p:cNvCxnSpPr>
          <p:nvPr/>
        </p:nvCxnSpPr>
        <p:spPr>
          <a:xfrm>
            <a:off x="6170852" y="3894508"/>
            <a:ext cx="717063" cy="624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6B5D0A-D9F9-4911-BD5C-FE2870516274}"/>
                  </a:ext>
                </a:extLst>
              </p:cNvPr>
              <p:cNvSpPr txBox="1"/>
              <p:nvPr/>
            </p:nvSpPr>
            <p:spPr>
              <a:xfrm>
                <a:off x="1261104" y="4931878"/>
                <a:ext cx="48983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/>
                  <a:t>T</a:t>
                </a:r>
                <a:r>
                  <a:rPr lang="en-US" sz="2000" b="0" baseline="-25000" dirty="0"/>
                  <a:t>out1in2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/>
                  <a:t> 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≠∅→</m:t>
                    </m:r>
                  </m:oMath>
                </a14:m>
                <a:r>
                  <a:rPr lang="en-US" sz="2000" dirty="0"/>
                  <a:t> { local bool temp;</a:t>
                </a:r>
              </a:p>
              <a:p>
                <a:r>
                  <a:rPr lang="en-US" sz="2000" dirty="0"/>
                  <a:t>		temp:=x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; 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 ≔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/>
                  <a:t>;x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:=temp}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6B5D0A-D9F9-4911-BD5C-FE2870516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04" y="4931878"/>
                <a:ext cx="4898392" cy="707886"/>
              </a:xfrm>
              <a:prstGeom prst="rect">
                <a:avLst/>
              </a:prstGeom>
              <a:blipFill>
                <a:blip r:embed="rId12"/>
                <a:stretch>
                  <a:fillRect l="-1370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588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CD51EB-2EFE-472F-8501-823AB9E97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034539"/>
            <a:ext cx="11699087" cy="3649501"/>
          </a:xfrm>
        </p:spPr>
        <p:txBody>
          <a:bodyPr/>
          <a:lstStyle/>
          <a:p>
            <a:r>
              <a:rPr lang="en-US" dirty="0"/>
              <a:t>Execute an internal task of one of the processes</a:t>
            </a:r>
          </a:p>
          <a:p>
            <a:r>
              <a:rPr lang="en-US" dirty="0"/>
              <a:t>Process input on an input channel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: Execute an input task for every process to which </a:t>
            </a:r>
            <a:r>
              <a:rPr lang="en-US" dirty="0">
                <a:solidFill>
                  <a:srgbClr val="FF0000"/>
                </a:solidFill>
              </a:rPr>
              <a:t>in</a:t>
            </a:r>
            <a:r>
              <a:rPr lang="en-US" dirty="0"/>
              <a:t> is an input</a:t>
            </a:r>
          </a:p>
          <a:p>
            <a:r>
              <a:rPr lang="en-US" dirty="0"/>
              <a:t>Execute an output task for output channel </a:t>
            </a:r>
            <a:r>
              <a:rPr lang="en-US" dirty="0">
                <a:solidFill>
                  <a:srgbClr val="0070C0"/>
                </a:solidFill>
              </a:rPr>
              <a:t>out </a:t>
            </a:r>
            <a:r>
              <a:rPr lang="en-US" dirty="0"/>
              <a:t>of some process, followed by an input task for </a:t>
            </a:r>
            <a:r>
              <a:rPr lang="en-US" dirty="0">
                <a:solidFill>
                  <a:srgbClr val="0070C0"/>
                </a:solidFill>
              </a:rPr>
              <a:t>out</a:t>
            </a:r>
            <a:r>
              <a:rPr lang="en-US" dirty="0"/>
              <a:t> for every process to which </a:t>
            </a:r>
            <a:r>
              <a:rPr lang="en-US" dirty="0">
                <a:solidFill>
                  <a:srgbClr val="0070C0"/>
                </a:solidFill>
              </a:rPr>
              <a:t>out </a:t>
            </a:r>
            <a:r>
              <a:rPr lang="en-US" dirty="0"/>
              <a:t>is an input</a:t>
            </a:r>
          </a:p>
          <a:p>
            <a:r>
              <a:rPr lang="en-US" dirty="0"/>
              <a:t>If multiple choices enabled, choose nondeterministically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0E55D5-1D22-4BCE-9D2D-30EFC6CF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model for multiple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6F573-7DE7-4567-AFA4-A9D5081E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75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6D1122-53EE-4ACA-840C-E99C2A9C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vs. Non-blocking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F8B97-EAF7-4BCD-B079-2E055161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6C66D9-969E-4871-98AA-8642F0353D89}"/>
              </a:ext>
            </a:extLst>
          </p:cNvPr>
          <p:cNvSpPr/>
          <p:nvPr/>
        </p:nvSpPr>
        <p:spPr>
          <a:xfrm>
            <a:off x="3939967" y="2108403"/>
            <a:ext cx="1804665" cy="175239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1F1D16-E754-4290-851C-0F3F9A870C1B}"/>
              </a:ext>
            </a:extLst>
          </p:cNvPr>
          <p:cNvCxnSpPr>
            <a:cxnSpLocks/>
          </p:cNvCxnSpPr>
          <p:nvPr/>
        </p:nvCxnSpPr>
        <p:spPr>
          <a:xfrm>
            <a:off x="3920591" y="2466141"/>
            <a:ext cx="182404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F2C22D-237E-4A07-83F3-DA3DAD94314C}"/>
              </a:ext>
            </a:extLst>
          </p:cNvPr>
          <p:cNvSpPr txBox="1"/>
          <p:nvPr/>
        </p:nvSpPr>
        <p:spPr>
          <a:xfrm>
            <a:off x="4017571" y="2067312"/>
            <a:ext cx="1116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x :=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BB9F0-0E4D-4347-B9B0-38ADC143C16D}"/>
                  </a:ext>
                </a:extLst>
              </p:cNvPr>
              <p:cNvSpPr txBox="1"/>
              <p:nvPr/>
            </p:nvSpPr>
            <p:spPr>
              <a:xfrm>
                <a:off x="4031677" y="2541403"/>
                <a:ext cx="1611356" cy="58477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1600" b="0" dirty="0"/>
                  <a:t>T</a:t>
                </a:r>
                <a:r>
                  <a:rPr lang="en-US" sz="1600" baseline="-25000" dirty="0"/>
                  <a:t>tmpe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/>
                  <a:t> (x is even)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             x:= </a:t>
                </a:r>
                <a:r>
                  <a:rPr lang="en-US" sz="1600" dirty="0" err="1"/>
                  <a:t>tmp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BB9F0-0E4D-4347-B9B0-38ADC143C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677" y="2541403"/>
                <a:ext cx="1611356" cy="584775"/>
              </a:xfrm>
              <a:prstGeom prst="rect">
                <a:avLst/>
              </a:prstGeom>
              <a:blipFill>
                <a:blip r:embed="rId2"/>
                <a:stretch>
                  <a:fillRect l="-7547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5D00C97-D42F-4E61-ABD4-4FD5DD6D84A9}"/>
              </a:ext>
            </a:extLst>
          </p:cNvPr>
          <p:cNvSpPr txBox="1"/>
          <p:nvPr/>
        </p:nvSpPr>
        <p:spPr>
          <a:xfrm>
            <a:off x="4576044" y="3920335"/>
            <a:ext cx="30903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99AE97-A583-4DE5-B03B-F7FA2D527824}"/>
              </a:ext>
            </a:extLst>
          </p:cNvPr>
          <p:cNvGrpSpPr/>
          <p:nvPr/>
        </p:nvGrpSpPr>
        <p:grpSpPr>
          <a:xfrm>
            <a:off x="1439317" y="2092015"/>
            <a:ext cx="2471585" cy="1591566"/>
            <a:chOff x="695659" y="2069942"/>
            <a:chExt cx="2471585" cy="159156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33100C-DDE5-4F23-B8D2-B1A5389B0A29}"/>
                </a:ext>
              </a:extLst>
            </p:cNvPr>
            <p:cNvSpPr/>
            <p:nvPr/>
          </p:nvSpPr>
          <p:spPr>
            <a:xfrm>
              <a:off x="726727" y="2110737"/>
              <a:ext cx="1502014" cy="1155741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75371C-5632-4B80-BFAD-0A5A28E7A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8741" y="2332943"/>
              <a:ext cx="938503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74DFAFD-0403-4EB0-926A-C2273A99247E}"/>
                </a:ext>
              </a:extLst>
            </p:cNvPr>
            <p:cNvCxnSpPr>
              <a:cxnSpLocks/>
            </p:cNvCxnSpPr>
            <p:nvPr/>
          </p:nvCxnSpPr>
          <p:spPr>
            <a:xfrm>
              <a:off x="726727" y="2470052"/>
              <a:ext cx="150201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DBF18D-B009-4DDA-96A5-5D49CA125704}"/>
                </a:ext>
              </a:extLst>
            </p:cNvPr>
            <p:cNvSpPr txBox="1"/>
            <p:nvPr/>
          </p:nvSpPr>
          <p:spPr>
            <a:xfrm>
              <a:off x="907480" y="2069942"/>
              <a:ext cx="10783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int</a:t>
              </a:r>
              <a:r>
                <a:rPr lang="en-US" sz="2000" dirty="0"/>
                <a:t> y 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7893A4-BCA9-4B0B-8CD3-6B56C94889A8}"/>
                    </a:ext>
                  </a:extLst>
                </p:cNvPr>
                <p:cNvSpPr txBox="1"/>
                <p:nvPr/>
              </p:nvSpPr>
              <p:spPr>
                <a:xfrm>
                  <a:off x="695659" y="2484902"/>
                  <a:ext cx="157254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/>
                    <a:t>T</a:t>
                  </a:r>
                  <a:r>
                    <a:rPr lang="en-US" sz="2000" baseline="-25000" dirty="0"/>
                    <a:t>out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tmp := y;</a:t>
                  </a:r>
                </a:p>
                <a:p>
                  <a:r>
                    <a:rPr lang="en-US" sz="2000" dirty="0"/>
                    <a:t>         y:= y+1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17893A4-BCA9-4B0B-8CD3-6B56C9488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59" y="2484902"/>
                  <a:ext cx="1572546" cy="707886"/>
                </a:xfrm>
                <a:prstGeom prst="rect">
                  <a:avLst/>
                </a:prstGeom>
                <a:blipFill>
                  <a:blip r:embed="rId3"/>
                  <a:stretch>
                    <a:fillRect l="-3876" t="-4310" r="-3488"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A81AEA0-3C21-438D-9EF8-271E51F4B688}"/>
                </a:ext>
              </a:extLst>
            </p:cNvPr>
            <p:cNvSpPr txBox="1"/>
            <p:nvPr/>
          </p:nvSpPr>
          <p:spPr>
            <a:xfrm>
              <a:off x="1252352" y="3261398"/>
              <a:ext cx="450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P1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BB6B28F-805B-4472-BB28-C073F1B9FDEE}"/>
              </a:ext>
            </a:extLst>
          </p:cNvPr>
          <p:cNvSpPr txBox="1"/>
          <p:nvPr/>
        </p:nvSpPr>
        <p:spPr>
          <a:xfrm>
            <a:off x="2991775" y="2365430"/>
            <a:ext cx="87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tmp</a:t>
            </a:r>
            <a:endParaRPr lang="en-US" dirty="0"/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688DD239-30FF-4C68-AB09-9CAE2FC61200}"/>
              </a:ext>
            </a:extLst>
          </p:cNvPr>
          <p:cNvSpPr txBox="1">
            <a:spLocks/>
          </p:cNvSpPr>
          <p:nvPr/>
        </p:nvSpPr>
        <p:spPr>
          <a:xfrm>
            <a:off x="6008003" y="1406175"/>
            <a:ext cx="5780250" cy="4097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Task T</a:t>
            </a:r>
            <a:r>
              <a:rPr lang="en-US" sz="2000" baseline="-25000" dirty="0"/>
              <a:t>out </a:t>
            </a:r>
            <a:r>
              <a:rPr lang="en-US" sz="2000" dirty="0"/>
              <a:t>of P1 can </a:t>
            </a:r>
            <a:r>
              <a:rPr lang="en-US" sz="2000" i="1" dirty="0"/>
              <a:t>produce </a:t>
            </a:r>
            <a:r>
              <a:rPr lang="en-US" sz="2000" dirty="0"/>
              <a:t>a value on the output only if P2 has an input task that is enabled to </a:t>
            </a:r>
            <a:r>
              <a:rPr lang="en-US" sz="2000" i="1" dirty="0"/>
              <a:t>consume </a:t>
            </a:r>
            <a:r>
              <a:rPr lang="en-US" sz="2000" dirty="0"/>
              <a:t>the value with some input task</a:t>
            </a:r>
          </a:p>
          <a:p>
            <a:r>
              <a:rPr lang="en-US" sz="2000" dirty="0"/>
              <a:t>In this example, once x becomes odd, P2 cannot consume (no enabled input task) and it </a:t>
            </a:r>
            <a:r>
              <a:rPr lang="en-US" sz="2000" b="1" dirty="0"/>
              <a:t>blocks</a:t>
            </a:r>
            <a:r>
              <a:rPr lang="en-US" sz="2000" dirty="0"/>
              <a:t> communication</a:t>
            </a:r>
          </a:p>
          <a:p>
            <a:r>
              <a:rPr lang="en-US" sz="2000" dirty="0"/>
              <a:t>Process is </a:t>
            </a:r>
            <a:r>
              <a:rPr lang="en-US" sz="2000" b="1" dirty="0"/>
              <a:t>non-blocking</a:t>
            </a:r>
            <a:r>
              <a:rPr lang="en-US" sz="2000" b="1" i="1" dirty="0"/>
              <a:t> </a:t>
            </a:r>
            <a:r>
              <a:rPr lang="en-US" sz="2000" dirty="0"/>
              <a:t>on channel </a:t>
            </a:r>
            <a:r>
              <a:rPr lang="en-US" sz="2000" dirty="0">
                <a:solidFill>
                  <a:srgbClr val="FF0000"/>
                </a:solidFill>
              </a:rPr>
              <a:t>in </a:t>
            </a:r>
            <a:r>
              <a:rPr lang="en-US" sz="2000" dirty="0"/>
              <a:t>if at least one guarded update corresponding to input task for </a:t>
            </a:r>
            <a:r>
              <a:rPr lang="en-US" sz="2000" dirty="0">
                <a:solidFill>
                  <a:srgbClr val="FF0000"/>
                </a:solidFill>
              </a:rPr>
              <a:t>in </a:t>
            </a:r>
            <a:r>
              <a:rPr lang="en-US" sz="2000" dirty="0"/>
              <a:t>is enabled</a:t>
            </a:r>
          </a:p>
          <a:p>
            <a:r>
              <a:rPr lang="en-US" sz="2000" dirty="0"/>
              <a:t>Process is </a:t>
            </a:r>
            <a:r>
              <a:rPr lang="en-US" sz="2000" b="1" dirty="0"/>
              <a:t>non-blocking </a:t>
            </a:r>
            <a:r>
              <a:rPr lang="en-US" sz="2000" dirty="0"/>
              <a:t>if for every input channel, the disjunction of all guards corresponding to input tasks for that channel is </a:t>
            </a:r>
            <a:r>
              <a:rPr lang="en-US" sz="2000" i="1" dirty="0"/>
              <a:t>valid </a:t>
            </a:r>
            <a:r>
              <a:rPr lang="en-US" sz="2000" dirty="0"/>
              <a:t>or the Boolean formula 1 (true).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344268-F77C-4426-9A18-F5E060B72D39}"/>
              </a:ext>
            </a:extLst>
          </p:cNvPr>
          <p:cNvSpPr txBox="1"/>
          <p:nvPr/>
        </p:nvSpPr>
        <p:spPr>
          <a:xfrm>
            <a:off x="1794933" y="4476630"/>
            <a:ext cx="353673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How do you make P2 non-blocking?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2DAE47-B3A0-4365-BC50-9287488D255D}"/>
                  </a:ext>
                </a:extLst>
              </p:cNvPr>
              <p:cNvSpPr txBox="1"/>
              <p:nvPr/>
            </p:nvSpPr>
            <p:spPr>
              <a:xfrm>
                <a:off x="4008915" y="3069446"/>
                <a:ext cx="1611356" cy="58477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sz="1600" b="0" dirty="0">
                    <a:solidFill>
                      <a:srgbClr val="FF0000"/>
                    </a:solidFill>
                  </a:rPr>
                  <a:t>T</a:t>
                </a:r>
                <a:r>
                  <a:rPr lang="en-US" sz="1600" baseline="-25000" dirty="0">
                    <a:solidFill>
                      <a:srgbClr val="FF0000"/>
                    </a:solidFill>
                  </a:rPr>
                  <a:t>tmpo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</a:rPr>
                  <a:t> (x is odd)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             x:=tmp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2DAE47-B3A0-4365-BC50-9287488D2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915" y="3069446"/>
                <a:ext cx="1611356" cy="584775"/>
              </a:xfrm>
              <a:prstGeom prst="rect">
                <a:avLst/>
              </a:prstGeom>
              <a:blipFill>
                <a:blip r:embed="rId4"/>
                <a:stretch>
                  <a:fillRect l="-7955" t="-3158" b="-1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89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02C1B9-F91B-4B1E-AA66-C8D14879C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13215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Common error in asynchronous designs</a:t>
            </a:r>
          </a:p>
          <a:p>
            <a:r>
              <a:rPr lang="en-US" dirty="0"/>
              <a:t>Caused by each process waiting for another process to execute a task, but no task is enabled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9B9937-A777-4071-9692-A18AB485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51CFE-827A-4418-8333-1BC59626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CD304F-E2F8-4ED6-8F91-5C05C1185F4C}"/>
              </a:ext>
            </a:extLst>
          </p:cNvPr>
          <p:cNvCxnSpPr>
            <a:cxnSpLocks/>
          </p:cNvCxnSpPr>
          <p:nvPr/>
        </p:nvCxnSpPr>
        <p:spPr>
          <a:xfrm flipV="1">
            <a:off x="4601633" y="3130291"/>
            <a:ext cx="938503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4E6EFC-50E6-406F-BD4B-1DF951664BA6}"/>
              </a:ext>
            </a:extLst>
          </p:cNvPr>
          <p:cNvSpPr txBox="1"/>
          <p:nvPr/>
        </p:nvSpPr>
        <p:spPr>
          <a:xfrm>
            <a:off x="3077892" y="430700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C9A1E31-62F6-4ABB-BA2A-279C6B4C38B9}"/>
              </a:ext>
            </a:extLst>
          </p:cNvPr>
          <p:cNvGrpSpPr/>
          <p:nvPr/>
        </p:nvGrpSpPr>
        <p:grpSpPr>
          <a:xfrm>
            <a:off x="2065022" y="2926567"/>
            <a:ext cx="2536612" cy="1378734"/>
            <a:chOff x="621455" y="2630233"/>
            <a:chExt cx="2536612" cy="137873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3AEADF-2CE7-4C69-89E4-1243806C98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455" y="3002656"/>
              <a:ext cx="251055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89C94E-9912-4278-9964-3BA5E4400F52}"/>
                </a:ext>
              </a:extLst>
            </p:cNvPr>
            <p:cNvSpPr/>
            <p:nvPr/>
          </p:nvSpPr>
          <p:spPr>
            <a:xfrm>
              <a:off x="621455" y="2654301"/>
              <a:ext cx="2536612" cy="135466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FC2A5B-C542-4E95-9CFE-9A7EEDC88BD0}"/>
                </a:ext>
              </a:extLst>
            </p:cNvPr>
            <p:cNvSpPr txBox="1"/>
            <p:nvPr/>
          </p:nvSpPr>
          <p:spPr>
            <a:xfrm>
              <a:off x="1036781" y="2630233"/>
              <a:ext cx="17219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bool y</a:t>
              </a:r>
              <a:r>
                <a:rPr lang="en-US" sz="1600" baseline="-25000" dirty="0"/>
                <a:t>1</a:t>
              </a:r>
              <a:r>
                <a:rPr lang="en-US" sz="1600" dirty="0"/>
                <a:t> := 0, z</a:t>
              </a:r>
              <a:r>
                <a:rPr lang="en-US" sz="1600" baseline="-25000" dirty="0"/>
                <a:t>1</a:t>
              </a:r>
              <a:r>
                <a:rPr lang="en-US" sz="1600" dirty="0"/>
                <a:t> 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C80976C-4465-4981-97AF-0670E3DE4310}"/>
                    </a:ext>
                  </a:extLst>
                </p:cNvPr>
                <p:cNvSpPr txBox="1"/>
                <p:nvPr/>
              </p:nvSpPr>
              <p:spPr>
                <a:xfrm>
                  <a:off x="943296" y="3076125"/>
                  <a:ext cx="19089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T</a:t>
                  </a:r>
                  <a:r>
                    <a:rPr lang="en-US" sz="1600" baseline="-25000" dirty="0"/>
                    <a:t>11</a:t>
                  </a:r>
                  <a:r>
                    <a:rPr lang="en-US" sz="1600" dirty="0"/>
                    <a:t>: (y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==0)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sz="1600" dirty="0"/>
                    <a:t>y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 1; </a:t>
                  </a:r>
                </a:p>
                <a:p>
                  <a:r>
                    <a:rPr lang="en-US" sz="1600" dirty="0"/>
                    <a:t>T</a:t>
                  </a:r>
                  <a:r>
                    <a:rPr lang="en-US" sz="1600" baseline="-25000" dirty="0"/>
                    <a:t>12</a:t>
                  </a:r>
                  <a:r>
                    <a:rPr lang="en-US" sz="1600" dirty="0"/>
                    <a:t>: (y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==1)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z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:= r</a:t>
                  </a:r>
                  <a:r>
                    <a:rPr lang="en-US" sz="1600" baseline="-25000" dirty="0"/>
                    <a:t>2</a:t>
                  </a:r>
                  <a:endParaRPr lang="en-US" sz="1600" dirty="0"/>
                </a:p>
                <a:p>
                  <a:r>
                    <a:rPr lang="en-US" sz="1600" dirty="0"/>
                    <a:t>T</a:t>
                  </a:r>
                  <a:r>
                    <a:rPr lang="en-US" sz="1600" baseline="-25000" dirty="0"/>
                    <a:t>13</a:t>
                  </a:r>
                  <a:r>
                    <a:rPr lang="en-US" sz="1600" dirty="0"/>
                    <a:t>: (z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==1)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r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:= 1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C80976C-4465-4981-97AF-0670E3DE4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296" y="3076125"/>
                  <a:ext cx="1908916" cy="830997"/>
                </a:xfrm>
                <a:prstGeom prst="rect">
                  <a:avLst/>
                </a:prstGeom>
                <a:blipFill>
                  <a:blip r:embed="rId2"/>
                  <a:stretch>
                    <a:fillRect l="-1917" t="-2190" r="-639" b="-80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29D541-9F8A-495E-A74F-5DDB65CDC370}"/>
              </a:ext>
            </a:extLst>
          </p:cNvPr>
          <p:cNvCxnSpPr>
            <a:cxnSpLocks/>
          </p:cNvCxnSpPr>
          <p:nvPr/>
        </p:nvCxnSpPr>
        <p:spPr>
          <a:xfrm flipH="1" flipV="1">
            <a:off x="4614325" y="3390598"/>
            <a:ext cx="938503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CF46507-9036-41A9-AF0B-43A382725344}"/>
              </a:ext>
            </a:extLst>
          </p:cNvPr>
          <p:cNvSpPr/>
          <p:nvPr/>
        </p:nvSpPr>
        <p:spPr>
          <a:xfrm>
            <a:off x="4896588" y="2830352"/>
            <a:ext cx="308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1</a:t>
            </a:r>
            <a:endParaRPr lang="en-US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651F95-654B-441B-A881-28544A54A6C4}"/>
              </a:ext>
            </a:extLst>
          </p:cNvPr>
          <p:cNvSpPr/>
          <p:nvPr/>
        </p:nvSpPr>
        <p:spPr>
          <a:xfrm>
            <a:off x="4858615" y="3317787"/>
            <a:ext cx="3080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2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7CB7586-92E7-4917-8B18-EE850D936C25}"/>
                  </a:ext>
                </a:extLst>
              </p:cNvPr>
              <p:cNvSpPr/>
              <p:nvPr/>
            </p:nvSpPr>
            <p:spPr>
              <a:xfrm>
                <a:off x="8675042" y="2685374"/>
                <a:ext cx="693683" cy="681599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0,0),</m:t>
                    </m:r>
                  </m:oMath>
                </a14:m>
                <a:endParaRPr lang="en-US" sz="1400" b="0" dirty="0"/>
              </a:p>
              <a:p>
                <a:pPr algn="ctr"/>
                <a:r>
                  <a:rPr lang="en-US" sz="1400" dirty="0"/>
                  <a:t>(0,0)</a:t>
                </a: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7CB7586-92E7-4917-8B18-EE850D936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042" y="2685374"/>
                <a:ext cx="693683" cy="6815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DE35132-1518-487D-ABDE-A22A43F48104}"/>
                  </a:ext>
                </a:extLst>
              </p:cNvPr>
              <p:cNvSpPr/>
              <p:nvPr/>
            </p:nvSpPr>
            <p:spPr>
              <a:xfrm>
                <a:off x="8586756" y="3810045"/>
                <a:ext cx="870256" cy="681599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dirty="0"/>
                  <a:t>(1,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400" dirty="0"/>
                  <a:t>),</a:t>
                </a:r>
              </a:p>
              <a:p>
                <a:pPr algn="ctr"/>
                <a:r>
                  <a:rPr lang="en-US" sz="1400" dirty="0"/>
                  <a:t>(0,0)</a:t>
                </a: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DE35132-1518-487D-ABDE-A22A43F48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756" y="3810045"/>
                <a:ext cx="870256" cy="6815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7555C47C-D0B6-4756-B93E-7BAA0ECA96E2}"/>
              </a:ext>
            </a:extLst>
          </p:cNvPr>
          <p:cNvSpPr/>
          <p:nvPr/>
        </p:nvSpPr>
        <p:spPr>
          <a:xfrm>
            <a:off x="8500046" y="4994848"/>
            <a:ext cx="1033166" cy="681599"/>
          </a:xfrm>
          <a:prstGeom prst="ellipse">
            <a:avLst/>
          </a:prstGeom>
          <a:solidFill>
            <a:srgbClr val="FFC9CA"/>
          </a:solidFill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(1,0),</a:t>
            </a:r>
          </a:p>
          <a:p>
            <a:pPr algn="ctr"/>
            <a:r>
              <a:rPr lang="en-US" sz="1400" dirty="0"/>
              <a:t>(1,0)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DC3765-4352-4CE1-9527-AF71E2C36022}"/>
              </a:ext>
            </a:extLst>
          </p:cNvPr>
          <p:cNvCxnSpPr>
            <a:stCxn id="37" idx="4"/>
            <a:endCxn id="38" idx="0"/>
          </p:cNvCxnSpPr>
          <p:nvPr/>
        </p:nvCxnSpPr>
        <p:spPr>
          <a:xfrm>
            <a:off x="9021884" y="3366973"/>
            <a:ext cx="0" cy="44307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86804B-2C9E-4E19-93CA-F92FCE51A79D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 flipH="1">
            <a:off x="9016629" y="4491644"/>
            <a:ext cx="5255" cy="50320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CCB6CF9-C3AF-441A-B221-6C616DF3FB04}"/>
                  </a:ext>
                </a:extLst>
              </p:cNvPr>
              <p:cNvSpPr txBox="1"/>
              <p:nvPr/>
            </p:nvSpPr>
            <p:spPr>
              <a:xfrm>
                <a:off x="9034029" y="3364795"/>
                <a:ext cx="228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CCB6CF9-C3AF-441A-B221-6C616DF3F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029" y="3364795"/>
                <a:ext cx="228506" cy="369332"/>
              </a:xfrm>
              <a:prstGeom prst="rect">
                <a:avLst/>
              </a:prstGeom>
              <a:blipFill>
                <a:blip r:embed="rId5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A7D864EF-69C7-4264-9D4E-8E8DA21455D4}"/>
              </a:ext>
            </a:extLst>
          </p:cNvPr>
          <p:cNvSpPr txBox="1"/>
          <p:nvPr/>
        </p:nvSpPr>
        <p:spPr>
          <a:xfrm>
            <a:off x="8567039" y="332224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D40913-69B9-4FA1-BE9B-E34A50393F09}"/>
              </a:ext>
            </a:extLst>
          </p:cNvPr>
          <p:cNvSpPr txBox="1"/>
          <p:nvPr/>
        </p:nvSpPr>
        <p:spPr>
          <a:xfrm>
            <a:off x="8484277" y="450387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21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873890C-C65A-4EF2-BFBE-6A6D89910093}"/>
              </a:ext>
            </a:extLst>
          </p:cNvPr>
          <p:cNvGrpSpPr/>
          <p:nvPr/>
        </p:nvGrpSpPr>
        <p:grpSpPr>
          <a:xfrm>
            <a:off x="5585589" y="2954514"/>
            <a:ext cx="2536612" cy="1378734"/>
            <a:chOff x="621455" y="2630233"/>
            <a:chExt cx="2536612" cy="1378734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E539D89-881D-48E2-A4C4-52C675B20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455" y="3002656"/>
              <a:ext cx="251055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BE1CD06-44A5-46B4-8D51-62D70889437B}"/>
                </a:ext>
              </a:extLst>
            </p:cNvPr>
            <p:cNvSpPr/>
            <p:nvPr/>
          </p:nvSpPr>
          <p:spPr>
            <a:xfrm>
              <a:off x="621455" y="2654301"/>
              <a:ext cx="2536612" cy="135466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925A97E-FA68-4B49-8566-8C673324F656}"/>
                </a:ext>
              </a:extLst>
            </p:cNvPr>
            <p:cNvSpPr txBox="1"/>
            <p:nvPr/>
          </p:nvSpPr>
          <p:spPr>
            <a:xfrm>
              <a:off x="1036781" y="2630233"/>
              <a:ext cx="17219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bool y</a:t>
              </a:r>
              <a:r>
                <a:rPr lang="en-US" sz="1600" baseline="-25000" dirty="0"/>
                <a:t>2</a:t>
              </a:r>
              <a:r>
                <a:rPr lang="en-US" sz="1600" dirty="0"/>
                <a:t> := 0, z</a:t>
              </a:r>
              <a:r>
                <a:rPr lang="en-US" sz="1600" baseline="-25000" dirty="0"/>
                <a:t>2</a:t>
              </a:r>
              <a:r>
                <a:rPr lang="en-US" sz="1600" dirty="0"/>
                <a:t> 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54F1502-D7C7-4226-9B99-FB4857FBB806}"/>
                    </a:ext>
                  </a:extLst>
                </p:cNvPr>
                <p:cNvSpPr txBox="1"/>
                <p:nvPr/>
              </p:nvSpPr>
              <p:spPr>
                <a:xfrm>
                  <a:off x="943296" y="3076125"/>
                  <a:ext cx="190891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T</a:t>
                  </a:r>
                  <a:r>
                    <a:rPr lang="en-US" sz="1600" baseline="-25000" dirty="0"/>
                    <a:t>21</a:t>
                  </a:r>
                  <a:r>
                    <a:rPr lang="en-US" sz="1600" dirty="0"/>
                    <a:t>: (y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==0)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 </m:t>
                      </m:r>
                    </m:oMath>
                  </a14:m>
                  <a:r>
                    <a:rPr lang="en-US" sz="1600" dirty="0"/>
                    <a:t>y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 1; </a:t>
                  </a:r>
                </a:p>
                <a:p>
                  <a:r>
                    <a:rPr lang="en-US" sz="1600" dirty="0"/>
                    <a:t>T</a:t>
                  </a:r>
                  <a:r>
                    <a:rPr lang="en-US" sz="1600" baseline="-25000" dirty="0"/>
                    <a:t>22</a:t>
                  </a:r>
                  <a:r>
                    <a:rPr lang="en-US" sz="1600" dirty="0"/>
                    <a:t>: (y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==1)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z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 := r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  <a:p>
                  <a:r>
                    <a:rPr lang="en-US" sz="1600" dirty="0"/>
                    <a:t>T</a:t>
                  </a:r>
                  <a:r>
                    <a:rPr lang="en-US" sz="1600" baseline="-25000" dirty="0"/>
                    <a:t>23</a:t>
                  </a:r>
                  <a:r>
                    <a:rPr lang="en-US" sz="1600" dirty="0"/>
                    <a:t>: (z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==1)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r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 := 1</a:t>
                  </a: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54F1502-D7C7-4226-9B99-FB4857FBB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296" y="3076125"/>
                  <a:ext cx="1908916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1597" t="-2206" r="-958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3BAEA7CA-0E15-4C0D-A350-76436333A48E}"/>
              </a:ext>
            </a:extLst>
          </p:cNvPr>
          <p:cNvSpPr txBox="1"/>
          <p:nvPr/>
        </p:nvSpPr>
        <p:spPr>
          <a:xfrm>
            <a:off x="6594858" y="4322591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9427DA8-1C15-4503-BAEB-330B6EC03262}"/>
                  </a:ext>
                </a:extLst>
              </p:cNvPr>
              <p:cNvSpPr txBox="1"/>
              <p:nvPr/>
            </p:nvSpPr>
            <p:spPr>
              <a:xfrm>
                <a:off x="9034029" y="4501350"/>
                <a:ext cx="2285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9427DA8-1C15-4503-BAEB-330B6EC03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4029" y="4501350"/>
                <a:ext cx="228506" cy="369332"/>
              </a:xfrm>
              <a:prstGeom prst="rect">
                <a:avLst/>
              </a:prstGeom>
              <a:blipFill>
                <a:blip r:embed="rId7"/>
                <a:stretch>
                  <a:fillRect r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87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7C1A6D-E132-46BE-A6AF-918821D86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602777"/>
          </a:xfrm>
        </p:spPr>
        <p:txBody>
          <a:bodyPr/>
          <a:lstStyle/>
          <a:p>
            <a:r>
              <a:rPr lang="en-US" dirty="0"/>
              <a:t>Simple shared memory program: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549C7B-D897-4800-9D3B-779BC4F0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programs are </a:t>
            </a:r>
            <a:r>
              <a:rPr lang="en-US" dirty="0" err="1"/>
              <a:t>asynch</a:t>
            </a:r>
            <a:r>
              <a:rPr lang="en-US" dirty="0"/>
              <a:t>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8219D-CF3D-4A6A-AB7B-7B5F811A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1BFE7-3669-436D-86CA-1B6E3F246898}"/>
              </a:ext>
            </a:extLst>
          </p:cNvPr>
          <p:cNvSpPr txBox="1"/>
          <p:nvPr/>
        </p:nvSpPr>
        <p:spPr>
          <a:xfrm>
            <a:off x="166680" y="2499360"/>
            <a:ext cx="2887980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temp1 := x;</a:t>
            </a:r>
          </a:p>
          <a:p>
            <a:r>
              <a:rPr lang="en-US" sz="2800" dirty="0"/>
              <a:t>temp1 := temp+1;</a:t>
            </a:r>
          </a:p>
          <a:p>
            <a:r>
              <a:rPr lang="en-US" sz="2800" dirty="0"/>
              <a:t>x:= temp1;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743B1-A1C2-4948-91D0-14E35C26D0D4}"/>
              </a:ext>
            </a:extLst>
          </p:cNvPr>
          <p:cNvSpPr txBox="1"/>
          <p:nvPr/>
        </p:nvSpPr>
        <p:spPr>
          <a:xfrm>
            <a:off x="3203730" y="2511217"/>
            <a:ext cx="3041340" cy="13849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temp2 := x;</a:t>
            </a:r>
          </a:p>
          <a:p>
            <a:r>
              <a:rPr lang="en-US" sz="2800" dirty="0"/>
              <a:t>temp2 := temp2+1;</a:t>
            </a:r>
          </a:p>
          <a:p>
            <a:r>
              <a:rPr lang="en-US" sz="2800" dirty="0"/>
              <a:t>x:= temp2;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0D368-6CF3-4E80-B4BE-FBC4C7253E4E}"/>
              </a:ext>
            </a:extLst>
          </p:cNvPr>
          <p:cNvSpPr txBox="1"/>
          <p:nvPr/>
        </p:nvSpPr>
        <p:spPr>
          <a:xfrm>
            <a:off x="623880" y="3896212"/>
            <a:ext cx="1890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Process P</a:t>
            </a:r>
            <a:r>
              <a:rPr lang="en-US" sz="3200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43ADA-5788-4324-9E43-BBBE1036E179}"/>
              </a:ext>
            </a:extLst>
          </p:cNvPr>
          <p:cNvSpPr txBox="1"/>
          <p:nvPr/>
        </p:nvSpPr>
        <p:spPr>
          <a:xfrm>
            <a:off x="3710461" y="3908069"/>
            <a:ext cx="188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Process P</a:t>
            </a:r>
            <a:r>
              <a:rPr lang="en-US" sz="3200" baseline="-25000" dirty="0"/>
              <a:t>2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A75D76F8-8B23-40E3-8082-D447EB57FBB7}"/>
              </a:ext>
            </a:extLst>
          </p:cNvPr>
          <p:cNvSpPr txBox="1">
            <a:spLocks/>
          </p:cNvSpPr>
          <p:nvPr/>
        </p:nvSpPr>
        <p:spPr>
          <a:xfrm>
            <a:off x="6321270" y="1854787"/>
            <a:ext cx="5780250" cy="3617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statement of a process either:</a:t>
            </a:r>
          </a:p>
          <a:p>
            <a:pPr lvl="1"/>
            <a:r>
              <a:rPr lang="en-US" dirty="0"/>
              <a:t>changes a local variable</a:t>
            </a:r>
          </a:p>
          <a:p>
            <a:pPr lvl="1"/>
            <a:r>
              <a:rPr lang="en-US" dirty="0"/>
              <a:t>reads a shared variable</a:t>
            </a:r>
          </a:p>
          <a:p>
            <a:pPr lvl="1"/>
            <a:r>
              <a:rPr lang="en-US" dirty="0"/>
              <a:t>writes to a shared variable</a:t>
            </a:r>
          </a:p>
          <a:p>
            <a:endParaRPr lang="en-US" dirty="0"/>
          </a:p>
          <a:p>
            <a:r>
              <a:rPr lang="en-US" dirty="0"/>
              <a:t>Execution model: execute one step of either process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4C9BF5-3884-490B-85D9-AA7C1FC07430}"/>
              </a:ext>
            </a:extLst>
          </p:cNvPr>
          <p:cNvGrpSpPr/>
          <p:nvPr/>
        </p:nvGrpSpPr>
        <p:grpSpPr>
          <a:xfrm>
            <a:off x="2228370" y="1929010"/>
            <a:ext cx="1958340" cy="523221"/>
            <a:chOff x="2423160" y="4653141"/>
            <a:chExt cx="1958340" cy="5232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263F65-0FF3-4133-9B09-9D79AAFB0B91}"/>
                </a:ext>
              </a:extLst>
            </p:cNvPr>
            <p:cNvSpPr/>
            <p:nvPr/>
          </p:nvSpPr>
          <p:spPr>
            <a:xfrm>
              <a:off x="2423161" y="4653141"/>
              <a:ext cx="449580" cy="5213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99C39E-8720-4A1B-936B-841FA4EDD277}"/>
                </a:ext>
              </a:extLst>
            </p:cNvPr>
            <p:cNvSpPr txBox="1"/>
            <p:nvPr/>
          </p:nvSpPr>
          <p:spPr>
            <a:xfrm>
              <a:off x="2423160" y="4653142"/>
              <a:ext cx="1958340" cy="5232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 err="1"/>
                <a:t>int</a:t>
              </a:r>
              <a:r>
                <a:rPr lang="en-US" sz="2800" dirty="0"/>
                <a:t> x := 0;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587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D1605D-5FBA-40F9-A309-EA1043C7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 </a:t>
            </a:r>
            <a:r>
              <a:rPr lang="en-US" dirty="0" err="1"/>
              <a:t>asynch</a:t>
            </a:r>
            <a:r>
              <a:rPr lang="en-US" dirty="0"/>
              <a:t>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481A2-E898-46ED-A317-5D0A6076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9BC9E8C-B71E-4907-AD79-A492AB17FB51}"/>
              </a:ext>
            </a:extLst>
          </p:cNvPr>
          <p:cNvGrpSpPr/>
          <p:nvPr/>
        </p:nvGrpSpPr>
        <p:grpSpPr>
          <a:xfrm>
            <a:off x="800758" y="1336745"/>
            <a:ext cx="10660519" cy="3227572"/>
            <a:chOff x="800758" y="1336745"/>
            <a:chExt cx="10660519" cy="32275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C15D61-FCA9-4570-905B-5500BC145F76}"/>
                </a:ext>
              </a:extLst>
            </p:cNvPr>
            <p:cNvSpPr/>
            <p:nvPr/>
          </p:nvSpPr>
          <p:spPr>
            <a:xfrm>
              <a:off x="809368" y="1842956"/>
              <a:ext cx="2733008" cy="235089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17A6B0C-2379-42C6-8A4A-459324419E64}"/>
                </a:ext>
              </a:extLst>
            </p:cNvPr>
            <p:cNvCxnSpPr>
              <a:cxnSpLocks/>
            </p:cNvCxnSpPr>
            <p:nvPr/>
          </p:nvCxnSpPr>
          <p:spPr>
            <a:xfrm>
              <a:off x="809368" y="2381263"/>
              <a:ext cx="273300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D4D69DF-B74C-44E5-B7F3-5A2A157F4A0B}"/>
                </a:ext>
              </a:extLst>
            </p:cNvPr>
            <p:cNvSpPr txBox="1"/>
            <p:nvPr/>
          </p:nvSpPr>
          <p:spPr>
            <a:xfrm>
              <a:off x="1300271" y="1915414"/>
              <a:ext cx="16014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int</a:t>
              </a:r>
              <a:r>
                <a:rPr lang="en-US" sz="2000" dirty="0"/>
                <a:t> temp</a:t>
              </a:r>
              <a:r>
                <a:rPr lang="en-US" sz="2000" baseline="-25000" dirty="0"/>
                <a:t>1</a:t>
              </a:r>
              <a:r>
                <a:rPr lang="en-US" sz="2000" dirty="0"/>
                <a:t> 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ED4612-0BFA-40F0-8518-0BAA9E602059}"/>
                    </a:ext>
                  </a:extLst>
                </p:cNvPr>
                <p:cNvSpPr txBox="1"/>
                <p:nvPr/>
              </p:nvSpPr>
              <p:spPr>
                <a:xfrm>
                  <a:off x="847787" y="2379741"/>
                  <a:ext cx="212070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/>
                    <a:t>T</a:t>
                  </a:r>
                  <a:r>
                    <a:rPr lang="en-US" sz="2000" b="0" baseline="-25000" dirty="0"/>
                    <a:t>read1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temp</a:t>
                  </a:r>
                  <a:r>
                    <a:rPr lang="en-US" sz="2000" baseline="-25000" dirty="0"/>
                    <a:t>1</a:t>
                  </a:r>
                  <a:r>
                    <a:rPr lang="en-US" sz="2000" dirty="0"/>
                    <a:t> := rd</a:t>
                  </a:r>
                  <a:r>
                    <a:rPr lang="en-US" sz="2000" baseline="-25000" dirty="0"/>
                    <a:t>1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ED4612-0BFA-40F0-8518-0BAA9E602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87" y="2379741"/>
                  <a:ext cx="2120709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2874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01272A-7C21-4266-810F-B0F2DE6955DB}"/>
                </a:ext>
              </a:extLst>
            </p:cNvPr>
            <p:cNvSpPr txBox="1"/>
            <p:nvPr/>
          </p:nvSpPr>
          <p:spPr>
            <a:xfrm>
              <a:off x="800758" y="2992034"/>
              <a:ext cx="2884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/>
                <a:t>T</a:t>
              </a:r>
              <a:r>
                <a:rPr lang="en-US" sz="2000" baseline="-25000" dirty="0"/>
                <a:t>intern1</a:t>
              </a:r>
              <a:r>
                <a:rPr lang="en-US" sz="2000" dirty="0"/>
                <a:t>: temp</a:t>
              </a:r>
              <a:r>
                <a:rPr lang="en-US" sz="2000" baseline="-25000" dirty="0"/>
                <a:t>1</a:t>
              </a:r>
              <a:r>
                <a:rPr lang="en-US" sz="2000" dirty="0"/>
                <a:t>:= temp</a:t>
              </a:r>
              <a:r>
                <a:rPr lang="en-US" sz="2000" baseline="-25000" dirty="0"/>
                <a:t>1</a:t>
              </a:r>
              <a:r>
                <a:rPr lang="en-US" sz="2000" dirty="0"/>
                <a:t>+1;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AD3505-8FC5-4F3B-A366-0BA8787BC330}"/>
                </a:ext>
              </a:extLst>
            </p:cNvPr>
            <p:cNvSpPr txBox="1"/>
            <p:nvPr/>
          </p:nvSpPr>
          <p:spPr>
            <a:xfrm>
              <a:off x="1433443" y="1439233"/>
              <a:ext cx="14089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Increment1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DA4DF4-51DC-464E-BB28-A0CBBE0A8098}"/>
                </a:ext>
              </a:extLst>
            </p:cNvPr>
            <p:cNvSpPr txBox="1"/>
            <p:nvPr/>
          </p:nvSpPr>
          <p:spPr>
            <a:xfrm>
              <a:off x="3666852" y="2723612"/>
              <a:ext cx="1092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bool </a:t>
              </a:r>
              <a:r>
                <a:rPr lang="en-US" dirty="0">
                  <a:solidFill>
                    <a:schemeClr val="accent1"/>
                  </a:solidFill>
                </a:rPr>
                <a:t>rd</a:t>
              </a:r>
              <a:r>
                <a:rPr lang="en-US" baseline="-250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814C668-1A68-427C-97FA-EF1D77EABF6A}"/>
                </a:ext>
              </a:extLst>
            </p:cNvPr>
            <p:cNvSpPr/>
            <p:nvPr/>
          </p:nvSpPr>
          <p:spPr>
            <a:xfrm>
              <a:off x="4883639" y="1773731"/>
              <a:ext cx="2424721" cy="279058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96D825F-B931-4111-A821-1672BE1A5FBB}"/>
                </a:ext>
              </a:extLst>
            </p:cNvPr>
            <p:cNvCxnSpPr>
              <a:cxnSpLocks/>
            </p:cNvCxnSpPr>
            <p:nvPr/>
          </p:nvCxnSpPr>
          <p:spPr>
            <a:xfrm>
              <a:off x="3572033" y="2173923"/>
              <a:ext cx="1274266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0CE10E-C78F-4696-A193-BD0D9509094F}"/>
                </a:ext>
              </a:extLst>
            </p:cNvPr>
            <p:cNvCxnSpPr>
              <a:cxnSpLocks/>
            </p:cNvCxnSpPr>
            <p:nvPr/>
          </p:nvCxnSpPr>
          <p:spPr>
            <a:xfrm>
              <a:off x="4883639" y="2312038"/>
              <a:ext cx="242472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7A23AE8-385E-474D-9BC4-7756D2F6E1C7}"/>
                    </a:ext>
                  </a:extLst>
                </p:cNvPr>
                <p:cNvSpPr txBox="1"/>
                <p:nvPr/>
              </p:nvSpPr>
              <p:spPr>
                <a:xfrm>
                  <a:off x="5066256" y="1846189"/>
                  <a:ext cx="154664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int x≔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7A23AE8-385E-474D-9BC4-7756D2F6E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256" y="1846189"/>
                  <a:ext cx="1546642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3937" t="-12308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F43A5BA-DB8B-4605-8493-32CF558D95D4}"/>
                    </a:ext>
                  </a:extLst>
                </p:cNvPr>
                <p:cNvSpPr txBox="1"/>
                <p:nvPr/>
              </p:nvSpPr>
              <p:spPr>
                <a:xfrm>
                  <a:off x="5037664" y="2456845"/>
                  <a:ext cx="165173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T</a:t>
                  </a:r>
                  <a:r>
                    <a:rPr lang="en-US" sz="2400" baseline="-25000" dirty="0"/>
                    <a:t>st</a:t>
                  </a:r>
                  <a:r>
                    <a:rPr lang="en-US" sz="2400" b="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x := wr</a:t>
                  </a:r>
                  <a:r>
                    <a:rPr lang="en-US" sz="2400" baseline="-25000" dirty="0"/>
                    <a:t>1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F43A5BA-DB8B-4605-8493-32CF558D9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664" y="2456845"/>
                  <a:ext cx="165173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535" t="-10526" r="-1107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72593F9-6ECA-43E1-A83D-1B523506A492}"/>
                    </a:ext>
                  </a:extLst>
                </p:cNvPr>
                <p:cNvSpPr txBox="1"/>
                <p:nvPr/>
              </p:nvSpPr>
              <p:spPr>
                <a:xfrm>
                  <a:off x="5037664" y="3405893"/>
                  <a:ext cx="18267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T</a:t>
                  </a:r>
                  <a:r>
                    <a:rPr lang="en-US" sz="2400" baseline="-25000" dirty="0"/>
                    <a:t>ld</a:t>
                  </a:r>
                  <a:r>
                    <a:rPr lang="en-US" sz="2400" b="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 rd</a:t>
                  </a:r>
                  <a:r>
                    <a:rPr lang="en-US" sz="2400" baseline="-25000" dirty="0"/>
                    <a:t>1</a:t>
                  </a:r>
                  <a:r>
                    <a:rPr lang="en-US" sz="2400" dirty="0"/>
                    <a:t> := x  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72593F9-6ECA-43E1-A83D-1B523506A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664" y="3405893"/>
                  <a:ext cx="1826719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000" t="-10667" r="-4000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E50A90-F298-47AF-8F16-40F3560B1BAB}"/>
                </a:ext>
              </a:extLst>
            </p:cNvPr>
            <p:cNvSpPr txBox="1"/>
            <p:nvPr/>
          </p:nvSpPr>
          <p:spPr>
            <a:xfrm>
              <a:off x="5672485" y="1336745"/>
              <a:ext cx="1099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Memory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58E642-4B85-4374-908B-D18B05B80BC2}"/>
                    </a:ext>
                  </a:extLst>
                </p:cNvPr>
                <p:cNvSpPr txBox="1"/>
                <p:nvPr/>
              </p:nvSpPr>
              <p:spPr>
                <a:xfrm>
                  <a:off x="5037664" y="3880417"/>
                  <a:ext cx="19793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T</a:t>
                  </a:r>
                  <a:r>
                    <a:rPr lang="en-US" sz="2400" baseline="-25000" dirty="0"/>
                    <a:t>ld</a:t>
                  </a:r>
                  <a:r>
                    <a:rPr lang="en-US" sz="2400" b="0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rd</a:t>
                  </a:r>
                  <a:r>
                    <a:rPr lang="en-US" sz="2400" baseline="-25000" dirty="0"/>
                    <a:t>2</a:t>
                  </a:r>
                  <a:r>
                    <a:rPr lang="en-US" sz="2400" dirty="0"/>
                    <a:t> := x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58E642-4B85-4374-908B-D18B05B80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664" y="3880417"/>
                  <a:ext cx="197930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4615"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5F60092-9CD3-4F6F-BA90-997F1DCD1E19}"/>
                    </a:ext>
                  </a:extLst>
                </p:cNvPr>
                <p:cNvSpPr txBox="1"/>
                <p:nvPr/>
              </p:nvSpPr>
              <p:spPr>
                <a:xfrm>
                  <a:off x="5037664" y="2931369"/>
                  <a:ext cx="165173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T</a:t>
                  </a:r>
                  <a:r>
                    <a:rPr lang="en-US" sz="2400" baseline="-25000" dirty="0"/>
                    <a:t>st</a:t>
                  </a:r>
                  <a:r>
                    <a:rPr lang="en-US" sz="2400" b="0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x := wr</a:t>
                  </a:r>
                  <a:r>
                    <a:rPr lang="en-US" sz="2400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5F60092-9CD3-4F6F-BA90-997F1DCD1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664" y="2931369"/>
                  <a:ext cx="1651734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5535" t="-10526" r="-1107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880BE2-3C45-4291-A5DB-E262BDAFD4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2031" y="2652460"/>
              <a:ext cx="127426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0A53C0-1AB4-4295-ACBC-08E78F22157C}"/>
                </a:ext>
              </a:extLst>
            </p:cNvPr>
            <p:cNvSpPr txBox="1"/>
            <p:nvPr/>
          </p:nvSpPr>
          <p:spPr>
            <a:xfrm>
              <a:off x="7345700" y="2689001"/>
              <a:ext cx="1092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bool </a:t>
              </a:r>
              <a:r>
                <a:rPr lang="en-US" dirty="0">
                  <a:solidFill>
                    <a:schemeClr val="accent1"/>
                  </a:solidFill>
                </a:rPr>
                <a:t>rd</a:t>
              </a:r>
              <a:r>
                <a:rPr lang="en-US" baseline="-250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7D36F6D-9148-4AFF-9A2F-30D61A0D6BE2}"/>
                </a:ext>
              </a:extLst>
            </p:cNvPr>
            <p:cNvSpPr txBox="1"/>
            <p:nvPr/>
          </p:nvSpPr>
          <p:spPr>
            <a:xfrm>
              <a:off x="3685522" y="1653064"/>
              <a:ext cx="1092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bool </a:t>
              </a:r>
              <a:r>
                <a:rPr lang="en-US" dirty="0">
                  <a:solidFill>
                    <a:srgbClr val="FF0000"/>
                  </a:solidFill>
                </a:rPr>
                <a:t>wr</a:t>
              </a:r>
              <a:r>
                <a:rPr lang="en-US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E1F8A3F-E84F-464B-BFC4-7A7F82958C30}"/>
                </a:ext>
              </a:extLst>
            </p:cNvPr>
            <p:cNvSpPr txBox="1"/>
            <p:nvPr/>
          </p:nvSpPr>
          <p:spPr>
            <a:xfrm>
              <a:off x="7382795" y="1647270"/>
              <a:ext cx="1092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bool </a:t>
              </a:r>
              <a:r>
                <a:rPr lang="en-US" dirty="0">
                  <a:solidFill>
                    <a:srgbClr val="FF0000"/>
                  </a:solidFill>
                </a:rPr>
                <a:t>wr</a:t>
              </a:r>
              <a:r>
                <a:rPr lang="en-US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8B4C956-195D-4D70-B1FC-03C596E91E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8362" y="2101259"/>
              <a:ext cx="1274266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3F0CD61-48B2-4D7B-947D-059B4FFD30A2}"/>
                </a:ext>
              </a:extLst>
            </p:cNvPr>
            <p:cNvCxnSpPr>
              <a:cxnSpLocks/>
            </p:cNvCxnSpPr>
            <p:nvPr/>
          </p:nvCxnSpPr>
          <p:spPr>
            <a:xfrm>
              <a:off x="7308360" y="2579796"/>
              <a:ext cx="127426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FC8AF2-8230-4DA6-AEFF-A2113EEBF22C}"/>
                </a:ext>
              </a:extLst>
            </p:cNvPr>
            <p:cNvSpPr txBox="1"/>
            <p:nvPr/>
          </p:nvSpPr>
          <p:spPr>
            <a:xfrm>
              <a:off x="810565" y="3682545"/>
              <a:ext cx="22371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/>
                <a:t>T</a:t>
              </a:r>
              <a:r>
                <a:rPr lang="en-US" sz="2000" b="0" baseline="-25000" dirty="0"/>
                <a:t>write1</a:t>
              </a:r>
              <a:r>
                <a:rPr lang="en-US" sz="2000" dirty="0"/>
                <a:t>: wr</a:t>
              </a:r>
              <a:r>
                <a:rPr lang="en-US" sz="2000" baseline="-25000" dirty="0"/>
                <a:t>1</a:t>
              </a:r>
              <a:r>
                <a:rPr lang="en-US" sz="2000" dirty="0"/>
                <a:t>:= temp</a:t>
              </a:r>
              <a:r>
                <a:rPr lang="en-US" sz="2000" baseline="-25000" dirty="0"/>
                <a:t>1</a:t>
              </a:r>
              <a:r>
                <a:rPr lang="en-US" sz="2000" dirty="0"/>
                <a:t>;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70174B-9E9C-488A-BE25-C54409D4DE37}"/>
                </a:ext>
              </a:extLst>
            </p:cNvPr>
            <p:cNvSpPr/>
            <p:nvPr/>
          </p:nvSpPr>
          <p:spPr>
            <a:xfrm>
              <a:off x="8585123" y="1740468"/>
              <a:ext cx="2733008" cy="235089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406689A-DBCC-4547-AECB-7AB023E821FC}"/>
                </a:ext>
              </a:extLst>
            </p:cNvPr>
            <p:cNvCxnSpPr>
              <a:cxnSpLocks/>
            </p:cNvCxnSpPr>
            <p:nvPr/>
          </p:nvCxnSpPr>
          <p:spPr>
            <a:xfrm>
              <a:off x="8585123" y="2278775"/>
              <a:ext cx="273300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9675CAC-ED3D-48F7-870B-370B92E26296}"/>
                    </a:ext>
                  </a:extLst>
                </p:cNvPr>
                <p:cNvSpPr txBox="1"/>
                <p:nvPr/>
              </p:nvSpPr>
              <p:spPr>
                <a:xfrm>
                  <a:off x="8689938" y="1814399"/>
                  <a:ext cx="163185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i</a:t>
                  </a:r>
                  <a:r>
                    <a:rPr lang="en-US" sz="2000" dirty="0" err="1"/>
                    <a:t>nt</a:t>
                  </a:r>
                  <a:r>
                    <a:rPr lang="en-US" sz="2000" dirty="0"/>
                    <a:t> temp</a:t>
                  </a:r>
                  <a:r>
                    <a:rPr lang="en-US" sz="2000" baseline="-25000" dirty="0"/>
                    <a:t>2</a:t>
                  </a:r>
                  <a:r>
                    <a:rPr lang="en-US" sz="2000" dirty="0"/>
                    <a:t> :=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19675CAC-ED3D-48F7-870B-370B92E26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9938" y="1814399"/>
                  <a:ext cx="1631857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4120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9C011DA-6A23-4B93-A228-59A0ABF6E159}"/>
                    </a:ext>
                  </a:extLst>
                </p:cNvPr>
                <p:cNvSpPr txBox="1"/>
                <p:nvPr/>
              </p:nvSpPr>
              <p:spPr>
                <a:xfrm>
                  <a:off x="8623542" y="2277253"/>
                  <a:ext cx="20774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/>
                    <a:t>T</a:t>
                  </a:r>
                  <a:r>
                    <a:rPr lang="en-US" sz="2000" b="0" baseline="-25000" dirty="0"/>
                    <a:t>read2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temp</a:t>
                  </a:r>
                  <a:r>
                    <a:rPr lang="en-US" sz="2000" baseline="-25000" dirty="0"/>
                    <a:t>2</a:t>
                  </a:r>
                  <a:r>
                    <a:rPr lang="en-US" sz="2000" dirty="0"/>
                    <a:t> := rd</a:t>
                  </a:r>
                  <a:r>
                    <a:rPr lang="en-US" sz="2000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A9C011DA-6A23-4B93-A228-59A0ABF6E1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542" y="2277253"/>
                  <a:ext cx="2077428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3235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5368B2-3138-4114-939A-278CE5867876}"/>
                </a:ext>
              </a:extLst>
            </p:cNvPr>
            <p:cNvSpPr txBox="1"/>
            <p:nvPr/>
          </p:nvSpPr>
          <p:spPr>
            <a:xfrm>
              <a:off x="8576513" y="2889546"/>
              <a:ext cx="2884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/>
                <a:t>T</a:t>
              </a:r>
              <a:r>
                <a:rPr lang="en-US" sz="2000" baseline="-25000" dirty="0"/>
                <a:t>intern2</a:t>
              </a:r>
              <a:r>
                <a:rPr lang="en-US" sz="2000" dirty="0"/>
                <a:t>: temp</a:t>
              </a:r>
              <a:r>
                <a:rPr lang="en-US" sz="2000" baseline="-25000" dirty="0"/>
                <a:t>2</a:t>
              </a:r>
              <a:r>
                <a:rPr lang="en-US" sz="2000" dirty="0"/>
                <a:t>:= temp</a:t>
              </a:r>
              <a:r>
                <a:rPr lang="en-US" sz="2000" baseline="-25000" dirty="0"/>
                <a:t>2</a:t>
              </a:r>
              <a:r>
                <a:rPr lang="en-US" sz="2000" dirty="0"/>
                <a:t>+1;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D9722C1-4ACC-459A-87A2-E72F399DE09F}"/>
                </a:ext>
              </a:extLst>
            </p:cNvPr>
            <p:cNvSpPr txBox="1"/>
            <p:nvPr/>
          </p:nvSpPr>
          <p:spPr>
            <a:xfrm>
              <a:off x="9209198" y="1336745"/>
              <a:ext cx="14089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Increment2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A23CDCA-30C5-4E1C-B393-5F5D7187AE2D}"/>
                </a:ext>
              </a:extLst>
            </p:cNvPr>
            <p:cNvSpPr txBox="1"/>
            <p:nvPr/>
          </p:nvSpPr>
          <p:spPr>
            <a:xfrm>
              <a:off x="8586320" y="3580057"/>
              <a:ext cx="2280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/>
                <a:t>T</a:t>
              </a:r>
              <a:r>
                <a:rPr lang="en-US" sz="2000" b="0" baseline="-25000" dirty="0"/>
                <a:t>write2</a:t>
              </a:r>
              <a:r>
                <a:rPr lang="en-US" sz="2000" dirty="0"/>
                <a:t>: wr</a:t>
              </a:r>
              <a:r>
                <a:rPr lang="en-US" sz="2000" baseline="-25000" dirty="0"/>
                <a:t>2</a:t>
              </a:r>
              <a:r>
                <a:rPr lang="en-US" sz="2000" dirty="0"/>
                <a:t>:= temp</a:t>
              </a:r>
              <a:r>
                <a:rPr lang="en-US" sz="2000" baseline="-25000" dirty="0"/>
                <a:t>2</a:t>
              </a:r>
              <a:r>
                <a:rPr lang="en-US" sz="2000" dirty="0"/>
                <a:t>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77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E04D6A-26F5-4AB0-BCCB-C4C6970BC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MBD</a:t>
            </a:r>
          </a:p>
          <a:p>
            <a:r>
              <a:rPr lang="en-US" dirty="0"/>
              <a:t>Synchronous Reactive Components</a:t>
            </a:r>
          </a:p>
          <a:p>
            <a:r>
              <a:rPr lang="en-US" dirty="0"/>
              <a:t>Types of SRC, composing SRCs</a:t>
            </a:r>
          </a:p>
          <a:p>
            <a:r>
              <a:rPr lang="en-US" dirty="0"/>
              <a:t>Cruise Controller model preview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D64F60-F930-4D8E-BBCC-FD4AD5CD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6CDFB-6717-4E38-8EB9-788EC9528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43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9C9676-085C-470B-94FF-6AD7BF39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enabled task can execute!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777E0-5B0B-4761-8957-68BBCB3B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4B9EB5-47D1-4521-BEDE-EE82393892A5}"/>
              </a:ext>
            </a:extLst>
          </p:cNvPr>
          <p:cNvSpPr/>
          <p:nvPr/>
        </p:nvSpPr>
        <p:spPr>
          <a:xfrm>
            <a:off x="303714" y="4429896"/>
            <a:ext cx="1175656" cy="7788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(-1,0,-1)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038D0C-85B2-42B5-B8C1-A61C378369C4}"/>
              </a:ext>
            </a:extLst>
          </p:cNvPr>
          <p:cNvSpPr/>
          <p:nvPr/>
        </p:nvSpPr>
        <p:spPr>
          <a:xfrm>
            <a:off x="1996040" y="4429896"/>
            <a:ext cx="1175656" cy="7788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(0,0,-1)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42139E-CB77-4BCC-85F0-CE3E45905C2D}"/>
              </a:ext>
            </a:extLst>
          </p:cNvPr>
          <p:cNvGrpSpPr/>
          <p:nvPr/>
        </p:nvGrpSpPr>
        <p:grpSpPr>
          <a:xfrm>
            <a:off x="765740" y="1006332"/>
            <a:ext cx="10573957" cy="3227572"/>
            <a:chOff x="800758" y="1336745"/>
            <a:chExt cx="10573957" cy="322757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2D5F7E-FF0F-4CAD-B44D-6ACF1B19D19B}"/>
                </a:ext>
              </a:extLst>
            </p:cNvPr>
            <p:cNvSpPr/>
            <p:nvPr/>
          </p:nvSpPr>
          <p:spPr>
            <a:xfrm>
              <a:off x="809368" y="1842956"/>
              <a:ext cx="2733008" cy="235089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F6F307-9814-4D74-960E-04E0953587D8}"/>
                </a:ext>
              </a:extLst>
            </p:cNvPr>
            <p:cNvCxnSpPr>
              <a:cxnSpLocks/>
            </p:cNvCxnSpPr>
            <p:nvPr/>
          </p:nvCxnSpPr>
          <p:spPr>
            <a:xfrm>
              <a:off x="809368" y="2381263"/>
              <a:ext cx="273300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32DFBD-08B3-4BA2-A105-327A1BFF6EE5}"/>
                </a:ext>
              </a:extLst>
            </p:cNvPr>
            <p:cNvSpPr txBox="1"/>
            <p:nvPr/>
          </p:nvSpPr>
          <p:spPr>
            <a:xfrm>
              <a:off x="1300271" y="1915414"/>
              <a:ext cx="16799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int</a:t>
              </a:r>
              <a:r>
                <a:rPr lang="en-US" sz="2000" dirty="0"/>
                <a:t> temp</a:t>
              </a:r>
              <a:r>
                <a:rPr lang="en-US" sz="2000" baseline="-25000" dirty="0"/>
                <a:t>1</a:t>
              </a:r>
              <a:r>
                <a:rPr lang="en-US" sz="2000" dirty="0"/>
                <a:t> := -1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BDD8DF6-15D6-4A7A-B896-D8CA7DC26099}"/>
                    </a:ext>
                  </a:extLst>
                </p:cNvPr>
                <p:cNvSpPr txBox="1"/>
                <p:nvPr/>
              </p:nvSpPr>
              <p:spPr>
                <a:xfrm>
                  <a:off x="847787" y="2379741"/>
                  <a:ext cx="212070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/>
                    <a:t>T</a:t>
                  </a:r>
                  <a:r>
                    <a:rPr lang="en-US" sz="2000" b="0" baseline="-25000" dirty="0"/>
                    <a:t>read1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temp</a:t>
                  </a:r>
                  <a:r>
                    <a:rPr lang="en-US" sz="2000" baseline="-25000" dirty="0"/>
                    <a:t>1</a:t>
                  </a:r>
                  <a:r>
                    <a:rPr lang="en-US" sz="2000" dirty="0"/>
                    <a:t> := rd</a:t>
                  </a:r>
                  <a:r>
                    <a:rPr lang="en-US" sz="2000" baseline="-25000" dirty="0"/>
                    <a:t>1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BDD8DF6-15D6-4A7A-B896-D8CA7DC26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87" y="2379741"/>
                  <a:ext cx="2120709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2874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B8CF20-C7BC-469A-856B-38731BC20939}"/>
                </a:ext>
              </a:extLst>
            </p:cNvPr>
            <p:cNvSpPr txBox="1"/>
            <p:nvPr/>
          </p:nvSpPr>
          <p:spPr>
            <a:xfrm>
              <a:off x="800758" y="2992034"/>
              <a:ext cx="28847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/>
                <a:t>T</a:t>
              </a:r>
              <a:r>
                <a:rPr lang="en-US" sz="2000" baseline="-25000" dirty="0"/>
                <a:t>intern1</a:t>
              </a:r>
              <a:r>
                <a:rPr lang="en-US" sz="2000" dirty="0"/>
                <a:t>: temp</a:t>
              </a:r>
              <a:r>
                <a:rPr lang="en-US" sz="2000" baseline="-25000" dirty="0"/>
                <a:t>1</a:t>
              </a:r>
              <a:r>
                <a:rPr lang="en-US" sz="2000" dirty="0"/>
                <a:t>:= temp</a:t>
              </a:r>
              <a:r>
                <a:rPr lang="en-US" sz="2000" baseline="-25000" dirty="0"/>
                <a:t>1</a:t>
              </a:r>
              <a:r>
                <a:rPr lang="en-US" sz="2000" dirty="0"/>
                <a:t>+1;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514985-0188-45A1-9E5C-EDDF28797990}"/>
                </a:ext>
              </a:extLst>
            </p:cNvPr>
            <p:cNvSpPr txBox="1"/>
            <p:nvPr/>
          </p:nvSpPr>
          <p:spPr>
            <a:xfrm>
              <a:off x="1433443" y="1439233"/>
              <a:ext cx="14089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Increment1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5F2B9-895B-4422-B525-E6A426A00AB3}"/>
                </a:ext>
              </a:extLst>
            </p:cNvPr>
            <p:cNvSpPr txBox="1"/>
            <p:nvPr/>
          </p:nvSpPr>
          <p:spPr>
            <a:xfrm>
              <a:off x="3666852" y="2723612"/>
              <a:ext cx="1092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bool </a:t>
              </a:r>
              <a:r>
                <a:rPr lang="en-US" dirty="0">
                  <a:solidFill>
                    <a:schemeClr val="accent1"/>
                  </a:solidFill>
                </a:rPr>
                <a:t>rd</a:t>
              </a:r>
              <a:r>
                <a:rPr lang="en-US" baseline="-250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BFBF51-CC26-44D0-8A7E-DF144A375141}"/>
                </a:ext>
              </a:extLst>
            </p:cNvPr>
            <p:cNvSpPr/>
            <p:nvPr/>
          </p:nvSpPr>
          <p:spPr>
            <a:xfrm>
              <a:off x="4883639" y="1773731"/>
              <a:ext cx="2424721" cy="279058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C564F37-FC51-425D-BFF3-93B8CA93794F}"/>
                </a:ext>
              </a:extLst>
            </p:cNvPr>
            <p:cNvCxnSpPr>
              <a:cxnSpLocks/>
            </p:cNvCxnSpPr>
            <p:nvPr/>
          </p:nvCxnSpPr>
          <p:spPr>
            <a:xfrm>
              <a:off x="3572033" y="2173923"/>
              <a:ext cx="1274266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EEAE716-246E-43B0-BBE6-E0F923A8E982}"/>
                </a:ext>
              </a:extLst>
            </p:cNvPr>
            <p:cNvCxnSpPr>
              <a:cxnSpLocks/>
            </p:cNvCxnSpPr>
            <p:nvPr/>
          </p:nvCxnSpPr>
          <p:spPr>
            <a:xfrm>
              <a:off x="4883639" y="2312038"/>
              <a:ext cx="242472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B284638-0928-426F-B4A7-FD68D6C3EE15}"/>
                    </a:ext>
                  </a:extLst>
                </p:cNvPr>
                <p:cNvSpPr txBox="1"/>
                <p:nvPr/>
              </p:nvSpPr>
              <p:spPr>
                <a:xfrm>
                  <a:off x="5066256" y="1846189"/>
                  <a:ext cx="154664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int x≔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B284638-0928-426F-B4A7-FD68D6C3E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256" y="1846189"/>
                  <a:ext cx="1546642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3937" t="-12308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3CAE02C-122F-477E-B1EC-FF1F5FE72931}"/>
                    </a:ext>
                  </a:extLst>
                </p:cNvPr>
                <p:cNvSpPr txBox="1"/>
                <p:nvPr/>
              </p:nvSpPr>
              <p:spPr>
                <a:xfrm>
                  <a:off x="5037664" y="2456845"/>
                  <a:ext cx="165173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T</a:t>
                  </a:r>
                  <a:r>
                    <a:rPr lang="en-US" sz="2400" baseline="-25000" dirty="0"/>
                    <a:t>st</a:t>
                  </a:r>
                  <a:r>
                    <a:rPr lang="en-US" sz="2400" b="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x := wr</a:t>
                  </a:r>
                  <a:r>
                    <a:rPr lang="en-US" sz="2400" baseline="-25000" dirty="0"/>
                    <a:t>1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3CAE02C-122F-477E-B1EC-FF1F5FE72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664" y="2456845"/>
                  <a:ext cx="165173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904" t="-10526" r="-738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E868D97-5D1B-40BA-B85A-D41D2A9459A0}"/>
                    </a:ext>
                  </a:extLst>
                </p:cNvPr>
                <p:cNvSpPr txBox="1"/>
                <p:nvPr/>
              </p:nvSpPr>
              <p:spPr>
                <a:xfrm>
                  <a:off x="5037664" y="3405893"/>
                  <a:ext cx="182671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T</a:t>
                  </a:r>
                  <a:r>
                    <a:rPr lang="en-US" sz="2400" baseline="-25000" dirty="0"/>
                    <a:t>ld</a:t>
                  </a:r>
                  <a:r>
                    <a:rPr lang="en-US" sz="2400" b="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 rd</a:t>
                  </a:r>
                  <a:r>
                    <a:rPr lang="en-US" sz="2400" baseline="-25000" dirty="0"/>
                    <a:t>1</a:t>
                  </a:r>
                  <a:r>
                    <a:rPr lang="en-US" sz="2400" dirty="0"/>
                    <a:t> := x  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E868D97-5D1B-40BA-B85A-D41D2A945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664" y="3405893"/>
                  <a:ext cx="1826719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351" t="-10667" r="-4013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0741F2-B4F9-4FB1-9F1F-AF22C10E353E}"/>
                </a:ext>
              </a:extLst>
            </p:cNvPr>
            <p:cNvSpPr txBox="1"/>
            <p:nvPr/>
          </p:nvSpPr>
          <p:spPr>
            <a:xfrm>
              <a:off x="5672485" y="1336745"/>
              <a:ext cx="1099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Memory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9E174BD-0673-471A-BD24-C143F4315740}"/>
                    </a:ext>
                  </a:extLst>
                </p:cNvPr>
                <p:cNvSpPr txBox="1"/>
                <p:nvPr/>
              </p:nvSpPr>
              <p:spPr>
                <a:xfrm>
                  <a:off x="5037664" y="3880417"/>
                  <a:ext cx="19793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T</a:t>
                  </a:r>
                  <a:r>
                    <a:rPr lang="en-US" sz="2400" baseline="-25000" dirty="0"/>
                    <a:t>ld</a:t>
                  </a:r>
                  <a:r>
                    <a:rPr lang="en-US" sz="2400" b="0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rd</a:t>
                  </a:r>
                  <a:r>
                    <a:rPr lang="en-US" sz="2400" baseline="-25000" dirty="0"/>
                    <a:t>2</a:t>
                  </a:r>
                  <a:r>
                    <a:rPr lang="en-US" sz="2400" dirty="0"/>
                    <a:t> := x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9E174BD-0673-471A-BD24-C143F4315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664" y="3880417"/>
                  <a:ext cx="197930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4938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22B9993-F7D1-4FE9-B5FE-479260FE0F16}"/>
                    </a:ext>
                  </a:extLst>
                </p:cNvPr>
                <p:cNvSpPr txBox="1"/>
                <p:nvPr/>
              </p:nvSpPr>
              <p:spPr>
                <a:xfrm>
                  <a:off x="5037664" y="2931369"/>
                  <a:ext cx="165173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T</a:t>
                  </a:r>
                  <a:r>
                    <a:rPr lang="en-US" sz="2400" baseline="-25000" dirty="0"/>
                    <a:t>st</a:t>
                  </a:r>
                  <a:r>
                    <a:rPr lang="en-US" sz="2400" b="0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x := wr</a:t>
                  </a:r>
                  <a:r>
                    <a:rPr lang="en-US" sz="2400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22B9993-F7D1-4FE9-B5FE-479260FE0F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7664" y="2931369"/>
                  <a:ext cx="1651734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5904" t="-10667" r="-738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99E4A93-A9D5-4BA6-B932-6DE24FAB79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2031" y="2652460"/>
              <a:ext cx="127426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E0D146-8C18-42A7-97DC-EFBEC741C2BC}"/>
                </a:ext>
              </a:extLst>
            </p:cNvPr>
            <p:cNvSpPr txBox="1"/>
            <p:nvPr/>
          </p:nvSpPr>
          <p:spPr>
            <a:xfrm>
              <a:off x="7345700" y="2689001"/>
              <a:ext cx="1092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bool </a:t>
              </a:r>
              <a:r>
                <a:rPr lang="en-US" dirty="0">
                  <a:solidFill>
                    <a:schemeClr val="accent1"/>
                  </a:solidFill>
                </a:rPr>
                <a:t>rd</a:t>
              </a:r>
              <a:r>
                <a:rPr lang="en-US" baseline="-250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D4A9305-A32F-45B7-B105-5B51D73F9773}"/>
                </a:ext>
              </a:extLst>
            </p:cNvPr>
            <p:cNvSpPr txBox="1"/>
            <p:nvPr/>
          </p:nvSpPr>
          <p:spPr>
            <a:xfrm>
              <a:off x="3685522" y="1653064"/>
              <a:ext cx="1092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bool </a:t>
              </a:r>
              <a:r>
                <a:rPr lang="en-US" dirty="0">
                  <a:solidFill>
                    <a:srgbClr val="FF0000"/>
                  </a:solidFill>
                </a:rPr>
                <a:t>wr</a:t>
              </a:r>
              <a:r>
                <a:rPr lang="en-US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4DF17C-62B7-4414-B116-129E008848AF}"/>
                </a:ext>
              </a:extLst>
            </p:cNvPr>
            <p:cNvSpPr txBox="1"/>
            <p:nvPr/>
          </p:nvSpPr>
          <p:spPr>
            <a:xfrm>
              <a:off x="7382795" y="1647270"/>
              <a:ext cx="1092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bool </a:t>
              </a:r>
              <a:r>
                <a:rPr lang="en-US" dirty="0">
                  <a:solidFill>
                    <a:srgbClr val="FF0000"/>
                  </a:solidFill>
                </a:rPr>
                <a:t>wr</a:t>
              </a:r>
              <a:r>
                <a:rPr lang="en-US" baseline="-25000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00C844C-76A2-4311-8B4E-8C945C98FD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8362" y="2101259"/>
              <a:ext cx="1274266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3C763C5-2E6A-4FEB-B477-7CFDF0234FF0}"/>
                </a:ext>
              </a:extLst>
            </p:cNvPr>
            <p:cNvCxnSpPr>
              <a:cxnSpLocks/>
            </p:cNvCxnSpPr>
            <p:nvPr/>
          </p:nvCxnSpPr>
          <p:spPr>
            <a:xfrm>
              <a:off x="7308360" y="2579796"/>
              <a:ext cx="1274268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754012-4B3C-49BE-944D-3E561B4968E6}"/>
                </a:ext>
              </a:extLst>
            </p:cNvPr>
            <p:cNvSpPr txBox="1"/>
            <p:nvPr/>
          </p:nvSpPr>
          <p:spPr>
            <a:xfrm>
              <a:off x="810565" y="3682545"/>
              <a:ext cx="22371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/>
                <a:t>T</a:t>
              </a:r>
              <a:r>
                <a:rPr lang="en-US" sz="2000" b="0" baseline="-25000" dirty="0"/>
                <a:t>write1</a:t>
              </a:r>
              <a:r>
                <a:rPr lang="en-US" sz="2000" dirty="0"/>
                <a:t>: wr</a:t>
              </a:r>
              <a:r>
                <a:rPr lang="en-US" sz="2000" baseline="-25000" dirty="0"/>
                <a:t>1</a:t>
              </a:r>
              <a:r>
                <a:rPr lang="en-US" sz="2000" dirty="0"/>
                <a:t>:= temp</a:t>
              </a:r>
              <a:r>
                <a:rPr lang="en-US" sz="2000" baseline="-25000" dirty="0"/>
                <a:t>1</a:t>
              </a:r>
              <a:r>
                <a:rPr lang="en-US" sz="2000" dirty="0"/>
                <a:t>;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336F4B7-9D2C-4E59-98C3-86A87B9A2E26}"/>
                </a:ext>
              </a:extLst>
            </p:cNvPr>
            <p:cNvSpPr/>
            <p:nvPr/>
          </p:nvSpPr>
          <p:spPr>
            <a:xfrm>
              <a:off x="8585123" y="1740468"/>
              <a:ext cx="2733008" cy="235089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9FF098-535F-498C-9B48-16EAD07B6343}"/>
                </a:ext>
              </a:extLst>
            </p:cNvPr>
            <p:cNvCxnSpPr>
              <a:cxnSpLocks/>
            </p:cNvCxnSpPr>
            <p:nvPr/>
          </p:nvCxnSpPr>
          <p:spPr>
            <a:xfrm>
              <a:off x="8585123" y="2278775"/>
              <a:ext cx="273300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814C788-DA1A-47C4-839C-F718C1D94DE0}"/>
                </a:ext>
              </a:extLst>
            </p:cNvPr>
            <p:cNvSpPr txBox="1"/>
            <p:nvPr/>
          </p:nvSpPr>
          <p:spPr>
            <a:xfrm>
              <a:off x="8689938" y="1814399"/>
              <a:ext cx="16799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int</a:t>
              </a:r>
              <a:r>
                <a:rPr lang="en-US" sz="2000" dirty="0"/>
                <a:t> temp</a:t>
              </a:r>
              <a:r>
                <a:rPr lang="en-US" sz="2000" baseline="-25000" dirty="0"/>
                <a:t>2</a:t>
              </a:r>
              <a:r>
                <a:rPr lang="en-US" sz="2000" dirty="0"/>
                <a:t> := -1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41764A9-1241-4319-997F-B54826FB9CB4}"/>
                    </a:ext>
                  </a:extLst>
                </p:cNvPr>
                <p:cNvSpPr txBox="1"/>
                <p:nvPr/>
              </p:nvSpPr>
              <p:spPr>
                <a:xfrm>
                  <a:off x="8623542" y="2277253"/>
                  <a:ext cx="20774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/>
                    <a:t>T</a:t>
                  </a:r>
                  <a:r>
                    <a:rPr lang="en-US" sz="2000" b="0" baseline="-25000" dirty="0"/>
                    <a:t>read2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temp</a:t>
                  </a:r>
                  <a:r>
                    <a:rPr lang="en-US" sz="2000" baseline="-25000" dirty="0"/>
                    <a:t>2</a:t>
                  </a:r>
                  <a:r>
                    <a:rPr lang="en-US" sz="2000" dirty="0"/>
                    <a:t> := rd</a:t>
                  </a:r>
                  <a:r>
                    <a:rPr lang="en-US" sz="2000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41764A9-1241-4319-997F-B54826FB9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542" y="2277253"/>
                  <a:ext cx="2077428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3226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5381A74-37A9-465E-840C-485FCB27CB0E}"/>
                </a:ext>
              </a:extLst>
            </p:cNvPr>
            <p:cNvSpPr txBox="1"/>
            <p:nvPr/>
          </p:nvSpPr>
          <p:spPr>
            <a:xfrm>
              <a:off x="8576513" y="2889546"/>
              <a:ext cx="27982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/>
                <a:t>T</a:t>
              </a:r>
              <a:r>
                <a:rPr lang="en-US" sz="2000" baseline="-25000" dirty="0"/>
                <a:t>intern2</a:t>
              </a:r>
              <a:r>
                <a:rPr lang="en-US" sz="2000" dirty="0"/>
                <a:t>: temp</a:t>
              </a:r>
              <a:r>
                <a:rPr lang="en-US" sz="2000" baseline="-25000" dirty="0"/>
                <a:t>2</a:t>
              </a:r>
              <a:r>
                <a:rPr lang="en-US" sz="2000" dirty="0"/>
                <a:t>:= temp</a:t>
              </a:r>
              <a:r>
                <a:rPr lang="en-US" sz="2000" baseline="-25000" dirty="0"/>
                <a:t>2</a:t>
              </a:r>
              <a:r>
                <a:rPr lang="en-US" sz="2000" dirty="0"/>
                <a:t>+1;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399D-499A-41B9-A895-2BBAE844AA34}"/>
                </a:ext>
              </a:extLst>
            </p:cNvPr>
            <p:cNvSpPr txBox="1"/>
            <p:nvPr/>
          </p:nvSpPr>
          <p:spPr>
            <a:xfrm>
              <a:off x="9209198" y="1336745"/>
              <a:ext cx="14089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Increment2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C906CD-92AA-4A75-B33D-24D7527CDD9A}"/>
                </a:ext>
              </a:extLst>
            </p:cNvPr>
            <p:cNvSpPr txBox="1"/>
            <p:nvPr/>
          </p:nvSpPr>
          <p:spPr>
            <a:xfrm>
              <a:off x="8586320" y="3580057"/>
              <a:ext cx="2193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/>
                <a:t>T</a:t>
              </a:r>
              <a:r>
                <a:rPr lang="en-US" sz="2000" b="0" baseline="-25000" dirty="0"/>
                <a:t>write</a:t>
              </a:r>
              <a:r>
                <a:rPr lang="en-US" sz="2000" baseline="-25000" dirty="0"/>
                <a:t>2</a:t>
              </a:r>
              <a:r>
                <a:rPr lang="en-US" sz="2000" dirty="0"/>
                <a:t>: wr</a:t>
              </a:r>
              <a:r>
                <a:rPr lang="en-US" sz="2000" baseline="-25000" dirty="0"/>
                <a:t>2</a:t>
              </a:r>
              <a:r>
                <a:rPr lang="en-US" sz="2000" dirty="0"/>
                <a:t>:= temp</a:t>
              </a:r>
              <a:r>
                <a:rPr lang="en-US" sz="2000" baseline="-25000" dirty="0"/>
                <a:t>2</a:t>
              </a:r>
              <a:r>
                <a:rPr lang="en-US" sz="2000" dirty="0"/>
                <a:t>;</a:t>
              </a: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EEF137B3-B02D-4555-8B8B-B66FA8CEFC1A}"/>
              </a:ext>
            </a:extLst>
          </p:cNvPr>
          <p:cNvSpPr/>
          <p:nvPr/>
        </p:nvSpPr>
        <p:spPr>
          <a:xfrm>
            <a:off x="3672965" y="4429896"/>
            <a:ext cx="1175656" cy="7788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(1,0,-1)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C06B66-D8A1-4D1A-BED2-FCE1E0502D32}"/>
              </a:ext>
            </a:extLst>
          </p:cNvPr>
          <p:cNvSpPr/>
          <p:nvPr/>
        </p:nvSpPr>
        <p:spPr>
          <a:xfrm>
            <a:off x="5365291" y="4429896"/>
            <a:ext cx="1175656" cy="7788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(1,0,0)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0F9641D-ED8C-4F81-9A5F-5C1E6A0DB0E7}"/>
              </a:ext>
            </a:extLst>
          </p:cNvPr>
          <p:cNvSpPr/>
          <p:nvPr/>
        </p:nvSpPr>
        <p:spPr>
          <a:xfrm>
            <a:off x="7057617" y="4429896"/>
            <a:ext cx="1175656" cy="7788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(1,0,1)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F161B17-905F-4CEA-8624-3441DDA4E746}"/>
              </a:ext>
            </a:extLst>
          </p:cNvPr>
          <p:cNvSpPr/>
          <p:nvPr/>
        </p:nvSpPr>
        <p:spPr>
          <a:xfrm>
            <a:off x="8749944" y="4429896"/>
            <a:ext cx="1175656" cy="7788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(1,1,1)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981FCE-5194-4B40-AA06-F4A0FED730C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479370" y="4819310"/>
            <a:ext cx="51667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8A1BE3-D8A3-4456-BF8D-9DC0BA4B9AB0}"/>
              </a:ext>
            </a:extLst>
          </p:cNvPr>
          <p:cNvCxnSpPr>
            <a:cxnSpLocks/>
          </p:cNvCxnSpPr>
          <p:nvPr/>
        </p:nvCxnSpPr>
        <p:spPr>
          <a:xfrm>
            <a:off x="3171696" y="4815588"/>
            <a:ext cx="501269" cy="744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D10001-5DF7-4159-81ED-424BB8800054}"/>
              </a:ext>
            </a:extLst>
          </p:cNvPr>
          <p:cNvCxnSpPr>
            <a:cxnSpLocks/>
          </p:cNvCxnSpPr>
          <p:nvPr/>
        </p:nvCxnSpPr>
        <p:spPr>
          <a:xfrm>
            <a:off x="4848621" y="4819310"/>
            <a:ext cx="51667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CF6CE9-1439-4A93-88FC-33C4F7CBE2D6}"/>
              </a:ext>
            </a:extLst>
          </p:cNvPr>
          <p:cNvCxnSpPr>
            <a:cxnSpLocks/>
          </p:cNvCxnSpPr>
          <p:nvPr/>
        </p:nvCxnSpPr>
        <p:spPr>
          <a:xfrm>
            <a:off x="6540947" y="4819310"/>
            <a:ext cx="516670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D7AE89B-47F0-4749-B258-97F242E07B22}"/>
              </a:ext>
            </a:extLst>
          </p:cNvPr>
          <p:cNvCxnSpPr>
            <a:cxnSpLocks/>
          </p:cNvCxnSpPr>
          <p:nvPr/>
        </p:nvCxnSpPr>
        <p:spPr>
          <a:xfrm>
            <a:off x="8233273" y="4819310"/>
            <a:ext cx="516671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815643A-F3B7-4C37-85F5-F3A3E5234458}"/>
              </a:ext>
            </a:extLst>
          </p:cNvPr>
          <p:cNvSpPr txBox="1"/>
          <p:nvPr/>
        </p:nvSpPr>
        <p:spPr>
          <a:xfrm>
            <a:off x="1479369" y="4811865"/>
            <a:ext cx="64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ld1</a:t>
            </a:r>
            <a:r>
              <a:rPr lang="en-US" dirty="0"/>
              <a:t>,</a:t>
            </a:r>
          </a:p>
          <a:p>
            <a:r>
              <a:rPr lang="en-US" dirty="0"/>
              <a:t>T</a:t>
            </a:r>
            <a:r>
              <a:rPr lang="en-US" baseline="-25000" dirty="0"/>
              <a:t>read1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87ED729-6AE9-4283-BADC-7E15FCE5282C}"/>
              </a:ext>
            </a:extLst>
          </p:cNvPr>
          <p:cNvSpPr txBox="1"/>
          <p:nvPr/>
        </p:nvSpPr>
        <p:spPr>
          <a:xfrm>
            <a:off x="3035663" y="4945347"/>
            <a:ext cx="812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baseline="-25000" dirty="0"/>
              <a:t>intern1</a:t>
            </a:r>
            <a:endParaRPr lang="en-US" sz="2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858B49-0D71-44A4-A044-ECD17C253B4B}"/>
              </a:ext>
            </a:extLst>
          </p:cNvPr>
          <p:cNvSpPr txBox="1"/>
          <p:nvPr/>
        </p:nvSpPr>
        <p:spPr>
          <a:xfrm>
            <a:off x="4797331" y="4822236"/>
            <a:ext cx="64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ld2</a:t>
            </a:r>
            <a:r>
              <a:rPr lang="en-US" dirty="0"/>
              <a:t>,</a:t>
            </a:r>
          </a:p>
          <a:p>
            <a:r>
              <a:rPr lang="en-US" dirty="0"/>
              <a:t>T</a:t>
            </a:r>
            <a:r>
              <a:rPr lang="en-US" baseline="-25000" dirty="0"/>
              <a:t>read2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029A866-66BD-46E4-A552-403C6AEE817C}"/>
              </a:ext>
            </a:extLst>
          </p:cNvPr>
          <p:cNvSpPr txBox="1"/>
          <p:nvPr/>
        </p:nvSpPr>
        <p:spPr>
          <a:xfrm>
            <a:off x="6422971" y="4905468"/>
            <a:ext cx="812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</a:t>
            </a:r>
            <a:r>
              <a:rPr lang="en-US" sz="2000" baseline="-25000" dirty="0"/>
              <a:t>intern2</a:t>
            </a:r>
            <a:endParaRPr lang="en-US" sz="20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A47340B-BEB5-4459-BDF8-7F6AF632F6D5}"/>
              </a:ext>
            </a:extLst>
          </p:cNvPr>
          <p:cNvSpPr/>
          <p:nvPr/>
        </p:nvSpPr>
        <p:spPr>
          <a:xfrm>
            <a:off x="10442271" y="4422451"/>
            <a:ext cx="1175656" cy="77882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(1,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,1)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2906F9-6D1E-42DD-8A22-AF674E854226}"/>
              </a:ext>
            </a:extLst>
          </p:cNvPr>
          <p:cNvCxnSpPr>
            <a:cxnSpLocks/>
          </p:cNvCxnSpPr>
          <p:nvPr/>
        </p:nvCxnSpPr>
        <p:spPr>
          <a:xfrm>
            <a:off x="9925600" y="4811865"/>
            <a:ext cx="516671" cy="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0A91129-31FC-4B58-AF44-33F8AFBEF3BC}"/>
              </a:ext>
            </a:extLst>
          </p:cNvPr>
          <p:cNvSpPr txBox="1"/>
          <p:nvPr/>
        </p:nvSpPr>
        <p:spPr>
          <a:xfrm>
            <a:off x="8172872" y="4885558"/>
            <a:ext cx="69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st1</a:t>
            </a:r>
            <a:r>
              <a:rPr lang="en-US" dirty="0"/>
              <a:t>,</a:t>
            </a:r>
          </a:p>
          <a:p>
            <a:r>
              <a:rPr lang="en-US" dirty="0"/>
              <a:t>T</a:t>
            </a:r>
            <a:r>
              <a:rPr lang="en-US" baseline="-25000" dirty="0"/>
              <a:t>write1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85F400-3EF3-423E-AEDA-9D8B48DCC336}"/>
              </a:ext>
            </a:extLst>
          </p:cNvPr>
          <p:cNvSpPr txBox="1"/>
          <p:nvPr/>
        </p:nvSpPr>
        <p:spPr>
          <a:xfrm>
            <a:off x="9878636" y="4846392"/>
            <a:ext cx="69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st2</a:t>
            </a:r>
            <a:r>
              <a:rPr lang="en-US" dirty="0"/>
              <a:t>,</a:t>
            </a:r>
          </a:p>
          <a:p>
            <a:r>
              <a:rPr lang="en-US" dirty="0"/>
              <a:t>T</a:t>
            </a:r>
            <a:r>
              <a:rPr lang="en-US" baseline="-25000" dirty="0"/>
              <a:t>write2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78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66864F-48AE-40D6-9828-04CE7A711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processes are subject to data races</a:t>
            </a:r>
          </a:p>
          <a:p>
            <a:r>
              <a:rPr lang="en-US" dirty="0"/>
              <a:t>Data race: concurrent accesses to shared object where the resulting value of object depends on execution order</a:t>
            </a:r>
          </a:p>
          <a:p>
            <a:r>
              <a:rPr lang="en-US" dirty="0"/>
              <a:t>Data races are bad because they make program nondeterministic</a:t>
            </a:r>
          </a:p>
          <a:p>
            <a:pPr lvl="1"/>
            <a:r>
              <a:rPr lang="en-US" dirty="0"/>
              <a:t>Nondeterminism is good for abstraction, very bad in programs!</a:t>
            </a:r>
          </a:p>
          <a:p>
            <a:pPr lvl="1"/>
            <a:r>
              <a:rPr lang="en-US" dirty="0"/>
              <a:t>Data races have led to many famous software bugs, number one cause for unpredictability in concurrent shared memory programs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128739-0AA0-4DDD-834C-452A6D5A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C6935-2C72-4F21-B5CF-29DE4187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48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9ECD2A-E2AA-4F89-B37B-58896A83B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035299"/>
            <a:ext cx="11699087" cy="2648741"/>
          </a:xfrm>
        </p:spPr>
        <p:txBody>
          <a:bodyPr>
            <a:normAutofit fontScale="92500"/>
          </a:bodyPr>
          <a:lstStyle/>
          <a:p>
            <a:r>
              <a:rPr lang="en-US" dirty="0"/>
              <a:t>Critical Section (CS): Part of the code that an asynchronous process should execute without interference from other processes</a:t>
            </a:r>
          </a:p>
          <a:p>
            <a:pPr lvl="1"/>
            <a:r>
              <a:rPr lang="en-US" dirty="0"/>
              <a:t>e.g. updating the database, sending a critical actuator signal</a:t>
            </a:r>
          </a:p>
          <a:p>
            <a:r>
              <a:rPr lang="en-US" dirty="0"/>
              <a:t>Mutual exclusion problem: design code that guarantees that only one process enters CS at a time</a:t>
            </a:r>
          </a:p>
          <a:p>
            <a:pPr lvl="1"/>
            <a:r>
              <a:rPr lang="en-US" dirty="0"/>
              <a:t>No assumptions about how long a CS can last, process may want CS repeatedly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08AA36-86A2-4CBF-B6A3-40767EE5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Mutual Exclusion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466F1-CEA3-4A9D-BF98-026DD4AD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23B8E9-D6B0-4A7F-BF1F-E3B98AE9E47A}"/>
              </a:ext>
            </a:extLst>
          </p:cNvPr>
          <p:cNvGrpSpPr/>
          <p:nvPr/>
        </p:nvGrpSpPr>
        <p:grpSpPr>
          <a:xfrm>
            <a:off x="2227601" y="1168084"/>
            <a:ext cx="7126492" cy="1916249"/>
            <a:chOff x="2227601" y="1168084"/>
            <a:chExt cx="7126492" cy="19162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36EE9B-9E48-4C30-93A7-3D07EC185AD8}"/>
                </a:ext>
              </a:extLst>
            </p:cNvPr>
            <p:cNvSpPr txBox="1"/>
            <p:nvPr/>
          </p:nvSpPr>
          <p:spPr>
            <a:xfrm>
              <a:off x="3290880" y="1168084"/>
              <a:ext cx="18900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Process P</a:t>
              </a:r>
              <a:r>
                <a:rPr lang="en-US" sz="3200" baseline="-25000" dirty="0"/>
                <a:t>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11B001-B1B8-44E9-BE32-1396A6911DEA}"/>
                </a:ext>
              </a:extLst>
            </p:cNvPr>
            <p:cNvSpPr txBox="1"/>
            <p:nvPr/>
          </p:nvSpPr>
          <p:spPr>
            <a:xfrm>
              <a:off x="6377461" y="1179941"/>
              <a:ext cx="18812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Process P</a:t>
              </a:r>
              <a:r>
                <a:rPr lang="en-US" sz="3200" baseline="-25000" dirty="0"/>
                <a:t>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965EAF5-91F3-4739-96A8-BF015F2B126D}"/>
                </a:ext>
              </a:extLst>
            </p:cNvPr>
            <p:cNvCxnSpPr>
              <a:cxnSpLocks/>
            </p:cNvCxnSpPr>
            <p:nvPr/>
          </p:nvCxnSpPr>
          <p:spPr>
            <a:xfrm>
              <a:off x="4483100" y="1705449"/>
              <a:ext cx="0" cy="1270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3D4016-48CA-4BF2-AB1B-CD8BECB8583F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0" y="1705449"/>
              <a:ext cx="0" cy="1270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EF586A-A36E-4CBE-ACC8-60A6D5D3BA39}"/>
                </a:ext>
              </a:extLst>
            </p:cNvPr>
            <p:cNvSpPr/>
            <p:nvPr/>
          </p:nvSpPr>
          <p:spPr>
            <a:xfrm>
              <a:off x="4337291" y="2678484"/>
              <a:ext cx="291617" cy="297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9A82BBF-C439-4355-AE05-33843759C48F}"/>
                </a:ext>
              </a:extLst>
            </p:cNvPr>
            <p:cNvSpPr/>
            <p:nvPr/>
          </p:nvSpPr>
          <p:spPr>
            <a:xfrm>
              <a:off x="7026462" y="2675093"/>
              <a:ext cx="291617" cy="297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223FAEB2-DB5D-47A4-89E5-48D97E996975}"/>
                </a:ext>
              </a:extLst>
            </p:cNvPr>
            <p:cNvSpPr/>
            <p:nvPr/>
          </p:nvSpPr>
          <p:spPr>
            <a:xfrm>
              <a:off x="3994496" y="1752860"/>
              <a:ext cx="333326" cy="922234"/>
            </a:xfrm>
            <a:prstGeom prst="leftBrac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DAE633F3-91FC-4FC5-B713-BF8206AD4724}"/>
                </a:ext>
              </a:extLst>
            </p:cNvPr>
            <p:cNvSpPr/>
            <p:nvPr/>
          </p:nvSpPr>
          <p:spPr>
            <a:xfrm flipH="1">
              <a:off x="7287754" y="1749468"/>
              <a:ext cx="333326" cy="922234"/>
            </a:xfrm>
            <a:prstGeom prst="leftBrac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643643-229D-479F-A266-AE20E89F4DAC}"/>
                </a:ext>
              </a:extLst>
            </p:cNvPr>
            <p:cNvSpPr/>
            <p:nvPr/>
          </p:nvSpPr>
          <p:spPr>
            <a:xfrm>
              <a:off x="4608054" y="2598150"/>
              <a:ext cx="4892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6BD359-39B3-4130-BC72-03AAF8C3191D}"/>
                </a:ext>
              </a:extLst>
            </p:cNvPr>
            <p:cNvSpPr/>
            <p:nvPr/>
          </p:nvSpPr>
          <p:spPr>
            <a:xfrm>
              <a:off x="6566417" y="2622668"/>
              <a:ext cx="4892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73CE502-5281-4040-BC2D-BC6A57EC5775}"/>
                </a:ext>
              </a:extLst>
            </p:cNvPr>
            <p:cNvSpPr/>
            <p:nvPr/>
          </p:nvSpPr>
          <p:spPr>
            <a:xfrm>
              <a:off x="2227601" y="1975778"/>
              <a:ext cx="15554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Entry Code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FEC3FA5-E915-4F43-A88D-156C59510AAB}"/>
                </a:ext>
              </a:extLst>
            </p:cNvPr>
            <p:cNvSpPr/>
            <p:nvPr/>
          </p:nvSpPr>
          <p:spPr>
            <a:xfrm>
              <a:off x="7798667" y="1900907"/>
              <a:ext cx="15554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Entry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6370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58AC2E-D989-446F-9349-02171A873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363068"/>
            <a:ext cx="11699087" cy="2320972"/>
          </a:xfrm>
        </p:spPr>
        <p:txBody>
          <a:bodyPr/>
          <a:lstStyle/>
          <a:p>
            <a:r>
              <a:rPr lang="en-US" dirty="0"/>
              <a:t>Exclusion: Both processes should not be in CS at the same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Deadlock-Freedom: Any process that wants to enter CS should be able to eventually enter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EF5B3D-A9B7-4D96-9276-90C4219F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design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11B14-D8E5-4625-BEDA-E0CB2D6E9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39CFEC-FF87-40BE-9FF2-D8D00849C325}"/>
              </a:ext>
            </a:extLst>
          </p:cNvPr>
          <p:cNvGrpSpPr/>
          <p:nvPr/>
        </p:nvGrpSpPr>
        <p:grpSpPr>
          <a:xfrm>
            <a:off x="2227601" y="1168084"/>
            <a:ext cx="7126492" cy="1916249"/>
            <a:chOff x="2227601" y="1168084"/>
            <a:chExt cx="7126492" cy="19162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F886A5-A6CD-43DA-872F-6F725AD811F8}"/>
                </a:ext>
              </a:extLst>
            </p:cNvPr>
            <p:cNvSpPr txBox="1"/>
            <p:nvPr/>
          </p:nvSpPr>
          <p:spPr>
            <a:xfrm>
              <a:off x="3290880" y="1168084"/>
              <a:ext cx="18900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Process P</a:t>
              </a:r>
              <a:r>
                <a:rPr lang="en-US" sz="3200" baseline="-25000" dirty="0"/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80FA97-315B-4B23-BF7A-089358B30DD2}"/>
                </a:ext>
              </a:extLst>
            </p:cNvPr>
            <p:cNvSpPr txBox="1"/>
            <p:nvPr/>
          </p:nvSpPr>
          <p:spPr>
            <a:xfrm>
              <a:off x="6377461" y="1179941"/>
              <a:ext cx="18812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Process P</a:t>
              </a:r>
              <a:r>
                <a:rPr lang="en-US" sz="3200" baseline="-25000" dirty="0"/>
                <a:t>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F7F1DF7-E333-4108-ADD0-0DF334786328}"/>
                </a:ext>
              </a:extLst>
            </p:cNvPr>
            <p:cNvCxnSpPr>
              <a:cxnSpLocks/>
            </p:cNvCxnSpPr>
            <p:nvPr/>
          </p:nvCxnSpPr>
          <p:spPr>
            <a:xfrm>
              <a:off x="4483100" y="1705449"/>
              <a:ext cx="0" cy="1270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2439915-2FFF-4B91-8933-D8F433AEE63F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0" y="1705449"/>
              <a:ext cx="0" cy="12705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52CB4C-DF0D-45DF-8BD9-DB4DC60779BF}"/>
                </a:ext>
              </a:extLst>
            </p:cNvPr>
            <p:cNvSpPr/>
            <p:nvPr/>
          </p:nvSpPr>
          <p:spPr>
            <a:xfrm>
              <a:off x="4337291" y="2678484"/>
              <a:ext cx="291617" cy="297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7A5809-F67B-4BF2-AAAC-FEB311AB2ADE}"/>
                </a:ext>
              </a:extLst>
            </p:cNvPr>
            <p:cNvSpPr/>
            <p:nvPr/>
          </p:nvSpPr>
          <p:spPr>
            <a:xfrm>
              <a:off x="7026462" y="2675093"/>
              <a:ext cx="291617" cy="297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8B6C576E-4CEE-4922-B571-D28BAD79B310}"/>
                </a:ext>
              </a:extLst>
            </p:cNvPr>
            <p:cNvSpPr/>
            <p:nvPr/>
          </p:nvSpPr>
          <p:spPr>
            <a:xfrm>
              <a:off x="3994496" y="1752860"/>
              <a:ext cx="333326" cy="922234"/>
            </a:xfrm>
            <a:prstGeom prst="leftBrac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72FB4417-60E8-47F9-B055-CED006CB00BE}"/>
                </a:ext>
              </a:extLst>
            </p:cNvPr>
            <p:cNvSpPr/>
            <p:nvPr/>
          </p:nvSpPr>
          <p:spPr>
            <a:xfrm flipH="1">
              <a:off x="7287754" y="1749468"/>
              <a:ext cx="333326" cy="922234"/>
            </a:xfrm>
            <a:prstGeom prst="leftBrac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EB22E9-6CF4-4247-9DF9-E56B02795006}"/>
                </a:ext>
              </a:extLst>
            </p:cNvPr>
            <p:cNvSpPr/>
            <p:nvPr/>
          </p:nvSpPr>
          <p:spPr>
            <a:xfrm>
              <a:off x="4608054" y="2598150"/>
              <a:ext cx="4892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F9A99AC-0751-437F-88D5-CB244703544C}"/>
                </a:ext>
              </a:extLst>
            </p:cNvPr>
            <p:cNvSpPr/>
            <p:nvPr/>
          </p:nvSpPr>
          <p:spPr>
            <a:xfrm>
              <a:off x="6566417" y="2622668"/>
              <a:ext cx="4892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CS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4CD07C-70DE-4089-A64A-EF2AD37C9AB0}"/>
                </a:ext>
              </a:extLst>
            </p:cNvPr>
            <p:cNvSpPr/>
            <p:nvPr/>
          </p:nvSpPr>
          <p:spPr>
            <a:xfrm>
              <a:off x="2227601" y="1975778"/>
              <a:ext cx="15554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Entry Code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36051F-9502-42E1-951D-A542A61B095D}"/>
                </a:ext>
              </a:extLst>
            </p:cNvPr>
            <p:cNvSpPr/>
            <p:nvPr/>
          </p:nvSpPr>
          <p:spPr>
            <a:xfrm>
              <a:off x="7798667" y="1900907"/>
              <a:ext cx="15554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</a:rPr>
                <a:t>Entry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562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C65E7F-BBDC-45F0-B0E0-2F54668E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attempt: is it correct?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3380-4633-44EB-99A7-86AC50BE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6FC2F4-43B0-4DD7-967E-4DB4A7616505}"/>
              </a:ext>
            </a:extLst>
          </p:cNvPr>
          <p:cNvGrpSpPr/>
          <p:nvPr/>
        </p:nvGrpSpPr>
        <p:grpSpPr>
          <a:xfrm>
            <a:off x="1380703" y="1903853"/>
            <a:ext cx="5930300" cy="1660502"/>
            <a:chOff x="1380703" y="1903853"/>
            <a:chExt cx="5930300" cy="166050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2B4B20-F410-4703-8ADE-0AD1AE186C54}"/>
                </a:ext>
              </a:extLst>
            </p:cNvPr>
            <p:cNvSpPr/>
            <p:nvPr/>
          </p:nvSpPr>
          <p:spPr>
            <a:xfrm>
              <a:off x="1552548" y="2345265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idle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67DB714-2B01-4CF8-A80E-ED7E91B6DF81}"/>
                </a:ext>
              </a:extLst>
            </p:cNvPr>
            <p:cNvSpPr/>
            <p:nvPr/>
          </p:nvSpPr>
          <p:spPr>
            <a:xfrm>
              <a:off x="3736947" y="2345265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try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7AE9FE-08C6-4A0E-ABDD-FE0E6361874E}"/>
                </a:ext>
              </a:extLst>
            </p:cNvPr>
            <p:cNvSpPr/>
            <p:nvPr/>
          </p:nvSpPr>
          <p:spPr>
            <a:xfrm>
              <a:off x="6272714" y="2345265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cs</a:t>
              </a:r>
              <a:r>
                <a:rPr lang="en-US" baseline="-25000" dirty="0"/>
                <a:t>1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342E052-484F-4943-A391-9235507F23B1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379134" y="2657277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EA93212-5F23-4596-BD53-C6F90AB3F7E4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4563533" y="2657277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A21D76-AB54-4A1F-BC09-C61313282025}"/>
                </a:ext>
              </a:extLst>
            </p:cNvPr>
            <p:cNvSpPr/>
            <p:nvPr/>
          </p:nvSpPr>
          <p:spPr>
            <a:xfrm>
              <a:off x="4343400" y="2176701"/>
              <a:ext cx="880533" cy="473366"/>
            </a:xfrm>
            <a:custGeom>
              <a:avLst/>
              <a:gdLst>
                <a:gd name="connsiteX0" fmla="*/ 880533 w 880533"/>
                <a:gd name="connsiteY0" fmla="*/ 473366 h 473366"/>
                <a:gd name="connsiteX1" fmla="*/ 499533 w 880533"/>
                <a:gd name="connsiteY1" fmla="*/ 11932 h 473366"/>
                <a:gd name="connsiteX2" fmla="*/ 0 w 880533"/>
                <a:gd name="connsiteY2" fmla="*/ 181266 h 4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0533" h="473366">
                  <a:moveTo>
                    <a:pt x="880533" y="473366"/>
                  </a:moveTo>
                  <a:cubicBezTo>
                    <a:pt x="763410" y="266990"/>
                    <a:pt x="646288" y="60615"/>
                    <a:pt x="499533" y="11932"/>
                  </a:cubicBezTo>
                  <a:cubicBezTo>
                    <a:pt x="352778" y="-36751"/>
                    <a:pt x="176389" y="72257"/>
                    <a:pt x="0" y="181266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4DCA94E-D10B-4C6A-9935-1E860F42B5A3}"/>
                </a:ext>
              </a:extLst>
            </p:cNvPr>
            <p:cNvSpPr/>
            <p:nvPr/>
          </p:nvSpPr>
          <p:spPr>
            <a:xfrm>
              <a:off x="2214032" y="2920999"/>
              <a:ext cx="4279901" cy="326024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02D6BB-487E-4164-9106-31785BE0A588}"/>
                </a:ext>
              </a:extLst>
            </p:cNvPr>
            <p:cNvSpPr/>
            <p:nvPr/>
          </p:nvSpPr>
          <p:spPr>
            <a:xfrm>
              <a:off x="6929967" y="2141344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3A58725-2CD1-4A79-98D3-BE1A1D90A198}"/>
                </a:ext>
              </a:extLst>
            </p:cNvPr>
            <p:cNvSpPr/>
            <p:nvPr/>
          </p:nvSpPr>
          <p:spPr>
            <a:xfrm flipH="1">
              <a:off x="1380703" y="2176701"/>
              <a:ext cx="341178" cy="372533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178" h="372533">
                  <a:moveTo>
                    <a:pt x="135466" y="372533"/>
                  </a:moveTo>
                  <a:cubicBezTo>
                    <a:pt x="196849" y="363360"/>
                    <a:pt x="258233" y="354188"/>
                    <a:pt x="292100" y="325966"/>
                  </a:cubicBezTo>
                  <a:cubicBezTo>
                    <a:pt x="325967" y="297744"/>
                    <a:pt x="334433" y="242711"/>
                    <a:pt x="338666" y="203200"/>
                  </a:cubicBezTo>
                  <a:cubicBezTo>
                    <a:pt x="342899" y="163689"/>
                    <a:pt x="345017" y="122767"/>
                    <a:pt x="317500" y="88900"/>
                  </a:cubicBezTo>
                  <a:cubicBezTo>
                    <a:pt x="289983" y="55033"/>
                    <a:pt x="221544" y="0"/>
                    <a:pt x="173566" y="0"/>
                  </a:cubicBezTo>
                  <a:cubicBezTo>
                    <a:pt x="125588" y="0"/>
                    <a:pt x="58560" y="47272"/>
                    <a:pt x="29632" y="88900"/>
                  </a:cubicBezTo>
                  <a:cubicBezTo>
                    <a:pt x="18343" y="124883"/>
                    <a:pt x="4938" y="170391"/>
                    <a:pt x="0" y="249766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8AAE20B-1A59-44C3-9838-4609DAEDB8A5}"/>
                </a:ext>
              </a:extLst>
            </p:cNvPr>
            <p:cNvSpPr txBox="1"/>
            <p:nvPr/>
          </p:nvSpPr>
          <p:spPr>
            <a:xfrm>
              <a:off x="2594570" y="2280735"/>
              <a:ext cx="817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flag</a:t>
              </a:r>
              <a:r>
                <a:rPr lang="en-US" sz="1600" baseline="-25000" dirty="0"/>
                <a:t>1</a:t>
              </a:r>
              <a:r>
                <a:rPr lang="en-US" sz="1600" dirty="0"/>
                <a:t>:=1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D8005A-0AE8-4C92-A869-69F5235A58E8}"/>
                </a:ext>
              </a:extLst>
            </p:cNvPr>
            <p:cNvSpPr txBox="1"/>
            <p:nvPr/>
          </p:nvSpPr>
          <p:spPr>
            <a:xfrm>
              <a:off x="4042370" y="3225801"/>
              <a:ext cx="817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flag</a:t>
              </a:r>
              <a:r>
                <a:rPr lang="en-US" sz="1600" baseline="-25000" dirty="0"/>
                <a:t>1</a:t>
              </a:r>
              <a:r>
                <a:rPr lang="en-US" sz="1600" dirty="0"/>
                <a:t>:=0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06D926-4D07-493F-947B-70D38C0E8599}"/>
                </a:ext>
              </a:extLst>
            </p:cNvPr>
            <p:cNvSpPr txBox="1"/>
            <p:nvPr/>
          </p:nvSpPr>
          <p:spPr>
            <a:xfrm>
              <a:off x="5203870" y="2308113"/>
              <a:ext cx="1085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(flag</a:t>
              </a:r>
              <a:r>
                <a:rPr lang="en-US" sz="1600" baseline="-25000" dirty="0"/>
                <a:t>2</a:t>
              </a:r>
              <a:r>
                <a:rPr lang="en-US" sz="1600" dirty="0"/>
                <a:t>==0)?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96C9815-1391-4EE6-9C37-9D30C6416D85}"/>
                </a:ext>
              </a:extLst>
            </p:cNvPr>
            <p:cNvSpPr/>
            <p:nvPr/>
          </p:nvSpPr>
          <p:spPr>
            <a:xfrm>
              <a:off x="5140913" y="2601674"/>
              <a:ext cx="125914" cy="11120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15C3DB-D496-40C6-B02F-1E91FE8E5B4C}"/>
                </a:ext>
              </a:extLst>
            </p:cNvPr>
            <p:cNvSpPr txBox="1"/>
            <p:nvPr/>
          </p:nvSpPr>
          <p:spPr>
            <a:xfrm>
              <a:off x="4745546" y="1903853"/>
              <a:ext cx="516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else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CBDB6A-B056-4F7F-AF44-D7D9157B6F0B}"/>
              </a:ext>
            </a:extLst>
          </p:cNvPr>
          <p:cNvGrpSpPr/>
          <p:nvPr/>
        </p:nvGrpSpPr>
        <p:grpSpPr>
          <a:xfrm>
            <a:off x="1486146" y="3616210"/>
            <a:ext cx="5930300" cy="1660502"/>
            <a:chOff x="1380703" y="1903853"/>
            <a:chExt cx="5930300" cy="166050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A0A5674-1040-4546-8BDF-209C9052F543}"/>
                </a:ext>
              </a:extLst>
            </p:cNvPr>
            <p:cNvSpPr/>
            <p:nvPr/>
          </p:nvSpPr>
          <p:spPr>
            <a:xfrm>
              <a:off x="1552548" y="2345265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idle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8607BCE-4F3B-4439-803B-F1741C646666}"/>
                </a:ext>
              </a:extLst>
            </p:cNvPr>
            <p:cNvSpPr/>
            <p:nvPr/>
          </p:nvSpPr>
          <p:spPr>
            <a:xfrm>
              <a:off x="3736947" y="2345265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try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D2697EF-6652-4BE6-87CB-8E1EE89173A5}"/>
                </a:ext>
              </a:extLst>
            </p:cNvPr>
            <p:cNvSpPr/>
            <p:nvPr/>
          </p:nvSpPr>
          <p:spPr>
            <a:xfrm>
              <a:off x="6272714" y="2345265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cs</a:t>
              </a:r>
              <a:r>
                <a:rPr lang="en-US" baseline="-25000" dirty="0"/>
                <a:t>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571E5CD-FD76-4F66-83BD-EB3DFAA5C058}"/>
                </a:ext>
              </a:extLst>
            </p:cNvPr>
            <p:cNvCxnSpPr>
              <a:stCxn id="28" idx="6"/>
              <a:endCxn id="29" idx="2"/>
            </p:cNvCxnSpPr>
            <p:nvPr/>
          </p:nvCxnSpPr>
          <p:spPr>
            <a:xfrm>
              <a:off x="2379134" y="2657277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BC04BCC-6740-45AD-81FD-98AE5119F849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>
              <a:off x="4563533" y="2657277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124B713-8F4B-40DD-8BF4-D894A8E1D048}"/>
                </a:ext>
              </a:extLst>
            </p:cNvPr>
            <p:cNvSpPr/>
            <p:nvPr/>
          </p:nvSpPr>
          <p:spPr>
            <a:xfrm>
              <a:off x="4343400" y="2176701"/>
              <a:ext cx="880533" cy="473366"/>
            </a:xfrm>
            <a:custGeom>
              <a:avLst/>
              <a:gdLst>
                <a:gd name="connsiteX0" fmla="*/ 880533 w 880533"/>
                <a:gd name="connsiteY0" fmla="*/ 473366 h 473366"/>
                <a:gd name="connsiteX1" fmla="*/ 499533 w 880533"/>
                <a:gd name="connsiteY1" fmla="*/ 11932 h 473366"/>
                <a:gd name="connsiteX2" fmla="*/ 0 w 880533"/>
                <a:gd name="connsiteY2" fmla="*/ 181266 h 47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0533" h="473366">
                  <a:moveTo>
                    <a:pt x="880533" y="473366"/>
                  </a:moveTo>
                  <a:cubicBezTo>
                    <a:pt x="763410" y="266990"/>
                    <a:pt x="646288" y="60615"/>
                    <a:pt x="499533" y="11932"/>
                  </a:cubicBezTo>
                  <a:cubicBezTo>
                    <a:pt x="352778" y="-36751"/>
                    <a:pt x="176389" y="72257"/>
                    <a:pt x="0" y="181266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7A6E419-06BA-44DB-9614-243D208DBF63}"/>
                </a:ext>
              </a:extLst>
            </p:cNvPr>
            <p:cNvSpPr/>
            <p:nvPr/>
          </p:nvSpPr>
          <p:spPr>
            <a:xfrm>
              <a:off x="2214032" y="2920999"/>
              <a:ext cx="4279901" cy="326024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1DC2E4-8EAB-4A11-BA76-D5038DAED322}"/>
                </a:ext>
              </a:extLst>
            </p:cNvPr>
            <p:cNvSpPr/>
            <p:nvPr/>
          </p:nvSpPr>
          <p:spPr>
            <a:xfrm>
              <a:off x="6929967" y="2141344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606BDF0-6AE5-43E7-B36C-3D1615091098}"/>
                </a:ext>
              </a:extLst>
            </p:cNvPr>
            <p:cNvSpPr/>
            <p:nvPr/>
          </p:nvSpPr>
          <p:spPr>
            <a:xfrm flipH="1">
              <a:off x="1380703" y="2176701"/>
              <a:ext cx="341178" cy="372533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178" h="372533">
                  <a:moveTo>
                    <a:pt x="135466" y="372533"/>
                  </a:moveTo>
                  <a:cubicBezTo>
                    <a:pt x="196849" y="363360"/>
                    <a:pt x="258233" y="354188"/>
                    <a:pt x="292100" y="325966"/>
                  </a:cubicBezTo>
                  <a:cubicBezTo>
                    <a:pt x="325967" y="297744"/>
                    <a:pt x="334433" y="242711"/>
                    <a:pt x="338666" y="203200"/>
                  </a:cubicBezTo>
                  <a:cubicBezTo>
                    <a:pt x="342899" y="163689"/>
                    <a:pt x="345017" y="122767"/>
                    <a:pt x="317500" y="88900"/>
                  </a:cubicBezTo>
                  <a:cubicBezTo>
                    <a:pt x="289983" y="55033"/>
                    <a:pt x="221544" y="0"/>
                    <a:pt x="173566" y="0"/>
                  </a:cubicBezTo>
                  <a:cubicBezTo>
                    <a:pt x="125588" y="0"/>
                    <a:pt x="58560" y="47272"/>
                    <a:pt x="29632" y="88900"/>
                  </a:cubicBezTo>
                  <a:cubicBezTo>
                    <a:pt x="18343" y="124883"/>
                    <a:pt x="4938" y="170391"/>
                    <a:pt x="0" y="249766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AF6A91-96B0-40E5-863C-D21BE04AFD5D}"/>
                </a:ext>
              </a:extLst>
            </p:cNvPr>
            <p:cNvSpPr txBox="1"/>
            <p:nvPr/>
          </p:nvSpPr>
          <p:spPr>
            <a:xfrm>
              <a:off x="2594570" y="2280735"/>
              <a:ext cx="817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flag</a:t>
              </a:r>
              <a:r>
                <a:rPr lang="en-US" sz="1600" baseline="-25000" dirty="0"/>
                <a:t>2</a:t>
              </a:r>
              <a:r>
                <a:rPr lang="en-US" sz="1600" dirty="0"/>
                <a:t>:=1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710B71-A0B3-46F4-9AB8-81B9BF6A6495}"/>
                </a:ext>
              </a:extLst>
            </p:cNvPr>
            <p:cNvSpPr txBox="1"/>
            <p:nvPr/>
          </p:nvSpPr>
          <p:spPr>
            <a:xfrm>
              <a:off x="4042370" y="3225801"/>
              <a:ext cx="817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flag</a:t>
              </a:r>
              <a:r>
                <a:rPr lang="en-US" sz="1600" baseline="-25000" dirty="0"/>
                <a:t>2</a:t>
              </a:r>
              <a:r>
                <a:rPr lang="en-US" sz="1600" dirty="0"/>
                <a:t>:=0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9B6E493-636D-4DEE-9F25-7EBAD7F6F48E}"/>
                </a:ext>
              </a:extLst>
            </p:cNvPr>
            <p:cNvSpPr txBox="1"/>
            <p:nvPr/>
          </p:nvSpPr>
          <p:spPr>
            <a:xfrm>
              <a:off x="5203870" y="2308113"/>
              <a:ext cx="1085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(flag</a:t>
              </a:r>
              <a:r>
                <a:rPr lang="en-US" sz="1600" baseline="-25000" dirty="0"/>
                <a:t>1</a:t>
              </a:r>
              <a:r>
                <a:rPr lang="en-US" sz="1600" dirty="0"/>
                <a:t>==0)?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2039791-37B7-476B-AB8E-444132D16AFC}"/>
                </a:ext>
              </a:extLst>
            </p:cNvPr>
            <p:cNvSpPr/>
            <p:nvPr/>
          </p:nvSpPr>
          <p:spPr>
            <a:xfrm>
              <a:off x="5140913" y="2601674"/>
              <a:ext cx="125914" cy="11120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DC5EC5-B153-4B9F-9B9A-E30100B4E75E}"/>
                </a:ext>
              </a:extLst>
            </p:cNvPr>
            <p:cNvSpPr txBox="1"/>
            <p:nvPr/>
          </p:nvSpPr>
          <p:spPr>
            <a:xfrm>
              <a:off x="4745546" y="1903853"/>
              <a:ext cx="516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else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D697D5B-FD14-4B2B-AC45-13C14FE360D9}"/>
              </a:ext>
            </a:extLst>
          </p:cNvPr>
          <p:cNvSpPr txBox="1"/>
          <p:nvPr/>
        </p:nvSpPr>
        <p:spPr>
          <a:xfrm>
            <a:off x="524934" y="2601674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C55E8F-9F17-412C-89FB-E2D4C6994448}"/>
              </a:ext>
            </a:extLst>
          </p:cNvPr>
          <p:cNvSpPr txBox="1"/>
          <p:nvPr/>
        </p:nvSpPr>
        <p:spPr>
          <a:xfrm>
            <a:off x="526398" y="4261591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3D63966F-7BFA-4274-A60F-7DA28C3DC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2271" y="3019311"/>
            <a:ext cx="3388700" cy="1207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happens if both P1 and P2 set their respective flags to 1?</a:t>
            </a:r>
          </a:p>
        </p:txBody>
      </p:sp>
    </p:spTree>
    <p:extLst>
      <p:ext uri="{BB962C8B-B14F-4D97-AF65-F5344CB8AC3E}">
        <p14:creationId xmlns:p14="http://schemas.microsoft.com/office/powerpoint/2010/main" val="1266521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ADFFB8-99F8-43A5-98D5-716D5149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Peterson’s Mutex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18D46-2773-488E-ADBA-C79355D7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A40A09-2259-4A52-8ADE-4C7DF9913A3F}"/>
              </a:ext>
            </a:extLst>
          </p:cNvPr>
          <p:cNvSpPr txBox="1"/>
          <p:nvPr/>
        </p:nvSpPr>
        <p:spPr>
          <a:xfrm>
            <a:off x="521752" y="2279982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25F99C-AA07-4287-930E-34E56438F1C9}"/>
              </a:ext>
            </a:extLst>
          </p:cNvPr>
          <p:cNvSpPr txBox="1"/>
          <p:nvPr/>
        </p:nvSpPr>
        <p:spPr>
          <a:xfrm>
            <a:off x="526398" y="4261591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P2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7BE703-37CC-4B5E-BC8D-0A1171E2B2CC}"/>
              </a:ext>
            </a:extLst>
          </p:cNvPr>
          <p:cNvGrpSpPr/>
          <p:nvPr/>
        </p:nvGrpSpPr>
        <p:grpSpPr>
          <a:xfrm>
            <a:off x="1353086" y="1262204"/>
            <a:ext cx="8926392" cy="2084379"/>
            <a:chOff x="1356268" y="1583896"/>
            <a:chExt cx="8926392" cy="2084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1AD7855-79BB-4C05-8E39-85CDB5B166E4}"/>
                </a:ext>
              </a:extLst>
            </p:cNvPr>
            <p:cNvSpPr/>
            <p:nvPr/>
          </p:nvSpPr>
          <p:spPr>
            <a:xfrm>
              <a:off x="1547702" y="2321766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idle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2311E1-F773-497D-84FC-FC8A7FFE2239}"/>
                </a:ext>
              </a:extLst>
            </p:cNvPr>
            <p:cNvSpPr/>
            <p:nvPr/>
          </p:nvSpPr>
          <p:spPr>
            <a:xfrm>
              <a:off x="4687116" y="2321766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1try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51F9873-FD53-4705-A99E-0032939068ED}"/>
                </a:ext>
              </a:extLst>
            </p:cNvPr>
            <p:cNvSpPr/>
            <p:nvPr/>
          </p:nvSpPr>
          <p:spPr>
            <a:xfrm>
              <a:off x="9197949" y="2321766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cs</a:t>
              </a:r>
              <a:r>
                <a:rPr lang="en-US" baseline="-25000" dirty="0"/>
                <a:t>1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2EF782C-402D-4D85-A27F-0B83AEB5F46F}"/>
                </a:ext>
              </a:extLst>
            </p:cNvPr>
            <p:cNvCxnSpPr>
              <a:cxnSpLocks/>
              <a:stCxn id="6" idx="6"/>
              <a:endCxn id="38" idx="2"/>
            </p:cNvCxnSpPr>
            <p:nvPr/>
          </p:nvCxnSpPr>
          <p:spPr>
            <a:xfrm>
              <a:off x="2374288" y="2633778"/>
              <a:ext cx="67735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ED17623-B826-4DC7-BC49-E4F56A56304F}"/>
                </a:ext>
              </a:extLst>
            </p:cNvPr>
            <p:cNvCxnSpPr>
              <a:cxnSpLocks/>
              <a:stCxn id="7" idx="6"/>
              <a:endCxn id="47" idx="2"/>
            </p:cNvCxnSpPr>
            <p:nvPr/>
          </p:nvCxnSpPr>
          <p:spPr>
            <a:xfrm>
              <a:off x="5513702" y="2633778"/>
              <a:ext cx="1391390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718A99F-7C34-4328-8F26-FF52EC1AB037}"/>
                </a:ext>
              </a:extLst>
            </p:cNvPr>
            <p:cNvSpPr/>
            <p:nvPr/>
          </p:nvSpPr>
          <p:spPr>
            <a:xfrm flipH="1">
              <a:off x="6172200" y="1922267"/>
              <a:ext cx="3075866" cy="697498"/>
            </a:xfrm>
            <a:custGeom>
              <a:avLst/>
              <a:gdLst>
                <a:gd name="connsiteX0" fmla="*/ 880533 w 880533"/>
                <a:gd name="connsiteY0" fmla="*/ 473366 h 473366"/>
                <a:gd name="connsiteX1" fmla="*/ 499533 w 880533"/>
                <a:gd name="connsiteY1" fmla="*/ 11932 h 473366"/>
                <a:gd name="connsiteX2" fmla="*/ 0 w 880533"/>
                <a:gd name="connsiteY2" fmla="*/ 181266 h 473366"/>
                <a:gd name="connsiteX0" fmla="*/ 913362 w 913362"/>
                <a:gd name="connsiteY0" fmla="*/ 462505 h 462505"/>
                <a:gd name="connsiteX1" fmla="*/ 532362 w 913362"/>
                <a:gd name="connsiteY1" fmla="*/ 1071 h 462505"/>
                <a:gd name="connsiteX2" fmla="*/ 0 w 913362"/>
                <a:gd name="connsiteY2" fmla="*/ 344959 h 46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3362" h="462505">
                  <a:moveTo>
                    <a:pt x="913362" y="462505"/>
                  </a:moveTo>
                  <a:cubicBezTo>
                    <a:pt x="796239" y="256129"/>
                    <a:pt x="684589" y="20662"/>
                    <a:pt x="532362" y="1071"/>
                  </a:cubicBezTo>
                  <a:cubicBezTo>
                    <a:pt x="380135" y="-18520"/>
                    <a:pt x="176389" y="235950"/>
                    <a:pt x="0" y="344959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B86171E-8454-4DEC-B87A-B69FF5A0A52A}"/>
                </a:ext>
              </a:extLst>
            </p:cNvPr>
            <p:cNvSpPr/>
            <p:nvPr/>
          </p:nvSpPr>
          <p:spPr>
            <a:xfrm>
              <a:off x="2167466" y="2901032"/>
              <a:ext cx="7226298" cy="736986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  <a:gd name="connsiteX0" fmla="*/ 4206603 w 4206603"/>
                <a:gd name="connsiteY0" fmla="*/ 0 h 335660"/>
                <a:gd name="connsiteX1" fmla="*/ 2065867 w 4206603"/>
                <a:gd name="connsiteY1" fmla="*/ 335649 h 335660"/>
                <a:gd name="connsiteX2" fmla="*/ 0 w 4206603"/>
                <a:gd name="connsiteY2" fmla="*/ 9682 h 33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03" h="335660">
                  <a:moveTo>
                    <a:pt x="4206603" y="0"/>
                  </a:moveTo>
                  <a:cubicBezTo>
                    <a:pt x="3387453" y="148872"/>
                    <a:pt x="2766967" y="334035"/>
                    <a:pt x="2065867" y="335649"/>
                  </a:cubicBezTo>
                  <a:cubicBezTo>
                    <a:pt x="1364767" y="337263"/>
                    <a:pt x="662517" y="169843"/>
                    <a:pt x="0" y="9682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A1A003-50CE-4AEF-9374-58FABE07D746}"/>
                </a:ext>
              </a:extLst>
            </p:cNvPr>
            <p:cNvSpPr/>
            <p:nvPr/>
          </p:nvSpPr>
          <p:spPr>
            <a:xfrm>
              <a:off x="9901624" y="2163579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0E38B6C-467A-47A2-B330-72933105F344}"/>
                </a:ext>
              </a:extLst>
            </p:cNvPr>
            <p:cNvSpPr/>
            <p:nvPr/>
          </p:nvSpPr>
          <p:spPr>
            <a:xfrm flipH="1">
              <a:off x="1356268" y="2160177"/>
              <a:ext cx="341178" cy="372533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178" h="372533">
                  <a:moveTo>
                    <a:pt x="135466" y="372533"/>
                  </a:moveTo>
                  <a:cubicBezTo>
                    <a:pt x="196849" y="363360"/>
                    <a:pt x="258233" y="354188"/>
                    <a:pt x="292100" y="325966"/>
                  </a:cubicBezTo>
                  <a:cubicBezTo>
                    <a:pt x="325967" y="297744"/>
                    <a:pt x="334433" y="242711"/>
                    <a:pt x="338666" y="203200"/>
                  </a:cubicBezTo>
                  <a:cubicBezTo>
                    <a:pt x="342899" y="163689"/>
                    <a:pt x="345017" y="122767"/>
                    <a:pt x="317500" y="88900"/>
                  </a:cubicBezTo>
                  <a:cubicBezTo>
                    <a:pt x="289983" y="55033"/>
                    <a:pt x="221544" y="0"/>
                    <a:pt x="173566" y="0"/>
                  </a:cubicBezTo>
                  <a:cubicBezTo>
                    <a:pt x="125588" y="0"/>
                    <a:pt x="58560" y="47272"/>
                    <a:pt x="29632" y="88900"/>
                  </a:cubicBezTo>
                  <a:cubicBezTo>
                    <a:pt x="18343" y="124883"/>
                    <a:pt x="4938" y="170391"/>
                    <a:pt x="0" y="249766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938A0D-E6BA-494A-B526-5EA909DD738A}"/>
                </a:ext>
              </a:extLst>
            </p:cNvPr>
            <p:cNvSpPr txBox="1"/>
            <p:nvPr/>
          </p:nvSpPr>
          <p:spPr>
            <a:xfrm>
              <a:off x="2290376" y="2227565"/>
              <a:ext cx="817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flag</a:t>
              </a:r>
              <a:r>
                <a:rPr lang="en-US" sz="1600" baseline="-25000" dirty="0"/>
                <a:t>1</a:t>
              </a:r>
              <a:r>
                <a:rPr lang="en-US" sz="1600" dirty="0"/>
                <a:t>:=1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90ABE4-8F26-459C-A29D-6FCC49640E86}"/>
                </a:ext>
              </a:extLst>
            </p:cNvPr>
            <p:cNvSpPr txBox="1"/>
            <p:nvPr/>
          </p:nvSpPr>
          <p:spPr>
            <a:xfrm>
              <a:off x="5477701" y="3329721"/>
              <a:ext cx="817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flag</a:t>
              </a:r>
              <a:r>
                <a:rPr lang="en-US" sz="1600" baseline="-25000" dirty="0"/>
                <a:t>1</a:t>
              </a:r>
              <a:r>
                <a:rPr lang="en-US" sz="1600" dirty="0"/>
                <a:t>:=0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42F27E5-86A3-47D1-9A6E-D0E10579667A}"/>
                </a:ext>
              </a:extLst>
            </p:cNvPr>
            <p:cNvSpPr txBox="1"/>
            <p:nvPr/>
          </p:nvSpPr>
          <p:spPr>
            <a:xfrm>
              <a:off x="6924823" y="1583896"/>
              <a:ext cx="1085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(flag</a:t>
              </a:r>
              <a:r>
                <a:rPr lang="en-US" sz="1600" baseline="-25000" dirty="0"/>
                <a:t>2</a:t>
              </a:r>
              <a:r>
                <a:rPr lang="en-US" sz="1600" dirty="0"/>
                <a:t>==0)?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11902BF-B9EA-4DB8-B2FF-7F11C16EBAC4}"/>
                </a:ext>
              </a:extLst>
            </p:cNvPr>
            <p:cNvSpPr/>
            <p:nvPr/>
          </p:nvSpPr>
          <p:spPr>
            <a:xfrm>
              <a:off x="6088904" y="2568590"/>
              <a:ext cx="125914" cy="11120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961C87-440C-4857-B21E-BE03993BEEB1}"/>
                </a:ext>
              </a:extLst>
            </p:cNvPr>
            <p:cNvSpPr txBox="1"/>
            <p:nvPr/>
          </p:nvSpPr>
          <p:spPr>
            <a:xfrm>
              <a:off x="6296478" y="2562587"/>
              <a:ext cx="516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else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1B007C8-3D32-4366-A73A-6A8F699F2075}"/>
                </a:ext>
              </a:extLst>
            </p:cNvPr>
            <p:cNvSpPr/>
            <p:nvPr/>
          </p:nvSpPr>
          <p:spPr>
            <a:xfrm>
              <a:off x="3051639" y="2321766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1try</a:t>
              </a:r>
              <a:r>
                <a:rPr lang="en-US" baseline="-25000" dirty="0"/>
                <a:t>1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58B43F3-135B-4BF3-A8DD-95B517805134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3878225" y="2633778"/>
              <a:ext cx="808133" cy="23498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9330A0B-6AEC-400F-ABB1-55A228830339}"/>
                </a:ext>
              </a:extLst>
            </p:cNvPr>
            <p:cNvSpPr txBox="1"/>
            <p:nvPr/>
          </p:nvSpPr>
          <p:spPr>
            <a:xfrm>
              <a:off x="3831561" y="2282246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turn:=2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EC3298B-D331-4778-A12D-F79E7D69511D}"/>
                </a:ext>
              </a:extLst>
            </p:cNvPr>
            <p:cNvSpPr/>
            <p:nvPr/>
          </p:nvSpPr>
          <p:spPr>
            <a:xfrm>
              <a:off x="6905092" y="2321766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1try</a:t>
              </a:r>
              <a:r>
                <a:rPr lang="en-US" baseline="-25000" dirty="0"/>
                <a:t>3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EF583E1-92E0-419B-8EA6-964FB3F49D34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7731678" y="2633777"/>
              <a:ext cx="1466271" cy="1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7AC4537-A6AD-4E48-88E8-BA64CD7FD133}"/>
                </a:ext>
              </a:extLst>
            </p:cNvPr>
            <p:cNvSpPr/>
            <p:nvPr/>
          </p:nvSpPr>
          <p:spPr>
            <a:xfrm>
              <a:off x="8166922" y="2562587"/>
              <a:ext cx="125914" cy="11120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42BDBB2-D301-40E2-89FA-0EDDC7DE69BD}"/>
                </a:ext>
              </a:extLst>
            </p:cNvPr>
            <p:cNvSpPr/>
            <p:nvPr/>
          </p:nvSpPr>
          <p:spPr>
            <a:xfrm rot="10800000" flipH="1">
              <a:off x="5427132" y="2659955"/>
              <a:ext cx="2770335" cy="697498"/>
            </a:xfrm>
            <a:custGeom>
              <a:avLst/>
              <a:gdLst>
                <a:gd name="connsiteX0" fmla="*/ 880533 w 880533"/>
                <a:gd name="connsiteY0" fmla="*/ 473366 h 473366"/>
                <a:gd name="connsiteX1" fmla="*/ 499533 w 880533"/>
                <a:gd name="connsiteY1" fmla="*/ 11932 h 473366"/>
                <a:gd name="connsiteX2" fmla="*/ 0 w 880533"/>
                <a:gd name="connsiteY2" fmla="*/ 181266 h 473366"/>
                <a:gd name="connsiteX0" fmla="*/ 913362 w 913362"/>
                <a:gd name="connsiteY0" fmla="*/ 462505 h 462505"/>
                <a:gd name="connsiteX1" fmla="*/ 532362 w 913362"/>
                <a:gd name="connsiteY1" fmla="*/ 1071 h 462505"/>
                <a:gd name="connsiteX2" fmla="*/ 0 w 913362"/>
                <a:gd name="connsiteY2" fmla="*/ 344959 h 46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3362" h="462505">
                  <a:moveTo>
                    <a:pt x="913362" y="462505"/>
                  </a:moveTo>
                  <a:cubicBezTo>
                    <a:pt x="796239" y="256129"/>
                    <a:pt x="684589" y="20662"/>
                    <a:pt x="532362" y="1071"/>
                  </a:cubicBezTo>
                  <a:cubicBezTo>
                    <a:pt x="380135" y="-18520"/>
                    <a:pt x="176389" y="235950"/>
                    <a:pt x="0" y="344959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B1D536D-D29F-48D4-86E2-54DA9D4E3554}"/>
                </a:ext>
              </a:extLst>
            </p:cNvPr>
            <p:cNvSpPr txBox="1"/>
            <p:nvPr/>
          </p:nvSpPr>
          <p:spPr>
            <a:xfrm>
              <a:off x="6588578" y="3033381"/>
              <a:ext cx="516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else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FA1F671-FEEA-4F54-A3F1-A1D9ACEFB1CA}"/>
                </a:ext>
              </a:extLst>
            </p:cNvPr>
            <p:cNvSpPr txBox="1"/>
            <p:nvPr/>
          </p:nvSpPr>
          <p:spPr>
            <a:xfrm>
              <a:off x="8212034" y="2615469"/>
              <a:ext cx="1069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(turn==1)?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2B9078E-1144-4614-8662-0DF5D942154F}"/>
              </a:ext>
            </a:extLst>
          </p:cNvPr>
          <p:cNvGrpSpPr/>
          <p:nvPr/>
        </p:nvGrpSpPr>
        <p:grpSpPr>
          <a:xfrm>
            <a:off x="1353086" y="3550781"/>
            <a:ext cx="8929574" cy="2084379"/>
            <a:chOff x="1353086" y="1583896"/>
            <a:chExt cx="8929574" cy="2084379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9D2D6D3-239D-474A-B429-1FC2EF4D1DAA}"/>
                </a:ext>
              </a:extLst>
            </p:cNvPr>
            <p:cNvSpPr/>
            <p:nvPr/>
          </p:nvSpPr>
          <p:spPr>
            <a:xfrm>
              <a:off x="1547702" y="2321766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idle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FAE13D7-2787-4BA1-9BF8-1171A8722B4D}"/>
                </a:ext>
              </a:extLst>
            </p:cNvPr>
            <p:cNvSpPr/>
            <p:nvPr/>
          </p:nvSpPr>
          <p:spPr>
            <a:xfrm>
              <a:off x="4687116" y="2321766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2try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3CFFC03-7527-4906-802C-A6254F2E7BE2}"/>
                </a:ext>
              </a:extLst>
            </p:cNvPr>
            <p:cNvSpPr/>
            <p:nvPr/>
          </p:nvSpPr>
          <p:spPr>
            <a:xfrm>
              <a:off x="9197949" y="2321766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cs</a:t>
              </a:r>
              <a:r>
                <a:rPr lang="en-US" baseline="-25000" dirty="0"/>
                <a:t>1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6AD019B-9677-49D8-8C29-CE982EADA3D7}"/>
                </a:ext>
              </a:extLst>
            </p:cNvPr>
            <p:cNvCxnSpPr>
              <a:cxnSpLocks/>
              <a:stCxn id="86" idx="6"/>
              <a:endCxn id="100" idx="2"/>
            </p:cNvCxnSpPr>
            <p:nvPr/>
          </p:nvCxnSpPr>
          <p:spPr>
            <a:xfrm>
              <a:off x="2374288" y="2633778"/>
              <a:ext cx="67735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DF8126A-875A-4414-9823-E498D69E7D6D}"/>
                </a:ext>
              </a:extLst>
            </p:cNvPr>
            <p:cNvCxnSpPr>
              <a:cxnSpLocks/>
              <a:stCxn id="87" idx="6"/>
              <a:endCxn id="103" idx="2"/>
            </p:cNvCxnSpPr>
            <p:nvPr/>
          </p:nvCxnSpPr>
          <p:spPr>
            <a:xfrm>
              <a:off x="5513702" y="2633778"/>
              <a:ext cx="1391390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0358F12-2C7A-4364-A74D-10F2C6AA5FD6}"/>
                </a:ext>
              </a:extLst>
            </p:cNvPr>
            <p:cNvSpPr/>
            <p:nvPr/>
          </p:nvSpPr>
          <p:spPr>
            <a:xfrm flipH="1">
              <a:off x="6172200" y="1922267"/>
              <a:ext cx="3075866" cy="697498"/>
            </a:xfrm>
            <a:custGeom>
              <a:avLst/>
              <a:gdLst>
                <a:gd name="connsiteX0" fmla="*/ 880533 w 880533"/>
                <a:gd name="connsiteY0" fmla="*/ 473366 h 473366"/>
                <a:gd name="connsiteX1" fmla="*/ 499533 w 880533"/>
                <a:gd name="connsiteY1" fmla="*/ 11932 h 473366"/>
                <a:gd name="connsiteX2" fmla="*/ 0 w 880533"/>
                <a:gd name="connsiteY2" fmla="*/ 181266 h 473366"/>
                <a:gd name="connsiteX0" fmla="*/ 913362 w 913362"/>
                <a:gd name="connsiteY0" fmla="*/ 462505 h 462505"/>
                <a:gd name="connsiteX1" fmla="*/ 532362 w 913362"/>
                <a:gd name="connsiteY1" fmla="*/ 1071 h 462505"/>
                <a:gd name="connsiteX2" fmla="*/ 0 w 913362"/>
                <a:gd name="connsiteY2" fmla="*/ 344959 h 46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3362" h="462505">
                  <a:moveTo>
                    <a:pt x="913362" y="462505"/>
                  </a:moveTo>
                  <a:cubicBezTo>
                    <a:pt x="796239" y="256129"/>
                    <a:pt x="684589" y="20662"/>
                    <a:pt x="532362" y="1071"/>
                  </a:cubicBezTo>
                  <a:cubicBezTo>
                    <a:pt x="380135" y="-18520"/>
                    <a:pt x="176389" y="235950"/>
                    <a:pt x="0" y="344959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8057EAF-0C6A-421F-AFFA-1B1797D0246A}"/>
                </a:ext>
              </a:extLst>
            </p:cNvPr>
            <p:cNvSpPr/>
            <p:nvPr/>
          </p:nvSpPr>
          <p:spPr>
            <a:xfrm>
              <a:off x="2167466" y="2901032"/>
              <a:ext cx="7226298" cy="736986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  <a:gd name="connsiteX0" fmla="*/ 4206603 w 4206603"/>
                <a:gd name="connsiteY0" fmla="*/ 0 h 335660"/>
                <a:gd name="connsiteX1" fmla="*/ 2065867 w 4206603"/>
                <a:gd name="connsiteY1" fmla="*/ 335649 h 335660"/>
                <a:gd name="connsiteX2" fmla="*/ 0 w 4206603"/>
                <a:gd name="connsiteY2" fmla="*/ 9682 h 33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6603" h="335660">
                  <a:moveTo>
                    <a:pt x="4206603" y="0"/>
                  </a:moveTo>
                  <a:cubicBezTo>
                    <a:pt x="3387453" y="148872"/>
                    <a:pt x="2766967" y="334035"/>
                    <a:pt x="2065867" y="335649"/>
                  </a:cubicBezTo>
                  <a:cubicBezTo>
                    <a:pt x="1364767" y="337263"/>
                    <a:pt x="662517" y="169843"/>
                    <a:pt x="0" y="9682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D804CDC-18FB-4042-A5F3-7A51B73C6553}"/>
                </a:ext>
              </a:extLst>
            </p:cNvPr>
            <p:cNvSpPr/>
            <p:nvPr/>
          </p:nvSpPr>
          <p:spPr>
            <a:xfrm>
              <a:off x="9901624" y="2163579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97D98CD-2925-4278-85C8-903DCD782674}"/>
                </a:ext>
              </a:extLst>
            </p:cNvPr>
            <p:cNvSpPr/>
            <p:nvPr/>
          </p:nvSpPr>
          <p:spPr>
            <a:xfrm flipH="1">
              <a:off x="1353086" y="2163579"/>
              <a:ext cx="341178" cy="372533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178" h="372533">
                  <a:moveTo>
                    <a:pt x="135466" y="372533"/>
                  </a:moveTo>
                  <a:cubicBezTo>
                    <a:pt x="196849" y="363360"/>
                    <a:pt x="258233" y="354188"/>
                    <a:pt x="292100" y="325966"/>
                  </a:cubicBezTo>
                  <a:cubicBezTo>
                    <a:pt x="325967" y="297744"/>
                    <a:pt x="334433" y="242711"/>
                    <a:pt x="338666" y="203200"/>
                  </a:cubicBezTo>
                  <a:cubicBezTo>
                    <a:pt x="342899" y="163689"/>
                    <a:pt x="345017" y="122767"/>
                    <a:pt x="317500" y="88900"/>
                  </a:cubicBezTo>
                  <a:cubicBezTo>
                    <a:pt x="289983" y="55033"/>
                    <a:pt x="221544" y="0"/>
                    <a:pt x="173566" y="0"/>
                  </a:cubicBezTo>
                  <a:cubicBezTo>
                    <a:pt x="125588" y="0"/>
                    <a:pt x="58560" y="47272"/>
                    <a:pt x="29632" y="88900"/>
                  </a:cubicBezTo>
                  <a:cubicBezTo>
                    <a:pt x="18343" y="124883"/>
                    <a:pt x="4938" y="170391"/>
                    <a:pt x="0" y="249766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CD66F15-C7D5-4F2F-8442-B3F72DEEF949}"/>
                </a:ext>
              </a:extLst>
            </p:cNvPr>
            <p:cNvSpPr txBox="1"/>
            <p:nvPr/>
          </p:nvSpPr>
          <p:spPr>
            <a:xfrm>
              <a:off x="2290376" y="2227565"/>
              <a:ext cx="817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flag</a:t>
              </a:r>
              <a:r>
                <a:rPr lang="en-US" sz="1600" baseline="-25000" dirty="0"/>
                <a:t>2</a:t>
              </a:r>
              <a:r>
                <a:rPr lang="en-US" sz="1600" dirty="0"/>
                <a:t>:=1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216FE3C-62DF-4B46-8ABC-584C5C300DD2}"/>
                </a:ext>
              </a:extLst>
            </p:cNvPr>
            <p:cNvSpPr txBox="1"/>
            <p:nvPr/>
          </p:nvSpPr>
          <p:spPr>
            <a:xfrm>
              <a:off x="5477701" y="3329721"/>
              <a:ext cx="8178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flag</a:t>
              </a:r>
              <a:r>
                <a:rPr lang="en-US" sz="1600" baseline="-25000" dirty="0"/>
                <a:t>2</a:t>
              </a:r>
              <a:r>
                <a:rPr lang="en-US" sz="1600" dirty="0"/>
                <a:t>:=0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CCBB8E6-C780-409C-B643-10916DD562CD}"/>
                </a:ext>
              </a:extLst>
            </p:cNvPr>
            <p:cNvSpPr txBox="1"/>
            <p:nvPr/>
          </p:nvSpPr>
          <p:spPr>
            <a:xfrm>
              <a:off x="6924823" y="1583896"/>
              <a:ext cx="10855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(flag</a:t>
              </a:r>
              <a:r>
                <a:rPr lang="en-US" sz="1600" baseline="-25000" dirty="0"/>
                <a:t>1</a:t>
              </a:r>
              <a:r>
                <a:rPr lang="en-US" sz="1600" dirty="0"/>
                <a:t>==0)?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BAEEEE2-42A1-440B-83C5-39EF10B9B1F9}"/>
                </a:ext>
              </a:extLst>
            </p:cNvPr>
            <p:cNvSpPr/>
            <p:nvPr/>
          </p:nvSpPr>
          <p:spPr>
            <a:xfrm>
              <a:off x="6088904" y="2568590"/>
              <a:ext cx="125914" cy="11120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5A79152-89DE-4001-8FC9-08350054D58F}"/>
                </a:ext>
              </a:extLst>
            </p:cNvPr>
            <p:cNvSpPr txBox="1"/>
            <p:nvPr/>
          </p:nvSpPr>
          <p:spPr>
            <a:xfrm>
              <a:off x="6296478" y="2562587"/>
              <a:ext cx="516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else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06917EF-5896-43D3-A7B7-A22916AD81FA}"/>
                </a:ext>
              </a:extLst>
            </p:cNvPr>
            <p:cNvSpPr/>
            <p:nvPr/>
          </p:nvSpPr>
          <p:spPr>
            <a:xfrm>
              <a:off x="3051639" y="2321766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2try</a:t>
              </a:r>
              <a:r>
                <a:rPr lang="en-US" baseline="-25000" dirty="0"/>
                <a:t>1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0E23578B-D7E9-4BB3-AD2F-E81D5F551F53}"/>
                </a:ext>
              </a:extLst>
            </p:cNvPr>
            <p:cNvCxnSpPr>
              <a:cxnSpLocks/>
              <a:stCxn id="100" idx="6"/>
            </p:cNvCxnSpPr>
            <p:nvPr/>
          </p:nvCxnSpPr>
          <p:spPr>
            <a:xfrm>
              <a:off x="3878225" y="2633778"/>
              <a:ext cx="808133" cy="23498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40F0628-0B86-49F3-90BA-16825531107C}"/>
                </a:ext>
              </a:extLst>
            </p:cNvPr>
            <p:cNvSpPr txBox="1"/>
            <p:nvPr/>
          </p:nvSpPr>
          <p:spPr>
            <a:xfrm>
              <a:off x="3831561" y="2282246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turn:=1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D725B33-342F-4C7B-A897-7246C055D783}"/>
                </a:ext>
              </a:extLst>
            </p:cNvPr>
            <p:cNvSpPr/>
            <p:nvPr/>
          </p:nvSpPr>
          <p:spPr>
            <a:xfrm>
              <a:off x="6905092" y="2321766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2try</a:t>
              </a:r>
              <a:r>
                <a:rPr lang="en-US" baseline="-25000" dirty="0"/>
                <a:t>3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AC4C0FE-7D3B-44CA-8298-C2A9C6891347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>
              <a:off x="7731678" y="2633777"/>
              <a:ext cx="1466271" cy="1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FCE6CA6-0F2B-4483-B05F-612D96588E33}"/>
                </a:ext>
              </a:extLst>
            </p:cNvPr>
            <p:cNvSpPr/>
            <p:nvPr/>
          </p:nvSpPr>
          <p:spPr>
            <a:xfrm>
              <a:off x="8166922" y="2562587"/>
              <a:ext cx="125914" cy="11120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EE87452-4598-4844-BBB3-B3A7938AA325}"/>
                </a:ext>
              </a:extLst>
            </p:cNvPr>
            <p:cNvSpPr/>
            <p:nvPr/>
          </p:nvSpPr>
          <p:spPr>
            <a:xfrm rot="10800000" flipH="1">
              <a:off x="5427132" y="2659955"/>
              <a:ext cx="2770335" cy="697498"/>
            </a:xfrm>
            <a:custGeom>
              <a:avLst/>
              <a:gdLst>
                <a:gd name="connsiteX0" fmla="*/ 880533 w 880533"/>
                <a:gd name="connsiteY0" fmla="*/ 473366 h 473366"/>
                <a:gd name="connsiteX1" fmla="*/ 499533 w 880533"/>
                <a:gd name="connsiteY1" fmla="*/ 11932 h 473366"/>
                <a:gd name="connsiteX2" fmla="*/ 0 w 880533"/>
                <a:gd name="connsiteY2" fmla="*/ 181266 h 473366"/>
                <a:gd name="connsiteX0" fmla="*/ 913362 w 913362"/>
                <a:gd name="connsiteY0" fmla="*/ 462505 h 462505"/>
                <a:gd name="connsiteX1" fmla="*/ 532362 w 913362"/>
                <a:gd name="connsiteY1" fmla="*/ 1071 h 462505"/>
                <a:gd name="connsiteX2" fmla="*/ 0 w 913362"/>
                <a:gd name="connsiteY2" fmla="*/ 344959 h 462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3362" h="462505">
                  <a:moveTo>
                    <a:pt x="913362" y="462505"/>
                  </a:moveTo>
                  <a:cubicBezTo>
                    <a:pt x="796239" y="256129"/>
                    <a:pt x="684589" y="20662"/>
                    <a:pt x="532362" y="1071"/>
                  </a:cubicBezTo>
                  <a:cubicBezTo>
                    <a:pt x="380135" y="-18520"/>
                    <a:pt x="176389" y="235950"/>
                    <a:pt x="0" y="344959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B193FC1-E190-49DB-ACFD-6B315F1F100B}"/>
                </a:ext>
              </a:extLst>
            </p:cNvPr>
            <p:cNvSpPr txBox="1"/>
            <p:nvPr/>
          </p:nvSpPr>
          <p:spPr>
            <a:xfrm>
              <a:off x="6588578" y="3033381"/>
              <a:ext cx="516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else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14A65EA-CCF0-4221-AF53-D71A33EAB850}"/>
                </a:ext>
              </a:extLst>
            </p:cNvPr>
            <p:cNvSpPr txBox="1"/>
            <p:nvPr/>
          </p:nvSpPr>
          <p:spPr>
            <a:xfrm>
              <a:off x="8212034" y="2615469"/>
              <a:ext cx="1069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(turn==2)?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65DCCEC7-8AA7-4AE7-9D4D-8F6E99AE6E56}"/>
              </a:ext>
            </a:extLst>
          </p:cNvPr>
          <p:cNvSpPr txBox="1"/>
          <p:nvPr/>
        </p:nvSpPr>
        <p:spPr>
          <a:xfrm>
            <a:off x="9686788" y="5142717"/>
            <a:ext cx="2285026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This is a little different from the textbook! </a:t>
            </a:r>
          </a:p>
        </p:txBody>
      </p:sp>
    </p:spTree>
    <p:extLst>
      <p:ext uri="{BB962C8B-B14F-4D97-AF65-F5344CB8AC3E}">
        <p14:creationId xmlns:p14="http://schemas.microsoft.com/office/powerpoint/2010/main" val="3084467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0BB068-012E-4DD2-9E9F-C2F7384B2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2" y="1332703"/>
            <a:ext cx="4877034" cy="436536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Covered in 4.2.4, but we will not go into details</a:t>
            </a:r>
          </a:p>
          <a:p>
            <a:r>
              <a:rPr lang="en-US" sz="2400" dirty="0"/>
              <a:t>Basic idea: </a:t>
            </a:r>
          </a:p>
          <a:p>
            <a:pPr lvl="1"/>
            <a:r>
              <a:rPr lang="en-US" sz="2400" dirty="0"/>
              <a:t>Assumption about underlying platform/scheduler and how tasks are executed</a:t>
            </a:r>
          </a:p>
          <a:p>
            <a:pPr lvl="1"/>
            <a:r>
              <a:rPr lang="en-US" sz="2400" dirty="0"/>
              <a:t>Informally, an infinite execution is unfair to a task if it never gets chance to execute</a:t>
            </a:r>
          </a:p>
          <a:p>
            <a:r>
              <a:rPr lang="en-US" sz="2400" dirty="0"/>
              <a:t>Fairness restricts set of possible executions to realistic ones without putting bounds on relative speeds of execution</a:t>
            </a:r>
          </a:p>
          <a:p>
            <a:pPr lvl="1"/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5B4B43-7E2F-40C2-BD1E-D8E2AD67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A6FF2-9CCE-45A7-B90F-39D14D67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1A8FB6-E097-4FAC-936B-A68399F30AA4}"/>
              </a:ext>
            </a:extLst>
          </p:cNvPr>
          <p:cNvGrpSpPr/>
          <p:nvPr/>
        </p:nvGrpSpPr>
        <p:grpSpPr>
          <a:xfrm>
            <a:off x="5655245" y="1240491"/>
            <a:ext cx="3411959" cy="3128053"/>
            <a:chOff x="8563545" y="1206624"/>
            <a:chExt cx="3411959" cy="31280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C988BE-6DF3-402C-96E8-FEB497048B94}"/>
                </a:ext>
              </a:extLst>
            </p:cNvPr>
            <p:cNvSpPr/>
            <p:nvPr/>
          </p:nvSpPr>
          <p:spPr>
            <a:xfrm>
              <a:off x="9863741" y="1206624"/>
              <a:ext cx="806824" cy="77882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(0,0)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3F972B5-99EC-4478-B6D9-31DBCC8CACD3}"/>
                </a:ext>
              </a:extLst>
            </p:cNvPr>
            <p:cNvSpPr/>
            <p:nvPr/>
          </p:nvSpPr>
          <p:spPr>
            <a:xfrm>
              <a:off x="8966957" y="2382305"/>
              <a:ext cx="806824" cy="77882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(1,0)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E89970-18D9-4BC6-9802-86D252C24C8E}"/>
                </a:ext>
              </a:extLst>
            </p:cNvPr>
            <p:cNvSpPr/>
            <p:nvPr/>
          </p:nvSpPr>
          <p:spPr>
            <a:xfrm>
              <a:off x="10670565" y="2330028"/>
              <a:ext cx="806824" cy="77882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(0,1)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34AED-2720-4826-9EDF-6C98B127CA92}"/>
                </a:ext>
              </a:extLst>
            </p:cNvPr>
            <p:cNvSpPr/>
            <p:nvPr/>
          </p:nvSpPr>
          <p:spPr>
            <a:xfrm>
              <a:off x="8563545" y="3555408"/>
              <a:ext cx="806824" cy="77882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(2,0)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344B93-9E49-4449-AE42-9DB7C38ACE28}"/>
                </a:ext>
              </a:extLst>
            </p:cNvPr>
            <p:cNvSpPr/>
            <p:nvPr/>
          </p:nvSpPr>
          <p:spPr>
            <a:xfrm>
              <a:off x="9846443" y="3555408"/>
              <a:ext cx="806824" cy="77882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(1,1)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AF9F40-4550-4DE4-9FB8-B09129E11817}"/>
                </a:ext>
              </a:extLst>
            </p:cNvPr>
            <p:cNvSpPr/>
            <p:nvPr/>
          </p:nvSpPr>
          <p:spPr>
            <a:xfrm>
              <a:off x="11168680" y="3555849"/>
              <a:ext cx="806824" cy="77882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(0,2)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088E9C2-0E23-48FF-9E04-C214DC73FD47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9370369" y="1871395"/>
              <a:ext cx="611529" cy="510910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EEEF566-D74F-4483-98D7-725A9D4830C9}"/>
                </a:ext>
              </a:extLst>
            </p:cNvPr>
            <p:cNvCxnSpPr>
              <a:cxnSpLocks/>
              <a:stCxn id="8" idx="3"/>
              <a:endCxn id="10" idx="0"/>
            </p:cNvCxnSpPr>
            <p:nvPr/>
          </p:nvCxnSpPr>
          <p:spPr>
            <a:xfrm flipH="1">
              <a:off x="8966957" y="3047076"/>
              <a:ext cx="118157" cy="508332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8B4045-2485-4E1E-8C9C-13B95C470448}"/>
                </a:ext>
              </a:extLst>
            </p:cNvPr>
            <p:cNvCxnSpPr>
              <a:cxnSpLocks/>
              <a:stCxn id="9" idx="3"/>
              <a:endCxn id="11" idx="0"/>
            </p:cNvCxnSpPr>
            <p:nvPr/>
          </p:nvCxnSpPr>
          <p:spPr>
            <a:xfrm flipH="1">
              <a:off x="10249855" y="2994799"/>
              <a:ext cx="538867" cy="560609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A5DE943-1C84-4C4C-B9F6-23787DFB5761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10552408" y="1871395"/>
              <a:ext cx="521569" cy="458633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4C4A0E2-7667-4B1A-88A1-FDE9DE1F1464}"/>
                </a:ext>
              </a:extLst>
            </p:cNvPr>
            <p:cNvCxnSpPr>
              <a:cxnSpLocks/>
              <a:stCxn id="9" idx="5"/>
              <a:endCxn id="12" idx="0"/>
            </p:cNvCxnSpPr>
            <p:nvPr/>
          </p:nvCxnSpPr>
          <p:spPr>
            <a:xfrm>
              <a:off x="11359232" y="2994799"/>
              <a:ext cx="212860" cy="561050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D3EFF6C-F011-4AB7-8F29-98D3A78454CE}"/>
                </a:ext>
              </a:extLst>
            </p:cNvPr>
            <p:cNvCxnSpPr>
              <a:cxnSpLocks/>
              <a:stCxn id="8" idx="5"/>
              <a:endCxn id="11" idx="0"/>
            </p:cNvCxnSpPr>
            <p:nvPr/>
          </p:nvCxnSpPr>
          <p:spPr>
            <a:xfrm>
              <a:off x="9655624" y="3047076"/>
              <a:ext cx="594231" cy="508332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60B36DD-5B57-4568-AE80-9A79525FA12A}"/>
              </a:ext>
            </a:extLst>
          </p:cNvPr>
          <p:cNvSpPr/>
          <p:nvPr/>
        </p:nvSpPr>
        <p:spPr>
          <a:xfrm>
            <a:off x="5251833" y="4762378"/>
            <a:ext cx="806824" cy="77882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(3,0)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C7328D-A91F-440C-B844-6ADBC41C85A2}"/>
              </a:ext>
            </a:extLst>
          </p:cNvPr>
          <p:cNvCxnSpPr>
            <a:cxnSpLocks/>
            <a:stCxn id="10" idx="3"/>
            <a:endCxn id="21" idx="0"/>
          </p:cNvCxnSpPr>
          <p:nvPr/>
        </p:nvCxnSpPr>
        <p:spPr>
          <a:xfrm flipH="1">
            <a:off x="5655245" y="4254046"/>
            <a:ext cx="118157" cy="508332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D878AD88-DF79-4AE1-88DE-8BD8A161DD99}"/>
              </a:ext>
            </a:extLst>
          </p:cNvPr>
          <p:cNvSpPr txBox="1">
            <a:spLocks/>
          </p:cNvSpPr>
          <p:nvPr/>
        </p:nvSpPr>
        <p:spPr>
          <a:xfrm>
            <a:off x="6952480" y="4753790"/>
            <a:ext cx="4748218" cy="778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Unfair to </a:t>
            </a:r>
            <a:r>
              <a:rPr lang="en-US" sz="1800" dirty="0" err="1"/>
              <a:t>T</a:t>
            </a:r>
            <a:r>
              <a:rPr lang="en-US" sz="1800" baseline="-25000" dirty="0" err="1"/>
              <a:t>x</a:t>
            </a:r>
            <a:r>
              <a:rPr lang="en-US" sz="1800" dirty="0"/>
              <a:t>: (0,0), (0,1),(0,2),…,(0,10000), …</a:t>
            </a:r>
          </a:p>
          <a:p>
            <a:r>
              <a:rPr lang="en-US" sz="1800" dirty="0"/>
              <a:t>Unfair to T</a:t>
            </a:r>
            <a:r>
              <a:rPr lang="en-US" sz="1800" baseline="-25000" dirty="0"/>
              <a:t>y</a:t>
            </a:r>
            <a:r>
              <a:rPr lang="en-US" sz="1800" dirty="0"/>
              <a:t>: (0,0), (1,0),(2,0),…,(10000,0),…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900403-3239-43B3-9045-9B82ECD7BBBF}"/>
              </a:ext>
            </a:extLst>
          </p:cNvPr>
          <p:cNvGrpSpPr/>
          <p:nvPr/>
        </p:nvGrpSpPr>
        <p:grpSpPr>
          <a:xfrm>
            <a:off x="9095486" y="1087453"/>
            <a:ext cx="2438711" cy="2094250"/>
            <a:chOff x="481222" y="1724716"/>
            <a:chExt cx="2438711" cy="209425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E9E99A-9E07-41EF-84A3-A8A3BCB7C785}"/>
                </a:ext>
              </a:extLst>
            </p:cNvPr>
            <p:cNvSpPr/>
            <p:nvPr/>
          </p:nvSpPr>
          <p:spPr>
            <a:xfrm>
              <a:off x="481222" y="1724716"/>
              <a:ext cx="2438711" cy="209425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6BDA7D-9C27-41BB-87DD-C2C60CAE3F0E}"/>
                </a:ext>
              </a:extLst>
            </p:cNvPr>
            <p:cNvCxnSpPr>
              <a:cxnSpLocks/>
            </p:cNvCxnSpPr>
            <p:nvPr/>
          </p:nvCxnSpPr>
          <p:spPr>
            <a:xfrm>
              <a:off x="481222" y="2491624"/>
              <a:ext cx="243871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9FBBB3-29D7-4DE8-8D8D-69FE594CF9A8}"/>
                </a:ext>
              </a:extLst>
            </p:cNvPr>
            <p:cNvSpPr txBox="1"/>
            <p:nvPr/>
          </p:nvSpPr>
          <p:spPr>
            <a:xfrm>
              <a:off x="619908" y="1797175"/>
              <a:ext cx="17336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int </a:t>
              </a:r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r>
                <a:rPr lang="en-US" sz="2800" dirty="0"/>
                <a:t>:= 0, y≔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84515E8-4CDE-4F39-A611-25C91817C9EB}"/>
                    </a:ext>
                  </a:extLst>
                </p:cNvPr>
                <p:cNvSpPr txBox="1"/>
                <p:nvPr/>
              </p:nvSpPr>
              <p:spPr>
                <a:xfrm>
                  <a:off x="619909" y="2589496"/>
                  <a:ext cx="131886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 err="1"/>
                    <a:t>T</a:t>
                  </a:r>
                  <a:r>
                    <a:rPr lang="en-US" sz="2800" baseline="-25000" dirty="0" err="1"/>
                    <a:t>x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800" dirty="0"/>
                    <a:t> x := x+1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84515E8-4CDE-4F39-A611-25C91817C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909" y="2589496"/>
                  <a:ext cx="1318862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9722" t="-10465" r="-39352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AC5CF3B-129E-4ADA-8C13-866205FCC5FA}"/>
                    </a:ext>
                  </a:extLst>
                </p:cNvPr>
                <p:cNvSpPr txBox="1"/>
                <p:nvPr/>
              </p:nvSpPr>
              <p:spPr>
                <a:xfrm>
                  <a:off x="619908" y="3108856"/>
                  <a:ext cx="126977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T</a:t>
                  </a:r>
                  <a:r>
                    <a:rPr lang="en-US" sz="2800" baseline="-25000" dirty="0"/>
                    <a:t>y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800" dirty="0"/>
                    <a:t> y:= y+1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AC5CF3B-129E-4ADA-8C13-866205FCC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908" y="3108856"/>
                  <a:ext cx="1269777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0096" t="-10465" r="-39423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346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4B02C-A1AC-4CA0-B349-4E16229135E5}"/>
              </a:ext>
            </a:extLst>
          </p:cNvPr>
          <p:cNvSpPr txBox="1"/>
          <p:nvPr/>
        </p:nvSpPr>
        <p:spPr>
          <a:xfrm>
            <a:off x="7622367" y="5842421"/>
            <a:ext cx="4433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[1] Nicolescu, Gabriela; Mosterman, Pieter J., eds. (2010). Model-Based Design for Embedded Systems. Computational Analysis, Synthesis, and Design of Dynamic Systems. 1. Boca Raton: CRC Press.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dirty="0"/>
              <a:t>Synchrony: All components execute in a sequence of rounds in lock-step</a:t>
            </a:r>
          </a:p>
          <a:p>
            <a:r>
              <a:rPr lang="en-US" dirty="0"/>
              <a:t>Asynchrony: No lock-step computation!</a:t>
            </a:r>
          </a:p>
          <a:p>
            <a:r>
              <a:rPr lang="en-US" dirty="0"/>
              <a:t>Natural model for networked, distributed communicating components executing independently and at possibly different speeds</a:t>
            </a:r>
          </a:p>
          <a:p>
            <a:r>
              <a:rPr lang="en-US" dirty="0"/>
              <a:t>As there is no central, global clock, explicit coordination is required between components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Processes in distributed computation, multiple threads in any modern OS</a:t>
            </a:r>
          </a:p>
          <a:p>
            <a:pPr lvl="1"/>
            <a:r>
              <a:rPr lang="en-US" dirty="0"/>
              <a:t>single-threaded computation: interrupts!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Reactive Component Example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9DC68-C7C5-4EAA-BA37-B354B5C0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58EF23-DF89-4F2F-A6B6-84DDE5FB1954}"/>
              </a:ext>
            </a:extLst>
          </p:cNvPr>
          <p:cNvSpPr/>
          <p:nvPr/>
        </p:nvSpPr>
        <p:spPr>
          <a:xfrm>
            <a:off x="4642533" y="1578542"/>
            <a:ext cx="3719413" cy="371534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27F8F4-A405-4C0D-80C5-45A95D90F1FE}"/>
              </a:ext>
            </a:extLst>
          </p:cNvPr>
          <p:cNvCxnSpPr/>
          <p:nvPr/>
        </p:nvCxnSpPr>
        <p:spPr>
          <a:xfrm>
            <a:off x="8408759" y="2066785"/>
            <a:ext cx="9144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84A591-0B7F-48BF-83C7-91A67548E02F}"/>
              </a:ext>
            </a:extLst>
          </p:cNvPr>
          <p:cNvCxnSpPr>
            <a:cxnSpLocks/>
          </p:cNvCxnSpPr>
          <p:nvPr/>
        </p:nvCxnSpPr>
        <p:spPr>
          <a:xfrm>
            <a:off x="3379791" y="2035743"/>
            <a:ext cx="126274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F7FAAE-5B33-4E2B-BF69-419783CCE418}"/>
              </a:ext>
            </a:extLst>
          </p:cNvPr>
          <p:cNvSpPr txBox="1"/>
          <p:nvPr/>
        </p:nvSpPr>
        <p:spPr>
          <a:xfrm>
            <a:off x="3379791" y="1365599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bool</a:t>
            </a:r>
            <a:r>
              <a:rPr lang="en-US" sz="2800" dirty="0"/>
              <a:t> 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422FFF-165D-4E0C-A9A1-0A9E5F612D37}"/>
              </a:ext>
            </a:extLst>
          </p:cNvPr>
          <p:cNvSpPr txBox="1"/>
          <p:nvPr/>
        </p:nvSpPr>
        <p:spPr>
          <a:xfrm>
            <a:off x="8573463" y="1396641"/>
            <a:ext cx="1414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bool</a:t>
            </a:r>
            <a:r>
              <a:rPr lang="en-US" sz="2800" dirty="0"/>
              <a:t> out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9D7252-1283-45F0-B543-7DDB7AF4B994}"/>
              </a:ext>
            </a:extLst>
          </p:cNvPr>
          <p:cNvCxnSpPr>
            <a:cxnSpLocks/>
          </p:cNvCxnSpPr>
          <p:nvPr/>
        </p:nvCxnSpPr>
        <p:spPr>
          <a:xfrm>
            <a:off x="4642534" y="2444278"/>
            <a:ext cx="371941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60F8F3-233C-4E8D-BDE6-FA335B394704}"/>
                  </a:ext>
                </a:extLst>
              </p:cNvPr>
              <p:cNvSpPr txBox="1"/>
              <p:nvPr/>
            </p:nvSpPr>
            <p:spPr>
              <a:xfrm>
                <a:off x="4854051" y="1658251"/>
                <a:ext cx="2070823" cy="591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3200" dirty="0"/>
                          <m:t>bool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∅</m:t>
                        </m:r>
                      </m:sub>
                    </m:sSub>
                  </m:oMath>
                </a14:m>
                <a:r>
                  <a:rPr lang="en-US" sz="3200" dirty="0"/>
                  <a:t> x:=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60F8F3-233C-4E8D-BDE6-FA335B394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051" y="1658251"/>
                <a:ext cx="2070823" cy="591765"/>
              </a:xfrm>
              <a:prstGeom prst="rect">
                <a:avLst/>
              </a:prstGeom>
              <a:blipFill>
                <a:blip r:embed="rId2"/>
                <a:stretch>
                  <a:fillRect t="-12371" b="-3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75B6C-285B-4D4D-A9A6-9B6819E6C2A9}"/>
                  </a:ext>
                </a:extLst>
              </p:cNvPr>
              <p:cNvSpPr txBox="1"/>
              <p:nvPr/>
            </p:nvSpPr>
            <p:spPr>
              <a:xfrm>
                <a:off x="4854051" y="2529829"/>
                <a:ext cx="17844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T</a:t>
                </a:r>
                <a:r>
                  <a:rPr lang="en-US" sz="3200" b="0" baseline="-25000" dirty="0"/>
                  <a:t>in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/>
                  <a:t> x := in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75B6C-285B-4D4D-A9A6-9B6819E6C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051" y="2529829"/>
                <a:ext cx="1784463" cy="584775"/>
              </a:xfrm>
              <a:prstGeom prst="rect">
                <a:avLst/>
              </a:prstGeom>
              <a:blipFill>
                <a:blip r:embed="rId3"/>
                <a:stretch>
                  <a:fillRect l="-8532" t="-12500" r="-785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8655E7-AABB-453E-9EE6-5E0EEC3FA69C}"/>
                  </a:ext>
                </a:extLst>
              </p:cNvPr>
              <p:cNvSpPr txBox="1"/>
              <p:nvPr/>
            </p:nvSpPr>
            <p:spPr>
              <a:xfrm>
                <a:off x="166680" y="2818722"/>
                <a:ext cx="3306546" cy="591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3200" dirty="0"/>
                          <m:t>bool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∅</m:t>
                        </m:r>
                      </m:sub>
                    </m:sSub>
                  </m:oMath>
                </a14:m>
                <a:r>
                  <a:rPr lang="en-US" sz="3200" dirty="0"/>
                  <a:t> = bool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∪{∅}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8655E7-AABB-453E-9EE6-5E0EEC3FA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2818722"/>
                <a:ext cx="3306546" cy="591765"/>
              </a:xfrm>
              <a:prstGeom prst="rect">
                <a:avLst/>
              </a:prstGeom>
              <a:blipFill>
                <a:blip r:embed="rId4"/>
                <a:stretch>
                  <a:fillRect t="-12371" b="-32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AD5425-DC09-4F57-AAA8-85FFF3D76F2D}"/>
                  </a:ext>
                </a:extLst>
              </p:cNvPr>
              <p:cNvSpPr txBox="1"/>
              <p:nvPr/>
            </p:nvSpPr>
            <p:spPr>
              <a:xfrm>
                <a:off x="4854050" y="3101144"/>
                <a:ext cx="326602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/>
                  <a:t>T</a:t>
                </a:r>
                <a:r>
                  <a:rPr lang="en-US" sz="3200" b="0" baseline="-25000" dirty="0"/>
                  <a:t>out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b="0" dirty="0"/>
                  <a:t>x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≠∅→</m:t>
                    </m:r>
                  </m:oMath>
                </a14:m>
                <a:r>
                  <a:rPr lang="en-US" sz="3200" dirty="0"/>
                  <a:t> { out := x;</a:t>
                </a:r>
              </a:p>
              <a:p>
                <a:r>
                  <a:rPr lang="en-US" sz="3200" dirty="0"/>
                  <a:t>                   x :=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3200" dirty="0"/>
                  <a:t> }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AD5425-DC09-4F57-AAA8-85FFF3D76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050" y="3101144"/>
                <a:ext cx="3266022" cy="1569660"/>
              </a:xfrm>
              <a:prstGeom prst="rect">
                <a:avLst/>
              </a:prstGeom>
              <a:blipFill>
                <a:blip r:embed="rId5"/>
                <a:stretch>
                  <a:fillRect l="-4664" t="-4669" r="-3731" b="-12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CA8A5AA6-AB6E-4CA3-B021-17E9A0B4DB77}"/>
              </a:ext>
            </a:extLst>
          </p:cNvPr>
          <p:cNvSpPr/>
          <p:nvPr/>
        </p:nvSpPr>
        <p:spPr>
          <a:xfrm>
            <a:off x="1175657" y="3885974"/>
            <a:ext cx="2014893" cy="740000"/>
          </a:xfrm>
          <a:prstGeom prst="rect">
            <a:avLst/>
          </a:prstGeom>
          <a:ln w="508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/>
              <a:t>Tasks: </a:t>
            </a:r>
            <a:r>
              <a:rPr lang="en-US" sz="2800" dirty="0" err="1"/>
              <a:t>T</a:t>
            </a:r>
            <a:r>
              <a:rPr lang="en-US" sz="2800" baseline="-25000" dirty="0" err="1"/>
              <a:t>in</a:t>
            </a:r>
            <a:r>
              <a:rPr lang="en-US" sz="2800" dirty="0" err="1"/>
              <a:t>,T</a:t>
            </a:r>
            <a:r>
              <a:rPr lang="en-US" sz="2800" baseline="-25000" dirty="0" err="1"/>
              <a:t>out</a:t>
            </a:r>
            <a:endParaRPr lang="en-US" sz="2800" i="1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10B83AA-D2BE-4487-9CFE-E9FCD1630FC5}"/>
              </a:ext>
            </a:extLst>
          </p:cNvPr>
          <p:cNvSpPr/>
          <p:nvPr/>
        </p:nvSpPr>
        <p:spPr>
          <a:xfrm>
            <a:off x="9531253" y="3603769"/>
            <a:ext cx="1869162" cy="1017599"/>
          </a:xfrm>
          <a:prstGeom prst="rect">
            <a:avLst/>
          </a:prstGeom>
          <a:ln w="508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/>
              <a:t>Guarded Update</a:t>
            </a:r>
            <a:endParaRPr lang="en-US" sz="2800" i="1" baseline="-250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DC707F0-2BF4-48B4-8A83-045EAF1664F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205918" y="2822217"/>
            <a:ext cx="1648133" cy="1063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CE4423-4E1F-45BA-949C-C128CB50A3E1}"/>
              </a:ext>
            </a:extLst>
          </p:cNvPr>
          <p:cNvCxnSpPr>
            <a:cxnSpLocks/>
          </p:cNvCxnSpPr>
          <p:nvPr/>
        </p:nvCxnSpPr>
        <p:spPr>
          <a:xfrm flipV="1">
            <a:off x="3196558" y="3483945"/>
            <a:ext cx="1695142" cy="51943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75A2B8-56E7-4848-A38F-AED08B6795B5}"/>
              </a:ext>
            </a:extLst>
          </p:cNvPr>
          <p:cNvCxnSpPr>
            <a:cxnSpLocks/>
          </p:cNvCxnSpPr>
          <p:nvPr/>
        </p:nvCxnSpPr>
        <p:spPr>
          <a:xfrm flipH="1">
            <a:off x="8120072" y="4112570"/>
            <a:ext cx="1655162" cy="1561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3654" y="1332703"/>
                <a:ext cx="597211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 channel </a:t>
                </a:r>
                <a:r>
                  <a:rPr lang="en-US" dirty="0">
                    <a:solidFill>
                      <a:srgbClr val="FF0000"/>
                    </a:solidFill>
                  </a:rPr>
                  <a:t>in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Output channel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out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State variable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x</a:t>
                </a:r>
                <a:r>
                  <a:rPr lang="en-US" dirty="0"/>
                  <a:t> of type bool+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.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indicates empty or null.</a:t>
                </a:r>
              </a:p>
              <a:p>
                <a:r>
                  <a:rPr lang="en-US" dirty="0"/>
                  <a:t>x initialized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Input task T</a:t>
                </a:r>
                <a:r>
                  <a:rPr lang="en-US" baseline="-25000" dirty="0"/>
                  <a:t>in</a:t>
                </a:r>
                <a:r>
                  <a:rPr lang="en-US" dirty="0"/>
                  <a:t> reads input value into x</a:t>
                </a:r>
              </a:p>
              <a:p>
                <a:r>
                  <a:rPr lang="en-US" dirty="0"/>
                  <a:t>Output task T</a:t>
                </a:r>
                <a:r>
                  <a:rPr lang="en-US" baseline="-25000" dirty="0"/>
                  <a:t>out</a:t>
                </a:r>
                <a:r>
                  <a:rPr lang="en-US" dirty="0"/>
                  <a:t> produces output if x is not empty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3654" y="1332703"/>
                <a:ext cx="5972115" cy="4351338"/>
              </a:xfrm>
              <a:blipFill>
                <a:blip r:embed="rId2"/>
                <a:stretch>
                  <a:fillRect l="-1328" t="-2384" r="-1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89A1683-0128-4614-B590-20933FDE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Reactive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2BA18-E1CB-4B79-AAFC-FDACD8FC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15AA8-E008-4132-A078-BB325CF81928}"/>
              </a:ext>
            </a:extLst>
          </p:cNvPr>
          <p:cNvSpPr txBox="1"/>
          <p:nvPr/>
        </p:nvSpPr>
        <p:spPr>
          <a:xfrm>
            <a:off x="4872078" y="2272658"/>
            <a:ext cx="9156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bool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BD3D74-E6B3-45E7-A43C-156493F31D06}"/>
              </a:ext>
            </a:extLst>
          </p:cNvPr>
          <p:cNvGrpSpPr/>
          <p:nvPr/>
        </p:nvGrpSpPr>
        <p:grpSpPr>
          <a:xfrm>
            <a:off x="20042" y="1541532"/>
            <a:ext cx="5606847" cy="3897411"/>
            <a:chOff x="20042" y="1541532"/>
            <a:chExt cx="5606847" cy="3897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72B848-46A2-40B5-9381-70B05885355E}"/>
                </a:ext>
              </a:extLst>
            </p:cNvPr>
            <p:cNvSpPr/>
            <p:nvPr/>
          </p:nvSpPr>
          <p:spPr>
            <a:xfrm>
              <a:off x="1206585" y="1723596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14A381-F3B7-46E2-BF5E-E6B0F9BDF849}"/>
                </a:ext>
              </a:extLst>
            </p:cNvPr>
            <p:cNvCxnSpPr>
              <a:cxnSpLocks/>
            </p:cNvCxnSpPr>
            <p:nvPr/>
          </p:nvCxnSpPr>
          <p:spPr>
            <a:xfrm>
              <a:off x="4972811" y="2211839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CB4D5-5532-4854-932C-734C1F85D29A}"/>
                </a:ext>
              </a:extLst>
            </p:cNvPr>
            <p:cNvCxnSpPr>
              <a:cxnSpLocks/>
            </p:cNvCxnSpPr>
            <p:nvPr/>
          </p:nvCxnSpPr>
          <p:spPr>
            <a:xfrm>
              <a:off x="92208" y="2135635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55DF31-D189-4DEE-A7A0-624994297992}"/>
                </a:ext>
              </a:extLst>
            </p:cNvPr>
            <p:cNvSpPr txBox="1"/>
            <p:nvPr/>
          </p:nvSpPr>
          <p:spPr>
            <a:xfrm>
              <a:off x="20042" y="1541532"/>
              <a:ext cx="11865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bool</a:t>
              </a:r>
              <a:r>
                <a:rPr lang="en-US" sz="2800" dirty="0"/>
                <a:t> </a:t>
              </a:r>
              <a:r>
                <a:rPr lang="en-US" sz="2800" dirty="0">
                  <a:solidFill>
                    <a:srgbClr val="FF0000"/>
                  </a:solidFill>
                </a:rPr>
                <a:t>in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ECF661-C3D7-4BBC-91C1-C0FDD74F913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/>
                <p:nvPr/>
              </p:nvSpPr>
              <p:spPr>
                <a:xfrm>
                  <a:off x="1418103" y="1803305"/>
                  <a:ext cx="2070823" cy="5917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dirty="0"/>
                            <m:t>bool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a14:m>
                  <a:r>
                    <a:rPr lang="en-US" sz="3200" dirty="0"/>
                    <a:t> </a:t>
                  </a:r>
                  <a:r>
                    <a:rPr lang="en-US" sz="32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x</a:t>
                  </a:r>
                  <a:r>
                    <a:rPr lang="en-US" sz="3200" dirty="0"/>
                    <a:t>:=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1803305"/>
                  <a:ext cx="2070823" cy="591765"/>
                </a:xfrm>
                <a:prstGeom prst="rect">
                  <a:avLst/>
                </a:prstGeom>
                <a:blipFill>
                  <a:blip r:embed="rId3"/>
                  <a:stretch>
                    <a:fillRect t="-12371" b="-329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/>
                <p:nvPr/>
              </p:nvSpPr>
              <p:spPr>
                <a:xfrm>
                  <a:off x="1418103" y="2674883"/>
                  <a:ext cx="178446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0" dirty="0"/>
                    <a:t>T</a:t>
                  </a:r>
                  <a:r>
                    <a:rPr lang="en-US" sz="3200" b="0" baseline="-25000" dirty="0"/>
                    <a:t>in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3200" dirty="0"/>
                    <a:t> x := in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2674883"/>
                  <a:ext cx="1784463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8904" t="-12500" r="-7877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/>
                <p:nvPr/>
              </p:nvSpPr>
              <p:spPr>
                <a:xfrm>
                  <a:off x="1418102" y="3246198"/>
                  <a:ext cx="3266022" cy="15696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b="0" dirty="0"/>
                    <a:t>T</a:t>
                  </a:r>
                  <a:r>
                    <a:rPr lang="en-US" sz="3200" b="0" baseline="-25000" dirty="0"/>
                    <a:t>out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3200" dirty="0"/>
                    <a:t> </a:t>
                  </a:r>
                </a:p>
                <a:p>
                  <a:r>
                    <a:rPr lang="en-US" sz="3200" b="0" dirty="0"/>
                    <a:t>x</a:t>
                  </a:r>
                  <a14:m>
                    <m:oMath xmlns:m="http://schemas.openxmlformats.org/officeDocument/2006/math"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≠∅→</m:t>
                      </m:r>
                    </m:oMath>
                  </a14:m>
                  <a:r>
                    <a:rPr lang="en-US" sz="3200" dirty="0"/>
                    <a:t> { out := x;</a:t>
                  </a:r>
                </a:p>
                <a:p>
                  <a:r>
                    <a:rPr lang="en-US" sz="3200" dirty="0"/>
                    <a:t>                   x :=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3200" dirty="0"/>
                    <a:t> }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3246198"/>
                  <a:ext cx="3266022" cy="1569660"/>
                </a:xfrm>
                <a:prstGeom prst="rect">
                  <a:avLst/>
                </a:prstGeom>
                <a:blipFill>
                  <a:blip r:embed="rId5"/>
                  <a:stretch>
                    <a:fillRect l="-4860" t="-4669" r="-3738" b="-12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937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E936F1-8A68-4D3F-87BD-CCCF76AE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182983" cy="43304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Execution Model: In each step only one task is executed</a:t>
                </a:r>
              </a:p>
              <a:p>
                <a:r>
                  <a:rPr lang="en-US" dirty="0"/>
                  <a:t>Task can be executed only if it is enabled (i.e. if its guard condition is true)</a:t>
                </a:r>
              </a:p>
              <a:p>
                <a:r>
                  <a:rPr lang="en-US" dirty="0"/>
                  <a:t>If multiple guard conditions are true, one task is nondeterministically executed</a:t>
                </a:r>
              </a:p>
              <a:p>
                <a:r>
                  <a:rPr lang="en-US" dirty="0"/>
                  <a:t>Sample execution: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  <m:brk m:alnAt="2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?0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b="0" i="0" baseline="-2500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  <m:brk m:alnAt="2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!0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lim>
                      </m:limLow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  <m:brk m:alnAt="2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?1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b="0" i="0" baseline="-2500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  <m:brk m:alnAt="2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?0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baseline="-25000">
                              <a:latin typeface="Cambria Math" panose="02040503050406030204" pitchFamily="18" charset="0"/>
                            </a:rPr>
                            <m:t>in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sty m:val="p"/>
                                  <m:brk m:alnAt="2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ut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!0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E936F1-8A68-4D3F-87BD-CCCF76AE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182983" cy="4330430"/>
              </a:xfrm>
              <a:blipFill>
                <a:blip r:embed="rId2"/>
                <a:stretch>
                  <a:fillRect l="-1018" t="-3239" r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7B9C8D1-CA14-47A3-92AD-5E6F0B4D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Reactive Component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B4D3C-F54D-49BE-9DD1-8F0FB58A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432BB8-4417-4080-91BD-B42958B2DA13}"/>
              </a:ext>
            </a:extLst>
          </p:cNvPr>
          <p:cNvGrpSpPr/>
          <p:nvPr/>
        </p:nvGrpSpPr>
        <p:grpSpPr>
          <a:xfrm>
            <a:off x="7499774" y="1816923"/>
            <a:ext cx="4525544" cy="2769135"/>
            <a:chOff x="385130" y="1723596"/>
            <a:chExt cx="5241759" cy="30461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87C313-9EAD-4B89-92D9-25F728A85A24}"/>
                </a:ext>
              </a:extLst>
            </p:cNvPr>
            <p:cNvSpPr/>
            <p:nvPr/>
          </p:nvSpPr>
          <p:spPr>
            <a:xfrm>
              <a:off x="1206585" y="1723596"/>
              <a:ext cx="3719413" cy="304613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D8969DD-6C87-4FAD-84C2-850AA736A2A2}"/>
                </a:ext>
              </a:extLst>
            </p:cNvPr>
            <p:cNvCxnSpPr>
              <a:cxnSpLocks/>
            </p:cNvCxnSpPr>
            <p:nvPr/>
          </p:nvCxnSpPr>
          <p:spPr>
            <a:xfrm>
              <a:off x="4972811" y="2211839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B2F7F3C-7C86-4E6C-B7E1-EE0498F942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449" y="2135635"/>
              <a:ext cx="688137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A1FD97-ADF0-44C9-97F1-CF8FE7687D02}"/>
                </a:ext>
              </a:extLst>
            </p:cNvPr>
            <p:cNvSpPr txBox="1"/>
            <p:nvPr/>
          </p:nvSpPr>
          <p:spPr>
            <a:xfrm>
              <a:off x="385130" y="2094470"/>
              <a:ext cx="879402" cy="91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bool</a:t>
              </a:r>
              <a:r>
                <a:rPr lang="en-US" sz="2400" dirty="0"/>
                <a:t> </a:t>
              </a:r>
              <a:r>
                <a:rPr lang="en-US" sz="2400" dirty="0">
                  <a:solidFill>
                    <a:srgbClr val="FF0000"/>
                  </a:solidFill>
                </a:rPr>
                <a:t>in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969A061-43C1-494A-88D9-742998635BF9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833E008-09AC-436D-A9E8-6858A83853CC}"/>
                    </a:ext>
                  </a:extLst>
                </p:cNvPr>
                <p:cNvSpPr txBox="1"/>
                <p:nvPr/>
              </p:nvSpPr>
              <p:spPr>
                <a:xfrm>
                  <a:off x="1418103" y="1803305"/>
                  <a:ext cx="2124950" cy="582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 dirty="0"/>
                            <m:t>bool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a14:m>
                  <a:r>
                    <a:rPr lang="en-US" sz="2800" dirty="0"/>
                    <a:t> </a:t>
                  </a:r>
                  <a:r>
                    <a:rPr lang="en-US" sz="2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x</a:t>
                  </a:r>
                  <a:r>
                    <a:rPr lang="en-US" sz="2800" dirty="0"/>
                    <a:t>:=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833E008-09AC-436D-A9E8-6858A83853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1803305"/>
                  <a:ext cx="2124950" cy="582331"/>
                </a:xfrm>
                <a:prstGeom prst="rect">
                  <a:avLst/>
                </a:prstGeom>
                <a:blipFill>
                  <a:blip r:embed="rId3"/>
                  <a:stretch>
                    <a:fillRect t="-11494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097188-0DD9-4DB3-AB96-62069599166A}"/>
                    </a:ext>
                  </a:extLst>
                </p:cNvPr>
                <p:cNvSpPr txBox="1"/>
                <p:nvPr/>
              </p:nvSpPr>
              <p:spPr>
                <a:xfrm>
                  <a:off x="1418103" y="2674883"/>
                  <a:ext cx="1831073" cy="57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T</a:t>
                  </a:r>
                  <a:r>
                    <a:rPr lang="en-US" sz="2800" b="0" baseline="-25000" dirty="0"/>
                    <a:t>in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800" dirty="0"/>
                    <a:t> x := in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0097188-0DD9-4DB3-AB96-6206959916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2674883"/>
                  <a:ext cx="1831073" cy="575560"/>
                </a:xfrm>
                <a:prstGeom prst="rect">
                  <a:avLst/>
                </a:prstGeom>
                <a:blipFill>
                  <a:blip r:embed="rId4"/>
                  <a:stretch>
                    <a:fillRect l="-8108" t="-11628" r="-61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BFD9DA2-E96E-4800-9822-F2C1A3897861}"/>
                    </a:ext>
                  </a:extLst>
                </p:cNvPr>
                <p:cNvSpPr txBox="1"/>
                <p:nvPr/>
              </p:nvSpPr>
              <p:spPr>
                <a:xfrm>
                  <a:off x="1418102" y="3246198"/>
                  <a:ext cx="3334030" cy="1523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T</a:t>
                  </a:r>
                  <a:r>
                    <a:rPr lang="en-US" sz="2800" b="0" baseline="-25000" dirty="0"/>
                    <a:t>out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800" dirty="0"/>
                    <a:t> </a:t>
                  </a:r>
                </a:p>
                <a:p>
                  <a:r>
                    <a:rPr lang="en-US" sz="2800" b="0" dirty="0"/>
                    <a:t>x</a:t>
                  </a:r>
                  <a14:m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≠∅→</m:t>
                      </m:r>
                    </m:oMath>
                  </a14:m>
                  <a:r>
                    <a:rPr lang="en-US" sz="2800" dirty="0"/>
                    <a:t> { out := x;</a:t>
                  </a:r>
                </a:p>
                <a:p>
                  <a:r>
                    <a:rPr lang="en-US" sz="2800" dirty="0"/>
                    <a:t>                   x :=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2800" dirty="0"/>
                    <a:t> }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BFD9DA2-E96E-4800-9822-F2C1A3897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3246198"/>
                  <a:ext cx="3334030" cy="1523541"/>
                </a:xfrm>
                <a:prstGeom prst="rect">
                  <a:avLst/>
                </a:prstGeom>
                <a:blipFill>
                  <a:blip r:embed="rId5"/>
                  <a:stretch>
                    <a:fillRect l="-4449" t="-3965" r="-3178" b="-11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15DE1C5-9EAC-472A-96A5-1EE95F2BAB4E}"/>
              </a:ext>
            </a:extLst>
          </p:cNvPr>
          <p:cNvSpPr txBox="1"/>
          <p:nvPr/>
        </p:nvSpPr>
        <p:spPr>
          <a:xfrm>
            <a:off x="11420195" y="2191493"/>
            <a:ext cx="809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bool 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8CF80B-2143-4536-B4A4-903446743BA2}"/>
              </a:ext>
            </a:extLst>
          </p:cNvPr>
          <p:cNvSpPr txBox="1"/>
          <p:nvPr/>
        </p:nvSpPr>
        <p:spPr>
          <a:xfrm>
            <a:off x="9116483" y="4582193"/>
            <a:ext cx="11097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199932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53F111-07ED-47D0-B85F-BEC086DD3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3568" y="1253331"/>
                <a:ext cx="555268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ARC may have no inputs or outputs, just internal tasks</a:t>
                </a:r>
              </a:p>
              <a:p>
                <a:pPr lvl="1"/>
                <a:r>
                  <a:rPr lang="en-US" sz="2400" dirty="0"/>
                  <a:t>Update may have no guards</a:t>
                </a:r>
              </a:p>
              <a:p>
                <a:r>
                  <a:rPr lang="en-US" dirty="0"/>
                  <a:t>In each step, execute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x</a:t>
                </a:r>
                <a:r>
                  <a:rPr lang="en-US" dirty="0"/>
                  <a:t> or T</a:t>
                </a:r>
                <a:r>
                  <a:rPr lang="en-US" baseline="-25000" dirty="0"/>
                  <a:t>y</a:t>
                </a:r>
                <a:endParaRPr lang="en-US" dirty="0"/>
              </a:p>
              <a:p>
                <a:r>
                  <a:rPr lang="en-US" dirty="0"/>
                  <a:t>Sample execution: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groupChr>
                        <m:groupChrPr>
                          <m:chr m:val="→"/>
                          <m:pos m:val="top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sty m:val="p"/>
                              <m:brk m:alnAt="1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sz="2400" b="0" i="0" baseline="-2500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groupCh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groupChr>
                        <m:groupChrPr>
                          <m:chr m:val="→"/>
                          <m:pos m:val="to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sty m:val="p"/>
                              <m:brk m:alnAt="1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sz="2400" baseline="-2500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(0,2)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sty m:val="p"/>
                              <m:brk m:alnAt="1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sz="2400" b="0" i="0" baseline="-2500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(1,2)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sty m:val="p"/>
                              <m:brk m:alnAt="1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en-US" sz="2400" baseline="-2500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groupCh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(1,3)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Interleaved model of concurrency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53F111-07ED-47D0-B85F-BEC086DD3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3568" y="1253331"/>
                <a:ext cx="5552680" cy="4351338"/>
              </a:xfrm>
              <a:blipFill>
                <a:blip r:embed="rId2"/>
                <a:stretch>
                  <a:fillRect l="-1317" t="-2384" r="-1207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2C626DF-EDFB-4451-B544-AD7EB8F2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Asynchrony + Nondeterminism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96A9B-E9E7-4763-A270-0E8699CB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37B2743-D4DB-40FD-A962-0B38971AAB78}"/>
              </a:ext>
            </a:extLst>
          </p:cNvPr>
          <p:cNvGrpSpPr/>
          <p:nvPr/>
        </p:nvGrpSpPr>
        <p:grpSpPr>
          <a:xfrm>
            <a:off x="481222" y="1724716"/>
            <a:ext cx="2438711" cy="2094250"/>
            <a:chOff x="481222" y="1724716"/>
            <a:chExt cx="2438711" cy="20942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47CF14-8478-4D95-9C37-2B9262D3E476}"/>
                </a:ext>
              </a:extLst>
            </p:cNvPr>
            <p:cNvSpPr/>
            <p:nvPr/>
          </p:nvSpPr>
          <p:spPr>
            <a:xfrm>
              <a:off x="481222" y="1724716"/>
              <a:ext cx="2438711" cy="209425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E5966D-8ECB-4968-B5D5-A3A96B847EF9}"/>
                </a:ext>
              </a:extLst>
            </p:cNvPr>
            <p:cNvCxnSpPr>
              <a:cxnSpLocks/>
            </p:cNvCxnSpPr>
            <p:nvPr/>
          </p:nvCxnSpPr>
          <p:spPr>
            <a:xfrm>
              <a:off x="481222" y="2491624"/>
              <a:ext cx="243871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E4102F-18AB-4B1B-B165-4553B0FCA30A}"/>
                </a:ext>
              </a:extLst>
            </p:cNvPr>
            <p:cNvSpPr txBox="1"/>
            <p:nvPr/>
          </p:nvSpPr>
          <p:spPr>
            <a:xfrm>
              <a:off x="619908" y="1797175"/>
              <a:ext cx="17336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int </a:t>
              </a:r>
              <a:r>
                <a:rPr lang="en-US" sz="2800" dirty="0">
                  <a:solidFill>
                    <a:schemeClr val="accent6">
                      <a:lumMod val="75000"/>
                    </a:schemeClr>
                  </a:solidFill>
                </a:rPr>
                <a:t>x</a:t>
              </a:r>
              <a:r>
                <a:rPr lang="en-US" sz="2800" dirty="0"/>
                <a:t>:= 0, y≔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0EA4B4D-51D0-42CE-8022-06FCB1EE347B}"/>
                    </a:ext>
                  </a:extLst>
                </p:cNvPr>
                <p:cNvSpPr txBox="1"/>
                <p:nvPr/>
              </p:nvSpPr>
              <p:spPr>
                <a:xfrm>
                  <a:off x="619909" y="2589496"/>
                  <a:ext cx="131886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 err="1"/>
                    <a:t>T</a:t>
                  </a:r>
                  <a:r>
                    <a:rPr lang="en-US" sz="2800" baseline="-25000" dirty="0" err="1"/>
                    <a:t>x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800" dirty="0"/>
                    <a:t> x := x+1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0EA4B4D-51D0-42CE-8022-06FCB1EE34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909" y="2589496"/>
                  <a:ext cx="1318862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9722" t="-11628" r="-39352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21C9B27-7D91-404B-998C-347399B6FCAF}"/>
                    </a:ext>
                  </a:extLst>
                </p:cNvPr>
                <p:cNvSpPr txBox="1"/>
                <p:nvPr/>
              </p:nvSpPr>
              <p:spPr>
                <a:xfrm>
                  <a:off x="619908" y="3108856"/>
                  <a:ext cx="126977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T</a:t>
                  </a:r>
                  <a:r>
                    <a:rPr lang="en-US" sz="2800" baseline="-25000" dirty="0"/>
                    <a:t>y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800" dirty="0"/>
                    <a:t> y:= y+1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21C9B27-7D91-404B-998C-347399B6F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908" y="3108856"/>
                  <a:ext cx="1269777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10096" t="-11628" r="-39423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56761C-0EA6-491E-A705-9E2FFC0B9901}"/>
              </a:ext>
            </a:extLst>
          </p:cNvPr>
          <p:cNvGrpSpPr/>
          <p:nvPr/>
        </p:nvGrpSpPr>
        <p:grpSpPr>
          <a:xfrm>
            <a:off x="8563545" y="1060397"/>
            <a:ext cx="3531124" cy="4518211"/>
            <a:chOff x="8563545" y="1060397"/>
            <a:chExt cx="3531124" cy="4518211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47E2D12-AF13-4C0B-9FCE-82D2AE6E5B66}"/>
                </a:ext>
              </a:extLst>
            </p:cNvPr>
            <p:cNvSpPr/>
            <p:nvPr/>
          </p:nvSpPr>
          <p:spPr>
            <a:xfrm>
              <a:off x="9581990" y="1060397"/>
              <a:ext cx="2512679" cy="4518211"/>
            </a:xfrm>
            <a:custGeom>
              <a:avLst/>
              <a:gdLst>
                <a:gd name="connsiteX0" fmla="*/ 330413 w 2512679"/>
                <a:gd name="connsiteY0" fmla="*/ 0 h 4518211"/>
                <a:gd name="connsiteX1" fmla="*/ 0 w 2512679"/>
                <a:gd name="connsiteY1" fmla="*/ 599354 h 4518211"/>
                <a:gd name="connsiteX2" fmla="*/ 1559859 w 2512679"/>
                <a:gd name="connsiteY2" fmla="*/ 2474258 h 4518211"/>
                <a:gd name="connsiteX3" fmla="*/ 868296 w 2512679"/>
                <a:gd name="connsiteY3" fmla="*/ 3903489 h 4518211"/>
                <a:gd name="connsiteX4" fmla="*/ 860612 w 2512679"/>
                <a:gd name="connsiteY4" fmla="*/ 4157062 h 4518211"/>
                <a:gd name="connsiteX5" fmla="*/ 1137237 w 2512679"/>
                <a:gd name="connsiteY5" fmla="*/ 4518211 h 4518211"/>
                <a:gd name="connsiteX6" fmla="*/ 1559859 w 2512679"/>
                <a:gd name="connsiteY6" fmla="*/ 4495159 h 4518211"/>
                <a:gd name="connsiteX7" fmla="*/ 1828800 w 2512679"/>
                <a:gd name="connsiteY7" fmla="*/ 4264638 h 4518211"/>
                <a:gd name="connsiteX8" fmla="*/ 2512679 w 2512679"/>
                <a:gd name="connsiteY8" fmla="*/ 2881512 h 4518211"/>
                <a:gd name="connsiteX9" fmla="*/ 1798064 w 2512679"/>
                <a:gd name="connsiteY9" fmla="*/ 1198709 h 4518211"/>
                <a:gd name="connsiteX10" fmla="*/ 1060397 w 2512679"/>
                <a:gd name="connsiteY10" fmla="*/ 169048 h 4518211"/>
                <a:gd name="connsiteX11" fmla="*/ 330413 w 2512679"/>
                <a:gd name="connsiteY11" fmla="*/ 0 h 4518211"/>
                <a:gd name="connsiteX0" fmla="*/ 330413 w 2512679"/>
                <a:gd name="connsiteY0" fmla="*/ 0 h 4518211"/>
                <a:gd name="connsiteX1" fmla="*/ 0 w 2512679"/>
                <a:gd name="connsiteY1" fmla="*/ 599354 h 4518211"/>
                <a:gd name="connsiteX2" fmla="*/ 1406178 w 2512679"/>
                <a:gd name="connsiteY2" fmla="*/ 2451206 h 4518211"/>
                <a:gd name="connsiteX3" fmla="*/ 868296 w 2512679"/>
                <a:gd name="connsiteY3" fmla="*/ 3903489 h 4518211"/>
                <a:gd name="connsiteX4" fmla="*/ 860612 w 2512679"/>
                <a:gd name="connsiteY4" fmla="*/ 4157062 h 4518211"/>
                <a:gd name="connsiteX5" fmla="*/ 1137237 w 2512679"/>
                <a:gd name="connsiteY5" fmla="*/ 4518211 h 4518211"/>
                <a:gd name="connsiteX6" fmla="*/ 1559859 w 2512679"/>
                <a:gd name="connsiteY6" fmla="*/ 4495159 h 4518211"/>
                <a:gd name="connsiteX7" fmla="*/ 1828800 w 2512679"/>
                <a:gd name="connsiteY7" fmla="*/ 4264638 h 4518211"/>
                <a:gd name="connsiteX8" fmla="*/ 2512679 w 2512679"/>
                <a:gd name="connsiteY8" fmla="*/ 2881512 h 4518211"/>
                <a:gd name="connsiteX9" fmla="*/ 1798064 w 2512679"/>
                <a:gd name="connsiteY9" fmla="*/ 1198709 h 4518211"/>
                <a:gd name="connsiteX10" fmla="*/ 1060397 w 2512679"/>
                <a:gd name="connsiteY10" fmla="*/ 169048 h 4518211"/>
                <a:gd name="connsiteX11" fmla="*/ 330413 w 2512679"/>
                <a:gd name="connsiteY11" fmla="*/ 0 h 4518211"/>
                <a:gd name="connsiteX0" fmla="*/ 330413 w 2512679"/>
                <a:gd name="connsiteY0" fmla="*/ 0 h 4518211"/>
                <a:gd name="connsiteX1" fmla="*/ 0 w 2512679"/>
                <a:gd name="connsiteY1" fmla="*/ 599354 h 4518211"/>
                <a:gd name="connsiteX2" fmla="*/ 1406178 w 2512679"/>
                <a:gd name="connsiteY2" fmla="*/ 2451206 h 4518211"/>
                <a:gd name="connsiteX3" fmla="*/ 868296 w 2512679"/>
                <a:gd name="connsiteY3" fmla="*/ 3903489 h 4518211"/>
                <a:gd name="connsiteX4" fmla="*/ 860612 w 2512679"/>
                <a:gd name="connsiteY4" fmla="*/ 4157062 h 4518211"/>
                <a:gd name="connsiteX5" fmla="*/ 1137237 w 2512679"/>
                <a:gd name="connsiteY5" fmla="*/ 4518211 h 4518211"/>
                <a:gd name="connsiteX6" fmla="*/ 1559859 w 2512679"/>
                <a:gd name="connsiteY6" fmla="*/ 4495159 h 4518211"/>
                <a:gd name="connsiteX7" fmla="*/ 1828800 w 2512679"/>
                <a:gd name="connsiteY7" fmla="*/ 4264638 h 4518211"/>
                <a:gd name="connsiteX8" fmla="*/ 2512679 w 2512679"/>
                <a:gd name="connsiteY8" fmla="*/ 2881512 h 4518211"/>
                <a:gd name="connsiteX9" fmla="*/ 1936376 w 2512679"/>
                <a:gd name="connsiteY9" fmla="*/ 1160289 h 4518211"/>
                <a:gd name="connsiteX10" fmla="*/ 1060397 w 2512679"/>
                <a:gd name="connsiteY10" fmla="*/ 169048 h 4518211"/>
                <a:gd name="connsiteX11" fmla="*/ 330413 w 2512679"/>
                <a:gd name="connsiteY11" fmla="*/ 0 h 4518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12679" h="4518211">
                  <a:moveTo>
                    <a:pt x="330413" y="0"/>
                  </a:moveTo>
                  <a:lnTo>
                    <a:pt x="0" y="599354"/>
                  </a:lnTo>
                  <a:lnTo>
                    <a:pt x="1406178" y="2451206"/>
                  </a:lnTo>
                  <a:lnTo>
                    <a:pt x="868296" y="3903489"/>
                  </a:lnTo>
                  <a:lnTo>
                    <a:pt x="860612" y="4157062"/>
                  </a:lnTo>
                  <a:lnTo>
                    <a:pt x="1137237" y="4518211"/>
                  </a:lnTo>
                  <a:lnTo>
                    <a:pt x="1559859" y="4495159"/>
                  </a:lnTo>
                  <a:lnTo>
                    <a:pt x="1828800" y="4264638"/>
                  </a:lnTo>
                  <a:lnTo>
                    <a:pt x="2512679" y="2881512"/>
                  </a:lnTo>
                  <a:lnTo>
                    <a:pt x="1936376" y="1160289"/>
                  </a:lnTo>
                  <a:lnTo>
                    <a:pt x="1060397" y="169048"/>
                  </a:lnTo>
                  <a:lnTo>
                    <a:pt x="330413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accent2">
                  <a:alpha val="22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AAB528-F9F2-4A8E-8F05-63A07E285D75}"/>
                </a:ext>
              </a:extLst>
            </p:cNvPr>
            <p:cNvSpPr/>
            <p:nvPr/>
          </p:nvSpPr>
          <p:spPr>
            <a:xfrm>
              <a:off x="9863741" y="1206624"/>
              <a:ext cx="806824" cy="77882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(0,0)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0E2B693-8D32-4D12-BF86-FB5F0C1FC6F7}"/>
                </a:ext>
              </a:extLst>
            </p:cNvPr>
            <p:cNvSpPr/>
            <p:nvPr/>
          </p:nvSpPr>
          <p:spPr>
            <a:xfrm>
              <a:off x="8966957" y="2382305"/>
              <a:ext cx="806824" cy="77882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(1,0)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7F4148-0A5D-4E4F-8B4C-4D69AD457160}"/>
                </a:ext>
              </a:extLst>
            </p:cNvPr>
            <p:cNvSpPr/>
            <p:nvPr/>
          </p:nvSpPr>
          <p:spPr>
            <a:xfrm>
              <a:off x="10670565" y="2330028"/>
              <a:ext cx="806824" cy="77882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(0,1)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0DD520A-546C-4A8A-82C7-B4E0312CA7E2}"/>
                </a:ext>
              </a:extLst>
            </p:cNvPr>
            <p:cNvSpPr/>
            <p:nvPr/>
          </p:nvSpPr>
          <p:spPr>
            <a:xfrm>
              <a:off x="8563545" y="3555408"/>
              <a:ext cx="806824" cy="77882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(2,0)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BF1B254-604D-4A8F-A4FB-CC6C5C4A2F2F}"/>
                </a:ext>
              </a:extLst>
            </p:cNvPr>
            <p:cNvSpPr/>
            <p:nvPr/>
          </p:nvSpPr>
          <p:spPr>
            <a:xfrm>
              <a:off x="9846443" y="3555408"/>
              <a:ext cx="806824" cy="77882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(1,1)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36ED3A-F4A7-4A16-B7DD-850DA9A6D34B}"/>
                </a:ext>
              </a:extLst>
            </p:cNvPr>
            <p:cNvSpPr/>
            <p:nvPr/>
          </p:nvSpPr>
          <p:spPr>
            <a:xfrm>
              <a:off x="11168680" y="3555849"/>
              <a:ext cx="806824" cy="77882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(0,2)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4992740-A0E2-4AD7-A168-F57C94500ACF}"/>
                </a:ext>
              </a:extLst>
            </p:cNvPr>
            <p:cNvCxnSpPr>
              <a:cxnSpLocks/>
              <a:stCxn id="14" idx="3"/>
              <a:endCxn id="15" idx="0"/>
            </p:cNvCxnSpPr>
            <p:nvPr/>
          </p:nvCxnSpPr>
          <p:spPr>
            <a:xfrm flipH="1">
              <a:off x="9370369" y="1871395"/>
              <a:ext cx="611529" cy="510910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CAAB16-A896-4517-A528-66CD82C43A12}"/>
                </a:ext>
              </a:extLst>
            </p:cNvPr>
            <p:cNvCxnSpPr>
              <a:cxnSpLocks/>
              <a:stCxn id="15" idx="3"/>
              <a:endCxn id="17" idx="0"/>
            </p:cNvCxnSpPr>
            <p:nvPr/>
          </p:nvCxnSpPr>
          <p:spPr>
            <a:xfrm flipH="1">
              <a:off x="8966957" y="3047076"/>
              <a:ext cx="118157" cy="508332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FFD1B2C-7FE9-4C32-AEDE-066BACE4B40F}"/>
                </a:ext>
              </a:extLst>
            </p:cNvPr>
            <p:cNvCxnSpPr>
              <a:cxnSpLocks/>
              <a:stCxn id="16" idx="3"/>
              <a:endCxn id="19" idx="0"/>
            </p:cNvCxnSpPr>
            <p:nvPr/>
          </p:nvCxnSpPr>
          <p:spPr>
            <a:xfrm flipH="1">
              <a:off x="10249855" y="2994799"/>
              <a:ext cx="538867" cy="560609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6C50513-9888-4921-AFAF-1331300751C9}"/>
                </a:ext>
              </a:extLst>
            </p:cNvPr>
            <p:cNvCxnSpPr>
              <a:cxnSpLocks/>
              <a:stCxn id="14" idx="5"/>
              <a:endCxn id="16" idx="0"/>
            </p:cNvCxnSpPr>
            <p:nvPr/>
          </p:nvCxnSpPr>
          <p:spPr>
            <a:xfrm>
              <a:off x="10552408" y="1871395"/>
              <a:ext cx="521569" cy="458633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9E01CD6-DFCF-4A63-9F0E-F1E9DAA288D3}"/>
                </a:ext>
              </a:extLst>
            </p:cNvPr>
            <p:cNvCxnSpPr>
              <a:cxnSpLocks/>
              <a:stCxn id="16" idx="5"/>
              <a:endCxn id="20" idx="0"/>
            </p:cNvCxnSpPr>
            <p:nvPr/>
          </p:nvCxnSpPr>
          <p:spPr>
            <a:xfrm>
              <a:off x="11359232" y="2994799"/>
              <a:ext cx="212860" cy="561050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470F1AD-D39D-4BF5-A696-017AE2CC45CC}"/>
                </a:ext>
              </a:extLst>
            </p:cNvPr>
            <p:cNvCxnSpPr>
              <a:cxnSpLocks/>
              <a:stCxn id="15" idx="5"/>
              <a:endCxn id="19" idx="0"/>
            </p:cNvCxnSpPr>
            <p:nvPr/>
          </p:nvCxnSpPr>
          <p:spPr>
            <a:xfrm>
              <a:off x="9655624" y="3047076"/>
              <a:ext cx="594231" cy="508332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5CCB2E3-9DC6-40AF-8A81-32F4EFCD2FED}"/>
                </a:ext>
              </a:extLst>
            </p:cNvPr>
            <p:cNvSpPr/>
            <p:nvPr/>
          </p:nvSpPr>
          <p:spPr>
            <a:xfrm>
              <a:off x="10570636" y="4683681"/>
              <a:ext cx="806824" cy="77882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(1,2)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EFAF8D0-E6EF-45A7-8BA1-265B58813627}"/>
                </a:ext>
              </a:extLst>
            </p:cNvPr>
            <p:cNvCxnSpPr>
              <a:cxnSpLocks/>
              <a:stCxn id="20" idx="3"/>
              <a:endCxn id="55" idx="0"/>
            </p:cNvCxnSpPr>
            <p:nvPr/>
          </p:nvCxnSpPr>
          <p:spPr>
            <a:xfrm flipH="1">
              <a:off x="10974048" y="4220620"/>
              <a:ext cx="312789" cy="463061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653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E5AC46-3E41-4314-B489-9E1F317F4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584" y="1253331"/>
            <a:ext cx="6615965" cy="4351338"/>
          </a:xfrm>
        </p:spPr>
        <p:txBody>
          <a:bodyPr/>
          <a:lstStyle/>
          <a:p>
            <a:r>
              <a:rPr lang="en-US" dirty="0"/>
              <a:t>Set of input channels: I</a:t>
            </a:r>
          </a:p>
          <a:p>
            <a:pPr lvl="1"/>
            <a:r>
              <a:rPr lang="en-US" dirty="0"/>
              <a:t>ESM representation: </a:t>
            </a:r>
            <a:r>
              <a:rPr lang="en-US" dirty="0" err="1">
                <a:solidFill>
                  <a:srgbClr val="FF0000"/>
                </a:solidFill>
              </a:rPr>
              <a:t>in</a:t>
            </a:r>
            <a:r>
              <a:rPr lang="en-US" dirty="0" err="1"/>
              <a:t>?v</a:t>
            </a:r>
            <a:r>
              <a:rPr lang="en-US" dirty="0"/>
              <a:t>, where v is the value to be received</a:t>
            </a:r>
          </a:p>
          <a:p>
            <a:r>
              <a:rPr lang="en-US" dirty="0"/>
              <a:t>Set of output channels: O</a:t>
            </a:r>
          </a:p>
          <a:p>
            <a:pPr lvl="1"/>
            <a:r>
              <a:rPr lang="en-US" dirty="0"/>
              <a:t>ESM representation: </a:t>
            </a:r>
            <a:r>
              <a:rPr lang="en-US" dirty="0" err="1">
                <a:solidFill>
                  <a:srgbClr val="0070C0"/>
                </a:solidFill>
              </a:rPr>
              <a:t>out</a:t>
            </a:r>
            <a:r>
              <a:rPr lang="en-US" dirty="0" err="1"/>
              <a:t>!v</a:t>
            </a:r>
            <a:r>
              <a:rPr lang="en-US" dirty="0"/>
              <a:t>, where v is the value to be written</a:t>
            </a:r>
          </a:p>
          <a:p>
            <a:r>
              <a:rPr lang="en-US" dirty="0"/>
              <a:t>Set of state variables X</a:t>
            </a:r>
          </a:p>
          <a:p>
            <a:r>
              <a:rPr lang="en-US" dirty="0"/>
              <a:t>Initialization </a:t>
            </a:r>
            <a:r>
              <a:rPr lang="en-US" dirty="0" err="1"/>
              <a:t>Init</a:t>
            </a:r>
            <a:r>
              <a:rPr lang="en-US" dirty="0"/>
              <a:t> which maps state variables to initial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3B160-EB04-478C-B869-F3FC6873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Process/Reactive Component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54B7E-7206-4C4D-9015-CBEF9CB4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838A3F-F626-4E57-8B23-4C7655ED7709}"/>
              </a:ext>
            </a:extLst>
          </p:cNvPr>
          <p:cNvGrpSpPr/>
          <p:nvPr/>
        </p:nvGrpSpPr>
        <p:grpSpPr>
          <a:xfrm>
            <a:off x="653300" y="1555666"/>
            <a:ext cx="4495706" cy="2769135"/>
            <a:chOff x="385130" y="1723596"/>
            <a:chExt cx="5207199" cy="304614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01C7DE-9497-43CF-8887-25A43965EB5D}"/>
                </a:ext>
              </a:extLst>
            </p:cNvPr>
            <p:cNvSpPr/>
            <p:nvPr/>
          </p:nvSpPr>
          <p:spPr>
            <a:xfrm>
              <a:off x="1206585" y="1723596"/>
              <a:ext cx="3719413" cy="304613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233EF73-29AF-4872-B43A-E09A2738E017}"/>
                </a:ext>
              </a:extLst>
            </p:cNvPr>
            <p:cNvCxnSpPr>
              <a:cxnSpLocks/>
            </p:cNvCxnSpPr>
            <p:nvPr/>
          </p:nvCxnSpPr>
          <p:spPr>
            <a:xfrm>
              <a:off x="4938251" y="2096296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E3E23C6-992E-4023-B88D-F7809A1BCE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449" y="2135635"/>
              <a:ext cx="688137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4D4F9B-8C5B-4B02-B258-DB4ACEB20E53}"/>
                </a:ext>
              </a:extLst>
            </p:cNvPr>
            <p:cNvSpPr txBox="1"/>
            <p:nvPr/>
          </p:nvSpPr>
          <p:spPr>
            <a:xfrm>
              <a:off x="385130" y="2094470"/>
              <a:ext cx="879402" cy="91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bool</a:t>
              </a:r>
              <a:r>
                <a:rPr lang="en-US" sz="2400" dirty="0"/>
                <a:t> </a:t>
              </a:r>
              <a:r>
                <a:rPr lang="en-US" sz="2400" dirty="0">
                  <a:solidFill>
                    <a:srgbClr val="FF0000"/>
                  </a:solidFill>
                </a:rPr>
                <a:t>in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00346B-ADB9-4E09-87F9-FB5388CB5C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7CCBE68-B122-42E2-A9E8-B5F7FBE101BE}"/>
                    </a:ext>
                  </a:extLst>
                </p:cNvPr>
                <p:cNvSpPr txBox="1"/>
                <p:nvPr/>
              </p:nvSpPr>
              <p:spPr>
                <a:xfrm>
                  <a:off x="1418103" y="1803305"/>
                  <a:ext cx="2124950" cy="582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 dirty="0"/>
                            <m:t>bool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a14:m>
                  <a:r>
                    <a:rPr lang="en-US" sz="2800" dirty="0"/>
                    <a:t> </a:t>
                  </a:r>
                  <a:r>
                    <a:rPr lang="en-US" sz="28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x</a:t>
                  </a:r>
                  <a:r>
                    <a:rPr lang="en-US" sz="2800" dirty="0"/>
                    <a:t>:=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7CCBE68-B122-42E2-A9E8-B5F7FBE101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1803305"/>
                  <a:ext cx="2124950" cy="582331"/>
                </a:xfrm>
                <a:prstGeom prst="rect">
                  <a:avLst/>
                </a:prstGeom>
                <a:blipFill>
                  <a:blip r:embed="rId2"/>
                  <a:stretch>
                    <a:fillRect t="-10345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E16BDA-196D-4B01-9125-522608A4AC84}"/>
                    </a:ext>
                  </a:extLst>
                </p:cNvPr>
                <p:cNvSpPr txBox="1"/>
                <p:nvPr/>
              </p:nvSpPr>
              <p:spPr>
                <a:xfrm>
                  <a:off x="1418103" y="2674883"/>
                  <a:ext cx="1831073" cy="57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T</a:t>
                  </a:r>
                  <a:r>
                    <a:rPr lang="en-US" sz="2800" b="0" baseline="-25000" dirty="0"/>
                    <a:t>in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800" dirty="0"/>
                    <a:t> x := in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E16BDA-196D-4B01-9125-522608A4A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2674883"/>
                  <a:ext cx="1831073" cy="575560"/>
                </a:xfrm>
                <a:prstGeom prst="rect">
                  <a:avLst/>
                </a:prstGeom>
                <a:blipFill>
                  <a:blip r:embed="rId3"/>
                  <a:stretch>
                    <a:fillRect l="-7692" t="-10465" r="-6154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412D6FC-1F97-4E3E-8266-9BD0C66EFF96}"/>
                    </a:ext>
                  </a:extLst>
                </p:cNvPr>
                <p:cNvSpPr txBox="1"/>
                <p:nvPr/>
              </p:nvSpPr>
              <p:spPr>
                <a:xfrm>
                  <a:off x="1418102" y="3246198"/>
                  <a:ext cx="3334030" cy="1523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T</a:t>
                  </a:r>
                  <a:r>
                    <a:rPr lang="en-US" sz="2800" b="0" baseline="-25000" dirty="0"/>
                    <a:t>out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800" dirty="0"/>
                    <a:t> </a:t>
                  </a:r>
                </a:p>
                <a:p>
                  <a:r>
                    <a:rPr lang="en-US" sz="2800" b="0" dirty="0"/>
                    <a:t>x</a:t>
                  </a:r>
                  <a14:m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≠∅→</m:t>
                      </m:r>
                    </m:oMath>
                  </a14:m>
                  <a:r>
                    <a:rPr lang="en-US" sz="2800" dirty="0"/>
                    <a:t> { out := x;</a:t>
                  </a:r>
                </a:p>
                <a:p>
                  <a:r>
                    <a:rPr lang="en-US" sz="2800" dirty="0"/>
                    <a:t>                   x :=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2800" dirty="0"/>
                    <a:t> }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412D6FC-1F97-4E3E-8266-9BD0C66EF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3246198"/>
                  <a:ext cx="3334030" cy="1523541"/>
                </a:xfrm>
                <a:prstGeom prst="rect">
                  <a:avLst/>
                </a:prstGeom>
                <a:blipFill>
                  <a:blip r:embed="rId4"/>
                  <a:stretch>
                    <a:fillRect l="-4228" t="-3965" r="-3171" b="-11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C4F6844-952F-4645-BCD5-B56E6D559F6C}"/>
              </a:ext>
            </a:extLst>
          </p:cNvPr>
          <p:cNvSpPr txBox="1"/>
          <p:nvPr/>
        </p:nvSpPr>
        <p:spPr>
          <a:xfrm>
            <a:off x="4544761" y="1892814"/>
            <a:ext cx="759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bool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235247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661311D-1F28-4430-912B-B45C394095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Input Task</a:t>
                </a:r>
                <a:r>
                  <a:rPr lang="en-US" dirty="0"/>
                  <a:t> defines updates of the form: </a:t>
                </a:r>
                <a:r>
                  <a:rPr lang="en-US" b="1" dirty="0"/>
                  <a:t>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/>
                  <a:t>  x:= E(X,in)</a:t>
                </a:r>
              </a:p>
              <a:p>
                <a:r>
                  <a:rPr lang="en-US" dirty="0"/>
                  <a:t>Guard condition </a:t>
                </a:r>
                <a:r>
                  <a:rPr lang="en-US" dirty="0">
                    <a:solidFill>
                      <a:srgbClr val="002060"/>
                    </a:solidFill>
                  </a:rPr>
                  <a:t>G: some expression over </a:t>
                </a:r>
                <a:r>
                  <a:rPr lang="en-US" b="1" i="1" dirty="0"/>
                  <a:t>only</a:t>
                </a:r>
                <a:r>
                  <a:rPr lang="en-US" dirty="0"/>
                  <a:t> state variables X; input task can be executed only if </a:t>
                </a:r>
                <a:r>
                  <a:rPr lang="en-US" dirty="0">
                    <a:solidFill>
                      <a:srgbClr val="002060"/>
                    </a:solidFill>
                  </a:rPr>
                  <a:t>G</a:t>
                </a:r>
                <a:r>
                  <a:rPr lang="en-US" dirty="0"/>
                  <a:t> is true</a:t>
                </a:r>
              </a:p>
              <a:p>
                <a:r>
                  <a:rPr lang="en-US" dirty="0"/>
                  <a:t>For each </a:t>
                </a:r>
                <a:r>
                  <a:rPr lang="en-US" dirty="0">
                    <a:solidFill>
                      <a:srgbClr val="FF0000"/>
                    </a:solidFill>
                  </a:rPr>
                  <a:t>in</a:t>
                </a:r>
                <a:r>
                  <a:rPr lang="en-US" dirty="0"/>
                  <a:t> in I, we associate a read-set (X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/>
                  <a:t> {in}): variables that can appear in E for input task associated with</a:t>
                </a:r>
                <a:r>
                  <a:rPr lang="en-US" dirty="0">
                    <a:solidFill>
                      <a:srgbClr val="FF0000"/>
                    </a:solidFill>
                  </a:rPr>
                  <a:t> in</a:t>
                </a:r>
              </a:p>
              <a:p>
                <a:r>
                  <a:rPr lang="en-US" dirty="0"/>
                  <a:t>Any state variable can appear in the LHS of the assignment</a:t>
                </a:r>
              </a:p>
              <a:p>
                <a:r>
                  <a:rPr lang="en-US" dirty="0"/>
                  <a:t>Defines a set of input actions of the form: q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sty m:val="p"/>
                            <m:brk m:alnAt="2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?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dirty="0"/>
                  <a:t> q’</a:t>
                </a:r>
              </a:p>
              <a:p>
                <a:pPr lvl="1"/>
                <a:r>
                  <a:rPr lang="en-US" dirty="0"/>
                  <a:t>where q is value of state variables before update, and q satisfies G</a:t>
                </a:r>
              </a:p>
              <a:p>
                <a:pPr lvl="1"/>
                <a:r>
                  <a:rPr lang="en-US" dirty="0"/>
                  <a:t>value of state variables after update is q’ = E(X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dirty="0"/>
                  <a:t>q, in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dirty="0"/>
                  <a:t>v) 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661311D-1F28-4430-912B-B45C394095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2" t="-2384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8FAB73-670F-4B6B-9E70-8A8259FF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are different from SRCs!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B6FDA-23F7-4FEA-AAEA-520D95F1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7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8601</TotalTime>
  <Words>2434</Words>
  <Application>Microsoft Office PowerPoint</Application>
  <PresentationFormat>Widescreen</PresentationFormat>
  <Paragraphs>433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Asynchronous Components</vt:lpstr>
      <vt:lpstr>Recap</vt:lpstr>
      <vt:lpstr>Asynchrony</vt:lpstr>
      <vt:lpstr>Asynchronous Reactive Component Example</vt:lpstr>
      <vt:lpstr>Asynchronous Reactive Component</vt:lpstr>
      <vt:lpstr>Asynchronous Reactive Component Execution</vt:lpstr>
      <vt:lpstr>Example: Asynchrony + Nondeterminism</vt:lpstr>
      <vt:lpstr>Asynchronous Process/Reactive Component</vt:lpstr>
      <vt:lpstr>Updates are different from SRCs! </vt:lpstr>
      <vt:lpstr>Updates are different from SRCs! </vt:lpstr>
      <vt:lpstr>Updates are different from SRCs! </vt:lpstr>
      <vt:lpstr>Asynchronous Merge: Sequence of Actions</vt:lpstr>
      <vt:lpstr>Composing Asynchronous Processes</vt:lpstr>
      <vt:lpstr>Composed DoubleBuffer</vt:lpstr>
      <vt:lpstr>Execution model for multiple processes</vt:lpstr>
      <vt:lpstr>Blocking vs. Non-blocking Synchronization</vt:lpstr>
      <vt:lpstr>Deadlocks</vt:lpstr>
      <vt:lpstr>Shared Memory programs are asynch processes</vt:lpstr>
      <vt:lpstr>Shared Memory asynch processes</vt:lpstr>
      <vt:lpstr>Any enabled task can execute!</vt:lpstr>
      <vt:lpstr>Data Races</vt:lpstr>
      <vt:lpstr>Mutual Exclusion Problem</vt:lpstr>
      <vt:lpstr>Mutual exclusion design constraints</vt:lpstr>
      <vt:lpstr>First attempt: is it correct?</vt:lpstr>
      <vt:lpstr>Peterson’s Mutex Protocol</vt:lpstr>
      <vt:lpstr>Fairness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140</cp:revision>
  <dcterms:created xsi:type="dcterms:W3CDTF">2018-01-04T23:14:16Z</dcterms:created>
  <dcterms:modified xsi:type="dcterms:W3CDTF">2018-01-17T01:13:55Z</dcterms:modified>
</cp:coreProperties>
</file>