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6" r:id="rId3"/>
    <p:sldId id="399" r:id="rId4"/>
    <p:sldId id="403" r:id="rId5"/>
    <p:sldId id="401" r:id="rId6"/>
    <p:sldId id="404" r:id="rId7"/>
    <p:sldId id="402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6" r:id="rId19"/>
    <p:sldId id="418" r:id="rId20"/>
    <p:sldId id="420" r:id="rId21"/>
    <p:sldId id="398" r:id="rId22"/>
    <p:sldId id="421" r:id="rId23"/>
    <p:sldId id="422" r:id="rId24"/>
    <p:sldId id="423" r:id="rId25"/>
    <p:sldId id="428" r:id="rId26"/>
    <p:sldId id="417" r:id="rId27"/>
    <p:sldId id="419" r:id="rId28"/>
    <p:sldId id="424" r:id="rId29"/>
    <p:sldId id="425" r:id="rId30"/>
    <p:sldId id="426" r:id="rId31"/>
    <p:sldId id="427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87" d="100"/>
          <a:sy n="87" d="100"/>
        </p:scale>
        <p:origin x="11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mykel/pomdps.pdf" TargetMode="External"/><Relationship Id="rId2" Type="http://schemas.openxmlformats.org/officeDocument/2006/relationships/hyperlink" Target="http://ieeecss.org/CSM/library/1992/april1992/w01-ReinforcementLearnin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ml.cc/2016/tutorials/deep_rl_tutorial.pdf" TargetMode="External"/><Relationship Id="rId4" Type="http://schemas.openxmlformats.org/officeDocument/2006/relationships/hyperlink" Target="http://web.eecs.umich.edu/~baveja/NIPS05RLTutorial/NIPS05RLMainTutorial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Reinforcement Learning for Planning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now know how to compute the value for a given policy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Computing best/optimal policy: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is a Bellman equation for optimal value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And optimal policy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make above equation hold,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74E97D-23F2-4FC8-8753-452AE0028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5AF6553-5F7A-43F1-A890-887BCF65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B31D4-C920-4EB7-8255-19EB7E7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24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1A6E4-D41B-4E73-8A27-483824F75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compute the optimal policy?</a:t>
            </a:r>
          </a:p>
          <a:p>
            <a:r>
              <a:rPr lang="en-US" dirty="0"/>
              <a:t>Two algorithms:</a:t>
            </a:r>
          </a:p>
          <a:p>
            <a:pPr lvl="1"/>
            <a:r>
              <a:rPr lang="en-US" dirty="0"/>
              <a:t>Value iteration</a:t>
            </a:r>
          </a:p>
          <a:p>
            <a:pPr lvl="1"/>
            <a:r>
              <a:rPr lang="en-US" dirty="0"/>
              <a:t>Policy iteration</a:t>
            </a:r>
          </a:p>
          <a:p>
            <a:endParaRPr lang="en-US" dirty="0"/>
          </a:p>
          <a:p>
            <a:r>
              <a:rPr lang="en-US" dirty="0"/>
              <a:t>Value iteration: Repeatedly update estimated value function using Bellman equation</a:t>
            </a:r>
          </a:p>
          <a:p>
            <a:r>
              <a:rPr lang="en-US" dirty="0"/>
              <a:t>Policy iteration: Use value function of a given policy to improve the policy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1ED66B-47B5-43A8-A489-F9C8D515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in 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CAA4-648A-4970-A15C-3F09354CF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Value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  <m:d>
                          <m:dPr>
                            <m:begChr m:val="|"/>
                            <m:endChr m:val="|"/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{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Can be shown that after finite number of iterations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39DA3-4400-49DA-B7EE-A62B8A754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F6E235F-E705-4CB9-936C-16EED0678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CAB2-94E4-487A-9343-7BFF5B23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29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the policy at the beginning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iteration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randomly</a:t>
                </a:r>
              </a:p>
              <a:p>
                <a:pPr marL="0" indent="0">
                  <a:buNone/>
                </a:pPr>
                <a:r>
                  <a:rPr lang="en-US" dirty="0"/>
                  <a:t>	While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) {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b="0" dirty="0"/>
                  <a:t> /*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*/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}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Can be shown that this algorithm also converges to the optimal policy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081E-01CA-4FFB-B4BF-D5BBB80F2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08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B4E0D99-8C88-42C6-816A-DA3E4F3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BD33-BE55-452A-B7BF-1DFEA47F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9E379A-95AF-4EB8-BBE4-9C8F8C7B2697}"/>
              </a:ext>
            </a:extLst>
          </p:cNvPr>
          <p:cNvSpPr/>
          <p:nvPr/>
        </p:nvSpPr>
        <p:spPr>
          <a:xfrm>
            <a:off x="9838944" y="2487168"/>
            <a:ext cx="1960474" cy="1375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use the LP formulation to solve this, or an iterative algorithm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13452F-014A-4A5A-B5CE-8085D60F20EA}"/>
              </a:ext>
            </a:extLst>
          </p:cNvPr>
          <p:cNvCxnSpPr>
            <a:stCxn id="5" idx="1"/>
          </p:cNvCxnSpPr>
          <p:nvPr/>
        </p:nvCxnSpPr>
        <p:spPr>
          <a:xfrm flipH="1">
            <a:off x="7556602" y="3174797"/>
            <a:ext cx="2282342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3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using rewards for action-values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indicates the reward obtained by taking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the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Optimal-action-value policy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previous formulas change a bit, as the reward depends on which action is taken (and is thus is subject to transition probability)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4D234A-FCF3-4E29-B854-567581F8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D4CCBB0-A3A8-4D4F-BA50-9AE3DD72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state-action pairs for rewards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58CE1-CEFB-4ED1-864B-9D28E1F7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2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D58B45-76E9-4DB5-9895-D7FFC2D8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iteration and Policy iteration are both standard, and no agreement on which is better</a:t>
            </a:r>
          </a:p>
          <a:p>
            <a:r>
              <a:rPr lang="en-US" dirty="0"/>
              <a:t>In practice, value iteration is preferred over policy iteration as the latter requires solving linear equations, which scales ~cubically with the size of the state space</a:t>
            </a:r>
          </a:p>
          <a:p>
            <a:r>
              <a:rPr lang="en-US" dirty="0"/>
              <a:t>Real-world applications face challenges: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modeling: Where does the (probabilistic) environment model come from?</a:t>
            </a:r>
          </a:p>
          <a:p>
            <a:pPr marL="925830" lvl="1" indent="-514350">
              <a:buFont typeface="+mj-lt"/>
              <a:buAutoNum type="arabicPeriod"/>
            </a:pPr>
            <a:r>
              <a:rPr lang="en-US" dirty="0"/>
              <a:t>Curse of dimensionality: Even if you have a model, computing and storing expectations over large state-spaces is impractical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A15764-4281-4B02-A99A-647BE2CD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3B20-FF6C-48C6-A3E4-EFD1551C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49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Use data to estimate model</a:t>
                </a:r>
              </a:p>
              <a:p>
                <a:pPr lvl="1"/>
                <a:r>
                  <a:rPr lang="en-US" dirty="0"/>
                  <a:t>Run many simulations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Perform optimal policy search over the approximate model</a:t>
                </a:r>
              </a:p>
              <a:p>
                <a:r>
                  <a:rPr lang="en-US" dirty="0"/>
                  <a:t>Model converges asymptotically if all state-action pairs are visited infinitely often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934DD7-B3F4-48BE-8225-917BC152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D2ACCF-FBA0-4C5B-BC1B-C592247B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model (Indirect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C1033-04D5-49C6-A696-D8D45F0E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4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Called a model-free method, because it does not assume knowledge of a model of the environment</a:t>
                </a:r>
              </a:p>
              <a:p>
                <a:r>
                  <a:rPr lang="en-US" dirty="0"/>
                  <a:t>Learning agent tries to learn optimal policy from its history of interactions with the environment</a:t>
                </a:r>
              </a:p>
              <a:p>
                <a:r>
                  <a:rPr lang="en-US" dirty="0"/>
                  <a:t>Agent interaction described in tuples called “experience” </a:t>
                </a:r>
                <a14:m>
                  <m:oMath xmlns:m="http://schemas.openxmlformats.org/officeDocument/2006/math">
                    <m:r>
                      <a:rPr lang="mr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each state and action returns the expected reward of that action (and all subsequent actions) at that state</a:t>
                </a:r>
              </a:p>
              <a:p>
                <a:r>
                  <a:rPr lang="en-US" dirty="0"/>
                  <a:t>Q-learning uses a technique called “temporal differences” to estimate optimal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in each state</a:t>
                </a:r>
              </a:p>
              <a:p>
                <a:r>
                  <a:rPr lang="en-US" dirty="0"/>
                  <a:t>Agent maintains a table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values 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2F2646-0E61-441A-8F3D-C942B10D7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3DD55B-610D-48E5-B80C-94395614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(Model-free method)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2BA8D-2F91-48E4-94E7-7C914956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8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Whenever the agent is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takes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we have new data about the reward that we get, we use this to update our estimate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at that state</a:t>
                </a:r>
              </a:p>
              <a:p>
                <a:r>
                  <a:rPr lang="en-US" dirty="0"/>
                  <a:t>Agent updates its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using following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controls how aggressively you update the 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means that you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value very slowly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means that you simple replace the old value with the new value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estimate of the optimal future value</a:t>
                </a:r>
              </a:p>
              <a:p>
                <a:r>
                  <a:rPr lang="en-US" dirty="0"/>
                  <a:t>Note that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learning, when we update the 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have some knowledge of what happens when we 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9D7F70-4142-4B5E-AAF0-AB39D6F4D0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9CAFEC-E6AC-4143-A297-0FB89490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B9FC8-A3B6-48FE-BF48-885BC609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1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Q-learning learns an optimal policy no matter which policy you are following – hence it’s called an off-policy method</a:t>
                </a:r>
              </a:p>
              <a:p>
                <a:r>
                  <a:rPr lang="en-US" dirty="0"/>
                  <a:t>One issue in Q-learning (and more broadly in RL): How should an agent decide which actions to choose to explore?</a:t>
                </a:r>
              </a:p>
              <a:p>
                <a:pPr lvl="1"/>
                <a:r>
                  <a:rPr lang="en-US" dirty="0"/>
                  <a:t>Is it better to explore more actions, or exploit an action for which we got a good reward (i.e. pursue the chosen path deeper)?</a:t>
                </a:r>
              </a:p>
              <a:p>
                <a:pPr lvl="1"/>
                <a:r>
                  <a:rPr lang="en-US" dirty="0"/>
                  <a:t>This is called the </a:t>
                </a:r>
                <a:r>
                  <a:rPr lang="en-US" i="1" dirty="0"/>
                  <a:t>exploitation-exploration tradeoff, </a:t>
                </a:r>
                <a:r>
                  <a:rPr lang="en-US" dirty="0"/>
                  <a:t>a parameter to choose for many RL algorithms</a:t>
                </a:r>
              </a:p>
              <a:p>
                <a:r>
                  <a:rPr lang="en-US" dirty="0"/>
                  <a:t>One way to do this is using the Boltzmann distribution: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parameter (called temperature) controls probability of picking non-optimal actions.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large, all actions are chosen uniformly (explore),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small, then the best actions are chosen.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FE4BA6-B739-4F7A-953F-5004B086A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647" r="-365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2D5747-C46B-4244-B397-5FF42224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33E1-03E5-4035-A9DC-DB3A6182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5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Reinforcement Learning Basics</a:t>
            </a:r>
          </a:p>
          <a:p>
            <a:r>
              <a:rPr lang="en-US" dirty="0"/>
              <a:t>Neural Networks and Deep Reinforcement Learning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10EA91-7FA7-415E-A917-CEFB949D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Uncertainty! </a:t>
            </a:r>
          </a:p>
          <a:p>
            <a:r>
              <a:rPr lang="en-US" dirty="0"/>
              <a:t>In all previous algorithms, we assume that all states are fully visible and precisely estimable</a:t>
            </a:r>
          </a:p>
          <a:p>
            <a:r>
              <a:rPr lang="en-US" dirty="0"/>
              <a:t>In CPS examples, there is uncertainty in states (sensor/actuation noise, state may not be observable but only estimated, etc.)</a:t>
            </a:r>
          </a:p>
          <a:p>
            <a:r>
              <a:rPr lang="en-US" dirty="0"/>
              <a:t>The approach is to model the underlying system as a Partially-Observable Markov Decision Process (POMDP)  -- pronounced POM-DPs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85483-E223-46DC-B884-6EF43F9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more challenges for RL in autonomous CPS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1CDDA-E155-4084-B53D-1000EF98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6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6-tuple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: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transition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gives the probability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transitioning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under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observation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probability of observing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if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taken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reward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a reward for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81E803-7951-408E-BFF0-43321642A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 b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8FBABBE-6EA6-4284-A4B2-8540A9BB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1846-4551-403E-A1F2-253948F1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67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E7E01D-B411-4F76-8AE4-2C306056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theory concerns with planning problems for discrete or continuous POMDPs</a:t>
            </a:r>
          </a:p>
          <a:p>
            <a:r>
              <a:rPr lang="en-US" dirty="0"/>
              <a:t>Strong assumptions required to get theoretical results of optimality</a:t>
            </a:r>
          </a:p>
          <a:p>
            <a:pPr lvl="1"/>
            <a:r>
              <a:rPr lang="en-US" dirty="0"/>
              <a:t>Underlying state-transitions correspond to a linear dynamical system with Gaussian probability distribution</a:t>
            </a:r>
          </a:p>
          <a:p>
            <a:pPr lvl="1"/>
            <a:r>
              <a:rPr lang="en-US" dirty="0"/>
              <a:t>Reward function is a negative quadratic loss</a:t>
            </a:r>
          </a:p>
          <a:p>
            <a:r>
              <a:rPr lang="en-US" dirty="0"/>
              <a:t>Solving generic discrete POMDP is intractable, finding tractable special cases is a hot topic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305644-0123-442C-800A-922C8352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BA689-432A-4EFD-A222-3F59647F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4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Policies in POMDPs are mappings from </a:t>
                </a:r>
                <a:r>
                  <a:rPr lang="en-US" i="1" dirty="0"/>
                  <a:t>belief </a:t>
                </a:r>
                <a:r>
                  <a:rPr lang="en-US" dirty="0"/>
                  <a:t>states to actions</a:t>
                </a:r>
              </a:p>
              <a:p>
                <a:r>
                  <a:rPr lang="en-US" dirty="0"/>
                  <a:t>Instead of tracking arbitrarily long observation histories, we track belief states</a:t>
                </a:r>
              </a:p>
              <a:p>
                <a:r>
                  <a:rPr lang="en-US" dirty="0"/>
                  <a:t>A belief state is a distribution over states; in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assigned to being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belief states:</a:t>
                </a:r>
              </a:p>
              <a:p>
                <a:pPr lvl="1"/>
                <a:r>
                  <a:rPr lang="en-US" dirty="0"/>
                  <a:t>Start in some initial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prior to any observations</a:t>
                </a:r>
              </a:p>
              <a:p>
                <a:pPr lvl="1"/>
                <a:r>
                  <a:rPr lang="en-US" dirty="0"/>
                  <a:t>Compute new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based on current belief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, and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92AA7B-3E47-4E43-82B4-445F3D0C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8A8A0-C46A-402C-9192-3E1FFDC8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E4AA-6B3D-49EC-BAFF-7B836256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∝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/>
                <a:endParaRPr lang="en-US" dirty="0"/>
              </a:p>
              <a:p>
                <a:pPr/>
                <a:r>
                  <a:rPr lang="en-US" dirty="0"/>
                  <a:t>Kalman filter: exact update of belief state for linear dynamical systems</a:t>
                </a:r>
              </a:p>
              <a:p>
                <a:pPr/>
                <a:r>
                  <a:rPr lang="en-US" dirty="0"/>
                  <a:t>Particle filter: approximate update for general systems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F22FA0-C635-4DC4-A91C-A4E8D767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B798FD3-BC41-4BED-AF65-1AE3EF3A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for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258F9-3151-4941-9D1A-F2B3C11E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20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ACC40-56D4-4B85-A623-A467B499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Tons of literature, starting in 1960s</a:t>
            </a:r>
          </a:p>
          <a:p>
            <a:r>
              <a:rPr lang="en-US" dirty="0"/>
              <a:t>Point-based value iteration:</a:t>
            </a:r>
          </a:p>
          <a:p>
            <a:pPr lvl="1"/>
            <a:r>
              <a:rPr lang="en-US" dirty="0"/>
              <a:t>Select a small set of reachable belief points</a:t>
            </a:r>
          </a:p>
          <a:p>
            <a:pPr lvl="1"/>
            <a:r>
              <a:rPr lang="en-US" dirty="0"/>
              <a:t>Perform Bellman updates at those points, keeping value and gradient</a:t>
            </a:r>
          </a:p>
          <a:p>
            <a:r>
              <a:rPr lang="en-US" dirty="0"/>
              <a:t>Online search for POMDP solutions</a:t>
            </a:r>
          </a:p>
          <a:p>
            <a:pPr lvl="1"/>
            <a:r>
              <a:rPr lang="en-US" dirty="0"/>
              <a:t>Build AND/OR tree of the reachable belief states from current belief</a:t>
            </a:r>
          </a:p>
          <a:p>
            <a:pPr lvl="1"/>
            <a:r>
              <a:rPr lang="en-US" dirty="0"/>
              <a:t>Approaches like branch-and-bound, heuristic search, Monte Carlo Tree 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CC9B2-C544-41E8-A2E8-34A1AC49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for planning in POMDPs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3B9D3-EDCC-4F9A-88B7-4DE1E302E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2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4D36D9-3037-4BBD-821A-A3E21B9CB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Consists of several layers of neurons</a:t>
                </a:r>
              </a:p>
              <a:p>
                <a:r>
                  <a:rPr lang="en-US" sz="2400" dirty="0"/>
                  <a:t>Each neuron described by a value representing the linear transformation of its inputs by a weight vector and a bias term, and an activation function that nonlinearly transforms this value</a:t>
                </a:r>
              </a:p>
              <a:p>
                <a:r>
                  <a:rPr lang="en-US" sz="2400" dirty="0"/>
                  <a:t>Let number of neurons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layer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dirty="0"/>
                  <a:t>, and vector of outputs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layer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layer is parameterized by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_ℓ</m:t>
                    </m:r>
                  </m:oMath>
                </a14:m>
                <a:r>
                  <a:rPr lang="en-US" sz="2400" b="0" dirty="0"/>
                  <a:t>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b="0" dirty="0"/>
                  <a:t> and a bias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400" b="0" dirty="0"/>
                  <a:t> is then given by the equation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ℓ−1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b="0" dirty="0"/>
                  <a:t>Types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sigmoid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b="0" dirty="0"/>
                  <a:t>, hyperbolic tangent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, </a:t>
                </a:r>
                <a:r>
                  <a:rPr lang="en-US" sz="2400" b="0" dirty="0" err="1"/>
                  <a:t>ReLU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d>
                  </m:oMath>
                </a14:m>
                <a:r>
                  <a:rPr lang="en-US" sz="2400" b="0" dirty="0"/>
                  <a:t> etc.</a:t>
                </a:r>
              </a:p>
              <a:p>
                <a:r>
                  <a:rPr lang="en-US" sz="2400" dirty="0"/>
                  <a:t>Training is usually by backpropagation: computing gradient of the cost function w.r.t. the weights and biases in a backward fashion and using that to iteratively reach optimal weights and biases</a:t>
                </a:r>
                <a:endParaRPr lang="en-US" sz="2400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4D36D9-3037-4BBD-821A-A3E21B9CB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2665" r="-1355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A53CCA-AD1F-46B6-BAB2-164693F8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Network: 30 second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7589B-F6C8-4A12-89CD-A5E7E904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2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89E8ED-90A6-4C0F-A338-24D767D87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Deep Reinforcement Learning = Deep Learning + Reinforcement Learning</a:t>
                </a:r>
              </a:p>
              <a:p>
                <a:r>
                  <a:rPr lang="en-US" dirty="0"/>
                  <a:t>Value-based RL</a:t>
                </a:r>
              </a:p>
              <a:p>
                <a:pPr lvl="1"/>
                <a:r>
                  <a:rPr lang="en-US" dirty="0"/>
                  <a:t>Estimate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maximum value achievable under policy</a:t>
                </a:r>
              </a:p>
              <a:p>
                <a:r>
                  <a:rPr lang="en-US" dirty="0"/>
                  <a:t>Policy-based RL</a:t>
                </a:r>
              </a:p>
              <a:p>
                <a:pPr lvl="1"/>
                <a:r>
                  <a:rPr lang="en-US" dirty="0"/>
                  <a:t>Search directly for optimal policy</a:t>
                </a:r>
              </a:p>
              <a:p>
                <a:pPr lvl="1"/>
                <a:r>
                  <a:rPr lang="en-US" dirty="0"/>
                  <a:t>Policy for achieving maximum future reward</a:t>
                </a:r>
              </a:p>
              <a:p>
                <a:r>
                  <a:rPr lang="en-US" dirty="0"/>
                  <a:t>Model-based RL</a:t>
                </a:r>
              </a:p>
              <a:p>
                <a:pPr lvl="1"/>
                <a:r>
                  <a:rPr lang="en-US" dirty="0"/>
                  <a:t>Build an environment model and plan by using look-ahead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89E8ED-90A6-4C0F-A338-24D767D87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01A37C-51C2-45E5-BC7A-CD572217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68F7B-4BC8-4E00-AE08-1E7B23FE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2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A09B06-8E7F-46C9-9399-77172F8BC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value function 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-network with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b="0" dirty="0"/>
                  <a:t>Look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Instead treat RHS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) as a target, and</a:t>
                </a:r>
              </a:p>
              <a:p>
                <a:r>
                  <a:rPr lang="en-US" dirty="0"/>
                  <a:t>Minimize MSE loss using stochastic gradient descent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Intuition: For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, above term will be zero, neural network will approximate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function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A09B06-8E7F-46C9-9399-77172F8BC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7AEA7FD-4F41-416F-BA2F-08D11E97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683C1-3A9F-47DD-A69B-7B2D7FD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21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E2B426-CB09-4229-9E9B-1B42D2ED0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policy by a deep neural network with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i.e.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Define objective function as total discounted reward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Optimize objective with methods such as stochastic gradient descent</a:t>
                </a:r>
              </a:p>
              <a:p>
                <a:r>
                  <a:rPr lang="en-US" dirty="0"/>
                  <a:t>In other words, you adjust policy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achieve more reward</a:t>
                </a:r>
              </a:p>
              <a:p>
                <a:r>
                  <a:rPr lang="en-US" dirty="0"/>
                  <a:t>Gradient of a deterministic policy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have to be differentiable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8E2B426-CB09-4229-9E9B-1B42D2ED0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A2F672-9FF8-4F38-AE56-6E9AE2EB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A310D-0615-4AD7-9675-ACA75E5C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7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6395AA-E7B7-4829-B5F4-AA2E428E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2042" y="1332703"/>
            <a:ext cx="650372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RL is the theoretical model for learning from interaction with an uncertain environment</a:t>
            </a:r>
          </a:p>
          <a:p>
            <a:r>
              <a:rPr lang="en-US" dirty="0"/>
              <a:t>Inspired by behaviorist psychology</a:t>
            </a:r>
          </a:p>
          <a:p>
            <a:r>
              <a:rPr lang="en-US" dirty="0"/>
              <a:t>More than 60 years old</a:t>
            </a:r>
          </a:p>
          <a:p>
            <a:r>
              <a:rPr lang="en-US" dirty="0"/>
              <a:t>Historically, two key threads:</a:t>
            </a:r>
          </a:p>
          <a:p>
            <a:pPr lvl="1"/>
            <a:r>
              <a:rPr lang="en-US" dirty="0"/>
              <a:t>Trial and error learning</a:t>
            </a:r>
          </a:p>
          <a:p>
            <a:pPr lvl="1"/>
            <a:r>
              <a:rPr lang="en-US" dirty="0"/>
              <a:t>Techniques from optimal control</a:t>
            </a:r>
          </a:p>
          <a:p>
            <a:r>
              <a:rPr lang="en-US" dirty="0"/>
              <a:t>Typically framed using Markov Decision Processes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81C422-DF79-4283-960C-CAD3B56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6B03-84C6-4F7B-8F57-DE1EACAB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1924CD-CFE6-4450-95ED-8156AC133EFD}"/>
              </a:ext>
            </a:extLst>
          </p:cNvPr>
          <p:cNvGrpSpPr/>
          <p:nvPr/>
        </p:nvGrpSpPr>
        <p:grpSpPr>
          <a:xfrm>
            <a:off x="453614" y="1872299"/>
            <a:ext cx="4563948" cy="2925632"/>
            <a:chOff x="1487646" y="1938136"/>
            <a:chExt cx="4563948" cy="2925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BABBD4-3F57-4ACC-B75E-E02BCC33D381}"/>
                </a:ext>
              </a:extLst>
            </p:cNvPr>
            <p:cNvSpPr/>
            <p:nvPr/>
          </p:nvSpPr>
          <p:spPr>
            <a:xfrm>
              <a:off x="2311003" y="4084939"/>
              <a:ext cx="2812257" cy="7788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Agent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82A99A-5D84-454D-B802-72B3AC541ED6}"/>
                </a:ext>
              </a:extLst>
            </p:cNvPr>
            <p:cNvSpPr/>
            <p:nvPr/>
          </p:nvSpPr>
          <p:spPr>
            <a:xfrm>
              <a:off x="2311003" y="1938136"/>
              <a:ext cx="2812256" cy="69989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Environment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BDA8D9A5-4B7A-458D-8649-7EB39F79F347}"/>
                </a:ext>
              </a:extLst>
            </p:cNvPr>
            <p:cNvCxnSpPr>
              <a:cxnSpLocks/>
            </p:cNvCxnSpPr>
            <p:nvPr/>
          </p:nvCxnSpPr>
          <p:spPr>
            <a:xfrm>
              <a:off x="5135959" y="2288084"/>
              <a:ext cx="12700" cy="2341065"/>
            </a:xfrm>
            <a:prstGeom prst="bentConnector4">
              <a:avLst>
                <a:gd name="adj1" fmla="val 7537504"/>
                <a:gd name="adj2" fmla="val 99890"/>
              </a:avLst>
            </a:prstGeom>
            <a:ln w="3492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FB6DE8DD-4D21-46C6-9BF6-E08211EBB20D}"/>
                </a:ext>
              </a:extLst>
            </p:cNvPr>
            <p:cNvCxnSpPr>
              <a:cxnSpLocks/>
              <a:stCxn id="7" idx="1"/>
              <a:endCxn id="5" idx="1"/>
            </p:cNvCxnSpPr>
            <p:nvPr/>
          </p:nvCxnSpPr>
          <p:spPr>
            <a:xfrm rot="10800000" flipV="1">
              <a:off x="2311003" y="2288084"/>
              <a:ext cx="12700" cy="2186269"/>
            </a:xfrm>
            <a:prstGeom prst="bentConnector3">
              <a:avLst>
                <a:gd name="adj1" fmla="val 6580803"/>
              </a:avLst>
            </a:prstGeom>
            <a:ln w="34925"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86CB31-23A1-4710-9E14-42A2599BFA25}"/>
                </a:ext>
              </a:extLst>
            </p:cNvPr>
            <p:cNvSpPr txBox="1"/>
            <p:nvPr/>
          </p:nvSpPr>
          <p:spPr>
            <a:xfrm>
              <a:off x="5135959" y="3123576"/>
              <a:ext cx="9156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Sense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A6D4C2A-F6D6-4E15-A2E8-8DB73F7AEE53}"/>
                </a:ext>
              </a:extLst>
            </p:cNvPr>
            <p:cNvSpPr txBox="1"/>
            <p:nvPr/>
          </p:nvSpPr>
          <p:spPr>
            <a:xfrm>
              <a:off x="1487646" y="3133274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Action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F995CFD-D9FB-4FFF-B91C-4F5E93225CD5}"/>
              </a:ext>
            </a:extLst>
          </p:cNvPr>
          <p:cNvSpPr txBox="1"/>
          <p:nvPr/>
        </p:nvSpPr>
        <p:spPr>
          <a:xfrm>
            <a:off x="2735588" y="2807235"/>
            <a:ext cx="1245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Reward/</a:t>
            </a:r>
          </a:p>
          <a:p>
            <a:r>
              <a:rPr lang="en-US" sz="2400" dirty="0"/>
              <a:t>Penalty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B11A42-7E44-4BCC-A3C8-D46089E4B46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2683099" y="2572196"/>
            <a:ext cx="1" cy="1446906"/>
          </a:xfrm>
          <a:prstGeom prst="straightConnector1">
            <a:avLst/>
          </a:prstGeom>
          <a:ln w="34925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75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8A9706-145A-41EB-A892-8DE28CF5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extensions and improvements to basic algorithms</a:t>
            </a:r>
          </a:p>
          <a:p>
            <a:r>
              <a:rPr lang="en-US" dirty="0"/>
              <a:t>Lots of existing research</a:t>
            </a:r>
          </a:p>
          <a:p>
            <a:r>
              <a:rPr lang="en-US" dirty="0"/>
              <a:t>In our context: we need to adapt to deep RL over continuous spaces, or discretize state-space</a:t>
            </a:r>
          </a:p>
          <a:p>
            <a:r>
              <a:rPr lang="en-US" dirty="0"/>
              <a:t>Continuous-time/space methods follow similar ideas. Policy gradient method extends naturally : DPG is the continuous analog of DQN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9301B7-D858-4103-87C0-DC260FE22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Deep 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46BCB-42E5-4F93-9E93-92ECD822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85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3205-384C-4E50-B994-1B0DD0084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or behavior history sampled using a given policy</a:t>
                </a:r>
              </a:p>
              <a:p>
                <a:r>
                  <a:rPr lang="en-US" dirty="0"/>
                  <a:t>Find: reward function for which the behavior is optimal</a:t>
                </a:r>
              </a:p>
              <a:p>
                <a:r>
                  <a:rPr lang="en-US" dirty="0"/>
                  <a:t>Application: Learning from an expert’s actions or behaviors</a:t>
                </a:r>
              </a:p>
              <a:p>
                <a:r>
                  <a:rPr lang="en-US" dirty="0"/>
                  <a:t>E.g. self-driving car can learn from human drivers</a:t>
                </a:r>
              </a:p>
              <a:p>
                <a:r>
                  <a:rPr lang="en-US" dirty="0"/>
                  <a:t>Many algorithms for IRL: Bayesian IRL, Deep IRL, Apprenticeship learning, Maximum entropy IRL etc.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A63205-384C-4E50-B994-1B0DD0084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0E722A-060C-4A4B-BDAE-2E9B754E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Reinforcement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0FCEE-C74C-416C-9D63-39E5C442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276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is a subset of the sources I used. It is possible I missed something!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Richard S. Sutton and Andrew G. </a:t>
            </a:r>
            <a:r>
              <a:rPr lang="en-US" sz="2000" dirty="0" err="1"/>
              <a:t>Barto</a:t>
            </a:r>
            <a:r>
              <a:rPr lang="en-US" sz="2000" dirty="0"/>
              <a:t>, Reinforcement Learning, MIT Press.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hlinkClick r:id="rId2"/>
              </a:rPr>
              <a:t>http://ieeecss.org/CSM/library/1992/april1992/w01-ReinforcementLearning.pdf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Decision making under uncertainty: </a:t>
            </a:r>
            <a:r>
              <a:rPr lang="en-US" sz="2000" dirty="0">
                <a:hlinkClick r:id="rId3"/>
              </a:rPr>
              <a:t>https://web.stanford.edu/~mykel/pomdps.pdf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Satinder Singh’s tutorial: </a:t>
            </a:r>
            <a:r>
              <a:rPr lang="en-US" sz="2000" dirty="0">
                <a:hlinkClick r:id="rId4"/>
              </a:rPr>
              <a:t>http://web.eecs.umich.edu/~baveja/NIPS05RLTutorial/NIPS05RLMainTutorial.pdf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Great tutorial on Deep Reinforcement Learning: </a:t>
            </a:r>
            <a:r>
              <a:rPr lang="en-US" sz="2000" dirty="0">
                <a:hlinkClick r:id="rId5"/>
              </a:rPr>
              <a:t>https://icml.cc/2016/tutorials/deep_rl_tutorial.pdf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MDP can be described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transition probability function such that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a reward function. (Sometimes a reward function is written with actions as well,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. We will use only state-reward functions to make it easy.)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is a discount factor representing diminishing rewards with time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609342-075D-464E-8379-666E0CE14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832239-70E4-49DC-BDE0-F3C3E24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9640-43F7-4108-83F9-A471A44B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Start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choose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Pick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Results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25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starts in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player 1 (controller) chooses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Results in player 2 (environment) picking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Player 1 picks a new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Player 2 picks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drawn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4"/>
                <a:r>
                  <a:rPr lang="en-US" dirty="0"/>
                  <a:t>...</a:t>
                </a:r>
              </a:p>
              <a:p>
                <a:r>
                  <a:rPr lang="en-US" dirty="0"/>
                  <a:t>Total payoff for this run: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0CA7A3-CC72-4B06-B1F0-966634638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06" y="1332703"/>
                <a:ext cx="12140793" cy="4351338"/>
              </a:xfrm>
              <a:blipFill>
                <a:blip r:embed="rId2"/>
                <a:stretch>
                  <a:fillRect l="-60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565CF6-30CA-41A1-9C63-33F8884F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as two-player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D2A2-1B57-40E4-8C0B-9621FE76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0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</p:spPr>
            <p:txBody>
              <a:bodyPr/>
              <a:lstStyle/>
              <a:p>
                <a:r>
                  <a:rPr lang="en-US" dirty="0"/>
                  <a:t>Policy is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mapping states to actions</a:t>
                </a:r>
              </a:p>
              <a:p>
                <a:r>
                  <a:rPr lang="en-US" dirty="0"/>
                  <a:t>Policy is basically the “implementation” of our controller. It tells the controller what action to take in each state.</a:t>
                </a:r>
              </a:p>
              <a:p>
                <a:r>
                  <a:rPr lang="en-US" dirty="0"/>
                  <a:t>If we are executing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we take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the expected payoff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following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thereafter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given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policy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BFE1C65-487F-4E2F-A045-B562875D6A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22" y="1332703"/>
                <a:ext cx="11989611" cy="4351338"/>
              </a:xfrm>
              <a:blipFill>
                <a:blip r:embed="rId2"/>
                <a:stretch>
                  <a:fillRect l="-661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B491AC3-C304-4680-B60F-333E6B08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Value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12BB-FBB6-4335-B2BC-F7D6D54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450271-9FCF-4AB9-B2E7-229F4035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Bellman showed that :</a:t>
            </a:r>
          </a:p>
          <a:p>
            <a:pPr lvl="1"/>
            <a:r>
              <a:rPr lang="en-US" dirty="0"/>
              <a:t>computing optimal reward/cost over several steps of </a:t>
            </a:r>
          </a:p>
          <a:p>
            <a:pPr lvl="1"/>
            <a:r>
              <a:rPr lang="en-US" dirty="0"/>
              <a:t>a dynamic discrete decision problem (i.e. computing the best decision in each discrete step)</a:t>
            </a:r>
          </a:p>
          <a:p>
            <a:pPr lvl="1"/>
            <a:r>
              <a:rPr lang="en-US" dirty="0"/>
              <a:t>can be stated in a recursive step-by-step form</a:t>
            </a:r>
          </a:p>
          <a:p>
            <a:pPr lvl="1"/>
            <a:r>
              <a:rPr lang="en-US" dirty="0"/>
              <a:t>by writing the relationship between the value functions in two successive iterations.</a:t>
            </a:r>
          </a:p>
          <a:p>
            <a:r>
              <a:rPr lang="en-US" dirty="0"/>
              <a:t>This relationship is called Bellman equation.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946E38-C522-4BCF-AE0D-F90D2B96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D9AA8-5811-40F5-94EE-E2EE345B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I.e. expected sum of rewards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has two terms:</a:t>
                </a:r>
              </a:p>
              <a:p>
                <a:pPr lvl="1"/>
                <a:r>
                  <a:rPr lang="en-US" dirty="0"/>
                  <a:t>Immediate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Expected sum of future discounted rewards</a:t>
                </a:r>
              </a:p>
              <a:p>
                <a:r>
                  <a:rPr lang="en-US" dirty="0"/>
                  <a:t>Note that above is the same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finite-state MDP, we can write one such equation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which gives 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linear equations in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variables (the unknown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can be solved efficiently (Gaussian elimination).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51466D-23BF-416E-9E38-BC148A10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2EC76F-1A15-47C7-B4A6-D7A8D59F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satisfies Bellman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6A340-25CD-48D0-989A-68B96CF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25060</TotalTime>
  <Words>2370</Words>
  <Application>Microsoft Office PowerPoint</Application>
  <PresentationFormat>Widescreen</PresentationFormat>
  <Paragraphs>276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Mangal</vt:lpstr>
      <vt:lpstr>Times New Roman</vt:lpstr>
      <vt:lpstr>Wingdings 3</vt:lpstr>
      <vt:lpstr>Office Theme</vt:lpstr>
      <vt:lpstr>Autonomous Cyber-Physical Systems: Reinforcement Learning for Planning</vt:lpstr>
      <vt:lpstr>Overview</vt:lpstr>
      <vt:lpstr>What is Reinforcement Learning</vt:lpstr>
      <vt:lpstr>Markov Decision Process</vt:lpstr>
      <vt:lpstr>MDP run</vt:lpstr>
      <vt:lpstr>MDP as two-player game</vt:lpstr>
      <vt:lpstr>Policies and Value Functions</vt:lpstr>
      <vt:lpstr>Bellman Equation</vt:lpstr>
      <vt:lpstr>Value function satisfies Bellman equations</vt:lpstr>
      <vt:lpstr>Optimal value function</vt:lpstr>
      <vt:lpstr>Planning in MDPs</vt:lpstr>
      <vt:lpstr>Value iteration</vt:lpstr>
      <vt:lpstr>Policy iteration</vt:lpstr>
      <vt:lpstr>Using state-action pairs for rewards</vt:lpstr>
      <vt:lpstr>Challenges</vt:lpstr>
      <vt:lpstr>Approximate model (Indirect method)</vt:lpstr>
      <vt:lpstr>Q-learning: (Model-free method)</vt:lpstr>
      <vt:lpstr>Q-learning</vt:lpstr>
      <vt:lpstr>Q-learning</vt:lpstr>
      <vt:lpstr>Some more challenges for RL in autonomous CPS</vt:lpstr>
      <vt:lpstr>POMDPs</vt:lpstr>
      <vt:lpstr>RL for POMDPs</vt:lpstr>
      <vt:lpstr>RL for POMDPs</vt:lpstr>
      <vt:lpstr>RL for POMDPS</vt:lpstr>
      <vt:lpstr>Algorithms for planning in POMDPs</vt:lpstr>
      <vt:lpstr>Deep Neural Network: 30 second introduction</vt:lpstr>
      <vt:lpstr>Deep Reinforcement Learning</vt:lpstr>
      <vt:lpstr>Deep Q-learning</vt:lpstr>
      <vt:lpstr>Policy gradients</vt:lpstr>
      <vt:lpstr>More Deep RL</vt:lpstr>
      <vt:lpstr>Inverse Reinforcement Learning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686</cp:revision>
  <dcterms:created xsi:type="dcterms:W3CDTF">2018-01-04T23:14:16Z</dcterms:created>
  <dcterms:modified xsi:type="dcterms:W3CDTF">2018-04-03T22:12:44Z</dcterms:modified>
</cp:coreProperties>
</file>