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75" r:id="rId5"/>
    <p:sldId id="260" r:id="rId6"/>
    <p:sldId id="263" r:id="rId7"/>
    <p:sldId id="264" r:id="rId8"/>
    <p:sldId id="265" r:id="rId9"/>
    <p:sldId id="276" r:id="rId10"/>
    <p:sldId id="274" r:id="rId11"/>
    <p:sldId id="266" r:id="rId12"/>
    <p:sldId id="267" r:id="rId13"/>
    <p:sldId id="277" r:id="rId14"/>
    <p:sldId id="268" r:id="rId15"/>
    <p:sldId id="270" r:id="rId16"/>
    <p:sldId id="269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0" y="575832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11086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400" dirty="0"/>
              <a:t>Course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8725" y="3602038"/>
            <a:ext cx="10222706" cy="16557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Spring 2019: CS 599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  <a:p>
            <a:r>
              <a:rPr lang="en-US" dirty="0"/>
              <a:t>Course materials: http://www-bcf.usc.edu/~jdeshmuk/teaching/cs599-autocps-spring-2019/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F58D0-AA99-4A20-84EB-EEFB44A4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I: Model-based Development</a:t>
            </a:r>
          </a:p>
          <a:p>
            <a:pPr lvl="1"/>
            <a:r>
              <a:rPr lang="en-US" dirty="0"/>
              <a:t>Synchronous &amp; Asynchronous Models, Timed Models, Dynamical System Models, Hybrid Models, Basics of Control</a:t>
            </a:r>
          </a:p>
          <a:p>
            <a:r>
              <a:rPr lang="en-US" dirty="0"/>
              <a:t>Part II: Expressing Requirements, Monitoring, Test Generation</a:t>
            </a:r>
          </a:p>
          <a:p>
            <a:pPr lvl="1"/>
            <a:r>
              <a:rPr lang="en-US" dirty="0"/>
              <a:t>Temporal Logic, Test Generation, Falsification</a:t>
            </a:r>
          </a:p>
          <a:p>
            <a:r>
              <a:rPr lang="en-US" dirty="0"/>
              <a:t>Part III: Ingredients of Autonomous CPS software</a:t>
            </a:r>
          </a:p>
          <a:p>
            <a:pPr lvl="1"/>
            <a:r>
              <a:rPr lang="en-US" dirty="0"/>
              <a:t>Basics of perception, decision-making, reinforcement learning, sensing, examples from self-driving, UAVs and medical devices</a:t>
            </a:r>
          </a:p>
          <a:p>
            <a:r>
              <a:rPr lang="en-US" dirty="0"/>
              <a:t>Part IV: Introduction to Formal Verification</a:t>
            </a:r>
          </a:p>
          <a:p>
            <a:pPr lvl="1"/>
            <a:r>
              <a:rPr lang="en-US" dirty="0"/>
              <a:t>Reachability Analysis, Barrier Certificates, Mining Requirements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53041-60AE-4330-8819-C02B5873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A67C-1864-44E2-AD83-9C9A304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FBFB19-1094-48BE-87FC-E201330E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Homework Assignments</a:t>
            </a:r>
          </a:p>
          <a:p>
            <a:pPr lvl="1"/>
            <a:r>
              <a:rPr lang="en-US" dirty="0"/>
              <a:t>Two written assignments, and two coding assignments</a:t>
            </a:r>
          </a:p>
          <a:p>
            <a:pPr lvl="1"/>
            <a:r>
              <a:rPr lang="en-US" dirty="0"/>
              <a:t>Coding assignments: Develop components in the software stack of an autonomous CPS application </a:t>
            </a:r>
          </a:p>
          <a:p>
            <a:endParaRPr lang="en-US" dirty="0"/>
          </a:p>
          <a:p>
            <a:r>
              <a:rPr lang="en-US" dirty="0"/>
              <a:t>2 simple </a:t>
            </a:r>
            <a:r>
              <a:rPr lang="en-US" b="1" dirty="0"/>
              <a:t>take-home </a:t>
            </a:r>
            <a:r>
              <a:rPr lang="en-US" dirty="0"/>
              <a:t>exams</a:t>
            </a:r>
          </a:p>
          <a:p>
            <a:pPr lvl="1"/>
            <a:r>
              <a:rPr lang="en-US" dirty="0"/>
              <a:t>Will test basic understanding of what we cover in the course</a:t>
            </a:r>
          </a:p>
          <a:p>
            <a:endParaRPr lang="en-US" dirty="0"/>
          </a:p>
          <a:p>
            <a:r>
              <a:rPr lang="en-US" dirty="0"/>
              <a:t>Class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B0B98-C4CB-4164-99BE-C72C3CD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evaluate ourselves?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356D-96A5-48BB-B409-BC8B627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71A69-D97C-42AC-9447-E2AB76AD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</a:t>
            </a:r>
          </a:p>
          <a:p>
            <a:pPr lvl="1"/>
            <a:r>
              <a:rPr lang="en-US" dirty="0"/>
              <a:t>Practice Model-based Development of a CPS application</a:t>
            </a:r>
          </a:p>
          <a:p>
            <a:pPr lvl="1"/>
            <a:r>
              <a:rPr lang="en-US" dirty="0"/>
              <a:t>Write formal requirements</a:t>
            </a:r>
          </a:p>
          <a:p>
            <a:pPr lvl="1"/>
            <a:r>
              <a:rPr lang="en-US" dirty="0"/>
              <a:t>Generate tests using falsification/test generation</a:t>
            </a:r>
          </a:p>
          <a:p>
            <a:pPr lvl="1"/>
            <a:r>
              <a:rPr lang="en-US" dirty="0"/>
              <a:t>Bonus: Mine requirements / Prove safety 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Expected outcome:</a:t>
            </a:r>
          </a:p>
          <a:p>
            <a:pPr lvl="1"/>
            <a:r>
              <a:rPr lang="en-US" dirty="0" err="1"/>
              <a:t>Matlab</a:t>
            </a:r>
            <a:r>
              <a:rPr lang="en-US" dirty="0"/>
              <a:t>/Simulink (simulation) model of a CPS application</a:t>
            </a:r>
          </a:p>
          <a:p>
            <a:pPr lvl="1"/>
            <a:r>
              <a:rPr lang="en-US" dirty="0"/>
              <a:t>Can also develop model in Python if that is the preferred language (will require additional work for handling requirements!)</a:t>
            </a:r>
          </a:p>
          <a:p>
            <a:pPr lvl="1"/>
            <a:r>
              <a:rPr lang="en-US" dirty="0"/>
              <a:t>If motivated, you can try to deploy it on the chosen hardware platform</a:t>
            </a:r>
          </a:p>
          <a:p>
            <a:pPr lvl="2"/>
            <a:r>
              <a:rPr lang="en-US" dirty="0"/>
              <a:t>I have a few that I can give you to play with – first-come-first-serve, ask me about these!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2567-7729-4134-8332-336BCDD6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0738-6D6C-4166-8A6E-131BCD3D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5720FE-7BD1-4F5F-BCAC-19621432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CPS applications:</a:t>
            </a:r>
          </a:p>
          <a:p>
            <a:pPr lvl="1"/>
            <a:r>
              <a:rPr lang="en-US" dirty="0"/>
              <a:t>UAV application (quadrotor drone)</a:t>
            </a:r>
          </a:p>
          <a:p>
            <a:pPr lvl="1"/>
            <a:r>
              <a:rPr lang="en-US" dirty="0"/>
              <a:t>Autonomous vehicle subsystem (e.g. lane change assist, collaborative merging, stop-sign detection, collision avoidance, autonomous intersection management, platooning, etc.)</a:t>
            </a:r>
          </a:p>
          <a:p>
            <a:pPr lvl="1"/>
            <a:r>
              <a:rPr lang="en-US" dirty="0"/>
              <a:t>Medical device (Insulin infusion pump, Pacemaker)</a:t>
            </a:r>
          </a:p>
          <a:p>
            <a:pPr lvl="1"/>
            <a:r>
              <a:rPr lang="en-US" dirty="0"/>
              <a:t>Ground robot with limited sensing capabilities</a:t>
            </a:r>
          </a:p>
          <a:p>
            <a:pPr lvl="1"/>
            <a:r>
              <a:rPr lang="en-US" dirty="0"/>
              <a:t>Biological system</a:t>
            </a:r>
          </a:p>
          <a:p>
            <a:pPr lvl="1"/>
            <a:r>
              <a:rPr lang="en-US" dirty="0"/>
              <a:t>Any other application you want – just check with me before starting work!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871A76-47F8-478A-810F-32D781F3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090F5-CA3E-4EDE-913D-EDF0244B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0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F6076-3618-42A4-ACC1-7B123DA2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no knowledge of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 is easy to learn, with several online resources and tutorials, but it may take you some time if you have never used it!</a:t>
            </a:r>
          </a:p>
          <a:p>
            <a:endParaRPr lang="en-US" dirty="0"/>
          </a:p>
          <a:p>
            <a:r>
              <a:rPr lang="en-US" dirty="0"/>
              <a:t>You have no knowledge of automata</a:t>
            </a:r>
          </a:p>
          <a:p>
            <a:pPr lvl="1"/>
            <a:r>
              <a:rPr lang="en-US" dirty="0"/>
              <a:t>Knowledge of finite-state automata will help, but I will go over the basics</a:t>
            </a:r>
          </a:p>
          <a:p>
            <a:pPr marL="411480" lvl="1" indent="0">
              <a:buNone/>
            </a:pPr>
            <a:endParaRPr lang="en-US" dirty="0"/>
          </a:p>
          <a:p>
            <a:r>
              <a:rPr lang="en-US" dirty="0"/>
              <a:t>You do not remember elementary calculus</a:t>
            </a:r>
          </a:p>
          <a:p>
            <a:pPr lvl="1"/>
            <a:r>
              <a:rPr lang="en-US" dirty="0"/>
              <a:t>Basics of differential equations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FD85C1-5334-4591-B088-EF252C80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will be sharper if: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E274-47EE-4B0A-B246-37B7137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4652C-46C0-45CC-B704-482FE906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43737"/>
            <a:ext cx="11699087" cy="2689413"/>
          </a:xfrm>
        </p:spPr>
        <p:txBody>
          <a:bodyPr/>
          <a:lstStyle/>
          <a:p>
            <a:r>
              <a:rPr lang="en-US" dirty="0"/>
              <a:t>Assignments: 40% (4x10)</a:t>
            </a:r>
          </a:p>
          <a:p>
            <a:r>
              <a:rPr lang="en-US" dirty="0"/>
              <a:t>Tests: 30% (2x15)</a:t>
            </a:r>
          </a:p>
          <a:p>
            <a:r>
              <a:rPr lang="en-US" dirty="0"/>
              <a:t>Project: 25% (Proposal: 5, Final Deliverable: 15, Final Talk: 5)</a:t>
            </a:r>
          </a:p>
          <a:p>
            <a:r>
              <a:rPr lang="en-US" dirty="0"/>
              <a:t>Attendance + Class participation: 5%</a:t>
            </a:r>
          </a:p>
          <a:p>
            <a:pPr lvl="1"/>
            <a:r>
              <a:rPr lang="en-US" dirty="0"/>
              <a:t>Please ask questions in class or at office hours!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475ED-F08E-41E7-B6A0-D3FF2F4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Evaluation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5378-889E-4E30-A787-3C9C856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8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775EE3-206E-40C6-B9FF-07C25C2D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Textbooks: Optional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01CDA-BBF0-4FD7-AFC4-4756E3A7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0" y="1205115"/>
            <a:ext cx="1579279" cy="20309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81774-5B94-462B-813E-562337CC528D}"/>
              </a:ext>
            </a:extLst>
          </p:cNvPr>
          <p:cNvSpPr txBox="1"/>
          <p:nvPr/>
        </p:nvSpPr>
        <p:spPr>
          <a:xfrm>
            <a:off x="2399490" y="1696012"/>
            <a:ext cx="96887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Principles of Cyber-Physical Systems by Rajeev Alur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$56-63 on Amazon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Free e-book available on USC libraries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Introduction to Embedded Systems: A CPS approach</a:t>
            </a:r>
          </a:p>
          <a:p>
            <a:r>
              <a:rPr lang="en-US" sz="3200" dirty="0"/>
              <a:t>- Free at: https://ptolemy.berkeley.edu/books/leeseshia/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38E43-B147-42A6-819C-FB20D7B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CAE13-11A2-4301-B1A7-96751B359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5" y="3303063"/>
            <a:ext cx="1574967" cy="213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2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0F703-4F80-4676-8850-1AF672C8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Timing: 2:00-5:20</a:t>
            </a:r>
          </a:p>
          <a:p>
            <a:r>
              <a:rPr lang="en-US" dirty="0"/>
              <a:t>First 5 mins: recap of last lecture + outline of this lecture + announcements</a:t>
            </a:r>
          </a:p>
          <a:p>
            <a:r>
              <a:rPr lang="en-US" dirty="0"/>
              <a:t>Last 20 mins: optional questions, discussions,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Office Hours: Monday, </a:t>
            </a:r>
            <a:r>
              <a:rPr lang="en-US" b="1" dirty="0"/>
              <a:t>12:00pm-2:00pm</a:t>
            </a:r>
            <a:r>
              <a:rPr lang="en-US" dirty="0"/>
              <a:t>, SAL 340, or by appointment.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29552-9203-45E8-9ED3-5812F2E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Hours, Class Timings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833B3-5E1C-4B95-84E7-9DAB427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829F2-4AFB-47B6-B6B5-A71A8D74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744276"/>
            <a:ext cx="11699087" cy="2620256"/>
          </a:xfrm>
        </p:spPr>
        <p:txBody>
          <a:bodyPr/>
          <a:lstStyle/>
          <a:p>
            <a:r>
              <a:rPr lang="en-US" dirty="0"/>
              <a:t>What’s your background?</a:t>
            </a:r>
          </a:p>
          <a:p>
            <a:r>
              <a:rPr lang="en-US" dirty="0"/>
              <a:t>Why did you feel like taking this course?</a:t>
            </a:r>
          </a:p>
          <a:p>
            <a:r>
              <a:rPr lang="en-US" dirty="0"/>
              <a:t>What do you expect to get out of it?</a:t>
            </a:r>
          </a:p>
          <a:p>
            <a:r>
              <a:rPr lang="en-US" dirty="0"/>
              <a:t>Exposure to </a:t>
            </a:r>
            <a:r>
              <a:rPr lang="en-US" dirty="0" err="1"/>
              <a:t>Matlab</a:t>
            </a:r>
            <a:r>
              <a:rPr lang="en-US" dirty="0"/>
              <a:t>/Simulink/Control Theory?</a:t>
            </a:r>
          </a:p>
          <a:p>
            <a:r>
              <a:rPr lang="en-US" dirty="0"/>
              <a:t>One fun fact about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1EB4F-0E12-4FCE-BEB7-8B8D486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4D691-68EF-47DE-8BEC-E55529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04" y="1275548"/>
            <a:ext cx="4479792" cy="3471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Questions?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977-9EA2-4A98-A422-CB555DD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ways to answer this question!</a:t>
            </a:r>
          </a:p>
          <a:p>
            <a:r>
              <a:rPr lang="en-US" dirty="0"/>
              <a:t>Wikipedia: A Cyber-Physical system (CPS) is a </a:t>
            </a:r>
            <a:r>
              <a:rPr lang="en-US" b="1" i="1" dirty="0"/>
              <a:t>mechanism </a:t>
            </a:r>
            <a:r>
              <a:rPr lang="en-US" dirty="0"/>
              <a:t>controlled or monitored by </a:t>
            </a:r>
            <a:r>
              <a:rPr lang="en-US" b="1" i="1" dirty="0"/>
              <a:t>software algorithms</a:t>
            </a:r>
            <a:r>
              <a:rPr lang="en-US" dirty="0"/>
              <a:t>.</a:t>
            </a:r>
          </a:p>
          <a:p>
            <a:r>
              <a:rPr lang="en-US" dirty="0"/>
              <a:t>NSF: engineered systems built from, and depending upon, the </a:t>
            </a:r>
            <a:r>
              <a:rPr lang="en-US" b="1" i="1" dirty="0"/>
              <a:t>seamless integration </a:t>
            </a:r>
            <a:r>
              <a:rPr lang="en-US" dirty="0"/>
              <a:t>of algorithms and physical components </a:t>
            </a:r>
          </a:p>
          <a:p>
            <a:r>
              <a:rPr lang="en-US" dirty="0"/>
              <a:t>From a historical perspective CPS combines elements of cybernetics, mechatronics, control theory, process science, embedded systems, distributed control, and more recently communication.</a:t>
            </a:r>
          </a:p>
          <a:p>
            <a:r>
              <a:rPr lang="en-US" dirty="0"/>
              <a:t>One common saying: CPS = Control + Computation +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Cyber-Physical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524B99-4901-4F24-9903-384AF92D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225359" cy="4351338"/>
          </a:xfrm>
        </p:spPr>
        <p:txBody>
          <a:bodyPr/>
          <a:lstStyle/>
          <a:p>
            <a:r>
              <a:rPr lang="en-US" dirty="0"/>
              <a:t>Systems where the behavior of the physical components is strongly influenced by the software components</a:t>
            </a:r>
          </a:p>
          <a:p>
            <a:r>
              <a:rPr lang="en-US" dirty="0"/>
              <a:t>Systems where there the communication between the physical component and the software component may be direct or through a network</a:t>
            </a:r>
          </a:p>
          <a:p>
            <a:r>
              <a:rPr lang="en-US" dirty="0"/>
              <a:t>Systems in which the primary role played by software is </a:t>
            </a:r>
            <a:r>
              <a:rPr lang="en-US" b="1" i="1" dirty="0"/>
              <a:t>control</a:t>
            </a:r>
            <a:r>
              <a:rPr lang="en-US" i="1" dirty="0"/>
              <a:t> </a:t>
            </a:r>
            <a:r>
              <a:rPr lang="en-US" dirty="0"/>
              <a:t>(in contrast to passive monitoring)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DED82-67A4-4B11-9EB1-09A8413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on CPS in this course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1A9CF-DE53-438D-9BFA-BA59337E0BD5}"/>
              </a:ext>
            </a:extLst>
          </p:cNvPr>
          <p:cNvGrpSpPr/>
          <p:nvPr/>
        </p:nvGrpSpPr>
        <p:grpSpPr>
          <a:xfrm>
            <a:off x="7924800" y="905280"/>
            <a:ext cx="3939615" cy="4130878"/>
            <a:chOff x="7924800" y="905280"/>
            <a:chExt cx="3939615" cy="4130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883194-F1E7-4984-B25D-543EC629B2DD}"/>
                </a:ext>
              </a:extLst>
            </p:cNvPr>
            <p:cNvSpPr/>
            <p:nvPr/>
          </p:nvSpPr>
          <p:spPr>
            <a:xfrm>
              <a:off x="8449014" y="905280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6619" tIns="441813" rIns="336620" bIns="94674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Control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4895DF0-14E0-41CD-BA88-B977E21F03E7}"/>
                </a:ext>
              </a:extLst>
            </p:cNvPr>
            <p:cNvSpPr/>
            <p:nvPr/>
          </p:nvSpPr>
          <p:spPr>
            <a:xfrm>
              <a:off x="9339768" y="2511511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72122" tIns="652201" rIns="237737" bIns="48389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Computation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D9658E-38B7-4597-B857-3C19BFDF578D}"/>
                </a:ext>
              </a:extLst>
            </p:cNvPr>
            <p:cNvSpPr/>
            <p:nvPr/>
          </p:nvSpPr>
          <p:spPr>
            <a:xfrm>
              <a:off x="7924800" y="2483185"/>
              <a:ext cx="2137884" cy="2249051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7737" tIns="652200" rIns="772122" bIns="483891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Communication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16AC0C-7B85-4D52-B493-6C6B41971D07}"/>
              </a:ext>
            </a:extLst>
          </p:cNvPr>
          <p:cNvSpPr/>
          <p:nvPr/>
        </p:nvSpPr>
        <p:spPr>
          <a:xfrm>
            <a:off x="9388620" y="2956556"/>
            <a:ext cx="645436" cy="472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6104C2-EF38-4C82-8818-BC82A7B6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43C2F-B8B6-4904-B379-5BF0B578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 CPS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08AE5-1E06-4092-9A25-5FC718D68902}"/>
              </a:ext>
            </a:extLst>
          </p:cNvPr>
          <p:cNvSpPr/>
          <p:nvPr/>
        </p:nvSpPr>
        <p:spPr>
          <a:xfrm>
            <a:off x="3772977" y="4652962"/>
            <a:ext cx="3380808" cy="122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</a:p>
          <a:p>
            <a:pPr algn="ctr"/>
            <a:r>
              <a:rPr lang="en-US" sz="2400" dirty="0"/>
              <a:t>(Some embedded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980E-309C-4F6F-BBDA-A419248020E6}"/>
              </a:ext>
            </a:extLst>
          </p:cNvPr>
          <p:cNvSpPr/>
          <p:nvPr/>
        </p:nvSpPr>
        <p:spPr>
          <a:xfrm>
            <a:off x="2922588" y="1362184"/>
            <a:ext cx="5081587" cy="17509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7089A-E333-4DEA-89EE-5B1B14724F71}"/>
              </a:ext>
            </a:extLst>
          </p:cNvPr>
          <p:cNvSpPr/>
          <p:nvPr/>
        </p:nvSpPr>
        <p:spPr>
          <a:xfrm>
            <a:off x="3143250" y="1494245"/>
            <a:ext cx="1405612" cy="10918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Actuators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37EA7-E5B8-4476-93C5-D72B1B468EDC}"/>
              </a:ext>
            </a:extLst>
          </p:cNvPr>
          <p:cNvSpPr/>
          <p:nvPr/>
        </p:nvSpPr>
        <p:spPr>
          <a:xfrm>
            <a:off x="6528213" y="1494245"/>
            <a:ext cx="135009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Sensors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CF727-ECA4-40A3-8C59-8243036B6CD8}"/>
              </a:ext>
            </a:extLst>
          </p:cNvPr>
          <p:cNvSpPr/>
          <p:nvPr/>
        </p:nvSpPr>
        <p:spPr>
          <a:xfrm>
            <a:off x="4699172" y="1494245"/>
            <a:ext cx="167873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Physical component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8DA379-B824-4818-AB9F-EB027C6023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>
            <a:off x="2922589" y="2237636"/>
            <a:ext cx="850389" cy="3028498"/>
          </a:xfrm>
          <a:prstGeom prst="bentConnector3">
            <a:avLst>
              <a:gd name="adj1" fmla="val 277252"/>
            </a:avLst>
          </a:prstGeom>
          <a:ln w="2254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10747-4B67-4FF5-A21A-4068C1BB9D54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7153785" y="2237636"/>
            <a:ext cx="850390" cy="3028498"/>
          </a:xfrm>
          <a:prstGeom prst="bentConnector3">
            <a:avLst>
              <a:gd name="adj1" fmla="val 264651"/>
            </a:avLst>
          </a:prstGeom>
          <a:ln w="2254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9A5D6D-820B-4862-9973-6972BA98958C}"/>
              </a:ext>
            </a:extLst>
          </p:cNvPr>
          <p:cNvSpPr txBox="1"/>
          <p:nvPr/>
        </p:nvSpPr>
        <p:spPr>
          <a:xfrm rot="224511">
            <a:off x="8182957" y="3274831"/>
            <a:ext cx="24961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Communication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E057-08B0-450A-A71A-98E34BB3D283}"/>
              </a:ext>
            </a:extLst>
          </p:cNvPr>
          <p:cNvSpPr txBox="1"/>
          <p:nvPr/>
        </p:nvSpPr>
        <p:spPr>
          <a:xfrm>
            <a:off x="4716942" y="2581833"/>
            <a:ext cx="330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Environment/Plant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51D2412-54B5-4361-B1BB-EA72DDD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C016A6-262F-42EC-90FC-2FC44CA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5" y="460004"/>
            <a:ext cx="10515600" cy="8618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0AA2915-4807-41CA-9E15-338ACED4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" y="1517848"/>
            <a:ext cx="2972635" cy="18170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A7A873-B3E0-4167-A9F3-5756CF28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723" y="890935"/>
            <a:ext cx="3036463" cy="2000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84C913-3ACB-45F3-970E-AF50BED1B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44" t="24475" r="10739" b="12500"/>
          <a:stretch/>
        </p:blipFill>
        <p:spPr>
          <a:xfrm>
            <a:off x="8020898" y="873493"/>
            <a:ext cx="2921166" cy="19898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AD59A2-7BAA-4B08-A88C-44397A809A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52" t="13551" r="7669" b="14322"/>
          <a:stretch/>
        </p:blipFill>
        <p:spPr>
          <a:xfrm>
            <a:off x="315532" y="3429000"/>
            <a:ext cx="2551899" cy="22022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1CD0CB-CA75-47C6-BB77-912AE4C186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760" r="47280" b="5143"/>
          <a:stretch/>
        </p:blipFill>
        <p:spPr>
          <a:xfrm>
            <a:off x="8020898" y="3141197"/>
            <a:ext cx="3036463" cy="24900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83C74CD-2887-4658-B336-10FA89FA1D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519" b="14834"/>
          <a:stretch/>
        </p:blipFill>
        <p:spPr>
          <a:xfrm>
            <a:off x="3759225" y="2955975"/>
            <a:ext cx="3475457" cy="24900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9C6DD1-46C7-4091-B7B5-E6F3A00AD8F9}"/>
              </a:ext>
            </a:extLst>
          </p:cNvPr>
          <p:cNvSpPr txBox="1"/>
          <p:nvPr/>
        </p:nvSpPr>
        <p:spPr>
          <a:xfrm>
            <a:off x="3778919" y="5510188"/>
            <a:ext cx="379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[All images from Google image search]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3C2-FC6D-4606-9E8F-B89A6B3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4DDAA-CA1B-4AC9-8D9F-0613414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Autonomous: without the need for human intervention or control</a:t>
            </a:r>
          </a:p>
          <a:p>
            <a:endParaRPr lang="en-US" dirty="0"/>
          </a:p>
          <a:p>
            <a:r>
              <a:rPr lang="en-US" dirty="0"/>
              <a:t>Autonomous CPS = CPS with no human operator!</a:t>
            </a:r>
          </a:p>
          <a:p>
            <a:endParaRPr lang="en-US" dirty="0"/>
          </a:p>
          <a:p>
            <a:r>
              <a:rPr lang="en-US" dirty="0"/>
              <a:t>Semi-autonomous: CPS with autonomy under specific conditions, but requiring a human operator otherwise.</a:t>
            </a:r>
          </a:p>
          <a:p>
            <a:endParaRPr lang="en-US" dirty="0"/>
          </a:p>
          <a:p>
            <a:r>
              <a:rPr lang="en-US" dirty="0"/>
              <a:t>Today, several CPS examples are semi-autonomous, and getting to fully autonomous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06CC0-3D85-4F68-9F76-FFF1EDE6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</a:t>
            </a:r>
            <a:r>
              <a:rPr lang="en-US" b="1" i="1" dirty="0"/>
              <a:t>autonomous </a:t>
            </a:r>
            <a:r>
              <a:rPr lang="en-US" dirty="0"/>
              <a:t>CPS?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C168-B2DB-4FC8-AC83-B7A25C3A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07156B-BFFB-4EE7-864E-49BE389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Autonomous/Semi-autonomous CPS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CDF8C-2B4A-40FF-8174-038B3470A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7" t="13667" r="16984"/>
          <a:stretch/>
        </p:blipFill>
        <p:spPr>
          <a:xfrm>
            <a:off x="13000" y="1398370"/>
            <a:ext cx="4241587" cy="3272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850AF-6B6F-4C32-9DD9-FB2763A8C3C2}"/>
              </a:ext>
            </a:extLst>
          </p:cNvPr>
          <p:cNvSpPr txBox="1"/>
          <p:nvPr/>
        </p:nvSpPr>
        <p:spPr>
          <a:xfrm>
            <a:off x="228153" y="4752800"/>
            <a:ext cx="300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Motor Authority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BFB1D-58EC-4E94-9C80-BD9837664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5" r="14244" b="18436"/>
          <a:stretch/>
        </p:blipFill>
        <p:spPr>
          <a:xfrm>
            <a:off x="4254587" y="1398370"/>
            <a:ext cx="4095591" cy="3309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0A6C2-1B3A-4079-B63C-B7C032314625}"/>
              </a:ext>
            </a:extLst>
          </p:cNvPr>
          <p:cNvSpPr txBox="1"/>
          <p:nvPr/>
        </p:nvSpPr>
        <p:spPr>
          <a:xfrm>
            <a:off x="4254587" y="4726131"/>
            <a:ext cx="22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army.mil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D13-73BB-4C29-B6FC-3A3DB5BD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74" y="1398370"/>
            <a:ext cx="3613941" cy="3345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33FF7-0B3F-48C8-871F-43C97F27B6BC}"/>
              </a:ext>
            </a:extLst>
          </p:cNvPr>
          <p:cNvSpPr txBox="1"/>
          <p:nvPr/>
        </p:nvSpPr>
        <p:spPr>
          <a:xfrm>
            <a:off x="8441105" y="474337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Google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2DD4E-9CE4-422A-93FF-EE830A4A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20AC-2261-452A-96A4-DD89E911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2"/>
            <a:ext cx="11699087" cy="4421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Gain basic familiarity with CPS topics</a:t>
            </a:r>
          </a:p>
          <a:p>
            <a:pPr lvl="1"/>
            <a:r>
              <a:rPr lang="en-US" dirty="0"/>
              <a:t>Computational models</a:t>
            </a:r>
          </a:p>
          <a:p>
            <a:pPr lvl="1"/>
            <a:r>
              <a:rPr lang="en-US" dirty="0"/>
              <a:t>Control algorithms </a:t>
            </a:r>
          </a:p>
          <a:p>
            <a:pPr lvl="1"/>
            <a:r>
              <a:rPr lang="en-US" dirty="0"/>
              <a:t>Software Architectures</a:t>
            </a:r>
          </a:p>
          <a:p>
            <a:pPr lvl="1"/>
            <a:r>
              <a:rPr lang="en-US" dirty="0"/>
              <a:t>Challenge Problems/Case studies</a:t>
            </a:r>
          </a:p>
          <a:p>
            <a:r>
              <a:rPr lang="en-US" dirty="0"/>
              <a:t>“Model-Based” Software Development Paradigm for CPS</a:t>
            </a:r>
          </a:p>
          <a:p>
            <a:pPr lvl="1"/>
            <a:r>
              <a:rPr lang="en-US" dirty="0"/>
              <a:t>Developing models for physical components + software + communication</a:t>
            </a:r>
          </a:p>
          <a:p>
            <a:r>
              <a:rPr lang="en-US" dirty="0"/>
              <a:t>Software Engineering: Writing checkable requirements and tests </a:t>
            </a:r>
          </a:p>
          <a:p>
            <a:r>
              <a:rPr lang="en-US" dirty="0"/>
              <a:t>Software testing for CPS</a:t>
            </a:r>
          </a:p>
          <a:p>
            <a:r>
              <a:rPr lang="en-US" dirty="0"/>
              <a:t>Learn autonomous software stack through case studies in autonomy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C9381-3B04-4D50-B99A-6F8155E7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3B098-5EAC-4859-BD49-AC3C3E3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F552B3-28F0-485A-8823-A083ED47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theme of the course: Formal Reasoning</a:t>
            </a:r>
          </a:p>
        </p:txBody>
      </p:sp>
      <p:pic>
        <p:nvPicPr>
          <p:cNvPr id="4" name="Picture 2" descr="Image result for tesla accident">
            <a:extLst>
              <a:ext uri="{FF2B5EF4-FFF2-40B4-BE49-F238E27FC236}">
                <a16:creationId xmlns:a16="http://schemas.microsoft.com/office/drawing/2014/main" id="{F4F6EE1E-A20B-4FE0-9F17-E7E20A94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4" y="1209202"/>
            <a:ext cx="3636433" cy="2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E8D20-4594-4BC6-B51B-631EFCF670C2}"/>
              </a:ext>
            </a:extLst>
          </p:cNvPr>
          <p:cNvSpPr/>
          <p:nvPr/>
        </p:nvSpPr>
        <p:spPr>
          <a:xfrm>
            <a:off x="4296834" y="3451787"/>
            <a:ext cx="4072466" cy="203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issued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recalls of defective devices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first half of 2010, all of which are categorized as “Class I,” meaning there is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 of these products will cause serious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health consequences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pic>
        <p:nvPicPr>
          <p:cNvPr id="6" name="Picture 4" descr="Image result for pacemaker ">
            <a:extLst>
              <a:ext uri="{FF2B5EF4-FFF2-40B4-BE49-F238E27FC236}">
                <a16:creationId xmlns:a16="http://schemas.microsoft.com/office/drawing/2014/main" id="{BE7B9524-12D1-4A48-BB3C-619062C7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4" y="1274316"/>
            <a:ext cx="4033576" cy="2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AA57-8B46-47EB-95BC-613178A0E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33" y="3451787"/>
            <a:ext cx="3652899" cy="1979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74BBD-3768-47C3-A03B-32BC3B80FD25}"/>
              </a:ext>
            </a:extLst>
          </p:cNvPr>
          <p:cNvSpPr txBox="1"/>
          <p:nvPr/>
        </p:nvSpPr>
        <p:spPr>
          <a:xfrm>
            <a:off x="8534399" y="2061632"/>
            <a:ext cx="3391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Formal Reasoning is required because we are dealing with systems that are safety-critical, and/or mission-critical with huge implications on human health, well-being, economy, etc.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909E3-6D56-493E-8B1D-0C6F9613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8480</TotalTime>
  <Words>1010</Words>
  <Application>Microsoft Office PowerPoint</Application>
  <PresentationFormat>Widescreen</PresentationFormat>
  <Paragraphs>152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Garamond</vt:lpstr>
      <vt:lpstr>Times New Roman</vt:lpstr>
      <vt:lpstr>Wingdings 3</vt:lpstr>
      <vt:lpstr>Office Theme</vt:lpstr>
      <vt:lpstr>Autonomous Cyber-Physical Systems: Course Introduction</vt:lpstr>
      <vt:lpstr>What is a Cyber-Physical System?</vt:lpstr>
      <vt:lpstr>Our focus on CPS in this course</vt:lpstr>
      <vt:lpstr>One view of a CPS</vt:lpstr>
      <vt:lpstr>Examples</vt:lpstr>
      <vt:lpstr>What’s an autonomous CPS?</vt:lpstr>
      <vt:lpstr>Autonomous/Semi-autonomous CPS</vt:lpstr>
      <vt:lpstr>Course Objectives</vt:lpstr>
      <vt:lpstr>Key theme of the course: Formal Reasoning</vt:lpstr>
      <vt:lpstr>Course Overview</vt:lpstr>
      <vt:lpstr>How will we evaluate ourselves?</vt:lpstr>
      <vt:lpstr>Class Project</vt:lpstr>
      <vt:lpstr>Class Project</vt:lpstr>
      <vt:lpstr>Learning curve will be sharper if: </vt:lpstr>
      <vt:lpstr>Grading and Evaluation Breakdown</vt:lpstr>
      <vt:lpstr>Textbooks: Optional</vt:lpstr>
      <vt:lpstr>Office Hours, Class Timings</vt:lpstr>
      <vt:lpstr>Introductions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40</cp:revision>
  <dcterms:created xsi:type="dcterms:W3CDTF">2018-01-04T23:14:16Z</dcterms:created>
  <dcterms:modified xsi:type="dcterms:W3CDTF">2019-01-07T19:52:14Z</dcterms:modified>
</cp:coreProperties>
</file>